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60C"/>
    <a:srgbClr val="301100"/>
    <a:srgbClr val="E8CCAC"/>
    <a:srgbClr val="F7EBDA"/>
    <a:srgbClr val="886C40"/>
    <a:srgbClr val="E5C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74F0-0DB5-4B99-AA4A-33DA3D6DE6D6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F316-117D-47CA-B337-0320525C1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7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1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7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6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0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9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74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5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2708-4B00-4773-99C7-1D599340001F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518D-F5CE-4E23-BC33-B8D59DF45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53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241609C-83F4-4473-8957-D6A12A6EF7DD}"/>
              </a:ext>
            </a:extLst>
          </p:cNvPr>
          <p:cNvCxnSpPr/>
          <p:nvPr/>
        </p:nvCxnSpPr>
        <p:spPr>
          <a:xfrm>
            <a:off x="0" y="645459"/>
            <a:ext cx="6858000" cy="0"/>
          </a:xfrm>
          <a:prstGeom prst="line">
            <a:avLst/>
          </a:prstGeom>
          <a:ln w="28575">
            <a:solidFill>
              <a:srgbClr val="886C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E0BE469-F143-4813-BFEC-6350941C490B}"/>
              </a:ext>
            </a:extLst>
          </p:cNvPr>
          <p:cNvSpPr txBox="1"/>
          <p:nvPr/>
        </p:nvSpPr>
        <p:spPr>
          <a:xfrm>
            <a:off x="3222" y="168550"/>
            <a:ext cx="685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b="1" dirty="0">
                <a:latin typeface="Tajawal" panose="00000500000000000000" pitchFamily="2" charset="-78"/>
                <a:cs typeface="Tajawal" panose="00000500000000000000" pitchFamily="2" charset="-78"/>
              </a:rPr>
              <a:t>للمشاركة في المسابقة قم بطلب استمارة وأجب عن الأسئلة التالية</a:t>
            </a:r>
            <a:endParaRPr lang="fr-FR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053AC1-1157-4D3B-91A7-7D59EB595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76253" y="5135994"/>
            <a:ext cx="2250138" cy="739744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D4807F8-8EDF-4DF4-B0CC-B1B0246DF7FE}"/>
              </a:ext>
            </a:extLst>
          </p:cNvPr>
          <p:cNvSpPr txBox="1"/>
          <p:nvPr/>
        </p:nvSpPr>
        <p:spPr>
          <a:xfrm>
            <a:off x="979024" y="8335397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Tajawal" panose="00000500000000000000" pitchFamily="2" charset="-78"/>
                <a:cs typeface="Tajawal" panose="00000500000000000000" pitchFamily="2" charset="-78"/>
              </a:rPr>
              <a:t>! </a:t>
            </a:r>
            <a:r>
              <a:rPr lang="ar-DZ" b="1" dirty="0">
                <a:latin typeface="Tajawal" panose="00000500000000000000" pitchFamily="2" charset="-78"/>
                <a:cs typeface="Tajawal" panose="00000500000000000000" pitchFamily="2" charset="-78"/>
              </a:rPr>
              <a:t>سارعوا في الطلب, عدد الاستمارات محدود جدا</a:t>
            </a:r>
            <a:endParaRPr lang="fr-FR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52FAB0-D0ED-4F02-841B-82749948E8F3}"/>
              </a:ext>
            </a:extLst>
          </p:cNvPr>
          <p:cNvSpPr txBox="1"/>
          <p:nvPr/>
        </p:nvSpPr>
        <p:spPr>
          <a:xfrm>
            <a:off x="1389393" y="8722658"/>
            <a:ext cx="4023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2000" b="1" dirty="0">
                <a:solidFill>
                  <a:srgbClr val="301100"/>
                </a:solidFill>
                <a:latin typeface="Scheherazade" panose="01000600020000020003" pitchFamily="2" charset="-78"/>
                <a:cs typeface="Scheherazade" panose="01000600020000020003" pitchFamily="2" charset="-78"/>
              </a:rPr>
              <a:t>تسلم الاستمارات من قبل الطالب سيف الإسلام ريغي</a:t>
            </a:r>
          </a:p>
          <a:p>
            <a:pPr algn="ctr"/>
            <a:r>
              <a:rPr lang="ar-DZ" sz="2000" b="1" dirty="0">
                <a:solidFill>
                  <a:srgbClr val="301100"/>
                </a:solidFill>
                <a:latin typeface="Scheherazade" panose="01000600020000020003" pitchFamily="2" charset="-78"/>
                <a:cs typeface="Scheherazade" panose="01000600020000020003" pitchFamily="2" charset="-78"/>
              </a:rPr>
              <a:t> أو الطالب محمد الغزالي بالحسن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F82334-4FA8-4718-B28F-432BF4A5C3AC}"/>
              </a:ext>
            </a:extLst>
          </p:cNvPr>
          <p:cNvSpPr txBox="1"/>
          <p:nvPr/>
        </p:nvSpPr>
        <p:spPr>
          <a:xfrm>
            <a:off x="1024050" y="6976242"/>
            <a:ext cx="4809899" cy="93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DZ" sz="1900" b="1" dirty="0">
                <a:solidFill>
                  <a:srgbClr val="301100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"جوائز تحفيزية للفائزين, وتنشر أسماؤهم في العدد القادم من المجلة ان شاء الله"</a:t>
            </a:r>
            <a:endParaRPr lang="fr-FR" sz="1900" b="1" dirty="0">
              <a:solidFill>
                <a:srgbClr val="301100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7F5A99-DB01-4631-9358-4C0E51BAC6E1}"/>
              </a:ext>
            </a:extLst>
          </p:cNvPr>
          <p:cNvSpPr txBox="1"/>
          <p:nvPr/>
        </p:nvSpPr>
        <p:spPr>
          <a:xfrm>
            <a:off x="2435180" y="810187"/>
            <a:ext cx="4403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الأول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ماهي الآية التي نزلت في جوف مكة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4E5E0F-39AC-4DBE-8450-560FC8FF38D3}"/>
              </a:ext>
            </a:extLst>
          </p:cNvPr>
          <p:cNvSpPr txBox="1"/>
          <p:nvPr/>
        </p:nvSpPr>
        <p:spPr>
          <a:xfrm>
            <a:off x="1260155" y="1187793"/>
            <a:ext cx="5581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الثاني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ماهي الآيات التي تعصم الانسان من فتنة الدجال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48D4DBC-F95C-4E02-B907-BF8B298F5445}"/>
              </a:ext>
            </a:extLst>
          </p:cNvPr>
          <p:cNvSpPr txBox="1"/>
          <p:nvPr/>
        </p:nvSpPr>
        <p:spPr>
          <a:xfrm>
            <a:off x="423789" y="1560425"/>
            <a:ext cx="6429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الثالث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فيمن نزلت الآية "والمطلقات يتربصن بأنفسهن ثلاثة قروء"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1293D8-4C54-4788-A345-EB8FE167D9AE}"/>
              </a:ext>
            </a:extLst>
          </p:cNvPr>
          <p:cNvSpPr txBox="1"/>
          <p:nvPr/>
        </p:nvSpPr>
        <p:spPr>
          <a:xfrm>
            <a:off x="999109" y="1929171"/>
            <a:ext cx="5832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الرابع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من هو آخر من توفي من الصحابة رضوان الله عليهم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8A65E7-2CA1-4C9D-81D2-2D04075EC317}"/>
              </a:ext>
            </a:extLst>
          </p:cNvPr>
          <p:cNvSpPr txBox="1"/>
          <p:nvPr/>
        </p:nvSpPr>
        <p:spPr>
          <a:xfrm>
            <a:off x="1202209" y="2297917"/>
            <a:ext cx="5612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الخامس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من هي ثالث زوجات النبي صلي الله عليه وسلم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45EE59-BB3F-44AC-BAAA-201BE8057F6F}"/>
              </a:ext>
            </a:extLst>
          </p:cNvPr>
          <p:cNvSpPr txBox="1"/>
          <p:nvPr/>
        </p:nvSpPr>
        <p:spPr>
          <a:xfrm>
            <a:off x="1818713" y="2642969"/>
            <a:ext cx="6231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السادس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من أول من ركب الخيل ؟</a:t>
            </a:r>
          </a:p>
          <a:p>
            <a:pPr algn="ctr"/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                                                                          * ادريس عليه السلام.</a:t>
            </a:r>
          </a:p>
          <a:p>
            <a:pPr algn="ctr"/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                                                                          * ابراهيم عليه السلام.</a:t>
            </a:r>
          </a:p>
          <a:p>
            <a:pPr algn="ctr"/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* اسماعيل عليه السلام.  </a:t>
            </a:r>
            <a:r>
              <a:rPr lang="fr-FR" sz="1600" dirty="0">
                <a:latin typeface="Tajawal" panose="00000500000000000000" pitchFamily="2" charset="-78"/>
                <a:cs typeface="Tajawal" panose="00000500000000000000" pitchFamily="2" charset="-78"/>
              </a:rPr>
              <a:t>                                                                              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6D2F86-841B-4453-A4D0-6C4B95AD5A8E}"/>
              </a:ext>
            </a:extLst>
          </p:cNvPr>
          <p:cNvSpPr txBox="1"/>
          <p:nvPr/>
        </p:nvSpPr>
        <p:spPr>
          <a:xfrm>
            <a:off x="1374181" y="3785412"/>
            <a:ext cx="5455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السابع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كم من مرة ذكر لفظ "القرآن" في القرآن الكريم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0D303F-86AE-4EAF-B9A5-45A126A1017F}"/>
              </a:ext>
            </a:extLst>
          </p:cNvPr>
          <p:cNvSpPr txBox="1"/>
          <p:nvPr/>
        </p:nvSpPr>
        <p:spPr>
          <a:xfrm>
            <a:off x="1517542" y="4153747"/>
            <a:ext cx="5296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الثامن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ماهي الأسماء التي أطلقت على القرآن الكريم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E4512B4-E669-497E-94F6-B135C5DE34EC}"/>
              </a:ext>
            </a:extLst>
          </p:cNvPr>
          <p:cNvSpPr txBox="1"/>
          <p:nvPr/>
        </p:nvSpPr>
        <p:spPr>
          <a:xfrm>
            <a:off x="1711873" y="4521068"/>
            <a:ext cx="513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التاسع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من هو أول الأنبياء في فعل عبادة الصوم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B9368-01B1-4222-8170-0F6A4F3B0CF1}"/>
              </a:ext>
            </a:extLst>
          </p:cNvPr>
          <p:cNvSpPr txBox="1"/>
          <p:nvPr/>
        </p:nvSpPr>
        <p:spPr>
          <a:xfrm>
            <a:off x="559295" y="4888266"/>
            <a:ext cx="6293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العاشر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ماذا يسمى آخر جزء من الشطر الأول في البيت الشعري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4498959-6D36-4404-9E04-AD33C22C63CE}"/>
              </a:ext>
            </a:extLst>
          </p:cNvPr>
          <p:cNvSpPr txBox="1"/>
          <p:nvPr/>
        </p:nvSpPr>
        <p:spPr>
          <a:xfrm>
            <a:off x="2700897" y="5255464"/>
            <a:ext cx="4144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الحادي عشر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ماهي عاصمة سلوفينيا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9C7819-3472-49C9-8F86-B3D77ADDE49B}"/>
              </a:ext>
            </a:extLst>
          </p:cNvPr>
          <p:cNvSpPr txBox="1"/>
          <p:nvPr/>
        </p:nvSpPr>
        <p:spPr>
          <a:xfrm>
            <a:off x="2028731" y="5622662"/>
            <a:ext cx="482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الثاني عشر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كم من مرة ذكر الانجيل في القرآن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4842596-9ED6-4209-8B5D-8FAEBB1BA9F1}"/>
              </a:ext>
            </a:extLst>
          </p:cNvPr>
          <p:cNvSpPr txBox="1"/>
          <p:nvPr/>
        </p:nvSpPr>
        <p:spPr>
          <a:xfrm>
            <a:off x="1298238" y="5989860"/>
            <a:ext cx="5604418" cy="64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الثالث عشر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من القائل : "</a:t>
            </a:r>
            <a:r>
              <a:rPr lang="ar-DZ" sz="1600" b="0" i="0" dirty="0">
                <a:solidFill>
                  <a:srgbClr val="FFFFFF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ar-DZ" sz="1600" b="0" i="0" dirty="0">
                <a:solidFill>
                  <a:srgbClr val="22160C"/>
                </a:solidFill>
                <a:effectLst/>
                <a:latin typeface="Tajawal" panose="00000500000000000000" pitchFamily="2" charset="-78"/>
                <a:cs typeface="Tajawal" panose="00000500000000000000" pitchFamily="2" charset="-78"/>
              </a:rPr>
              <a:t>السيف أصدق إنباء من الكتب</a:t>
            </a:r>
          </a:p>
          <a:p>
            <a:pPr algn="ctr">
              <a:lnSpc>
                <a:spcPts val="2200"/>
              </a:lnSpc>
            </a:pPr>
            <a:r>
              <a:rPr lang="ar-DZ" sz="1600" dirty="0">
                <a:solidFill>
                  <a:srgbClr val="22160C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                                                        </a:t>
            </a:r>
            <a:r>
              <a:rPr lang="ar-DZ" sz="1600" b="0" i="0" dirty="0">
                <a:solidFill>
                  <a:srgbClr val="22160C"/>
                </a:solidFill>
                <a:effectLst/>
                <a:latin typeface="Tajawal" panose="00000500000000000000" pitchFamily="2" charset="-78"/>
                <a:cs typeface="Tajawal" panose="00000500000000000000" pitchFamily="2" charset="-78"/>
              </a:rPr>
              <a:t> في حده الحد بين الجد واللعب"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2BEF145-F174-4278-8CB6-A5A56AFF7CFD}"/>
              </a:ext>
            </a:extLst>
          </p:cNvPr>
          <p:cNvSpPr txBox="1"/>
          <p:nvPr/>
        </p:nvSpPr>
        <p:spPr>
          <a:xfrm>
            <a:off x="2484152" y="6622333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6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الرابع عشر : </a:t>
            </a:r>
            <a:r>
              <a:rPr lang="ar-DZ" sz="1600" dirty="0">
                <a:latin typeface="Tajawal" panose="00000500000000000000" pitchFamily="2" charset="-78"/>
                <a:cs typeface="Tajawal" panose="00000500000000000000" pitchFamily="2" charset="-78"/>
              </a:rPr>
              <a:t>ما هو أعلى "جبل" في العالم ؟</a:t>
            </a:r>
            <a:endParaRPr lang="fr-FR" sz="1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320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t="-3000" r="-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E064AE9C-D44A-4429-94E6-22BF750AE4A4}"/>
              </a:ext>
            </a:extLst>
          </p:cNvPr>
          <p:cNvSpPr txBox="1"/>
          <p:nvPr/>
        </p:nvSpPr>
        <p:spPr>
          <a:xfrm>
            <a:off x="1980861" y="196175"/>
            <a:ext cx="28962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DZ" sz="5000" b="1" dirty="0">
                <a:solidFill>
                  <a:srgbClr val="22160C"/>
                </a:solidFill>
                <a:latin typeface="HSN Naskh" panose="00000400000000000000" pitchFamily="2" charset="-78"/>
                <a:cs typeface="HSN Naskh" panose="00000400000000000000" pitchFamily="2" charset="-78"/>
              </a:rPr>
              <a:t>كلمة العدد</a:t>
            </a:r>
            <a:endParaRPr lang="fr-FR" sz="5000" b="1" dirty="0">
              <a:solidFill>
                <a:srgbClr val="22160C"/>
              </a:solidFill>
              <a:latin typeface="HSN Naskh" panose="00000400000000000000" pitchFamily="2" charset="-78"/>
              <a:cs typeface="HSN Naskh" panose="00000400000000000000" pitchFamily="2" charset="-78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AFF699B-2832-43C3-8696-B21712497205}"/>
              </a:ext>
            </a:extLst>
          </p:cNvPr>
          <p:cNvSpPr txBox="1"/>
          <p:nvPr/>
        </p:nvSpPr>
        <p:spPr>
          <a:xfrm>
            <a:off x="99804" y="860605"/>
            <a:ext cx="6658390" cy="121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الحمد لله الملك المعبود ، ذي العطاء و المن و الجود ، الذي اتصف بالصمدية و انفرد بالوحدانية و الملائكة و أولو العلم على ذلك شهود ، و الصلاة و السلام على أشرف الخلق ذو الرأي الرشيد ، و القول السديد ، فأرشدنا إلى طرق الهداية و التسديد ، و على آله و صحبه ومن تبعهم بإحسان إلى اليوم الموعود ؛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72791D6-9664-427E-B760-B10D3CF2C42F}"/>
              </a:ext>
            </a:extLst>
          </p:cNvPr>
          <p:cNvSpPr txBox="1"/>
          <p:nvPr/>
        </p:nvSpPr>
        <p:spPr>
          <a:xfrm>
            <a:off x="4023788" y="2110511"/>
            <a:ext cx="202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يــــا مـن إذا نــودي أجــابــا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E604C-F1DE-4E90-923D-639E88EF0DD8}"/>
              </a:ext>
            </a:extLst>
          </p:cNvPr>
          <p:cNvSpPr txBox="1"/>
          <p:nvPr/>
        </p:nvSpPr>
        <p:spPr>
          <a:xfrm>
            <a:off x="824404" y="2376895"/>
            <a:ext cx="2282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كـلامـا ثـم ألـهـمـه الخطابا</a:t>
            </a:r>
            <a:r>
              <a:rPr lang="fr-FR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endParaRPr lang="ar-DZ" sz="1600" dirty="0">
              <a:solidFill>
                <a:srgbClr val="22160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178A358-AF60-4BAD-90D9-9B81F546B4BD}"/>
              </a:ext>
            </a:extLst>
          </p:cNvPr>
          <p:cNvSpPr txBox="1"/>
          <p:nvPr/>
        </p:nvSpPr>
        <p:spPr>
          <a:xfrm>
            <a:off x="849118" y="2657324"/>
            <a:ext cx="219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و كان أبـوه ينتحب انتحابا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16CDEE7-E5DF-402B-B59E-B41ECB8CFBF5}"/>
              </a:ext>
            </a:extLst>
          </p:cNvPr>
          <p:cNvSpPr txBox="1"/>
          <p:nvPr/>
        </p:nvSpPr>
        <p:spPr>
          <a:xfrm>
            <a:off x="718891" y="2919482"/>
            <a:ext cx="2315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و أعـتـق من شفاعته الرقابا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F79976E-DECA-4DFA-97E4-85D158685A41}"/>
              </a:ext>
            </a:extLst>
          </p:cNvPr>
          <p:cNvSpPr txBox="1"/>
          <p:nvPr/>
        </p:nvSpPr>
        <p:spPr>
          <a:xfrm>
            <a:off x="621596" y="3177472"/>
            <a:ext cx="248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مننت به و ضاعفت الثوابا    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9C86320-0E8B-4001-82A5-315AB14AA3AA}"/>
              </a:ext>
            </a:extLst>
          </p:cNvPr>
          <p:cNvSpPr txBox="1"/>
          <p:nvPr/>
        </p:nvSpPr>
        <p:spPr>
          <a:xfrm>
            <a:off x="740917" y="2110511"/>
            <a:ext cx="2418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و من بجلاله ينشئ السحابا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7A4A428-B7AB-4A56-B0B1-08C5C2F9A880}"/>
              </a:ext>
            </a:extLst>
          </p:cNvPr>
          <p:cNvSpPr txBox="1"/>
          <p:nvPr/>
        </p:nvSpPr>
        <p:spPr>
          <a:xfrm>
            <a:off x="3812190" y="2653098"/>
            <a:ext cx="2466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و يـا مـن رد يـوسـف بعد </a:t>
            </a:r>
            <a:r>
              <a:rPr lang="ar-DZ" sz="1600" dirty="0" err="1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بُعد</a:t>
            </a:r>
            <a:endParaRPr lang="ar-DZ" sz="1600" dirty="0">
              <a:solidFill>
                <a:srgbClr val="22160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4F51-CF5E-4A98-A9B2-C8536D2D177C}"/>
              </a:ext>
            </a:extLst>
          </p:cNvPr>
          <p:cNvSpPr txBox="1"/>
          <p:nvPr/>
        </p:nvSpPr>
        <p:spPr>
          <a:xfrm>
            <a:off x="3714407" y="2376895"/>
            <a:ext cx="2667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و كلم موسى في الدجى بلطف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49EE40A-6F78-4332-8FAC-706F12370FEF}"/>
              </a:ext>
            </a:extLst>
          </p:cNvPr>
          <p:cNvSpPr txBox="1"/>
          <p:nvPr/>
        </p:nvSpPr>
        <p:spPr>
          <a:xfrm>
            <a:off x="3739809" y="2919482"/>
            <a:ext cx="265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و يا من خص أحمد و اصطفاه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3EDBA39-8DD9-4BF8-8CF3-758795DA9DF8}"/>
              </a:ext>
            </a:extLst>
          </p:cNvPr>
          <p:cNvSpPr txBox="1"/>
          <p:nvPr/>
        </p:nvSpPr>
        <p:spPr>
          <a:xfrm>
            <a:off x="3727452" y="3183328"/>
            <a:ext cx="2667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لك الفـضـل المبين على عـطاء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1462B6D-CF82-483E-8A90-5D726824E96A}"/>
              </a:ext>
            </a:extLst>
          </p:cNvPr>
          <p:cNvSpPr txBox="1"/>
          <p:nvPr/>
        </p:nvSpPr>
        <p:spPr>
          <a:xfrm>
            <a:off x="144379" y="3474742"/>
            <a:ext cx="6613815" cy="17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ar-DZ" sz="1600" b="1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أما بعد</a:t>
            </a:r>
          </a:p>
          <a:p>
            <a:pPr algn="ctr">
              <a:lnSpc>
                <a:spcPts val="2200"/>
              </a:lnSpc>
            </a:pPr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ها هي بفضل الله و منته تعود إليكم مجلتكم في وجه ابداعي راقي و بنفس جديد يضيف إليكم رصيدا دينيا فكريا ثقافيا توعيا . مجلتكم هاته تنير دربكم ، كيف لا و ينشطها ثلة من طلبة أهل القرآن ، فأهل القرآن يعتبرون من أهل الله و خاصته ، كما أن هذه الطبعة تتزامن مع حلول ذكرى عاشوراء التي هي اليوم العاشر من شهر الله الحرام " محرم " أول شهور السنة الهجرية التي حلت علينا منذ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3306ED0-AF49-4BD2-80D0-33194CEC9BFA}"/>
              </a:ext>
            </a:extLst>
          </p:cNvPr>
          <p:cNvSpPr txBox="1"/>
          <p:nvPr/>
        </p:nvSpPr>
        <p:spPr>
          <a:xfrm>
            <a:off x="144379" y="5185800"/>
            <a:ext cx="5020235" cy="375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أيام قليلة و التي نهنئكم بحلول العام الهجري الجديد 1443 ه أعاده الله علينا و عليكم بالخير و اليمن و البركات ، سائلين الله عز وجل أن يحفظنا و إياكم من البرص والجنون</a:t>
            </a:r>
          </a:p>
          <a:p>
            <a:pPr algn="ctr">
              <a:lnSpc>
                <a:spcPts val="2200"/>
              </a:lnSpc>
            </a:pPr>
            <a:r>
              <a:rPr lang="ar-DZ" sz="1600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 و الجذام و سيء الأسقام ، و أن يرفع عنا هذا الوباء و البلاء إنه ولي ذلك و القادر عليه. كما نلتمس منكم الدعاء لنا بالتوفيق و الثبات على هذا العمل - ولكل القائمين عليها من جنود الخفاء و غيرهم كل باسمه و جميل وصفه ... بحثا و كتابة و أشرافا و تنسيقا و مراجعة و طباعة ، و لكل المساهمين و الداعمين لها منكم و لو بالكلمة الطيبة المجلة ستكون إن شاء الله شهرية و بعناوين هادفة و متنوعة كما نحيطكم علما أنه بإمكانكم الانضمام و متابعة جميع هذه المواضيع و غيرها عبر صفحة المسجد على فايسبوك " مسجد الإمام مالك الزاوية العابدية "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91B53F6-1B4A-4BE6-86F6-BE3058DD75A5}"/>
              </a:ext>
            </a:extLst>
          </p:cNvPr>
          <p:cNvSpPr txBox="1"/>
          <p:nvPr/>
        </p:nvSpPr>
        <p:spPr>
          <a:xfrm>
            <a:off x="362414" y="8883040"/>
            <a:ext cx="4694626" cy="64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ar-DZ" sz="1600" b="1" dirty="0">
                <a:solidFill>
                  <a:srgbClr val="22160C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شكرا لجميع متابعينا ... و آخر دعوانا أن الحمد لله رب العالمين</a:t>
            </a:r>
            <a:endParaRPr lang="fr-FR" sz="1600" b="1" dirty="0">
              <a:solidFill>
                <a:srgbClr val="22160C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2AF91ED-7A6F-4A17-B155-2F5E6C7EF574}"/>
              </a:ext>
            </a:extLst>
          </p:cNvPr>
          <p:cNvSpPr txBox="1"/>
          <p:nvPr/>
        </p:nvSpPr>
        <p:spPr>
          <a:xfrm>
            <a:off x="144379" y="9543076"/>
            <a:ext cx="2374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500" b="1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heherazade" panose="01000600020000020003" pitchFamily="2" charset="-78"/>
                <a:cs typeface="Scheherazade" panose="01000600020000020003" pitchFamily="2" charset="-78"/>
              </a:rPr>
              <a:t>الأستاذ محمد طلال عشبي, محرم 1443</a:t>
            </a:r>
            <a:r>
              <a:rPr lang="fr-FR" sz="1500" b="1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heherazade" panose="01000600020000020003" pitchFamily="2" charset="-78"/>
                <a:cs typeface="Scheherazade" panose="01000600020000020003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218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5A47433-ADFB-4271-A73F-AE638C75F38A}"/>
              </a:ext>
            </a:extLst>
          </p:cNvPr>
          <p:cNvSpPr txBox="1"/>
          <p:nvPr/>
        </p:nvSpPr>
        <p:spPr>
          <a:xfrm>
            <a:off x="2056669" y="147440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2000" b="1" dirty="0">
                <a:latin typeface="Scheherazade" panose="01000600020000020003" pitchFamily="2" charset="-78"/>
                <a:cs typeface="Scheherazade" panose="01000600020000020003" pitchFamily="2" charset="-78"/>
              </a:rPr>
              <a:t>مسجد الامام مالك – الزاوية العابدية</a:t>
            </a:r>
            <a:endParaRPr lang="fr-FR" sz="2000" b="1" dirty="0">
              <a:latin typeface="Scheherazade" panose="01000600020000020003" pitchFamily="2" charset="-78"/>
              <a:cs typeface="Scheherazade" panose="01000600020000020003" pitchFamily="2" charset="-78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7C9CDC0-42C6-41A3-B88F-D58D932DC9D6}"/>
              </a:ext>
            </a:extLst>
          </p:cNvPr>
          <p:cNvSpPr txBox="1"/>
          <p:nvPr/>
        </p:nvSpPr>
        <p:spPr>
          <a:xfrm>
            <a:off x="2228990" y="526560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SN Naskh" panose="00000400000000000000" pitchFamily="2" charset="-78"/>
                <a:cs typeface="HSN Naskh" panose="00000400000000000000" pitchFamily="2" charset="-78"/>
              </a:rPr>
              <a:t>مجلة</a:t>
            </a:r>
            <a:r>
              <a:rPr lang="ar-DZ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heherazade" panose="01000600020000020003" pitchFamily="2" charset="-78"/>
                <a:cs typeface="Scheherazade" panose="01000600020000020003" pitchFamily="2" charset="-78"/>
              </a:rPr>
              <a:t> </a:t>
            </a:r>
            <a:r>
              <a:rPr lang="ar-D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SN Naskh" panose="00000400000000000000" pitchFamily="2" charset="-78"/>
                <a:cs typeface="HSN Naskh" panose="00000400000000000000" pitchFamily="2" charset="-78"/>
              </a:rPr>
              <a:t>على خطى الصالحين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SN Naskh" panose="00000400000000000000" pitchFamily="2" charset="-78"/>
              <a:cs typeface="HSN Naskh" panose="00000400000000000000" pitchFamily="2" charset="-7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D8C242-B174-412E-B00D-CFAD6A51D786}"/>
              </a:ext>
            </a:extLst>
          </p:cNvPr>
          <p:cNvSpPr txBox="1"/>
          <p:nvPr/>
        </p:nvSpPr>
        <p:spPr>
          <a:xfrm>
            <a:off x="390346" y="943379"/>
            <a:ext cx="607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استمارة المشاركة في مسابقة العدد الأول من المجلة</a:t>
            </a:r>
            <a:endParaRPr lang="fr-FR" sz="2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EB847-49F5-4D44-90AF-E348278C8121}"/>
              </a:ext>
            </a:extLst>
          </p:cNvPr>
          <p:cNvSpPr/>
          <p:nvPr/>
        </p:nvSpPr>
        <p:spPr>
          <a:xfrm>
            <a:off x="238836" y="1514903"/>
            <a:ext cx="6455391" cy="132383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84B29A-B273-43EF-934E-8C084B23D3AF}"/>
              </a:ext>
            </a:extLst>
          </p:cNvPr>
          <p:cNvSpPr txBox="1"/>
          <p:nvPr/>
        </p:nvSpPr>
        <p:spPr>
          <a:xfrm>
            <a:off x="3528418" y="15891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700" dirty="0">
                <a:latin typeface="Tajawal" panose="00000500000000000000" pitchFamily="2" charset="-78"/>
                <a:cs typeface="Tajawal" panose="00000500000000000000" pitchFamily="2" charset="-78"/>
              </a:rPr>
              <a:t>الاسم</a:t>
            </a:r>
            <a:r>
              <a:rPr lang="ar-DZ" dirty="0"/>
              <a:t> </a:t>
            </a:r>
            <a:r>
              <a:rPr lang="ar-DZ" dirty="0">
                <a:latin typeface="Tajawal" panose="00000500000000000000" pitchFamily="2" charset="-78"/>
                <a:cs typeface="Tajawal" panose="00000500000000000000" pitchFamily="2" charset="-78"/>
              </a:rPr>
              <a:t>: </a:t>
            </a:r>
            <a:r>
              <a:rPr lang="ar-DZ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430B6D-914A-43EA-9B20-389A7936AF67}"/>
              </a:ext>
            </a:extLst>
          </p:cNvPr>
          <p:cNvSpPr txBox="1"/>
          <p:nvPr/>
        </p:nvSpPr>
        <p:spPr>
          <a:xfrm>
            <a:off x="403075" y="1945201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700" dirty="0">
                <a:latin typeface="Tajawal" panose="00000500000000000000" pitchFamily="2" charset="-78"/>
                <a:cs typeface="Tajawal" panose="00000500000000000000" pitchFamily="2" charset="-78"/>
              </a:rPr>
              <a:t>تاريخ ومكان الميلاد</a:t>
            </a:r>
            <a:r>
              <a:rPr lang="ar-DZ" dirty="0"/>
              <a:t> </a:t>
            </a:r>
            <a:r>
              <a:rPr lang="ar-DZ" dirty="0">
                <a:latin typeface="Tajawal" panose="00000500000000000000" pitchFamily="2" charset="-78"/>
                <a:cs typeface="Tajawal" panose="00000500000000000000" pitchFamily="2" charset="-78"/>
              </a:rPr>
              <a:t>: </a:t>
            </a:r>
            <a:r>
              <a:rPr lang="ar-DZ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9D6CC4-7B9A-497B-90F0-2544CE1ABD70}"/>
              </a:ext>
            </a:extLst>
          </p:cNvPr>
          <p:cNvSpPr txBox="1"/>
          <p:nvPr/>
        </p:nvSpPr>
        <p:spPr>
          <a:xfrm>
            <a:off x="390346" y="1589121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700" dirty="0">
                <a:latin typeface="Tajawal" panose="00000500000000000000" pitchFamily="2" charset="-78"/>
                <a:cs typeface="Tajawal" panose="00000500000000000000" pitchFamily="2" charset="-78"/>
              </a:rPr>
              <a:t>اللقب</a:t>
            </a:r>
            <a:r>
              <a:rPr lang="ar-DZ" dirty="0"/>
              <a:t> </a:t>
            </a:r>
            <a:r>
              <a:rPr lang="ar-DZ" dirty="0">
                <a:latin typeface="Tajawal" panose="00000500000000000000" pitchFamily="2" charset="-78"/>
                <a:cs typeface="Tajawal" panose="00000500000000000000" pitchFamily="2" charset="-78"/>
              </a:rPr>
              <a:t>: </a:t>
            </a:r>
            <a:r>
              <a:rPr lang="ar-DZ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A35421A-F2BA-40CE-850C-CCB1B7DED5F5}"/>
              </a:ext>
            </a:extLst>
          </p:cNvPr>
          <p:cNvSpPr txBox="1"/>
          <p:nvPr/>
        </p:nvSpPr>
        <p:spPr>
          <a:xfrm>
            <a:off x="389422" y="2301281"/>
            <a:ext cx="638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700" dirty="0">
                <a:latin typeface="Tajawal" panose="00000500000000000000" pitchFamily="2" charset="-78"/>
                <a:cs typeface="Tajawal" panose="00000500000000000000" pitchFamily="2" charset="-78"/>
              </a:rPr>
              <a:t>رقم الهاتف أو هاتف الولي </a:t>
            </a:r>
            <a:r>
              <a:rPr lang="ar-DZ" dirty="0">
                <a:latin typeface="Tajawal" panose="00000500000000000000" pitchFamily="2" charset="-78"/>
                <a:cs typeface="Tajawal" panose="00000500000000000000" pitchFamily="2" charset="-78"/>
              </a:rPr>
              <a:t>: </a:t>
            </a:r>
            <a:r>
              <a:rPr lang="ar-DZ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68CAF0-F945-428C-8945-520E446F23B8}"/>
              </a:ext>
            </a:extLst>
          </p:cNvPr>
          <p:cNvSpPr txBox="1"/>
          <p:nvPr/>
        </p:nvSpPr>
        <p:spPr>
          <a:xfrm>
            <a:off x="116379" y="2996153"/>
            <a:ext cx="6628738" cy="64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الأول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ماهي الآية التي نزلت في جوف مكة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0D37BE-25FE-4C7D-80C9-C9BBBAF05520}"/>
              </a:ext>
            </a:extLst>
          </p:cNvPr>
          <p:cNvSpPr txBox="1"/>
          <p:nvPr/>
        </p:nvSpPr>
        <p:spPr>
          <a:xfrm>
            <a:off x="74440" y="3661569"/>
            <a:ext cx="6686446" cy="92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الثاني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ماهي الآيات التي تعصم الانسان من فتنة الدجال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BEA4BB-9B0D-488E-87D4-95B8F41A8571}"/>
              </a:ext>
            </a:extLst>
          </p:cNvPr>
          <p:cNvSpPr txBox="1"/>
          <p:nvPr/>
        </p:nvSpPr>
        <p:spPr>
          <a:xfrm>
            <a:off x="62611" y="4605323"/>
            <a:ext cx="6708888" cy="64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الثالث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فيمن نزلت الآية "والمطلقات يتربصن بأنفسهن ثلاثة قروء"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4A45EAC-43CD-4374-96C6-B1F6184EB539}"/>
              </a:ext>
            </a:extLst>
          </p:cNvPr>
          <p:cNvSpPr txBox="1"/>
          <p:nvPr/>
        </p:nvSpPr>
        <p:spPr>
          <a:xfrm>
            <a:off x="-31439" y="5246291"/>
            <a:ext cx="6811480" cy="64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الرابع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من هو آخر من توفي من الصحابة رضوان الله عليهم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FC40BA6-9C23-4D53-B5D7-6A30A5370EE0}"/>
              </a:ext>
            </a:extLst>
          </p:cNvPr>
          <p:cNvSpPr txBox="1"/>
          <p:nvPr/>
        </p:nvSpPr>
        <p:spPr>
          <a:xfrm>
            <a:off x="132068" y="5917216"/>
            <a:ext cx="6686446" cy="64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الخامس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من هي ثالث زوجات النبي صلي الله عليه وسلم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</a:t>
            </a:r>
          </a:p>
          <a:p>
            <a:pPr algn="ct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75DEAD-CBD1-49A1-8515-69ADC520BAB0}"/>
              </a:ext>
            </a:extLst>
          </p:cNvPr>
          <p:cNvSpPr txBox="1"/>
          <p:nvPr/>
        </p:nvSpPr>
        <p:spPr>
          <a:xfrm>
            <a:off x="3193990" y="6580447"/>
            <a:ext cx="36054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السادس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من أول من ركب الخيل ؟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E32BD77-BA23-46F6-9788-F60D08EDFC16}"/>
              </a:ext>
            </a:extLst>
          </p:cNvPr>
          <p:cNvSpPr txBox="1"/>
          <p:nvPr/>
        </p:nvSpPr>
        <p:spPr>
          <a:xfrm>
            <a:off x="96954" y="7514342"/>
            <a:ext cx="6806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السابع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كم من مرة ذكر لفظ "القرآن" في القرآن الكريم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ECF7A90-2F63-4C77-83C8-7C5938EDB154}"/>
              </a:ext>
            </a:extLst>
          </p:cNvPr>
          <p:cNvSpPr txBox="1"/>
          <p:nvPr/>
        </p:nvSpPr>
        <p:spPr>
          <a:xfrm>
            <a:off x="121203" y="7856972"/>
            <a:ext cx="6691255" cy="120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الثامن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ماهي الأسماء التي أطلقت على القرآن الكريم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8481EFA-0AA4-434C-A455-649FF873314C}"/>
              </a:ext>
            </a:extLst>
          </p:cNvPr>
          <p:cNvSpPr txBox="1"/>
          <p:nvPr/>
        </p:nvSpPr>
        <p:spPr>
          <a:xfrm>
            <a:off x="15497" y="9100710"/>
            <a:ext cx="6811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التاسع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من هو أول الأنبياء في فعل عبادة الصوم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3A20D52-5EF7-4424-91E0-C1654703FACC}"/>
              </a:ext>
            </a:extLst>
          </p:cNvPr>
          <p:cNvSpPr txBox="1"/>
          <p:nvPr/>
        </p:nvSpPr>
        <p:spPr>
          <a:xfrm>
            <a:off x="1157488" y="6580447"/>
            <a:ext cx="17171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ادريس عليه السلام.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87DB01B-7E37-4EBE-A403-22C1665FB324}"/>
              </a:ext>
            </a:extLst>
          </p:cNvPr>
          <p:cNvSpPr txBox="1"/>
          <p:nvPr/>
        </p:nvSpPr>
        <p:spPr>
          <a:xfrm>
            <a:off x="1152680" y="6867905"/>
            <a:ext cx="17267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ابراهيم عليه السلام.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2B443A-422F-4AC3-B11B-AB3AB47F6812}"/>
              </a:ext>
            </a:extLst>
          </p:cNvPr>
          <p:cNvSpPr txBox="1"/>
          <p:nvPr/>
        </p:nvSpPr>
        <p:spPr>
          <a:xfrm>
            <a:off x="950167" y="7153260"/>
            <a:ext cx="1927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اسماعيل عليه السلام.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03554A-BB89-45FB-827B-2461663D7BF7}"/>
              </a:ext>
            </a:extLst>
          </p:cNvPr>
          <p:cNvSpPr/>
          <p:nvPr/>
        </p:nvSpPr>
        <p:spPr>
          <a:xfrm>
            <a:off x="2899050" y="6648673"/>
            <a:ext cx="182898" cy="1828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0D7D69-67C5-42DC-A7C7-460750C743B6}"/>
              </a:ext>
            </a:extLst>
          </p:cNvPr>
          <p:cNvSpPr/>
          <p:nvPr/>
        </p:nvSpPr>
        <p:spPr>
          <a:xfrm>
            <a:off x="2899050" y="6937040"/>
            <a:ext cx="182898" cy="1828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9348B-E444-4A29-8F8D-BF72FECB9F07}"/>
              </a:ext>
            </a:extLst>
          </p:cNvPr>
          <p:cNvSpPr/>
          <p:nvPr/>
        </p:nvSpPr>
        <p:spPr>
          <a:xfrm>
            <a:off x="2899050" y="7223736"/>
            <a:ext cx="182898" cy="1828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65D3EE-3845-4332-9C5E-1D6EBA04C4B8}"/>
              </a:ext>
            </a:extLst>
          </p:cNvPr>
          <p:cNvSpPr txBox="1"/>
          <p:nvPr/>
        </p:nvSpPr>
        <p:spPr>
          <a:xfrm>
            <a:off x="3021034" y="9570274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600" dirty="0">
                <a:latin typeface="Scheherazade" panose="01000600020000020003" pitchFamily="2" charset="-78"/>
                <a:cs typeface="Scheherazade" panose="01000600020000020003" pitchFamily="2" charset="-78"/>
              </a:rPr>
              <a:t>صفحة 1 من 2</a:t>
            </a:r>
            <a:endParaRPr lang="fr-FR" sz="1600" dirty="0">
              <a:latin typeface="Scheherazade" panose="01000600020000020003" pitchFamily="2" charset="-78"/>
              <a:cs typeface="Scheherazade" panose="0100060002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2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2668CAF0-F945-428C-8945-520E446F23B8}"/>
              </a:ext>
            </a:extLst>
          </p:cNvPr>
          <p:cNvSpPr txBox="1"/>
          <p:nvPr/>
        </p:nvSpPr>
        <p:spPr>
          <a:xfrm>
            <a:off x="109625" y="263493"/>
            <a:ext cx="6670416" cy="64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العاشر : </a:t>
            </a:r>
            <a:r>
              <a:rPr lang="ar-DZ" sz="1400" dirty="0">
                <a:latin typeface="Tajawal" panose="00000500000000000000" pitchFamily="2" charset="-78"/>
                <a:cs typeface="Tajawal" panose="00000500000000000000" pitchFamily="2" charset="-78"/>
              </a:rPr>
              <a:t>ماذا يسمى آخر جزء من الشطر الأول في البيت الشعري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</a:t>
            </a:r>
          </a:p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0D37BE-25FE-4C7D-80C9-C9BBBAF05520}"/>
              </a:ext>
            </a:extLst>
          </p:cNvPr>
          <p:cNvSpPr txBox="1"/>
          <p:nvPr/>
        </p:nvSpPr>
        <p:spPr>
          <a:xfrm>
            <a:off x="194585" y="907259"/>
            <a:ext cx="6585456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الحادي عشر : </a:t>
            </a:r>
            <a:r>
              <a:rPr lang="ar-DZ" sz="1400" dirty="0">
                <a:latin typeface="Tajawal" panose="00000500000000000000" pitchFamily="2" charset="-78"/>
                <a:cs typeface="Tajawal" panose="00000500000000000000" pitchFamily="2" charset="-78"/>
              </a:rPr>
              <a:t>ماهي عاصمة سلوفينيا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BEA4BB-9B0D-488E-87D4-95B8F41A8571}"/>
              </a:ext>
            </a:extLst>
          </p:cNvPr>
          <p:cNvSpPr txBox="1"/>
          <p:nvPr/>
        </p:nvSpPr>
        <p:spPr>
          <a:xfrm>
            <a:off x="121295" y="1304611"/>
            <a:ext cx="6654386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الثاني عشر : </a:t>
            </a:r>
            <a:r>
              <a:rPr lang="ar-DZ" sz="1400" dirty="0">
                <a:latin typeface="Tajawal" panose="00000500000000000000" pitchFamily="2" charset="-78"/>
                <a:cs typeface="Tajawal" panose="00000500000000000000" pitchFamily="2" charset="-78"/>
              </a:rPr>
              <a:t>كم من مرة ذكر الانجيل في القرآن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4A45EAC-43CD-4374-96C6-B1F6184EB539}"/>
              </a:ext>
            </a:extLst>
          </p:cNvPr>
          <p:cNvSpPr txBox="1"/>
          <p:nvPr/>
        </p:nvSpPr>
        <p:spPr>
          <a:xfrm>
            <a:off x="3968502" y="1701963"/>
            <a:ext cx="2807179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الثالث عشر : </a:t>
            </a:r>
            <a:r>
              <a:rPr lang="ar-DZ" sz="1500" dirty="0">
                <a:latin typeface="Tajawal" panose="00000500000000000000" pitchFamily="2" charset="-78"/>
                <a:cs typeface="Tajawal" panose="00000500000000000000" pitchFamily="2" charset="-78"/>
              </a:rPr>
              <a:t>من القائل :</a:t>
            </a:r>
            <a:endParaRPr lang="ar-DZ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FC40BA6-9C23-4D53-B5D7-6A30A5370EE0}"/>
              </a:ext>
            </a:extLst>
          </p:cNvPr>
          <p:cNvSpPr txBox="1"/>
          <p:nvPr/>
        </p:nvSpPr>
        <p:spPr>
          <a:xfrm>
            <a:off x="157751" y="2302805"/>
            <a:ext cx="6686446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.......................................................................................................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E32BD77-BA23-46F6-9788-F60D08EDFC16}"/>
              </a:ext>
            </a:extLst>
          </p:cNvPr>
          <p:cNvSpPr txBox="1"/>
          <p:nvPr/>
        </p:nvSpPr>
        <p:spPr>
          <a:xfrm>
            <a:off x="203048" y="2702158"/>
            <a:ext cx="65726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السؤال الرابع عشر : </a:t>
            </a:r>
            <a:r>
              <a:rPr lang="ar-DZ" sz="1400" dirty="0">
                <a:latin typeface="Tajawal" panose="00000500000000000000" pitchFamily="2" charset="-78"/>
                <a:cs typeface="Tajawal" panose="00000500000000000000" pitchFamily="2" charset="-78"/>
              </a:rPr>
              <a:t>ما هو أعلى "جبل" في العالم ؟ </a:t>
            </a:r>
            <a:r>
              <a:rPr lang="ar-DZ" sz="1500" b="1" dirty="0">
                <a:latin typeface="Tajawal" panose="00000500000000000000" pitchFamily="2" charset="-78"/>
                <a:cs typeface="Tajawal" panose="00000500000000000000" pitchFamily="2" charset="-78"/>
              </a:rPr>
              <a:t>..........................................</a:t>
            </a:r>
            <a:endParaRPr lang="fr-FR" sz="15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65D3EE-3845-4332-9C5E-1D6EBA04C4B8}"/>
              </a:ext>
            </a:extLst>
          </p:cNvPr>
          <p:cNvSpPr txBox="1"/>
          <p:nvPr/>
        </p:nvSpPr>
        <p:spPr>
          <a:xfrm>
            <a:off x="3021034" y="9570274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600" dirty="0">
                <a:latin typeface="Scheherazade" panose="01000600020000020003" pitchFamily="2" charset="-78"/>
                <a:cs typeface="Scheherazade" panose="01000600020000020003" pitchFamily="2" charset="-78"/>
              </a:rPr>
              <a:t>صفحة 2 من 2</a:t>
            </a:r>
            <a:endParaRPr lang="fr-FR" sz="1600" dirty="0">
              <a:latin typeface="Scheherazade" panose="01000600020000020003" pitchFamily="2" charset="-78"/>
              <a:cs typeface="Scheherazade" panose="01000600020000020003" pitchFamily="2" charset="-78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F6AAF8-9B31-4D33-A8B5-C3603EFBCCC7}"/>
              </a:ext>
            </a:extLst>
          </p:cNvPr>
          <p:cNvSpPr txBox="1"/>
          <p:nvPr/>
        </p:nvSpPr>
        <p:spPr>
          <a:xfrm>
            <a:off x="1689497" y="1703682"/>
            <a:ext cx="2258952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400" b="0" i="0" dirty="0">
                <a:solidFill>
                  <a:srgbClr val="22160C"/>
                </a:solidFill>
                <a:effectLst/>
                <a:latin typeface="Tajawal" panose="00000500000000000000" pitchFamily="2" charset="-78"/>
                <a:cs typeface="Tajawal" panose="00000500000000000000" pitchFamily="2" charset="-78"/>
              </a:rPr>
              <a:t>السيف أصدق إنباء من الكتب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BE7DCF-A141-42FB-8A5D-69F9664F2BF2}"/>
              </a:ext>
            </a:extLst>
          </p:cNvPr>
          <p:cNvSpPr txBox="1"/>
          <p:nvPr/>
        </p:nvSpPr>
        <p:spPr>
          <a:xfrm>
            <a:off x="194585" y="1989213"/>
            <a:ext cx="2258952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ar-DZ" sz="1400" b="0" i="0" dirty="0">
                <a:solidFill>
                  <a:srgbClr val="22160C"/>
                </a:solidFill>
                <a:effectLst/>
                <a:latin typeface="Tajawal" panose="00000500000000000000" pitchFamily="2" charset="-78"/>
                <a:cs typeface="Tajawal" panose="00000500000000000000" pitchFamily="2" charset="-78"/>
              </a:rPr>
              <a:t>في حده الحد بين الجد واللعب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2170A-4B98-46AF-8245-019351C8FCEF}"/>
              </a:ext>
            </a:extLst>
          </p:cNvPr>
          <p:cNvSpPr/>
          <p:nvPr/>
        </p:nvSpPr>
        <p:spPr>
          <a:xfrm>
            <a:off x="238836" y="3396249"/>
            <a:ext cx="6455391" cy="129005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BB5D94-DC4A-4211-B48E-B22DF39D9AE7}"/>
              </a:ext>
            </a:extLst>
          </p:cNvPr>
          <p:cNvSpPr txBox="1"/>
          <p:nvPr/>
        </p:nvSpPr>
        <p:spPr>
          <a:xfrm>
            <a:off x="2480110" y="3494121"/>
            <a:ext cx="3948517" cy="378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ar-DZ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آخر أجل لإرجاع الاستمارة هو 1 سبتمبر 2021.</a:t>
            </a:r>
            <a:endParaRPr lang="fr-FR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6F1F92D-0034-4786-A46A-6BF9387E576B}"/>
              </a:ext>
            </a:extLst>
          </p:cNvPr>
          <p:cNvSpPr txBox="1"/>
          <p:nvPr/>
        </p:nvSpPr>
        <p:spPr>
          <a:xfrm>
            <a:off x="224686" y="3899196"/>
            <a:ext cx="6203941" cy="67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ar-DZ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في حال عدم ارجاع الاستمارة, يدرج اسم المتسابق في القائمة السوداء</a:t>
            </a:r>
          </a:p>
          <a:p>
            <a:pPr algn="r">
              <a:lnSpc>
                <a:spcPts val="2300"/>
              </a:lnSpc>
            </a:pPr>
            <a:r>
              <a:rPr lang="ar-DZ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jawal" panose="00000500000000000000" pitchFamily="2" charset="-78"/>
                <a:cs typeface="Tajawal" panose="00000500000000000000" pitchFamily="2" charset="-78"/>
              </a:rPr>
              <a:t>ويمنع نهائيا من المشاركة في الأعداد القادمة.</a:t>
            </a:r>
            <a:endParaRPr lang="ar-D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D35C0C-34DA-4E33-A7EE-C1F97E84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27" y="3590569"/>
            <a:ext cx="187467" cy="18746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7D0FAC9C-C8CD-40DD-ADA9-BE61B414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26" y="4004961"/>
            <a:ext cx="187467" cy="187467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DBA202B-47E2-4EFF-A445-A30EFC30EB14}"/>
              </a:ext>
            </a:extLst>
          </p:cNvPr>
          <p:cNvSpPr txBox="1"/>
          <p:nvPr/>
        </p:nvSpPr>
        <p:spPr>
          <a:xfrm>
            <a:off x="157751" y="4895643"/>
            <a:ext cx="3147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1500" b="1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heherazade" panose="01000600020000020003" pitchFamily="2" charset="-78"/>
                <a:cs typeface="Scheherazade" panose="01000600020000020003" pitchFamily="2" charset="-78"/>
              </a:rPr>
              <a:t>مجلة على خطى الصالحين – العدد الأول, محرم 1443</a:t>
            </a:r>
            <a:r>
              <a:rPr lang="fr-FR" sz="1500" b="1" dirty="0">
                <a:solidFill>
                  <a:srgbClr val="2216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heherazade" panose="01000600020000020003" pitchFamily="2" charset="-78"/>
                <a:cs typeface="Scheherazade" panose="01000600020000020003" pitchFamily="2" charset="-78"/>
              </a:rPr>
              <a:t> 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9DC3F-AAD4-4DBF-90DC-34117D482AC8}"/>
              </a:ext>
            </a:extLst>
          </p:cNvPr>
          <p:cNvSpPr txBox="1"/>
          <p:nvPr/>
        </p:nvSpPr>
        <p:spPr>
          <a:xfrm>
            <a:off x="1877934" y="5791532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SN Naskh" panose="00000400000000000000" pitchFamily="2" charset="-78"/>
                <a:cs typeface="HSN Naskh" panose="00000400000000000000" pitchFamily="2" charset="-78"/>
              </a:rPr>
              <a:t>بالتوفيق للجميع</a:t>
            </a:r>
            <a:endParaRPr lang="fr-F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SN Naskh" panose="00000400000000000000" pitchFamily="2" charset="-78"/>
              <a:cs typeface="HSN Nask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230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91D45E-339F-424E-99BB-32C1E2C52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" y="0"/>
            <a:ext cx="684637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1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896</Words>
  <Application>Microsoft Office PowerPoint</Application>
  <PresentationFormat>Format A4 (210 x 297 mm)</PresentationFormat>
  <Paragraphs>85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HSN Naskh</vt:lpstr>
      <vt:lpstr>Scheherazade</vt:lpstr>
      <vt:lpstr>Tahoma</vt:lpstr>
      <vt:lpstr>Tajawal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Borhaneddine Hamadou</dc:creator>
  <cp:lastModifiedBy>Borhaneddine Hamadou</cp:lastModifiedBy>
  <cp:revision>14</cp:revision>
  <dcterms:created xsi:type="dcterms:W3CDTF">2021-08-14T10:23:07Z</dcterms:created>
  <dcterms:modified xsi:type="dcterms:W3CDTF">2021-08-30T21:02:51Z</dcterms:modified>
</cp:coreProperties>
</file>