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68400" rIns="68400" tIns="34200" bIns="3420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739DB4-E9AC-4E88-9ED7-797BE4511088}" type="slidenum">
              <a:rPr b="0" lang="en-US" sz="900" spc="-1" strike="noStrike">
                <a:solidFill>
                  <a:srgbClr val="888888"/>
                </a:solidFill>
                <a:latin typeface="Malgun Gothic"/>
                <a:ea typeface="Malgun Gothic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22000" y="2880720"/>
            <a:ext cx="26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41720" y="220176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2185200" y="1757520"/>
            <a:ext cx="4772880" cy="64548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-US" sz="34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Project Kick-off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598920" y="3488040"/>
            <a:ext cx="1903320" cy="195840"/>
          </a:xfrm>
          <a:prstGeom prst="rect">
            <a:avLst/>
          </a:prstGeom>
          <a:solidFill>
            <a:srgbClr val="e0567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20191582 </a:t>
            </a:r>
            <a:r>
              <a:rPr b="1" lang="ko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김혜성 </a:t>
            </a: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(</a:t>
            </a:r>
            <a:r>
              <a:rPr b="1" lang="ko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소프트웨어학부</a:t>
            </a: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896480" y="2584440"/>
            <a:ext cx="5350680" cy="43308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ko" sz="2300" spc="-1" strike="noStrike">
                <a:solidFill>
                  <a:srgbClr val="595959"/>
                </a:solidFill>
                <a:latin typeface="Malgun Gothic"/>
                <a:ea typeface="Malgun Gothic"/>
              </a:rPr>
              <a:t>객체지향분석및설계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598920" y="3291840"/>
            <a:ext cx="1903320" cy="195840"/>
          </a:xfrm>
          <a:prstGeom prst="rect">
            <a:avLst/>
          </a:prstGeom>
          <a:solidFill>
            <a:srgbClr val="e0567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20191579 </a:t>
            </a:r>
            <a:r>
              <a:rPr b="1" lang="ko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김필모 </a:t>
            </a: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(</a:t>
            </a:r>
            <a:r>
              <a:rPr b="1" lang="ko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소프트웨어학부</a:t>
            </a: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598920" y="3684240"/>
            <a:ext cx="1903320" cy="195840"/>
          </a:xfrm>
          <a:prstGeom prst="rect">
            <a:avLst/>
          </a:prstGeom>
          <a:solidFill>
            <a:srgbClr val="e0567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20191588 </a:t>
            </a:r>
            <a:r>
              <a:rPr b="1" lang="ko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마준영 </a:t>
            </a: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(</a:t>
            </a:r>
            <a:r>
              <a:rPr b="1" lang="ko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소프트웨어학부</a:t>
            </a:r>
            <a:r>
              <a:rPr b="1" lang="en-US" sz="800" spc="-1" strike="noStrike">
                <a:solidFill>
                  <a:srgbClr val="ffffff"/>
                </a:solidFill>
                <a:latin typeface="Malgun Gothic"/>
                <a:ea typeface="Malgun Gothic"/>
              </a:rPr>
              <a:t>)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876240" y="5495760"/>
            <a:ext cx="2448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ko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백준 문제 추천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152000" y="1213200"/>
            <a:ext cx="6839640" cy="25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비슷한 애플리케이션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산타토익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Khan Academy, Quizlet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등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어려울 것 같은 점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일단 ‘추천 시스템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'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자체를 만들기가 어려울 것 같다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추천하기 위해서 어떤 것이 더 좋다는 개념이 있어야 하는데 이를 정하는 것이 쉽지 않을 것 같다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또 내가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ml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경험이 매우 부족하기 때문에 단기간에 사용 가능한 모델이 만들어질 지 의문이다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단기간에 만드는 만큼 ‘보안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'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에 대한 구현을 할 수 없으므로 이 프로젝트를 진행한다면 유저는 팀원으로 한정해야 할 것 같다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고려해야 할 것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문제 추천 시스템을 기간 내 만들 수 있는지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간단한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UI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를 만들 수 있는 지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api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를 사용하는 데 문제가 없는 지 등등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ko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백준 문제 추천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3" name="Group 4"/>
          <p:cNvGrpSpPr/>
          <p:nvPr/>
        </p:nvGrpSpPr>
        <p:grpSpPr>
          <a:xfrm>
            <a:off x="1319040" y="1139760"/>
            <a:ext cx="6505560" cy="3123000"/>
            <a:chOff x="1319040" y="1139760"/>
            <a:chExt cx="6505560" cy="3123000"/>
          </a:xfrm>
        </p:grpSpPr>
        <p:pic>
          <p:nvPicPr>
            <p:cNvPr id="104" name="Google Shape;162;p24" descr=""/>
            <p:cNvPicPr/>
            <p:nvPr/>
          </p:nvPicPr>
          <p:blipFill>
            <a:blip r:embed="rId1"/>
            <a:stretch/>
          </p:blipFill>
          <p:spPr>
            <a:xfrm>
              <a:off x="1319040" y="2024280"/>
              <a:ext cx="1199880" cy="92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Google Shape;163;p24" descr=""/>
            <p:cNvPicPr/>
            <p:nvPr/>
          </p:nvPicPr>
          <p:blipFill>
            <a:blip r:embed="rId2"/>
            <a:stretch/>
          </p:blipFill>
          <p:spPr>
            <a:xfrm>
              <a:off x="5672520" y="1943280"/>
              <a:ext cx="1142640" cy="894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Google Shape;164;p24" descr=""/>
            <p:cNvPicPr/>
            <p:nvPr/>
          </p:nvPicPr>
          <p:blipFill>
            <a:blip r:embed="rId3"/>
            <a:stretch/>
          </p:blipFill>
          <p:spPr>
            <a:xfrm>
              <a:off x="3153240" y="2679480"/>
              <a:ext cx="1828440" cy="87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Google Shape;165;p24" descr=""/>
            <p:cNvPicPr/>
            <p:nvPr/>
          </p:nvPicPr>
          <p:blipFill>
            <a:blip r:embed="rId4"/>
            <a:stretch/>
          </p:blipFill>
          <p:spPr>
            <a:xfrm>
              <a:off x="3153240" y="1198440"/>
              <a:ext cx="1380600" cy="875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Google Shape;166;p24" descr=""/>
            <p:cNvPicPr/>
            <p:nvPr/>
          </p:nvPicPr>
          <p:blipFill>
            <a:blip r:embed="rId5"/>
            <a:stretch/>
          </p:blipFill>
          <p:spPr>
            <a:xfrm>
              <a:off x="5672520" y="3320280"/>
              <a:ext cx="1095120" cy="942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9" name="CustomShape 5"/>
            <p:cNvSpPr/>
            <p:nvPr/>
          </p:nvSpPr>
          <p:spPr>
            <a:xfrm flipH="1" rot="10800000">
              <a:off x="2519280" y="1636920"/>
              <a:ext cx="633600" cy="849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6"/>
            <p:cNvSpPr/>
            <p:nvPr/>
          </p:nvSpPr>
          <p:spPr>
            <a:xfrm>
              <a:off x="2519280" y="2486160"/>
              <a:ext cx="633600" cy="63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7"/>
            <p:cNvSpPr/>
            <p:nvPr/>
          </p:nvSpPr>
          <p:spPr>
            <a:xfrm flipH="1" rot="10800000">
              <a:off x="4981680" y="2391480"/>
              <a:ext cx="690120" cy="72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8"/>
            <p:cNvSpPr/>
            <p:nvPr/>
          </p:nvSpPr>
          <p:spPr>
            <a:xfrm>
              <a:off x="4982040" y="3117600"/>
              <a:ext cx="690120" cy="67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dk2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9"/>
            <p:cNvSpPr/>
            <p:nvPr/>
          </p:nvSpPr>
          <p:spPr>
            <a:xfrm>
              <a:off x="6941880" y="3320280"/>
              <a:ext cx="882720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000000"/>
                  </a:solidFill>
                  <a:latin typeface="NanumGothic ExtraBold"/>
                  <a:ea typeface="NanumGothic ExtraBold"/>
                </a:rPr>
                <a:t>. . .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14" name="CustomShape 10"/>
            <p:cNvSpPr/>
            <p:nvPr/>
          </p:nvSpPr>
          <p:spPr>
            <a:xfrm>
              <a:off x="6941880" y="1943280"/>
              <a:ext cx="882720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000000"/>
                  </a:solidFill>
                  <a:latin typeface="NanumGothic ExtraBold"/>
                  <a:ea typeface="NanumGothic ExtraBold"/>
                </a:rPr>
                <a:t>. . .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15" name="CustomShape 11"/>
            <p:cNvSpPr/>
            <p:nvPr/>
          </p:nvSpPr>
          <p:spPr>
            <a:xfrm>
              <a:off x="4657320" y="1139760"/>
              <a:ext cx="882720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000000"/>
                  </a:solidFill>
                  <a:latin typeface="NanumGothic ExtraBold"/>
                  <a:ea typeface="NanumGothic ExtraBold"/>
                </a:rPr>
                <a:t>. . .</a:t>
              </a:r>
              <a:endParaRPr b="0" lang="en-US" sz="3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Project 3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9" name="Group 4"/>
          <p:cNvGrpSpPr/>
          <p:nvPr/>
        </p:nvGrpSpPr>
        <p:grpSpPr>
          <a:xfrm>
            <a:off x="3195000" y="3310200"/>
            <a:ext cx="2754000" cy="1296000"/>
            <a:chOff x="3195000" y="3310200"/>
            <a:chExt cx="2754000" cy="1296000"/>
          </a:xfrm>
        </p:grpSpPr>
        <p:sp>
          <p:nvSpPr>
            <p:cNvPr id="120" name="CustomShape 5"/>
            <p:cNvSpPr/>
            <p:nvPr/>
          </p:nvSpPr>
          <p:spPr>
            <a:xfrm>
              <a:off x="3255480" y="3310200"/>
              <a:ext cx="2632320" cy="1296000"/>
            </a:xfrm>
            <a:prstGeom prst="rect">
              <a:avLst/>
            </a:prstGeom>
            <a:noFill/>
            <a:ln w="25560">
              <a:solidFill>
                <a:srgbClr val="ff7c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6"/>
            <p:cNvSpPr/>
            <p:nvPr/>
          </p:nvSpPr>
          <p:spPr>
            <a:xfrm>
              <a:off x="3316320" y="3391200"/>
              <a:ext cx="2511000" cy="1134000"/>
            </a:xfrm>
            <a:prstGeom prst="rect">
              <a:avLst/>
            </a:prstGeom>
            <a:noFill/>
            <a:ln w="381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7"/>
            <p:cNvSpPr/>
            <p:nvPr/>
          </p:nvSpPr>
          <p:spPr>
            <a:xfrm>
              <a:off x="4283640" y="3421440"/>
              <a:ext cx="576360" cy="68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>
              <a:noAutofit/>
            </a:bodyPr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US" sz="3000" spc="-1" strike="noStrike">
                  <a:solidFill>
                    <a:srgbClr val="3f3f3f"/>
                  </a:solidFill>
                  <a:latin typeface="Arial"/>
                  <a:ea typeface="Arial"/>
                </a:rPr>
                <a:t>03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123" name="CustomShape 8"/>
            <p:cNvSpPr/>
            <p:nvPr/>
          </p:nvSpPr>
          <p:spPr>
            <a:xfrm>
              <a:off x="3195000" y="4067280"/>
              <a:ext cx="2754000" cy="32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3f3f3f"/>
                  </a:solidFill>
                  <a:latin typeface="Nanum Gothic"/>
                  <a:ea typeface="Nanum Gothic"/>
                </a:rPr>
                <a:t>Emoji Tagger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24" name="Google Shape;186;p25" descr=""/>
          <p:cNvPicPr/>
          <p:nvPr/>
        </p:nvPicPr>
        <p:blipFill>
          <a:blip r:embed="rId1"/>
          <a:stretch/>
        </p:blipFill>
        <p:spPr>
          <a:xfrm>
            <a:off x="3370320" y="769680"/>
            <a:ext cx="2403000" cy="238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Emoji Tagger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757520" y="2337840"/>
            <a:ext cx="9910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628920" y="2620080"/>
            <a:ext cx="432072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>
            <a:off x="1152000" y="535680"/>
            <a:ext cx="6839640" cy="53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just"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프로젝트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3 : Emoji Tagger</a:t>
            </a:r>
            <a:endParaRPr b="0" lang="en-US" sz="11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프로젝트 소개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사용자가 선택한 문장 혹은 단어에 대해 가장 적합한 이모지를 추천해주는 크롬 확장 프로그램이다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필요성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이모지는 텍스트로는 미처 다 표현할 수 없는 사람의 생각과 감정을 표현하게 해주는 효과적인 수단이다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하지만 수 많은 이모지들 중 매번 상황에 가장 적합한 이모지를 찾는 것이 쉬운 일은 아니다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이 프로그램을 통해 사용자가 원하는 이모지를 빠르고 쉽게 찾을 수 있도록 도와 더 표현력 있고 재미있는 텍스트를 작성할 수 있다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고려해야할 점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1.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학습에 사용할 수 있는 이모지에 관한 데이터셋이 있는가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br/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2.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적절한 이모지를 찾도록 학습된 모델을 크롬 확장 프로그램에서 사용할 수 있는가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br/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3.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크롬 확장 프로그램을 개발하는 데 사용되는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HTML, CSS, JavaScript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를 사용한 경험이 적은데 개발이 가능한가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더 발전한다면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지원하는 언어의 종류를 늘리거나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안드로이드 등 다른 환경에서도 사용할 수 있도록 할 수 있을 것이다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7000"/>
              </a:lnSpc>
              <a:spcBef>
                <a:spcPts val="1500"/>
              </a:spcBef>
              <a:spcAft>
                <a:spcPts val="700"/>
              </a:spcAft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Emoji Tagger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4" name="Google Shape;204;p27" descr=""/>
          <p:cNvPicPr/>
          <p:nvPr/>
        </p:nvPicPr>
        <p:blipFill>
          <a:blip r:embed="rId1"/>
          <a:stretch/>
        </p:blipFill>
        <p:spPr>
          <a:xfrm>
            <a:off x="2489760" y="2263680"/>
            <a:ext cx="4266720" cy="485280"/>
          </a:xfrm>
          <a:prstGeom prst="rect">
            <a:avLst/>
          </a:prstGeom>
          <a:ln>
            <a:noFill/>
          </a:ln>
        </p:spPr>
      </p:pic>
      <p:pic>
        <p:nvPicPr>
          <p:cNvPr id="135" name="Google Shape;205;p27" descr=""/>
          <p:cNvPicPr/>
          <p:nvPr/>
        </p:nvPicPr>
        <p:blipFill>
          <a:blip r:embed="rId2"/>
          <a:stretch/>
        </p:blipFill>
        <p:spPr>
          <a:xfrm>
            <a:off x="2494800" y="1543320"/>
            <a:ext cx="4257360" cy="47592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-501120" y="3242880"/>
            <a:ext cx="464328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Google Shape;207;p27" descr=""/>
          <p:cNvPicPr/>
          <p:nvPr/>
        </p:nvPicPr>
        <p:blipFill>
          <a:blip r:embed="rId3"/>
          <a:stretch/>
        </p:blipFill>
        <p:spPr>
          <a:xfrm>
            <a:off x="2504160" y="2993760"/>
            <a:ext cx="4238280" cy="456840"/>
          </a:xfrm>
          <a:prstGeom prst="rect">
            <a:avLst/>
          </a:prstGeom>
          <a:ln>
            <a:noFill/>
          </a:ln>
        </p:spPr>
      </p:pic>
      <p:sp>
        <p:nvSpPr>
          <p:cNvPr id="138" name="CustomShape 5"/>
          <p:cNvSpPr/>
          <p:nvPr/>
        </p:nvSpPr>
        <p:spPr>
          <a:xfrm>
            <a:off x="0" y="0"/>
            <a:ext cx="299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ko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팀원 소개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1872000" y="951840"/>
            <a:ext cx="539964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소프트웨어학부 </a:t>
            </a:r>
            <a:r>
              <a:rPr b="1" lang="en-US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20191579 </a:t>
            </a: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김필모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강점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Python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을 능숙하게 다룰 수 있습니다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팀 프로젝트를 여러 번 해봤습니다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업무 경험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Python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으로 간단한 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ML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경험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(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이미지 처리 등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간단한 웹 구현 경험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(Reactjs, Nextjs, Nodejs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등 사용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ko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팀원 소개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4"/>
          <p:cNvSpPr/>
          <p:nvPr/>
        </p:nvSpPr>
        <p:spPr>
          <a:xfrm>
            <a:off x="1872000" y="951840"/>
            <a:ext cx="539964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소프트웨어학부 </a:t>
            </a:r>
            <a:r>
              <a:rPr b="1" lang="en-US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20191582 </a:t>
            </a: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김혜성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강점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Python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을 능숙하게 다룰 수 있습니다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현재 조원들과 프로젝트 경험이 있습니다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업무 경험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파이썬 프로그래밍 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(Pipeline simulator,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자연어 처리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,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형태소 분석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,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이미지 처리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ML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분야의 간단한 실습들 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(DQN, CNN, RNN, GNN ..)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CustomShape 5"/>
          <p:cNvSpPr/>
          <p:nvPr/>
        </p:nvSpPr>
        <p:spPr>
          <a:xfrm>
            <a:off x="0" y="0"/>
            <a:ext cx="29995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ko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팀원 소개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1872000" y="951840"/>
            <a:ext cx="539964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소프트웨어학부 </a:t>
            </a:r>
            <a:r>
              <a:rPr b="1" lang="en-US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20191588 </a:t>
            </a: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마준영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강점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Python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을 능숙하게 다룰 수 있습니다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팀 프로젝트를 여러 번 해봤습니다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" sz="1600" spc="-1" strike="noStrike">
                <a:solidFill>
                  <a:srgbClr val="000000"/>
                </a:solidFill>
                <a:latin typeface="Nanum Gothic"/>
                <a:ea typeface="Nanum Gothic"/>
              </a:rPr>
              <a:t>업무 경험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다양한 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Python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프로그램들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(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소켓 프로그래밍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,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웹 크롤링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,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이미지 처리 등</a:t>
            </a: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)</a:t>
            </a:r>
            <a:endParaRPr b="0" lang="en-US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Nanum Gothic"/>
              <a:buChar char="●"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ML </a:t>
            </a:r>
            <a:r>
              <a:rPr b="0" lang="ko" sz="1200" spc="-1" strike="noStrike">
                <a:solidFill>
                  <a:srgbClr val="000000"/>
                </a:solidFill>
                <a:latin typeface="Nanum Gothic"/>
                <a:ea typeface="Nanum Gothic"/>
              </a:rPr>
              <a:t>분야의 간단한 실습들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Project 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5" name="Group 4"/>
          <p:cNvGrpSpPr/>
          <p:nvPr/>
        </p:nvGrpSpPr>
        <p:grpSpPr>
          <a:xfrm>
            <a:off x="3195000" y="3297240"/>
            <a:ext cx="2754000" cy="1296000"/>
            <a:chOff x="3195000" y="3297240"/>
            <a:chExt cx="2754000" cy="1296000"/>
          </a:xfrm>
        </p:grpSpPr>
        <p:sp>
          <p:nvSpPr>
            <p:cNvPr id="66" name="CustomShape 5"/>
            <p:cNvSpPr/>
            <p:nvPr/>
          </p:nvSpPr>
          <p:spPr>
            <a:xfrm>
              <a:off x="3255480" y="3297240"/>
              <a:ext cx="2632320" cy="1296000"/>
            </a:xfrm>
            <a:prstGeom prst="rect">
              <a:avLst/>
            </a:prstGeom>
            <a:noFill/>
            <a:ln w="25560">
              <a:solidFill>
                <a:srgbClr val="ff7c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"/>
            <p:cNvSpPr/>
            <p:nvPr/>
          </p:nvSpPr>
          <p:spPr>
            <a:xfrm>
              <a:off x="3316320" y="3378240"/>
              <a:ext cx="2511000" cy="1134000"/>
            </a:xfrm>
            <a:prstGeom prst="rect">
              <a:avLst/>
            </a:prstGeom>
            <a:noFill/>
            <a:ln w="381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7"/>
            <p:cNvSpPr/>
            <p:nvPr/>
          </p:nvSpPr>
          <p:spPr>
            <a:xfrm>
              <a:off x="4283640" y="3408480"/>
              <a:ext cx="576360" cy="68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>
              <a:noAutofit/>
            </a:bodyPr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US" sz="3000" spc="-1" strike="noStrike">
                  <a:solidFill>
                    <a:srgbClr val="3f3f3f"/>
                  </a:solidFill>
                  <a:latin typeface="Arial"/>
                  <a:ea typeface="Arial"/>
                </a:rPr>
                <a:t>01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69" name="CustomShape 8"/>
            <p:cNvSpPr/>
            <p:nvPr/>
          </p:nvSpPr>
          <p:spPr>
            <a:xfrm>
              <a:off x="3195000" y="4054320"/>
              <a:ext cx="2754000" cy="32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800" spc="-1" strike="noStrike">
                  <a:solidFill>
                    <a:srgbClr val="3f3f3f"/>
                  </a:solidFill>
                  <a:latin typeface="Nanum Gothic"/>
                  <a:ea typeface="Nanum Gothic"/>
                </a:rPr>
                <a:t>SSam GPT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70" name="Google Shape;104;p18" descr=""/>
          <p:cNvPicPr/>
          <p:nvPr/>
        </p:nvPicPr>
        <p:blipFill>
          <a:blip r:embed="rId1"/>
          <a:stretch/>
        </p:blipFill>
        <p:spPr>
          <a:xfrm>
            <a:off x="3369600" y="724680"/>
            <a:ext cx="2404440" cy="239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/>
          <p:cNvSpPr/>
          <p:nvPr/>
        </p:nvSpPr>
        <p:spPr>
          <a:xfrm>
            <a:off x="1152000" y="615960"/>
            <a:ext cx="6839640" cy="399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프로젝트 </a:t>
            </a:r>
            <a:r>
              <a:rPr b="1" lang="en-US" sz="11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1 : </a:t>
            </a:r>
            <a:r>
              <a:rPr b="1" lang="ko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쌤 </a:t>
            </a:r>
            <a:r>
              <a:rPr b="1" lang="en-US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GPT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프로젝트 소개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PDF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파일 속 텍스트를 추출함과 동시에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Chat GPT API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를 이용하여 텍스트를 번역하고 관련된 추가 정보를 사용자에게 제공한다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예를 들어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특정 단어나 문장에 대한 추가적인 설명이나 정의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관련 이미지나 동영상 등을 제공할 수 있다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필요성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영문으로 작성된 교재를 공부하면서 번역과 내용 이해의 어려움을 겪을 때마다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OpenAI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사의 “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Chat GPT”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의 도움을 크게 받고 있다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Chat GPT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는 정보 제공 능력에 매우 강력하며 아무리 어려운 내용이더라도 쉽게 이해할 수 있는 말로 친절하게 설명해준다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하지만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GPT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는 문답 형식의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Chat Bot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으로 사용자가 원하는 정보를 얻기 위해선 항상 올바른 형식으로 질문해야된다는 사용자의 번거로움이 있다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이 질문하는 과정을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Chat GPT API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를 이용해 자동화하여 사용자가 교재의 내용을 간단한 인터페이스로 번역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요약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추가정보 제공을 가능하게 하는 것이 이 프로젝트의 목표이다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고려해야할 점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Chat GPT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의 신뢰성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: GPT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가 제공하는 정보는 신뢰할 수 있는 것인가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?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Chat GPT API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사용 비용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: Chat GPT API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가 정한 요청 수가 초과되면 추가 비용이 발생한다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Chat GPT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의 응답 속도 및 오류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: GPT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가 답변을 생성하는 과정에서 오류가 종종 발생하여 답변을 받지 못하는 경우가 있다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SSam GPT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SSam GPT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8" name="Google Shape;120;p20" descr=""/>
          <p:cNvPicPr/>
          <p:nvPr/>
        </p:nvPicPr>
        <p:blipFill>
          <a:blip r:embed="rId1"/>
          <a:stretch/>
        </p:blipFill>
        <p:spPr>
          <a:xfrm>
            <a:off x="315360" y="1621080"/>
            <a:ext cx="3840480" cy="2160720"/>
          </a:xfrm>
          <a:prstGeom prst="rect">
            <a:avLst/>
          </a:prstGeom>
          <a:ln>
            <a:noFill/>
          </a:ln>
        </p:spPr>
      </p:pic>
      <p:sp>
        <p:nvSpPr>
          <p:cNvPr id="79" name="CustomShape 4"/>
          <p:cNvSpPr/>
          <p:nvPr/>
        </p:nvSpPr>
        <p:spPr>
          <a:xfrm rot="10800000">
            <a:off x="4368600" y="2602440"/>
            <a:ext cx="316080" cy="1983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" name="Group 5"/>
          <p:cNvGrpSpPr/>
          <p:nvPr/>
        </p:nvGrpSpPr>
        <p:grpSpPr>
          <a:xfrm>
            <a:off x="4897080" y="1252800"/>
            <a:ext cx="3931200" cy="2896920"/>
            <a:chOff x="4897080" y="1252800"/>
            <a:chExt cx="3931200" cy="2896920"/>
          </a:xfrm>
        </p:grpSpPr>
        <p:pic>
          <p:nvPicPr>
            <p:cNvPr id="81" name="Google Shape;123;p20" descr=""/>
            <p:cNvPicPr/>
            <p:nvPr/>
          </p:nvPicPr>
          <p:blipFill>
            <a:blip r:embed="rId2"/>
            <a:stretch/>
          </p:blipFill>
          <p:spPr>
            <a:xfrm>
              <a:off x="4897080" y="1252800"/>
              <a:ext cx="3931200" cy="1642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Google Shape;124;p20" descr=""/>
            <p:cNvPicPr/>
            <p:nvPr/>
          </p:nvPicPr>
          <p:blipFill>
            <a:blip r:embed="rId3"/>
            <a:stretch/>
          </p:blipFill>
          <p:spPr>
            <a:xfrm>
              <a:off x="5012640" y="2969280"/>
              <a:ext cx="3700080" cy="118044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Project 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6" name="Group 4"/>
          <p:cNvGrpSpPr/>
          <p:nvPr/>
        </p:nvGrpSpPr>
        <p:grpSpPr>
          <a:xfrm>
            <a:off x="3195000" y="3294000"/>
            <a:ext cx="2754000" cy="1296000"/>
            <a:chOff x="3195000" y="3294000"/>
            <a:chExt cx="2754000" cy="1296000"/>
          </a:xfrm>
        </p:grpSpPr>
        <p:sp>
          <p:nvSpPr>
            <p:cNvPr id="87" name="CustomShape 5"/>
            <p:cNvSpPr/>
            <p:nvPr/>
          </p:nvSpPr>
          <p:spPr>
            <a:xfrm>
              <a:off x="3255480" y="3294000"/>
              <a:ext cx="2632320" cy="1296000"/>
            </a:xfrm>
            <a:prstGeom prst="rect">
              <a:avLst/>
            </a:prstGeom>
            <a:noFill/>
            <a:ln w="25560">
              <a:solidFill>
                <a:srgbClr val="ff7c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6"/>
            <p:cNvSpPr/>
            <p:nvPr/>
          </p:nvSpPr>
          <p:spPr>
            <a:xfrm>
              <a:off x="3316320" y="3375000"/>
              <a:ext cx="2511000" cy="1134000"/>
            </a:xfrm>
            <a:prstGeom prst="rect">
              <a:avLst/>
            </a:prstGeom>
            <a:noFill/>
            <a:ln w="381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7"/>
            <p:cNvSpPr/>
            <p:nvPr/>
          </p:nvSpPr>
          <p:spPr>
            <a:xfrm>
              <a:off x="4283640" y="3405240"/>
              <a:ext cx="576360" cy="68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>
              <a:noAutofit/>
            </a:bodyPr>
            <a:p>
              <a:pPr algn="ctr">
                <a:lnSpc>
                  <a:spcPct val="150000"/>
                </a:lnSpc>
                <a:tabLst>
                  <a:tab algn="l" pos="0"/>
                </a:tabLst>
              </a:pPr>
              <a:r>
                <a:rPr b="1" lang="en-US" sz="3000" spc="-1" strike="noStrike">
                  <a:solidFill>
                    <a:srgbClr val="3f3f3f"/>
                  </a:solidFill>
                  <a:latin typeface="Arial"/>
                  <a:ea typeface="Arial"/>
                </a:rPr>
                <a:t>02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90" name="CustomShape 8"/>
            <p:cNvSpPr/>
            <p:nvPr/>
          </p:nvSpPr>
          <p:spPr>
            <a:xfrm>
              <a:off x="3195000" y="4051080"/>
              <a:ext cx="2754000" cy="32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1480" rIns="51480" tIns="25560" bIns="2556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ko" sz="1800" spc="-1" strike="noStrike">
                  <a:solidFill>
                    <a:srgbClr val="3f3f3f"/>
                  </a:solidFill>
                  <a:latin typeface="Nanum Gothic"/>
                  <a:ea typeface="Nanum Gothic"/>
                </a:rPr>
                <a:t>백준 문제 추천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91" name="Google Shape;137;p21" descr=""/>
          <p:cNvPicPr/>
          <p:nvPr/>
        </p:nvPicPr>
        <p:blipFill>
          <a:blip r:embed="rId1"/>
          <a:stretch/>
        </p:blipFill>
        <p:spPr>
          <a:xfrm>
            <a:off x="3346200" y="712800"/>
            <a:ext cx="2451240" cy="247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22000" y="497808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522000" y="320400"/>
            <a:ext cx="809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0264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2877120" y="146880"/>
            <a:ext cx="3389760" cy="27792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ko" sz="1800" spc="-1" strike="noStrike">
                <a:solidFill>
                  <a:srgbClr val="e05670"/>
                </a:solidFill>
                <a:latin typeface="Malgun Gothic"/>
                <a:ea typeface="Malgun Gothic"/>
              </a:rPr>
              <a:t>백준 문제 추천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152000" y="1409760"/>
            <a:ext cx="6839640" cy="21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just">
              <a:lnSpc>
                <a:spcPct val="6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프로젝트 </a:t>
            </a:r>
            <a:r>
              <a:rPr b="1" lang="en-US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2 : </a:t>
            </a:r>
            <a:r>
              <a:rPr b="1" lang="ko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Nanum Gothic"/>
                <a:ea typeface="Nanum Gothic"/>
              </a:rPr>
              <a:t>백준 사이트 유저에게 맞춤형 문제 추천 시스템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프로젝트 소개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solvedac api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를 사용해서 사용자 데이터를 얻고 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ml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기술을 사용한 학습을 통해 사용자가 다음에 풀면 좋은 문제 추천한다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해당 프로젝트를 진행할 때 수업시간에 배운 객체지향 분석 및 설계 방법론을 적용해본다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필요성</a:t>
            </a:r>
            <a:endParaRPr b="0" lang="en-US" sz="10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처음 알고리즘 공부를 하다보면 내가 어떤 것이 부족한지 몰라 무엇을 해야 할 지 막막하기 마련이다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이는 비단 처음 배우는 사람 뿐 아니라 여러 사람들의 고충이기도 한데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, </a:t>
            </a:r>
            <a:r>
              <a:rPr b="0" lang="ko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문제 추천 시스템으로 해당 유저에게 부족한 개념이 포함된 문제를 추천한다거나 유저가 원하는 문제와 비슷한 문제를 추천해 효율적인 학습을 도모할 수 있다</a:t>
            </a:r>
            <a:r>
              <a:rPr b="0" lang="en-US" sz="1000" spc="-1" strike="noStrike">
                <a:solidFill>
                  <a:srgbClr val="000000"/>
                </a:solidFill>
                <a:highlight>
                  <a:srgbClr val="eaeefa"/>
                </a:highlight>
                <a:latin typeface="Nanum Gothic"/>
                <a:ea typeface="Nanum Gothic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2023-03-23T01:28:09Z</dcterms:modified>
  <cp:revision>1</cp:revision>
  <dc:subject/>
  <dc:title/>
</cp:coreProperties>
</file>