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Malgun Gothic" panose="020B0503020000020004" pitchFamily="34" charset="-127"/>
      <p:regular r:id="rId14"/>
      <p:bold r:id="rId15"/>
    </p:embeddedFont>
    <p:embeddedFont>
      <p:font typeface="Nanum Gothic" panose="020D0604000000000000" pitchFamily="34" charset="-127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31E06B-0C96-410E-B83B-DDA95A4A19F7}">
  <a:tblStyle styleId="{8231E06B-0C96-410E-B83B-DDA95A4A19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97b38e46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g2097b38e46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13061793b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213061793b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13061793b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g213061793b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99a44b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" name="Google Shape;69;g2099a44b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3061793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213061793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061793b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g213061793b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3061793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g213061793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13061793b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g213061793b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3061793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g213061793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3061793bf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213061793bf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3061793b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213061793b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4"/>
          <p:cNvCxnSpPr/>
          <p:nvPr/>
        </p:nvCxnSpPr>
        <p:spPr>
          <a:xfrm>
            <a:off x="3302194" y="3105631"/>
            <a:ext cx="27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1" name="Google Shape;61;p14"/>
          <p:cNvCxnSpPr/>
          <p:nvPr/>
        </p:nvCxnSpPr>
        <p:spPr>
          <a:xfrm>
            <a:off x="521991" y="2426611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" name="Google Shape;62;p14"/>
          <p:cNvSpPr/>
          <p:nvPr/>
        </p:nvSpPr>
        <p:spPr>
          <a:xfrm>
            <a:off x="2244063" y="1627457"/>
            <a:ext cx="4773300" cy="6459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ko" sz="3400" b="1" i="1">
                <a:solidFill>
                  <a:srgbClr val="E05670"/>
                </a:solidFill>
              </a:rPr>
              <a:t>Requirement 도출하기</a:t>
            </a:r>
            <a:endParaRPr sz="2400" i="0" u="none" strike="noStrike" cap="none">
              <a:solidFill>
                <a:srgbClr val="595959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678976" y="3301871"/>
            <a:ext cx="1903500" cy="196200"/>
          </a:xfrm>
          <a:prstGeom prst="rect">
            <a:avLst/>
          </a:prstGeom>
          <a:solidFill>
            <a:srgbClr val="E0567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20191582 김혜성 (소프트웨어학부)</a:t>
            </a:r>
            <a:endParaRPr sz="8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976613" y="2579850"/>
            <a:ext cx="5351100" cy="4335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ko" sz="2300" b="1">
                <a:solidFill>
                  <a:srgbClr val="595959"/>
                </a:solidFill>
                <a:latin typeface="NanumGothic"/>
                <a:ea typeface="NanumGothic"/>
                <a:cs typeface="NanumGothic"/>
                <a:sym typeface="Nanum Gothic"/>
              </a:rPr>
              <a:t>객체지향분석및설계</a:t>
            </a:r>
            <a:endParaRPr sz="2300" b="1" i="0" u="none" strike="noStrike" cap="none">
              <a:solidFill>
                <a:srgbClr val="595959"/>
              </a:solidFill>
              <a:latin typeface="NanumGothic"/>
              <a:ea typeface="NanumGothic"/>
              <a:cs typeface="NanumGothic"/>
              <a:sym typeface="Nanum Gothic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3678976" y="3105622"/>
            <a:ext cx="1903500" cy="196200"/>
          </a:xfrm>
          <a:prstGeom prst="rect">
            <a:avLst/>
          </a:prstGeom>
          <a:solidFill>
            <a:srgbClr val="E0567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20191579 김필모 (소프트웨어학부)</a:t>
            </a:r>
            <a:endParaRPr sz="8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678968" y="3498071"/>
            <a:ext cx="1903500" cy="196200"/>
          </a:xfrm>
          <a:prstGeom prst="rect">
            <a:avLst/>
          </a:prstGeom>
          <a:solidFill>
            <a:srgbClr val="E05670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20191588</a:t>
            </a:r>
            <a:r>
              <a:rPr lang="ko" sz="8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마준영 (</a:t>
            </a:r>
            <a:r>
              <a:rPr lang="ko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소프트웨어학부)</a:t>
            </a:r>
            <a:r>
              <a:rPr lang="ko" sz="8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23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6" name="Google Shape;136;p23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3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비기능적인 요구사항</a:t>
            </a:r>
            <a:endParaRPr sz="1500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>
              <a:solidFill>
                <a:srgbClr val="343541"/>
              </a:solidFill>
            </a:endParaRPr>
          </a:p>
        </p:txBody>
      </p:sp>
      <p:graphicFrame>
        <p:nvGraphicFramePr>
          <p:cNvPr id="138" name="Google Shape;138;p23"/>
          <p:cNvGraphicFramePr/>
          <p:nvPr/>
        </p:nvGraphicFramePr>
        <p:xfrm>
          <a:off x="1214850" y="666513"/>
          <a:ext cx="6840000" cy="3965225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NFR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Quality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Quality Attributes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비고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프로그램이 지원하는 언어들이 출력 형식 오류 없이 정상적으로 출력되어야 함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Performance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Reliability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중국어, 러시아어, 일본어 등 다양한 언어의 인코딩 방식을 지원하여 입력과 출력이 깨짐 없이 이루어짐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UTF-8 인코딩 방식 사용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프로그램 UI 형식에 맞게 텍스트가 알맞은 사이즈로 출력되어야 함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Usability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Intuitiveness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메모, GPT 답변, 추가 질문, PDF들이 지정한 규격을 벗어나지 않고 알맞은 사이즈로 올바르게 출력되어야 함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6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프로그램이 비정상적인 종료를 하지 않아야함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Reliability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Error Handling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프로그램이 에러로 비정상적인 종료를 할 시 진행상황이 전부 삭제되는 상황이 발생하면 안됨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>
                          <a:highlight>
                            <a:srgbClr val="FFFFFF"/>
                          </a:highlight>
                        </a:rPr>
                        <a:t>사용자는 시스템을 쉽게 배우고 사용할 수 있어야 함.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Usability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Learnability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이 프로그램을 사용하는데에 토글, 버튼 클릭만으로 쉽게 이용할 수 있어야 함.</a:t>
                      </a: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프로그램이 지원하는 언어들이 출력 형식 오류 없이 정상적으로 출력되어야 함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Performance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Reliability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중국어, 러시아어, 일본어 등 다양한 언어의 인코딩 방식을 지원하여 입력과 출력이 깨짐 없이 이루어짐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UTF-8 인코딩 방식 사용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Google Shape;143;p24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24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24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Diagram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125" y="715617"/>
            <a:ext cx="5147751" cy="414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5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" name="Google Shape;72;p15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5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1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1714475" y="777525"/>
          <a:ext cx="5715025" cy="415290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PDF 파일 불러오기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원하는 PDF 파일을 불러온다.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파일 불러오기 버튼을 클릭한다.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파일 불러오기 버튼을 클릭하면, 파일 선택창을 띄워 사용자가 원하는 PDF 파일을 선택한다. 선택된 파일이 올바른 PDF 파일이라면 프로그램으로 불러와 화면에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없음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프로그램이 PDF 파일에 접근 가능해야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선택한 PDF 파일이 성공적으로 불러와져서 화면에 표시된다.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Actor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파일 불러오기 버튼 클릭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 파일 선택창에서 원하는 PDF 파일 선택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 열기 버튼 클릭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이벤트를 감지하고 파일 선택창 띄우기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3.1 선택한 PDF 파일을 불러오기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3.2 화면에 PDF 파일 표시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3.1 사용자가 PDF 파일을 선택하지 않고 파일 선택창을 닫은 경우 무시한다.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3.2 사용자가 선택한 파일이 손상되었거나 읽을 수 없는 경우 에러 메시지를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6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16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6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2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1714475" y="985425"/>
          <a:ext cx="5715025" cy="346964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메모 작성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원하는 페이지에 대하여 메모를 작성한다.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메모를 작성한다.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PDF의 페이지들 중 원하는 페이지에 메모를 작성한다. 사용자는 각 페이지에서 메모를 따로 작성할 수 있다.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없음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PDF 파일이 프로그램에 불려와져 있어야한다.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작성한 메모가 다른 페이지로 넘어가도 유지되어야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Actor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텍스트박스에 메모를 입력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작성된 메모를 페이지별로 관리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지정한 크기를 벗어나면 오류 메시지를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17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7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9" name="Google Shape;89;p17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3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1714475" y="658400"/>
          <a:ext cx="5715025" cy="401574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Chat GPT 답변 스타일 설정 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GPT 답변을 사용자가 원하는 스타일로 제공받을 수 있는 옵션을 설정한다.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Chat GPT의 답변 스타일을 설정하려고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‘자세히’, ‘예시와 함께’, ‘코드와 함께’, ‘요약해서’, ‘추가 질문 추천’, ‘테이블로 작성' 등의 선택지 선택하거나, 원하는 요구사항을 직접 텍스트로 입력하여 Chat GPT의 답변 스타일을 설정한다.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‘Chat GPT에 정보 요청’(extend), ‘추가 질문' (extend)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프로그램이 정상적으로 실행되어있어야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설정한 Chat GPT의 답변 스타일이 올바르게 반영된다.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Actor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답변 스타일 설정 버튼을 클릭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 원하는 옵션을 선택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 추가하고자 하는 옵션을 텍스트로 작성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사용자가 선택 가능한 선택지와 입력 가능한 텍스트창을 표시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3.1 사용자 지정 추가 옵션도 함께 설정</a:t>
                      </a:r>
                      <a:endParaRPr sz="900"/>
                    </a:p>
                  </a:txBody>
                  <a:tcPr marL="63500" marR="63500" marT="63500" marB="635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2.1 ‘간략하게’와 ‘자세히’ 등 반대되는 개념을 동시에 선택할 경우 나머지 옵션이 해제된다.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8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8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8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4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8" name="Google Shape;98;p18"/>
          <p:cNvGraphicFramePr/>
          <p:nvPr/>
        </p:nvGraphicFramePr>
        <p:xfrm>
          <a:off x="1714475" y="580675"/>
          <a:ext cx="5715025" cy="455930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Chat GPT에 정보 요청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사용자는 PDF의 정보를 요청하여 사용자가 설정한 GPT의 스타일에 맞게 정보를 제공받는다.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만약 옵션에 “추가 질문 요청”이 체크되어 있으면 관련된 추가 질문을 사용자에게 추천해준다. 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PDF의 정보를 요청하여 결과를 받는다.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PDF의 특정 페이지에 대한 정보를 요청한다.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PDF에서 선택한 페이지의 텍스트 정보를 추출하여 이에 대한 정보를 요청하고, 답변 스타일에 맞는 답변을 받는다. 옵션 중 ‘추가 질문 요청’이 체크되어있으면, 추천하는 추가 질문을 함께 답변한다.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사용자, Chat GPT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‘Chat GPT 답변 스타일 설정’(extend), ‘질문 가공’(include)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사용자, Chat GPT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프로그램이 실행중이고, PDF 파일이 열려있어야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선택한 페이지에 대해 답변 스타일에 맞는 답변이 생성되어 프로그램에 표시된다.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Actor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정보 요청 버튼을 클릭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선택된 페이지의 텍스트 추출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1.2 (include) 질문 가공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1.3 생성된 답변을 화면에 표시</a:t>
                      </a:r>
                      <a:endParaRPr sz="900"/>
                    </a:p>
                  </a:txBody>
                  <a:tcPr marL="63500" marR="63500" marT="63500" marB="635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비어있는 페이지이거나 유의미한 페이지가 아닌 경우 오류 메시지를 표시한다.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1.2 Chat GPT API 호출에 실패한 경우 오류 메시지를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19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5" name="Google Shape;105;p19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5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1714475" y="658413"/>
          <a:ext cx="5715025" cy="428498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추가 질문 요청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‘Chat GPT에 정보요청’ 단계에서 생성된 추가 질문의 답변을 이어서 출력한다.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생성된 답변에 대해 추가적인 질문을 던진다.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추천 된 추가 질문들 중 하나를 선택하거나 사용자가 직접 입력한 추가 질문에 대한 답변을 요청하고, 해당 질문으로 생성된 답변을 이전 답변에 이어서 화면에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‘답변 스타일 설정'(extend)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사용자, 시스템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추가 질문 옵션을 설정해야하고, GPT가 추천을 하기 위해서 이전 질문을 기억하고 있어야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지정한 답변 스타일을 유지하면서 이전 질문의 답변과 관련된 새로운 답변이 생성되어야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67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Actor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6700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추가 질문들 중 하나를 골라 클릭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 사용자가 추가하고자 하는 내용을 포함시킴. 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2.1 클릭된 질문과 스타일 옵션을 조합하여 Chat GPT API에 전달 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2.2 알맞은 답변 생성 후 이전 답변에 이어서 출력</a:t>
                      </a:r>
                      <a:endParaRPr sz="900"/>
                    </a:p>
                  </a:txBody>
                  <a:tcPr marL="63500" marR="63500" marT="63500" marB="63500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2.1 Chat GPT API 호출에 실패한 경우 오류 메시지를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0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20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20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6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714475" y="1083225"/>
          <a:ext cx="5715025" cy="344424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변경 사항 저장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변경한 사항들을 저장한다.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저장 버튼을 클릭한다.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추가한 메모나 Chat GPT의 답변을 저장한다.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없음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PDF 파일이 프로그램에 불러와져 있어야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PDF 파일의 사용자의 메모와 Chat GPT의 답변을 포함한 모든 변경사항이 저장된다.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Actor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97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저장 버튼을 클릭한다.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PDF 파일과 변경 사항들을 시스템에 저장한다.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파일이 손상되었거나 저장에 실패한 경우 오류 메시지를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1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0" name="Google Shape;120;p21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1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7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Google Shape;122;p21"/>
          <p:cNvGraphicFramePr/>
          <p:nvPr/>
        </p:nvGraphicFramePr>
        <p:xfrm>
          <a:off x="1797425" y="776250"/>
          <a:ext cx="5715025" cy="399288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Use case name</a:t>
                      </a:r>
                      <a:endParaRPr sz="900" b="1">
                        <a:highlight>
                          <a:srgbClr val="FFFF00"/>
                        </a:highlight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질문 가공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Scenario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요청받은 질문을 가공한다.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Triggering event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저장 버튼을 클릭한다.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Brief description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사용자가 추가한 메모나 Chat GPT의 답변이 포함되어 수정된 PDF 파일을 저장한다.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Actors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시스템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Related use cases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‘정보 요청'(include), ‘추가 질문'(include)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Stakeholders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ChatGPT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Preconditions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질문이 존재해야한다. 답변 스타일이 있어야 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Post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PDF 텍스트와 사용자가 요청한 답변 스타일이 조합되어 GPT가 잘 응답할 수 있는 적절한 질문으로 가공한다.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9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Flow of activities</a:t>
                      </a:r>
                      <a:endParaRPr sz="9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System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975">
                <a:tc v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 답변 스타일 설정과 질문을 확인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2. Chat GPT에 질문할 적절한 문장을 생성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3. API 명세 작성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4. API 요청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5. 결과를 화면에 표시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 b="1"/>
                        <a:t>Exception conditions</a:t>
                      </a:r>
                      <a:endParaRPr sz="9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1.1 질문이 존재하지 않으면 에러 처리</a:t>
                      </a:r>
                      <a:endParaRPr sz="9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900"/>
                        <a:t>4. Chat GPT API 호출에 실패하면 오류 메시지를 표시한다.</a:t>
                      </a:r>
                      <a:endParaRPr sz="9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A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Google Shape;127;p22"/>
          <p:cNvCxnSpPr/>
          <p:nvPr/>
        </p:nvCxnSpPr>
        <p:spPr>
          <a:xfrm>
            <a:off x="521991" y="497801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22"/>
          <p:cNvCxnSpPr/>
          <p:nvPr/>
        </p:nvCxnSpPr>
        <p:spPr>
          <a:xfrm>
            <a:off x="521991" y="320280"/>
            <a:ext cx="8100000" cy="0"/>
          </a:xfrm>
          <a:prstGeom prst="straightConnector1">
            <a:avLst/>
          </a:prstGeom>
          <a:noFill/>
          <a:ln w="9525" cap="flat" cmpd="sng">
            <a:solidFill>
              <a:srgbClr val="D026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2"/>
          <p:cNvSpPr/>
          <p:nvPr/>
        </p:nvSpPr>
        <p:spPr>
          <a:xfrm>
            <a:off x="2877000" y="147050"/>
            <a:ext cx="3390000" cy="278100"/>
          </a:xfrm>
          <a:prstGeom prst="rect">
            <a:avLst/>
          </a:prstGeom>
          <a:solidFill>
            <a:srgbClr val="EAEEF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800" b="1" i="1">
                <a:solidFill>
                  <a:srgbClr val="E0567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비기능적인 요구사항</a:t>
            </a:r>
            <a:endParaRPr sz="1500" b="0" i="0" u="none" strike="noStrike" cap="none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0" name="Google Shape;130;p22"/>
          <p:cNvGraphicFramePr/>
          <p:nvPr/>
        </p:nvGraphicFramePr>
        <p:xfrm>
          <a:off x="1214850" y="1032838"/>
          <a:ext cx="6840000" cy="3077800"/>
        </p:xfrm>
        <a:graphic>
          <a:graphicData uri="http://schemas.openxmlformats.org/drawingml/2006/table">
            <a:tbl>
              <a:tblPr>
                <a:noFill/>
                <a:tableStyleId>{8231E06B-0C96-410E-B83B-DDA95A4A19F7}</a:tableStyleId>
              </a:tblPr>
              <a:tblGrid>
                <a:gridCol w="17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NFR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Quality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Quality Attributes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 b="1"/>
                        <a:t>비고</a:t>
                      </a:r>
                      <a:endParaRPr sz="1000" b="1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앱에서 버튼 제출 시 반 응 속도가 적절하게 처 리하기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Performance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 - Time Behavior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제출 버튼 후 Turnaround time 이 평균 10초가 되도록 함</a:t>
                      </a: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서비스가 Client 요청에 가용하도록 제공하기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Reliability 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 Availability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서버의 서비스가 한 주간 기준으로 98% 가용성을 제공함. 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운영체제에 관계없이 프로그램이 작동함.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chemeClr val="lt1"/>
                          </a:highlight>
                        </a:rPr>
                        <a:t>Compatibility</a:t>
                      </a:r>
                      <a:endParaRPr sz="1050">
                        <a:highlight>
                          <a:schemeClr val="lt1"/>
                        </a:highlight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highlight>
                            <a:schemeClr val="lt1"/>
                          </a:highlight>
                        </a:rPr>
                        <a:t>- os compatibility</a:t>
                      </a:r>
                      <a:endParaRPr sz="1050">
                        <a:highlight>
                          <a:schemeClr val="lt1"/>
                        </a:highlight>
                      </a:endParaRPr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윈도우, 맥, 리눅스등 os에 구애받지 않는 운영체제 호환성을 제공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Chat gpt 답변 생성이 일정 수준의 fault tolerance를 가지도록 함.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Reliability</a:t>
                      </a:r>
                      <a:endParaRPr sz="10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-Fault tolerance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정보 요청 버튼을 눌렀을 때 요청 수의 90% 비율로 에러없이 정상적으로 답변 생성 후 출력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Chat GPT 자체에서 빈번하게 오류가 발생함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파일 저장과 저장된 로컬 텍스트 파일을 정상적으로 불러올 수 있어야 함.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Consistency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수정 사항을 저장되고 프로그램 재실행시 마지막으로 저장했던 상황이 손상 없이 불러와져야 함 </a:t>
                      </a: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63500" marR="63500" marT="63500" marB="635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1317</Words>
  <Application>Microsoft Macintosh PowerPoint</Application>
  <PresentationFormat>On-screen Show (16:9)</PresentationFormat>
  <Paragraphs>262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Nanum Gothic</vt:lpstr>
      <vt:lpstr>Malgun Gothic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김필모(학부생-소프트웨어전공)</cp:lastModifiedBy>
  <cp:revision>1</cp:revision>
  <dcterms:modified xsi:type="dcterms:W3CDTF">2023-04-05T10:38:04Z</dcterms:modified>
</cp:coreProperties>
</file>