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68" r:id="rId22"/>
    <p:sldId id="270" r:id="rId23"/>
    <p:sldId id="271" r:id="rId24"/>
    <p:sldId id="272" r:id="rId25"/>
    <p:sldId id="273" r:id="rId26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CC"/>
    <a:srgbClr val="20E8DE"/>
    <a:srgbClr val="008080"/>
    <a:srgbClr val="138FF5"/>
    <a:srgbClr val="00CC99"/>
    <a:srgbClr val="0600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395" autoAdjust="0"/>
  </p:normalViewPr>
  <p:slideViewPr>
    <p:cSldViewPr snapToGrid="0">
      <p:cViewPr>
        <p:scale>
          <a:sx n="75" d="100"/>
          <a:sy n="75" d="100"/>
        </p:scale>
        <p:origin x="1896" y="9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8D827E-2FEA-41DC-912D-8927AB188959}" type="datetimeFigureOut">
              <a:rPr lang="bg-BG" smtClean="0"/>
              <a:t>16.03.2024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90E0B1-1DCA-4854-ADB4-B284EA48C33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75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950dae9e7f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950dae9e7f_0_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9194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950dae9e7f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950dae9e7f_0_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9156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0E872-4D0E-4DBA-B8EB-95A4F0E173A1}" type="datetimeFigureOut">
              <a:rPr lang="bg-BG" smtClean="0"/>
              <a:t>16.03.2024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A9965-137F-4BDE-AB41-9AC690FC677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06714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0E872-4D0E-4DBA-B8EB-95A4F0E173A1}" type="datetimeFigureOut">
              <a:rPr lang="bg-BG" smtClean="0"/>
              <a:t>16.03.2024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A9965-137F-4BDE-AB41-9AC690FC677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45882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0E872-4D0E-4DBA-B8EB-95A4F0E173A1}" type="datetimeFigureOut">
              <a:rPr lang="bg-BG" smtClean="0"/>
              <a:t>16.03.2024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A9965-137F-4BDE-AB41-9AC690FC677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39395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0E872-4D0E-4DBA-B8EB-95A4F0E173A1}" type="datetimeFigureOut">
              <a:rPr lang="bg-BG" smtClean="0"/>
              <a:t>16.03.2024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A9965-137F-4BDE-AB41-9AC690FC677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10041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0E872-4D0E-4DBA-B8EB-95A4F0E173A1}" type="datetimeFigureOut">
              <a:rPr lang="bg-BG" smtClean="0"/>
              <a:t>16.03.2024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A9965-137F-4BDE-AB41-9AC690FC677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49558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0E872-4D0E-4DBA-B8EB-95A4F0E173A1}" type="datetimeFigureOut">
              <a:rPr lang="bg-BG" smtClean="0"/>
              <a:t>16.03.2024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A9965-137F-4BDE-AB41-9AC690FC677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45079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0E872-4D0E-4DBA-B8EB-95A4F0E173A1}" type="datetimeFigureOut">
              <a:rPr lang="bg-BG" smtClean="0"/>
              <a:t>16.03.2024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A9965-137F-4BDE-AB41-9AC690FC677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16402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0E872-4D0E-4DBA-B8EB-95A4F0E173A1}" type="datetimeFigureOut">
              <a:rPr lang="bg-BG" smtClean="0"/>
              <a:t>16.03.2024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A9965-137F-4BDE-AB41-9AC690FC677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45621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0E872-4D0E-4DBA-B8EB-95A4F0E173A1}" type="datetimeFigureOut">
              <a:rPr lang="bg-BG" smtClean="0"/>
              <a:t>16.03.2024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A9965-137F-4BDE-AB41-9AC690FC677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41465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0E872-4D0E-4DBA-B8EB-95A4F0E173A1}" type="datetimeFigureOut">
              <a:rPr lang="bg-BG" smtClean="0"/>
              <a:t>16.03.2024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A9965-137F-4BDE-AB41-9AC690FC677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44587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0E872-4D0E-4DBA-B8EB-95A4F0E173A1}" type="datetimeFigureOut">
              <a:rPr lang="bg-BG" smtClean="0"/>
              <a:t>16.03.2024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A9965-137F-4BDE-AB41-9AC690FC677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09116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0E872-4D0E-4DBA-B8EB-95A4F0E173A1}" type="datetimeFigureOut">
              <a:rPr lang="bg-BG" smtClean="0"/>
              <a:t>16.03.2024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A9965-137F-4BDE-AB41-9AC690FC677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35979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0254342" y="1408920"/>
            <a:ext cx="7764818" cy="280076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13" name="Freeform 1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6906238" y="3470224"/>
                </a:moveTo>
                <a:lnTo>
                  <a:pt x="6906238" y="3583952"/>
                </a:lnTo>
                <a:lnTo>
                  <a:pt x="7165799" y="3583952"/>
                </a:lnTo>
                <a:lnTo>
                  <a:pt x="7165799" y="3470224"/>
                </a:lnTo>
                <a:close/>
                <a:moveTo>
                  <a:pt x="8405439" y="3112716"/>
                </a:moveTo>
                <a:lnTo>
                  <a:pt x="8580112" y="3112716"/>
                </a:lnTo>
                <a:lnTo>
                  <a:pt x="8580112" y="3745565"/>
                </a:lnTo>
                <a:lnTo>
                  <a:pt x="8405439" y="3745565"/>
                </a:lnTo>
                <a:close/>
                <a:moveTo>
                  <a:pt x="7910139" y="3112716"/>
                </a:moveTo>
                <a:lnTo>
                  <a:pt x="8065767" y="3112716"/>
                </a:lnTo>
                <a:lnTo>
                  <a:pt x="8065767" y="3437031"/>
                </a:lnTo>
                <a:lnTo>
                  <a:pt x="7910139" y="3437031"/>
                </a:lnTo>
                <a:close/>
                <a:moveTo>
                  <a:pt x="8353745" y="3003341"/>
                </a:moveTo>
                <a:cubicBezTo>
                  <a:pt x="8303320" y="3003341"/>
                  <a:pt x="8278107" y="3029460"/>
                  <a:pt x="8278107" y="3081699"/>
                </a:cubicBezTo>
                <a:lnTo>
                  <a:pt x="8278107" y="3777126"/>
                </a:lnTo>
                <a:cubicBezTo>
                  <a:pt x="8278107" y="3829002"/>
                  <a:pt x="8303320" y="3854940"/>
                  <a:pt x="8353745" y="3854940"/>
                </a:cubicBezTo>
                <a:lnTo>
                  <a:pt x="8630174" y="3854940"/>
                </a:lnTo>
                <a:cubicBezTo>
                  <a:pt x="8681687" y="3854940"/>
                  <a:pt x="8707444" y="3829002"/>
                  <a:pt x="8707444" y="3777126"/>
                </a:cubicBezTo>
                <a:lnTo>
                  <a:pt x="8707444" y="3081699"/>
                </a:lnTo>
                <a:cubicBezTo>
                  <a:pt x="8707444" y="3029460"/>
                  <a:pt x="8681687" y="3003341"/>
                  <a:pt x="8630174" y="3003341"/>
                </a:cubicBezTo>
                <a:close/>
                <a:moveTo>
                  <a:pt x="7782807" y="3003341"/>
                </a:moveTo>
                <a:lnTo>
                  <a:pt x="7782807" y="3854940"/>
                </a:lnTo>
                <a:lnTo>
                  <a:pt x="7910139" y="3854940"/>
                </a:lnTo>
                <a:lnTo>
                  <a:pt x="7910139" y="3546405"/>
                </a:lnTo>
                <a:lnTo>
                  <a:pt x="8116373" y="3546405"/>
                </a:lnTo>
                <a:cubicBezTo>
                  <a:pt x="8168249" y="3546405"/>
                  <a:pt x="8194187" y="3519923"/>
                  <a:pt x="8194187" y="3466959"/>
                </a:cubicBezTo>
                <a:lnTo>
                  <a:pt x="8194187" y="3081699"/>
                </a:lnTo>
                <a:cubicBezTo>
                  <a:pt x="8194187" y="3029460"/>
                  <a:pt x="8168249" y="3003341"/>
                  <a:pt x="8116373" y="3003341"/>
                </a:cubicBezTo>
                <a:close/>
                <a:moveTo>
                  <a:pt x="7345727" y="3003341"/>
                </a:moveTo>
                <a:cubicBezTo>
                  <a:pt x="7294214" y="3003341"/>
                  <a:pt x="7268458" y="3029460"/>
                  <a:pt x="7268458" y="3081699"/>
                </a:cubicBezTo>
                <a:lnTo>
                  <a:pt x="7268458" y="3267799"/>
                </a:lnTo>
                <a:lnTo>
                  <a:pt x="7393613" y="3267799"/>
                </a:lnTo>
                <a:lnTo>
                  <a:pt x="7393613" y="3112716"/>
                </a:lnTo>
                <a:lnTo>
                  <a:pt x="7557403" y="3112716"/>
                </a:lnTo>
                <a:lnTo>
                  <a:pt x="7557403" y="3292286"/>
                </a:lnTo>
                <a:lnTo>
                  <a:pt x="7401231" y="3397852"/>
                </a:lnTo>
                <a:lnTo>
                  <a:pt x="7401231" y="3424515"/>
                </a:lnTo>
                <a:lnTo>
                  <a:pt x="7557403" y="3531713"/>
                </a:lnTo>
                <a:lnTo>
                  <a:pt x="7557403" y="3745565"/>
                </a:lnTo>
                <a:lnTo>
                  <a:pt x="7393613" y="3745565"/>
                </a:lnTo>
                <a:lnTo>
                  <a:pt x="7393613" y="3580687"/>
                </a:lnTo>
                <a:lnTo>
                  <a:pt x="7268458" y="3580687"/>
                </a:lnTo>
                <a:lnTo>
                  <a:pt x="7268458" y="3777126"/>
                </a:lnTo>
                <a:cubicBezTo>
                  <a:pt x="7268458" y="3829002"/>
                  <a:pt x="7293670" y="3854940"/>
                  <a:pt x="7344095" y="3854940"/>
                </a:cubicBezTo>
                <a:lnTo>
                  <a:pt x="7605288" y="3854940"/>
                </a:lnTo>
                <a:cubicBezTo>
                  <a:pt x="7656438" y="3854940"/>
                  <a:pt x="7682014" y="3829002"/>
                  <a:pt x="7682014" y="3777126"/>
                </a:cubicBezTo>
                <a:lnTo>
                  <a:pt x="7682014" y="3538243"/>
                </a:lnTo>
                <a:cubicBezTo>
                  <a:pt x="7682014" y="3504143"/>
                  <a:pt x="7668228" y="3478568"/>
                  <a:pt x="7640658" y="3461518"/>
                </a:cubicBezTo>
                <a:lnTo>
                  <a:pt x="7560667" y="3411456"/>
                </a:lnTo>
                <a:lnTo>
                  <a:pt x="7639570" y="3360305"/>
                </a:lnTo>
                <a:cubicBezTo>
                  <a:pt x="7667866" y="3341804"/>
                  <a:pt x="7682014" y="3315685"/>
                  <a:pt x="7682014" y="3281947"/>
                </a:cubicBezTo>
                <a:lnTo>
                  <a:pt x="7682014" y="3081699"/>
                </a:lnTo>
                <a:cubicBezTo>
                  <a:pt x="7682014" y="3029460"/>
                  <a:pt x="7656438" y="3003341"/>
                  <a:pt x="7605288" y="3003341"/>
                </a:cubicBezTo>
                <a:close/>
                <a:moveTo>
                  <a:pt x="6477320" y="3003341"/>
                </a:moveTo>
                <a:cubicBezTo>
                  <a:pt x="6426895" y="3003341"/>
                  <a:pt x="6401683" y="3029460"/>
                  <a:pt x="6401683" y="3081699"/>
                </a:cubicBezTo>
                <a:lnTo>
                  <a:pt x="6401683" y="3777126"/>
                </a:lnTo>
                <a:cubicBezTo>
                  <a:pt x="6401683" y="3829002"/>
                  <a:pt x="6426895" y="3854940"/>
                  <a:pt x="6477320" y="3854940"/>
                </a:cubicBezTo>
                <a:lnTo>
                  <a:pt x="6742866" y="3854940"/>
                </a:lnTo>
                <a:cubicBezTo>
                  <a:pt x="6794742" y="3854940"/>
                  <a:pt x="6820680" y="3829002"/>
                  <a:pt x="6820680" y="3777126"/>
                </a:cubicBezTo>
                <a:lnTo>
                  <a:pt x="6820680" y="3566539"/>
                </a:lnTo>
                <a:lnTo>
                  <a:pt x="6693893" y="3566539"/>
                </a:lnTo>
                <a:lnTo>
                  <a:pt x="6693893" y="3745565"/>
                </a:lnTo>
                <a:lnTo>
                  <a:pt x="6529014" y="3745565"/>
                </a:lnTo>
                <a:lnTo>
                  <a:pt x="6529014" y="3112716"/>
                </a:lnTo>
                <a:lnTo>
                  <a:pt x="6693893" y="3112716"/>
                </a:lnTo>
                <a:lnTo>
                  <a:pt x="6693893" y="3280859"/>
                </a:lnTo>
                <a:lnTo>
                  <a:pt x="6820680" y="3280859"/>
                </a:lnTo>
                <a:lnTo>
                  <a:pt x="6820680" y="3081699"/>
                </a:lnTo>
                <a:cubicBezTo>
                  <a:pt x="6820680" y="3029460"/>
                  <a:pt x="6794742" y="3003341"/>
                  <a:pt x="6742866" y="3003341"/>
                </a:cubicBezTo>
                <a:close/>
                <a:moveTo>
                  <a:pt x="3702271" y="2322564"/>
                </a:moveTo>
                <a:lnTo>
                  <a:pt x="3821440" y="2322564"/>
                </a:lnTo>
                <a:lnTo>
                  <a:pt x="3821440" y="2470029"/>
                </a:lnTo>
                <a:lnTo>
                  <a:pt x="3702271" y="2474383"/>
                </a:lnTo>
                <a:close/>
                <a:moveTo>
                  <a:pt x="5541168" y="2019471"/>
                </a:moveTo>
                <a:lnTo>
                  <a:pt x="5541168" y="2569065"/>
                </a:lnTo>
                <a:lnTo>
                  <a:pt x="5663602" y="2569065"/>
                </a:lnTo>
                <a:lnTo>
                  <a:pt x="5663602" y="2019471"/>
                </a:lnTo>
                <a:close/>
                <a:moveTo>
                  <a:pt x="4112674" y="2019471"/>
                </a:moveTo>
                <a:cubicBezTo>
                  <a:pt x="4065876" y="2019471"/>
                  <a:pt x="4042478" y="2042144"/>
                  <a:pt x="4042478" y="2087490"/>
                </a:cubicBezTo>
                <a:lnTo>
                  <a:pt x="4042478" y="2501046"/>
                </a:lnTo>
                <a:cubicBezTo>
                  <a:pt x="4042478" y="2546392"/>
                  <a:pt x="4065876" y="2569065"/>
                  <a:pt x="4112674" y="2569065"/>
                </a:cubicBezTo>
                <a:lnTo>
                  <a:pt x="4328702" y="2569065"/>
                </a:lnTo>
                <a:cubicBezTo>
                  <a:pt x="4374774" y="2569065"/>
                  <a:pt x="4397810" y="2546392"/>
                  <a:pt x="4397810" y="2501046"/>
                </a:cubicBezTo>
                <a:lnTo>
                  <a:pt x="4397810" y="2360655"/>
                </a:lnTo>
                <a:lnTo>
                  <a:pt x="4276463" y="2360655"/>
                </a:lnTo>
                <a:lnTo>
                  <a:pt x="4276463" y="2465676"/>
                </a:lnTo>
                <a:lnTo>
                  <a:pt x="4164912" y="2465676"/>
                </a:lnTo>
                <a:lnTo>
                  <a:pt x="4164912" y="2123404"/>
                </a:lnTo>
                <a:lnTo>
                  <a:pt x="4276463" y="2123404"/>
                </a:lnTo>
                <a:lnTo>
                  <a:pt x="4276463" y="2218087"/>
                </a:lnTo>
                <a:lnTo>
                  <a:pt x="4397810" y="2218087"/>
                </a:lnTo>
                <a:lnTo>
                  <a:pt x="4397810" y="2087490"/>
                </a:lnTo>
                <a:cubicBezTo>
                  <a:pt x="4397810" y="2042144"/>
                  <a:pt x="4374774" y="2019471"/>
                  <a:pt x="4328702" y="2019471"/>
                </a:cubicBezTo>
                <a:close/>
                <a:moveTo>
                  <a:pt x="3659827" y="2019471"/>
                </a:moveTo>
                <a:cubicBezTo>
                  <a:pt x="3613030" y="2019471"/>
                  <a:pt x="3589631" y="2042144"/>
                  <a:pt x="3589631" y="2087490"/>
                </a:cubicBezTo>
                <a:lnTo>
                  <a:pt x="3589631" y="2190335"/>
                </a:lnTo>
                <a:lnTo>
                  <a:pt x="3702271" y="2190335"/>
                </a:lnTo>
                <a:lnTo>
                  <a:pt x="3702271" y="2111977"/>
                </a:lnTo>
                <a:lnTo>
                  <a:pt x="3821440" y="2111977"/>
                </a:lnTo>
                <a:lnTo>
                  <a:pt x="3821440" y="2238220"/>
                </a:lnTo>
                <a:lnTo>
                  <a:pt x="3653297" y="2238220"/>
                </a:lnTo>
                <a:cubicBezTo>
                  <a:pt x="3606500" y="2238220"/>
                  <a:pt x="3583101" y="2260893"/>
                  <a:pt x="3583101" y="2306239"/>
                </a:cubicBezTo>
                <a:lnTo>
                  <a:pt x="3583101" y="2504311"/>
                </a:lnTo>
                <a:cubicBezTo>
                  <a:pt x="3583101" y="2548932"/>
                  <a:pt x="3605774" y="2571242"/>
                  <a:pt x="3651120" y="2571242"/>
                </a:cubicBezTo>
                <a:cubicBezTo>
                  <a:pt x="3670347" y="2571242"/>
                  <a:pt x="3698462" y="2568521"/>
                  <a:pt x="3735464" y="2563080"/>
                </a:cubicBezTo>
                <a:cubicBezTo>
                  <a:pt x="3763760" y="2558726"/>
                  <a:pt x="3792056" y="2554373"/>
                  <a:pt x="3820352" y="2550020"/>
                </a:cubicBezTo>
                <a:lnTo>
                  <a:pt x="3820352" y="2569065"/>
                </a:lnTo>
                <a:lnTo>
                  <a:pt x="3939521" y="2569065"/>
                </a:lnTo>
                <a:lnTo>
                  <a:pt x="3939521" y="2087490"/>
                </a:lnTo>
                <a:cubicBezTo>
                  <a:pt x="3939521" y="2042144"/>
                  <a:pt x="3916486" y="2019471"/>
                  <a:pt x="3870414" y="2019471"/>
                </a:cubicBezTo>
                <a:close/>
                <a:moveTo>
                  <a:pt x="3444784" y="2017294"/>
                </a:moveTo>
                <a:cubicBezTo>
                  <a:pt x="3424106" y="2017294"/>
                  <a:pt x="3398350" y="2020015"/>
                  <a:pt x="3367514" y="2025457"/>
                </a:cubicBezTo>
                <a:cubicBezTo>
                  <a:pt x="3342121" y="2030172"/>
                  <a:pt x="3316546" y="2034888"/>
                  <a:pt x="3290789" y="2039604"/>
                </a:cubicBezTo>
                <a:lnTo>
                  <a:pt x="3290789" y="2019471"/>
                </a:lnTo>
                <a:lnTo>
                  <a:pt x="3166178" y="2019471"/>
                </a:lnTo>
                <a:lnTo>
                  <a:pt x="3166178" y="2569065"/>
                </a:lnTo>
                <a:lnTo>
                  <a:pt x="3290789" y="2569065"/>
                </a:lnTo>
                <a:lnTo>
                  <a:pt x="3290789" y="2125581"/>
                </a:lnTo>
                <a:lnTo>
                  <a:pt x="3389281" y="2123404"/>
                </a:lnTo>
                <a:lnTo>
                  <a:pt x="3389281" y="2249104"/>
                </a:lnTo>
                <a:lnTo>
                  <a:pt x="3512803" y="2249104"/>
                </a:lnTo>
                <a:lnTo>
                  <a:pt x="3512803" y="2084225"/>
                </a:lnTo>
                <a:cubicBezTo>
                  <a:pt x="3512803" y="2039604"/>
                  <a:pt x="3490130" y="2017294"/>
                  <a:pt x="3444784" y="2017294"/>
                </a:cubicBezTo>
                <a:close/>
                <a:moveTo>
                  <a:pt x="5786906" y="1870373"/>
                </a:moveTo>
                <a:lnTo>
                  <a:pt x="5786906" y="2019471"/>
                </a:lnTo>
                <a:lnTo>
                  <a:pt x="5728138" y="2019471"/>
                </a:lnTo>
                <a:lnTo>
                  <a:pt x="5728138" y="2125581"/>
                </a:lnTo>
                <a:lnTo>
                  <a:pt x="5786906" y="2125581"/>
                </a:lnTo>
                <a:lnTo>
                  <a:pt x="5786906" y="2501046"/>
                </a:lnTo>
                <a:cubicBezTo>
                  <a:pt x="5786906" y="2546392"/>
                  <a:pt x="5809942" y="2569065"/>
                  <a:pt x="5856014" y="2569065"/>
                </a:cubicBezTo>
                <a:lnTo>
                  <a:pt x="5994228" y="2569065"/>
                </a:lnTo>
                <a:lnTo>
                  <a:pt x="5994228" y="2462955"/>
                </a:lnTo>
                <a:lnTo>
                  <a:pt x="5910973" y="2462955"/>
                </a:lnTo>
                <a:lnTo>
                  <a:pt x="5910973" y="2125581"/>
                </a:lnTo>
                <a:lnTo>
                  <a:pt x="5990963" y="2125581"/>
                </a:lnTo>
                <a:lnTo>
                  <a:pt x="5990963" y="2019471"/>
                </a:lnTo>
                <a:lnTo>
                  <a:pt x="5910973" y="2019471"/>
                </a:lnTo>
                <a:lnTo>
                  <a:pt x="5910973" y="1870373"/>
                </a:lnTo>
                <a:close/>
                <a:moveTo>
                  <a:pt x="5540079" y="1812149"/>
                </a:moveTo>
                <a:lnTo>
                  <a:pt x="5540079" y="1940569"/>
                </a:lnTo>
                <a:lnTo>
                  <a:pt x="5664690" y="1940569"/>
                </a:lnTo>
                <a:lnTo>
                  <a:pt x="5664690" y="1812149"/>
                </a:lnTo>
                <a:close/>
                <a:moveTo>
                  <a:pt x="5134858" y="1717466"/>
                </a:moveTo>
                <a:lnTo>
                  <a:pt x="5134858" y="2569065"/>
                </a:lnTo>
                <a:lnTo>
                  <a:pt x="5262189" y="2569065"/>
                </a:lnTo>
                <a:lnTo>
                  <a:pt x="5262189" y="2192511"/>
                </a:lnTo>
                <a:lnTo>
                  <a:pt x="5450466" y="2192511"/>
                </a:lnTo>
                <a:lnTo>
                  <a:pt x="5450466" y="2082048"/>
                </a:lnTo>
                <a:lnTo>
                  <a:pt x="5262189" y="2082048"/>
                </a:lnTo>
                <a:lnTo>
                  <a:pt x="5262189" y="1830106"/>
                </a:lnTo>
                <a:lnTo>
                  <a:pt x="5482571" y="1830106"/>
                </a:lnTo>
                <a:lnTo>
                  <a:pt x="5482571" y="1717466"/>
                </a:lnTo>
                <a:close/>
                <a:moveTo>
                  <a:pt x="4499678" y="1717466"/>
                </a:moveTo>
                <a:lnTo>
                  <a:pt x="4499678" y="2569065"/>
                </a:lnTo>
                <a:lnTo>
                  <a:pt x="4624289" y="2569065"/>
                </a:lnTo>
                <a:lnTo>
                  <a:pt x="4624289" y="2317123"/>
                </a:lnTo>
                <a:lnTo>
                  <a:pt x="4733663" y="2569065"/>
                </a:lnTo>
                <a:lnTo>
                  <a:pt x="4866437" y="2569065"/>
                </a:lnTo>
                <a:lnTo>
                  <a:pt x="4726045" y="2271414"/>
                </a:lnTo>
                <a:lnTo>
                  <a:pt x="4852833" y="2021647"/>
                </a:lnTo>
                <a:lnTo>
                  <a:pt x="4852833" y="2019471"/>
                </a:lnTo>
                <a:lnTo>
                  <a:pt x="4722780" y="2019471"/>
                </a:lnTo>
                <a:lnTo>
                  <a:pt x="4624289" y="2228970"/>
                </a:lnTo>
                <a:lnTo>
                  <a:pt x="4624289" y="1717466"/>
                </a:lnTo>
                <a:close/>
                <a:moveTo>
                  <a:pt x="2706536" y="1717466"/>
                </a:moveTo>
                <a:lnTo>
                  <a:pt x="2706536" y="1830106"/>
                </a:lnTo>
                <a:lnTo>
                  <a:pt x="2846928" y="1830106"/>
                </a:lnTo>
                <a:lnTo>
                  <a:pt x="2846928" y="2569065"/>
                </a:lnTo>
                <a:lnTo>
                  <a:pt x="2973715" y="2569065"/>
                </a:lnTo>
                <a:lnTo>
                  <a:pt x="2973715" y="1830106"/>
                </a:lnTo>
                <a:lnTo>
                  <a:pt x="3114107" y="1830106"/>
                </a:lnTo>
                <a:lnTo>
                  <a:pt x="3114107" y="171746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" name="Rectangle 6"/>
          <p:cNvSpPr/>
          <p:nvPr/>
        </p:nvSpPr>
        <p:spPr>
          <a:xfrm>
            <a:off x="9897445" y="1246425"/>
            <a:ext cx="438539" cy="312575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91008">
            <a:off x="-696155" y="5785091"/>
            <a:ext cx="2267266" cy="324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660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2.22222E-6 L -0.63295 -0.00023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654" y="-2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7.40741E-7 L -0.63555 -7.40741E-7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78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4.07407E-6 L 0.09127 -0.28819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57" y="-144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5762" y="1742739"/>
            <a:ext cx="3146648" cy="3698764"/>
          </a:xfrm>
          <a:prstGeom prst="rect">
            <a:avLst/>
          </a:prstGeom>
        </p:spPr>
      </p:pic>
      <p:sp>
        <p:nvSpPr>
          <p:cNvPr id="5" name="Down Arrow 4"/>
          <p:cNvSpPr/>
          <p:nvPr/>
        </p:nvSpPr>
        <p:spPr>
          <a:xfrm>
            <a:off x="5732672" y="-441063"/>
            <a:ext cx="712829" cy="2183802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" name="TextBox 8"/>
          <p:cNvSpPr txBox="1"/>
          <p:nvPr/>
        </p:nvSpPr>
        <p:spPr>
          <a:xfrm>
            <a:off x="8143539" y="2068627"/>
            <a:ext cx="329184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FF00"/>
                </a:solidFill>
              </a:rPr>
              <a:t>Frontend,</a:t>
            </a:r>
            <a:r>
              <a:rPr lang="bg-BG" sz="2400" b="1" dirty="0">
                <a:solidFill>
                  <a:srgbClr val="FFFF00"/>
                </a:solidFill>
              </a:rPr>
              <a:t>където потребителят може да види статистика за тренировката си, като трябва да си създаде профил, подавайки данни, които </a:t>
            </a:r>
            <a:r>
              <a:rPr lang="en-US" sz="2400" b="1" dirty="0">
                <a:solidFill>
                  <a:srgbClr val="FFFF00"/>
                </a:solidFill>
              </a:rPr>
              <a:t>frontend</a:t>
            </a:r>
            <a:r>
              <a:rPr lang="bg-BG" sz="2400" b="1" dirty="0">
                <a:solidFill>
                  <a:srgbClr val="FFFF00"/>
                </a:solidFill>
              </a:rPr>
              <a:t>-а връща на</a:t>
            </a:r>
            <a:r>
              <a:rPr lang="en-US" sz="2400" b="1" dirty="0">
                <a:solidFill>
                  <a:srgbClr val="FFFF00"/>
                </a:solidFill>
              </a:rPr>
              <a:t> backend</a:t>
            </a:r>
            <a:r>
              <a:rPr lang="bg-BG" sz="2400" b="1" dirty="0">
                <a:solidFill>
                  <a:srgbClr val="FFFF00"/>
                </a:solidFill>
              </a:rPr>
              <a:t>-а.</a:t>
            </a:r>
          </a:p>
        </p:txBody>
      </p:sp>
    </p:spTree>
    <p:extLst>
      <p:ext uri="{BB962C8B-B14F-4D97-AF65-F5344CB8AC3E}">
        <p14:creationId xmlns:p14="http://schemas.microsoft.com/office/powerpoint/2010/main" val="11484961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bg-BG" sz="6600" b="1" dirty="0">
                <a:solidFill>
                  <a:srgbClr val="FFFF00"/>
                </a:solidFill>
              </a:rPr>
              <a:t>Демо</a:t>
            </a:r>
            <a:endParaRPr lang="bg-BG" sz="9600" b="1" dirty="0">
              <a:solidFill>
                <a:srgbClr val="FFFF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592" y="1690688"/>
            <a:ext cx="8898816" cy="4449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92975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6693" y="1968015"/>
            <a:ext cx="10515600" cy="1325563"/>
          </a:xfrm>
        </p:spPr>
        <p:txBody>
          <a:bodyPr>
            <a:noAutofit/>
          </a:bodyPr>
          <a:lstStyle/>
          <a:p>
            <a:r>
              <a:rPr lang="bg-BG" sz="11500" b="1" dirty="0">
                <a:solidFill>
                  <a:srgbClr val="FFFF00"/>
                </a:solidFill>
              </a:rPr>
              <a:t>Технологии</a:t>
            </a:r>
          </a:p>
        </p:txBody>
      </p:sp>
    </p:spTree>
    <p:extLst>
      <p:ext uri="{BB962C8B-B14F-4D97-AF65-F5344CB8AC3E}">
        <p14:creationId xmlns:p14="http://schemas.microsoft.com/office/powerpoint/2010/main" val="368488703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roup 90"/>
          <p:cNvGrpSpPr/>
          <p:nvPr/>
        </p:nvGrpSpPr>
        <p:grpSpPr>
          <a:xfrm>
            <a:off x="274217" y="634608"/>
            <a:ext cx="5948206" cy="5948206"/>
            <a:chOff x="274217" y="634608"/>
            <a:chExt cx="5948206" cy="5948206"/>
          </a:xfrm>
        </p:grpSpPr>
        <p:sp>
          <p:nvSpPr>
            <p:cNvPr id="51" name="Freeform 50"/>
            <p:cNvSpPr/>
            <p:nvPr/>
          </p:nvSpPr>
          <p:spPr>
            <a:xfrm rot="2700000">
              <a:off x="3950697" y="1985266"/>
              <a:ext cx="1882712" cy="2660740"/>
            </a:xfrm>
            <a:custGeom>
              <a:avLst/>
              <a:gdLst>
                <a:gd name="connsiteX0" fmla="*/ 0 w 1882712"/>
                <a:gd name="connsiteY0" fmla="*/ 0 h 2660740"/>
                <a:gd name="connsiteX1" fmla="*/ 262918 w 1882712"/>
                <a:gd name="connsiteY1" fmla="*/ 13276 h 2660740"/>
                <a:gd name="connsiteX2" fmla="*/ 1704310 w 1882712"/>
                <a:gd name="connsiteY2" fmla="*/ 615885 h 2660740"/>
                <a:gd name="connsiteX3" fmla="*/ 1882712 w 1882712"/>
                <a:gd name="connsiteY3" fmla="*/ 778028 h 2660740"/>
                <a:gd name="connsiteX4" fmla="*/ 0 w 1882712"/>
                <a:gd name="connsiteY4" fmla="*/ 2660740 h 2660740"/>
                <a:gd name="connsiteX5" fmla="*/ 0 w 1882712"/>
                <a:gd name="connsiteY5" fmla="*/ 0 h 2660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82712" h="2660740">
                  <a:moveTo>
                    <a:pt x="0" y="0"/>
                  </a:moveTo>
                  <a:lnTo>
                    <a:pt x="262918" y="13276"/>
                  </a:lnTo>
                  <a:cubicBezTo>
                    <a:pt x="807515" y="68583"/>
                    <a:pt x="1304265" y="285738"/>
                    <a:pt x="1704310" y="615885"/>
                  </a:cubicBezTo>
                  <a:lnTo>
                    <a:pt x="1882712" y="778028"/>
                  </a:lnTo>
                  <a:lnTo>
                    <a:pt x="0" y="266074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25000">
                  <a:srgbClr val="00FFCC"/>
                </a:gs>
                <a:gs pos="76000">
                  <a:srgbClr val="008080"/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52" name="Freeform 51"/>
            <p:cNvSpPr/>
            <p:nvPr/>
          </p:nvSpPr>
          <p:spPr>
            <a:xfrm rot="2700000">
              <a:off x="2605522" y="633810"/>
              <a:ext cx="1872993" cy="2650532"/>
            </a:xfrm>
            <a:custGeom>
              <a:avLst/>
              <a:gdLst>
                <a:gd name="connsiteX0" fmla="*/ 1872993 w 1872993"/>
                <a:gd name="connsiteY0" fmla="*/ 0 h 2650532"/>
                <a:gd name="connsiteX1" fmla="*/ 1872993 w 1872993"/>
                <a:gd name="connsiteY1" fmla="*/ 2650532 h 2650532"/>
                <a:gd name="connsiteX2" fmla="*/ 0 w 1872993"/>
                <a:gd name="connsiteY2" fmla="*/ 777538 h 2650532"/>
                <a:gd name="connsiteX3" fmla="*/ 178401 w 1872993"/>
                <a:gd name="connsiteY3" fmla="*/ 615395 h 2650532"/>
                <a:gd name="connsiteX4" fmla="*/ 1619793 w 1872993"/>
                <a:gd name="connsiteY4" fmla="*/ 12786 h 2650532"/>
                <a:gd name="connsiteX5" fmla="*/ 1872993 w 1872993"/>
                <a:gd name="connsiteY5" fmla="*/ 0 h 2650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72993" h="2650532">
                  <a:moveTo>
                    <a:pt x="1872993" y="0"/>
                  </a:moveTo>
                  <a:lnTo>
                    <a:pt x="1872993" y="2650532"/>
                  </a:lnTo>
                  <a:lnTo>
                    <a:pt x="0" y="777538"/>
                  </a:lnTo>
                  <a:lnTo>
                    <a:pt x="178401" y="615395"/>
                  </a:lnTo>
                  <a:cubicBezTo>
                    <a:pt x="578446" y="285248"/>
                    <a:pt x="1075196" y="68093"/>
                    <a:pt x="1619793" y="12786"/>
                  </a:cubicBezTo>
                  <a:lnTo>
                    <a:pt x="1872993" y="0"/>
                  </a:lnTo>
                  <a:close/>
                </a:path>
              </a:pathLst>
            </a:custGeom>
            <a:gradFill flip="none" rotWithShape="1">
              <a:gsLst>
                <a:gs pos="25000">
                  <a:schemeClr val="tx1">
                    <a:lumMod val="65000"/>
                    <a:lumOff val="35000"/>
                  </a:schemeClr>
                </a:gs>
                <a:gs pos="100000">
                  <a:schemeClr val="tx1"/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53" name="Freeform 52"/>
            <p:cNvSpPr/>
            <p:nvPr/>
          </p:nvSpPr>
          <p:spPr>
            <a:xfrm rot="2700000">
              <a:off x="1628310" y="1023499"/>
              <a:ext cx="2655636" cy="1877853"/>
            </a:xfrm>
            <a:custGeom>
              <a:avLst/>
              <a:gdLst>
                <a:gd name="connsiteX0" fmla="*/ 777783 w 2655636"/>
                <a:gd name="connsiteY0" fmla="*/ 0 h 1877853"/>
                <a:gd name="connsiteX1" fmla="*/ 2655636 w 2655636"/>
                <a:gd name="connsiteY1" fmla="*/ 1877853 h 1877853"/>
                <a:gd name="connsiteX2" fmla="*/ 0 w 2655636"/>
                <a:gd name="connsiteY2" fmla="*/ 1877853 h 1877853"/>
                <a:gd name="connsiteX3" fmla="*/ 13031 w 2655636"/>
                <a:gd name="connsiteY3" fmla="*/ 1619793 h 1877853"/>
                <a:gd name="connsiteX4" fmla="*/ 615640 w 2655636"/>
                <a:gd name="connsiteY4" fmla="*/ 178401 h 1877853"/>
                <a:gd name="connsiteX5" fmla="*/ 777783 w 2655636"/>
                <a:gd name="connsiteY5" fmla="*/ 0 h 1877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55636" h="1877853">
                  <a:moveTo>
                    <a:pt x="777783" y="0"/>
                  </a:moveTo>
                  <a:lnTo>
                    <a:pt x="2655636" y="1877853"/>
                  </a:lnTo>
                  <a:lnTo>
                    <a:pt x="0" y="1877853"/>
                  </a:lnTo>
                  <a:lnTo>
                    <a:pt x="13031" y="1619793"/>
                  </a:lnTo>
                  <a:cubicBezTo>
                    <a:pt x="68338" y="1075196"/>
                    <a:pt x="285493" y="578446"/>
                    <a:pt x="615640" y="178401"/>
                  </a:cubicBezTo>
                  <a:lnTo>
                    <a:pt x="777783" y="0"/>
                  </a:lnTo>
                  <a:close/>
                </a:path>
              </a:pathLst>
            </a:custGeom>
            <a:gradFill flip="none" rotWithShape="1">
              <a:gsLst>
                <a:gs pos="25000">
                  <a:schemeClr val="tx1">
                    <a:lumMod val="65000"/>
                    <a:lumOff val="35000"/>
                  </a:schemeClr>
                </a:gs>
                <a:gs pos="100000">
                  <a:schemeClr val="tx1"/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54" name="Freeform 53"/>
            <p:cNvSpPr/>
            <p:nvPr/>
          </p:nvSpPr>
          <p:spPr>
            <a:xfrm rot="2700000">
              <a:off x="3567584" y="2962773"/>
              <a:ext cx="2655635" cy="1877853"/>
            </a:xfrm>
            <a:custGeom>
              <a:avLst/>
              <a:gdLst>
                <a:gd name="connsiteX0" fmla="*/ 1877853 w 2655635"/>
                <a:gd name="connsiteY0" fmla="*/ 0 h 1877853"/>
                <a:gd name="connsiteX1" fmla="*/ 2039995 w 2655635"/>
                <a:gd name="connsiteY1" fmla="*/ 178401 h 1877853"/>
                <a:gd name="connsiteX2" fmla="*/ 2642604 w 2655635"/>
                <a:gd name="connsiteY2" fmla="*/ 1619793 h 1877853"/>
                <a:gd name="connsiteX3" fmla="*/ 2655635 w 2655635"/>
                <a:gd name="connsiteY3" fmla="*/ 1877853 h 1877853"/>
                <a:gd name="connsiteX4" fmla="*/ 0 w 2655635"/>
                <a:gd name="connsiteY4" fmla="*/ 1877853 h 1877853"/>
                <a:gd name="connsiteX5" fmla="*/ 1877853 w 2655635"/>
                <a:gd name="connsiteY5" fmla="*/ 0 h 1877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55635" h="1877853">
                  <a:moveTo>
                    <a:pt x="1877853" y="0"/>
                  </a:moveTo>
                  <a:lnTo>
                    <a:pt x="2039995" y="178401"/>
                  </a:lnTo>
                  <a:cubicBezTo>
                    <a:pt x="2370142" y="578446"/>
                    <a:pt x="2587297" y="1075196"/>
                    <a:pt x="2642604" y="1619793"/>
                  </a:cubicBezTo>
                  <a:lnTo>
                    <a:pt x="2655635" y="1877853"/>
                  </a:lnTo>
                  <a:lnTo>
                    <a:pt x="0" y="1877853"/>
                  </a:lnTo>
                  <a:lnTo>
                    <a:pt x="1877853" y="0"/>
                  </a:lnTo>
                  <a:close/>
                </a:path>
              </a:pathLst>
            </a:custGeom>
            <a:gradFill flip="none" rotWithShape="1">
              <a:gsLst>
                <a:gs pos="25000">
                  <a:schemeClr val="tx1">
                    <a:lumMod val="65000"/>
                    <a:lumOff val="35000"/>
                  </a:schemeClr>
                </a:gs>
                <a:gs pos="100000">
                  <a:schemeClr val="tx1"/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55" name="Freeform 54"/>
            <p:cNvSpPr/>
            <p:nvPr/>
          </p:nvSpPr>
          <p:spPr>
            <a:xfrm rot="2700000">
              <a:off x="275013" y="2376797"/>
              <a:ext cx="2655635" cy="1877852"/>
            </a:xfrm>
            <a:custGeom>
              <a:avLst/>
              <a:gdLst>
                <a:gd name="connsiteX0" fmla="*/ 0 w 2655635"/>
                <a:gd name="connsiteY0" fmla="*/ 0 h 1877852"/>
                <a:gd name="connsiteX1" fmla="*/ 2655635 w 2655635"/>
                <a:gd name="connsiteY1" fmla="*/ 0 h 1877852"/>
                <a:gd name="connsiteX2" fmla="*/ 777783 w 2655635"/>
                <a:gd name="connsiteY2" fmla="*/ 1877852 h 1877852"/>
                <a:gd name="connsiteX3" fmla="*/ 615640 w 2655635"/>
                <a:gd name="connsiteY3" fmla="*/ 1699450 h 1877852"/>
                <a:gd name="connsiteX4" fmla="*/ 13031 w 2655635"/>
                <a:gd name="connsiteY4" fmla="*/ 258058 h 1877852"/>
                <a:gd name="connsiteX5" fmla="*/ 0 w 2655635"/>
                <a:gd name="connsiteY5" fmla="*/ 0 h 1877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55635" h="1877852">
                  <a:moveTo>
                    <a:pt x="0" y="0"/>
                  </a:moveTo>
                  <a:lnTo>
                    <a:pt x="2655635" y="0"/>
                  </a:lnTo>
                  <a:lnTo>
                    <a:pt x="777783" y="1877852"/>
                  </a:lnTo>
                  <a:lnTo>
                    <a:pt x="615640" y="1699450"/>
                  </a:lnTo>
                  <a:cubicBezTo>
                    <a:pt x="285493" y="1299405"/>
                    <a:pt x="68338" y="802655"/>
                    <a:pt x="13031" y="258058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25000">
                  <a:schemeClr val="tx1">
                    <a:lumMod val="65000"/>
                    <a:lumOff val="35000"/>
                  </a:schemeClr>
                </a:gs>
                <a:gs pos="100000">
                  <a:schemeClr val="tx1"/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56" name="Freeform 55"/>
            <p:cNvSpPr/>
            <p:nvPr/>
          </p:nvSpPr>
          <p:spPr>
            <a:xfrm rot="2700000">
              <a:off x="2214287" y="4316071"/>
              <a:ext cx="2655634" cy="1877852"/>
            </a:xfrm>
            <a:custGeom>
              <a:avLst/>
              <a:gdLst>
                <a:gd name="connsiteX0" fmla="*/ 0 w 2655634"/>
                <a:gd name="connsiteY0" fmla="*/ 0 h 1877852"/>
                <a:gd name="connsiteX1" fmla="*/ 2655634 w 2655634"/>
                <a:gd name="connsiteY1" fmla="*/ 0 h 1877852"/>
                <a:gd name="connsiteX2" fmla="*/ 2642603 w 2655634"/>
                <a:gd name="connsiteY2" fmla="*/ 258058 h 1877852"/>
                <a:gd name="connsiteX3" fmla="*/ 2039994 w 2655634"/>
                <a:gd name="connsiteY3" fmla="*/ 1699450 h 1877852"/>
                <a:gd name="connsiteX4" fmla="*/ 1877851 w 2655634"/>
                <a:gd name="connsiteY4" fmla="*/ 1877852 h 1877852"/>
                <a:gd name="connsiteX5" fmla="*/ 0 w 2655634"/>
                <a:gd name="connsiteY5" fmla="*/ 0 h 1877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55634" h="1877852">
                  <a:moveTo>
                    <a:pt x="0" y="0"/>
                  </a:moveTo>
                  <a:lnTo>
                    <a:pt x="2655634" y="0"/>
                  </a:lnTo>
                  <a:lnTo>
                    <a:pt x="2642603" y="258058"/>
                  </a:lnTo>
                  <a:cubicBezTo>
                    <a:pt x="2587296" y="802655"/>
                    <a:pt x="2370141" y="1299405"/>
                    <a:pt x="2039994" y="1699450"/>
                  </a:cubicBezTo>
                  <a:lnTo>
                    <a:pt x="1877851" y="1877852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25000">
                  <a:schemeClr val="tx1">
                    <a:lumMod val="65000"/>
                    <a:lumOff val="35000"/>
                  </a:schemeClr>
                </a:gs>
                <a:gs pos="100000">
                  <a:schemeClr val="tx1"/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57" name="Freeform 56"/>
            <p:cNvSpPr/>
            <p:nvPr/>
          </p:nvSpPr>
          <p:spPr>
            <a:xfrm rot="2700000">
              <a:off x="2014686" y="3921277"/>
              <a:ext cx="1882712" cy="2660740"/>
            </a:xfrm>
            <a:custGeom>
              <a:avLst/>
              <a:gdLst>
                <a:gd name="connsiteX0" fmla="*/ 0 w 1882712"/>
                <a:gd name="connsiteY0" fmla="*/ 0 h 2660740"/>
                <a:gd name="connsiteX1" fmla="*/ 1882712 w 1882712"/>
                <a:gd name="connsiteY1" fmla="*/ 1882712 h 2660740"/>
                <a:gd name="connsiteX2" fmla="*/ 1704310 w 1882712"/>
                <a:gd name="connsiteY2" fmla="*/ 2044854 h 2660740"/>
                <a:gd name="connsiteX3" fmla="*/ 262918 w 1882712"/>
                <a:gd name="connsiteY3" fmla="*/ 2647463 h 2660740"/>
                <a:gd name="connsiteX4" fmla="*/ 0 w 1882712"/>
                <a:gd name="connsiteY4" fmla="*/ 2660740 h 2660740"/>
                <a:gd name="connsiteX5" fmla="*/ 0 w 1882712"/>
                <a:gd name="connsiteY5" fmla="*/ 0 h 2660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82712" h="2660740">
                  <a:moveTo>
                    <a:pt x="0" y="0"/>
                  </a:moveTo>
                  <a:lnTo>
                    <a:pt x="1882712" y="1882712"/>
                  </a:lnTo>
                  <a:lnTo>
                    <a:pt x="1704310" y="2044854"/>
                  </a:lnTo>
                  <a:cubicBezTo>
                    <a:pt x="1304265" y="2375001"/>
                    <a:pt x="807515" y="2592157"/>
                    <a:pt x="262918" y="2647463"/>
                  </a:cubicBezTo>
                  <a:lnTo>
                    <a:pt x="0" y="266074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25000">
                  <a:schemeClr val="tx1">
                    <a:lumMod val="65000"/>
                    <a:lumOff val="35000"/>
                  </a:schemeClr>
                </a:gs>
                <a:gs pos="100000">
                  <a:schemeClr val="tx1"/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58" name="Freeform 57"/>
            <p:cNvSpPr/>
            <p:nvPr/>
          </p:nvSpPr>
          <p:spPr>
            <a:xfrm rot="2700000">
              <a:off x="662985" y="2576347"/>
              <a:ext cx="1872993" cy="2650530"/>
            </a:xfrm>
            <a:custGeom>
              <a:avLst/>
              <a:gdLst>
                <a:gd name="connsiteX0" fmla="*/ 1872993 w 1872993"/>
                <a:gd name="connsiteY0" fmla="*/ 0 h 2650530"/>
                <a:gd name="connsiteX1" fmla="*/ 1872993 w 1872993"/>
                <a:gd name="connsiteY1" fmla="*/ 2650530 h 2650530"/>
                <a:gd name="connsiteX2" fmla="*/ 1619793 w 1872993"/>
                <a:gd name="connsiteY2" fmla="*/ 2637744 h 2650530"/>
                <a:gd name="connsiteX3" fmla="*/ 178401 w 1872993"/>
                <a:gd name="connsiteY3" fmla="*/ 2035135 h 2650530"/>
                <a:gd name="connsiteX4" fmla="*/ 0 w 1872993"/>
                <a:gd name="connsiteY4" fmla="*/ 1872993 h 2650530"/>
                <a:gd name="connsiteX5" fmla="*/ 1872993 w 1872993"/>
                <a:gd name="connsiteY5" fmla="*/ 0 h 2650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72993" h="2650530">
                  <a:moveTo>
                    <a:pt x="1872993" y="0"/>
                  </a:moveTo>
                  <a:lnTo>
                    <a:pt x="1872993" y="2650530"/>
                  </a:lnTo>
                  <a:lnTo>
                    <a:pt x="1619793" y="2637744"/>
                  </a:lnTo>
                  <a:cubicBezTo>
                    <a:pt x="1075196" y="2582438"/>
                    <a:pt x="578446" y="2365282"/>
                    <a:pt x="178401" y="2035135"/>
                  </a:cubicBezTo>
                  <a:lnTo>
                    <a:pt x="0" y="1872993"/>
                  </a:lnTo>
                  <a:lnTo>
                    <a:pt x="1872993" y="0"/>
                  </a:lnTo>
                  <a:close/>
                </a:path>
              </a:pathLst>
            </a:custGeom>
            <a:gradFill flip="none" rotWithShape="1">
              <a:gsLst>
                <a:gs pos="25000">
                  <a:schemeClr val="tx1">
                    <a:lumMod val="65000"/>
                    <a:lumOff val="35000"/>
                  </a:schemeClr>
                </a:gs>
                <a:gs pos="100000">
                  <a:schemeClr val="tx1"/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pic>
          <p:nvPicPr>
            <p:cNvPr id="65" name="Picture 13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06966" y="2668881"/>
              <a:ext cx="976387" cy="646755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66" name="Picture 12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22975" y="1530007"/>
              <a:ext cx="1054284" cy="1168749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67" name="Picture 12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41535" y="1281303"/>
              <a:ext cx="1674568" cy="1666155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3569" y="2214030"/>
              <a:ext cx="1466855" cy="1466855"/>
            </a:xfrm>
            <a:prstGeom prst="rect">
              <a:avLst/>
            </a:prstGeom>
          </p:spPr>
        </p:pic>
        <p:pic>
          <p:nvPicPr>
            <p:cNvPr id="72" name="Picture 13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40301" y="3772091"/>
              <a:ext cx="872237" cy="996412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73" name="Picture 12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282107" y="4619511"/>
              <a:ext cx="842107" cy="1023561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76" name="Picture 129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488172" y="4154668"/>
              <a:ext cx="2970016" cy="1904320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77" name="Picture 137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319848" y="3572129"/>
              <a:ext cx="1110584" cy="1231166"/>
            </a:xfrm>
            <a:prstGeom prst="rect">
              <a:avLst/>
            </a:prstGeom>
            <a:noFill/>
            <a:ln cap="flat">
              <a:noFill/>
            </a:ln>
          </p:spPr>
        </p:pic>
      </p:grpSp>
      <p:sp>
        <p:nvSpPr>
          <p:cNvPr id="78" name="Oval 77"/>
          <p:cNvSpPr/>
          <p:nvPr/>
        </p:nvSpPr>
        <p:spPr>
          <a:xfrm>
            <a:off x="2622552" y="2921344"/>
            <a:ext cx="1260000" cy="1260000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01600" sx="103000" sy="103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endParaRPr lang="bg-BG" dirty="0"/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758" y="1752918"/>
            <a:ext cx="1704222" cy="2441764"/>
          </a:xfrm>
          <a:prstGeom prst="rect">
            <a:avLst/>
          </a:prstGeom>
        </p:spPr>
      </p:pic>
      <p:sp>
        <p:nvSpPr>
          <p:cNvPr id="80" name="Oval 79"/>
          <p:cNvSpPr/>
          <p:nvPr/>
        </p:nvSpPr>
        <p:spPr>
          <a:xfrm>
            <a:off x="5570442" y="2481681"/>
            <a:ext cx="187200" cy="187200"/>
          </a:xfrm>
          <a:prstGeom prst="ellipse">
            <a:avLst/>
          </a:prstGeom>
          <a:solidFill>
            <a:srgbClr val="20E8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82" name="Straight Connector 81"/>
          <p:cNvCxnSpPr/>
          <p:nvPr/>
        </p:nvCxnSpPr>
        <p:spPr>
          <a:xfrm flipV="1">
            <a:off x="5730740" y="1533400"/>
            <a:ext cx="1321569" cy="1009198"/>
          </a:xfrm>
          <a:prstGeom prst="line">
            <a:avLst/>
          </a:prstGeom>
          <a:ln w="38100">
            <a:solidFill>
              <a:srgbClr val="00FF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7030879" y="1530007"/>
            <a:ext cx="1678941" cy="0"/>
          </a:xfrm>
          <a:prstGeom prst="line">
            <a:avLst/>
          </a:prstGeom>
          <a:ln w="38100">
            <a:solidFill>
              <a:srgbClr val="00FF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6712559" y="1160675"/>
            <a:ext cx="2395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AWS</a:t>
            </a:r>
            <a:r>
              <a:rPr lang="bg-BG" b="1" dirty="0">
                <a:solidFill>
                  <a:srgbClr val="FFFF00"/>
                </a:solidFill>
              </a:rPr>
              <a:t> за </a:t>
            </a:r>
            <a:r>
              <a:rPr lang="en-US" b="1" dirty="0">
                <a:solidFill>
                  <a:srgbClr val="FFFF00"/>
                </a:solidFill>
              </a:rPr>
              <a:t>deploy</a:t>
            </a:r>
            <a:endParaRPr lang="bg-BG" b="1" dirty="0">
              <a:solidFill>
                <a:srgbClr val="FFFF00"/>
              </a:solidFill>
            </a:endParaRPr>
          </a:p>
        </p:txBody>
      </p:sp>
      <p:sp>
        <p:nvSpPr>
          <p:cNvPr id="64" name="Donut 63"/>
          <p:cNvSpPr/>
          <p:nvPr/>
        </p:nvSpPr>
        <p:spPr>
          <a:xfrm>
            <a:off x="554325" y="913919"/>
            <a:ext cx="5389582" cy="5389582"/>
          </a:xfrm>
          <a:prstGeom prst="donut">
            <a:avLst>
              <a:gd name="adj" fmla="val 2838"/>
            </a:avLst>
          </a:prstGeom>
          <a:solidFill>
            <a:schemeClr val="accent1">
              <a:lumMod val="50000"/>
              <a:alpha val="6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2859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roup 90"/>
          <p:cNvGrpSpPr/>
          <p:nvPr/>
        </p:nvGrpSpPr>
        <p:grpSpPr>
          <a:xfrm rot="2700000">
            <a:off x="274217" y="634608"/>
            <a:ext cx="5948206" cy="5948206"/>
            <a:chOff x="274217" y="634608"/>
            <a:chExt cx="5948206" cy="5948206"/>
          </a:xfrm>
        </p:grpSpPr>
        <p:sp>
          <p:nvSpPr>
            <p:cNvPr id="51" name="Freeform 50"/>
            <p:cNvSpPr/>
            <p:nvPr/>
          </p:nvSpPr>
          <p:spPr>
            <a:xfrm rot="2700000">
              <a:off x="3950697" y="1985266"/>
              <a:ext cx="1882712" cy="2660740"/>
            </a:xfrm>
            <a:custGeom>
              <a:avLst/>
              <a:gdLst>
                <a:gd name="connsiteX0" fmla="*/ 0 w 1882712"/>
                <a:gd name="connsiteY0" fmla="*/ 0 h 2660740"/>
                <a:gd name="connsiteX1" fmla="*/ 262918 w 1882712"/>
                <a:gd name="connsiteY1" fmla="*/ 13276 h 2660740"/>
                <a:gd name="connsiteX2" fmla="*/ 1704310 w 1882712"/>
                <a:gd name="connsiteY2" fmla="*/ 615885 h 2660740"/>
                <a:gd name="connsiteX3" fmla="*/ 1882712 w 1882712"/>
                <a:gd name="connsiteY3" fmla="*/ 778028 h 2660740"/>
                <a:gd name="connsiteX4" fmla="*/ 0 w 1882712"/>
                <a:gd name="connsiteY4" fmla="*/ 2660740 h 2660740"/>
                <a:gd name="connsiteX5" fmla="*/ 0 w 1882712"/>
                <a:gd name="connsiteY5" fmla="*/ 0 h 2660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82712" h="2660740">
                  <a:moveTo>
                    <a:pt x="0" y="0"/>
                  </a:moveTo>
                  <a:lnTo>
                    <a:pt x="262918" y="13276"/>
                  </a:lnTo>
                  <a:cubicBezTo>
                    <a:pt x="807515" y="68583"/>
                    <a:pt x="1304265" y="285738"/>
                    <a:pt x="1704310" y="615885"/>
                  </a:cubicBezTo>
                  <a:lnTo>
                    <a:pt x="1882712" y="778028"/>
                  </a:lnTo>
                  <a:lnTo>
                    <a:pt x="0" y="266074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25000">
                  <a:schemeClr val="tx1">
                    <a:lumMod val="65000"/>
                    <a:lumOff val="35000"/>
                  </a:schemeClr>
                </a:gs>
                <a:gs pos="100000">
                  <a:schemeClr val="tx1"/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52" name="Freeform 51"/>
            <p:cNvSpPr/>
            <p:nvPr/>
          </p:nvSpPr>
          <p:spPr>
            <a:xfrm rot="2700000">
              <a:off x="2605522" y="633810"/>
              <a:ext cx="1872993" cy="2650532"/>
            </a:xfrm>
            <a:custGeom>
              <a:avLst/>
              <a:gdLst>
                <a:gd name="connsiteX0" fmla="*/ 1872993 w 1872993"/>
                <a:gd name="connsiteY0" fmla="*/ 0 h 2650532"/>
                <a:gd name="connsiteX1" fmla="*/ 1872993 w 1872993"/>
                <a:gd name="connsiteY1" fmla="*/ 2650532 h 2650532"/>
                <a:gd name="connsiteX2" fmla="*/ 0 w 1872993"/>
                <a:gd name="connsiteY2" fmla="*/ 777538 h 2650532"/>
                <a:gd name="connsiteX3" fmla="*/ 178401 w 1872993"/>
                <a:gd name="connsiteY3" fmla="*/ 615395 h 2650532"/>
                <a:gd name="connsiteX4" fmla="*/ 1619793 w 1872993"/>
                <a:gd name="connsiteY4" fmla="*/ 12786 h 2650532"/>
                <a:gd name="connsiteX5" fmla="*/ 1872993 w 1872993"/>
                <a:gd name="connsiteY5" fmla="*/ 0 h 2650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72993" h="2650532">
                  <a:moveTo>
                    <a:pt x="1872993" y="0"/>
                  </a:moveTo>
                  <a:lnTo>
                    <a:pt x="1872993" y="2650532"/>
                  </a:lnTo>
                  <a:lnTo>
                    <a:pt x="0" y="777538"/>
                  </a:lnTo>
                  <a:lnTo>
                    <a:pt x="178401" y="615395"/>
                  </a:lnTo>
                  <a:cubicBezTo>
                    <a:pt x="578446" y="285248"/>
                    <a:pt x="1075196" y="68093"/>
                    <a:pt x="1619793" y="12786"/>
                  </a:cubicBezTo>
                  <a:lnTo>
                    <a:pt x="1872993" y="0"/>
                  </a:lnTo>
                  <a:close/>
                </a:path>
              </a:pathLst>
            </a:custGeom>
            <a:gradFill flip="none" rotWithShape="1">
              <a:gsLst>
                <a:gs pos="25000">
                  <a:srgbClr val="00FFCC"/>
                </a:gs>
                <a:gs pos="76000">
                  <a:srgbClr val="008080"/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53" name="Freeform 52"/>
            <p:cNvSpPr/>
            <p:nvPr/>
          </p:nvSpPr>
          <p:spPr>
            <a:xfrm rot="2700000">
              <a:off x="1628310" y="1023499"/>
              <a:ext cx="2655636" cy="1877853"/>
            </a:xfrm>
            <a:custGeom>
              <a:avLst/>
              <a:gdLst>
                <a:gd name="connsiteX0" fmla="*/ 777783 w 2655636"/>
                <a:gd name="connsiteY0" fmla="*/ 0 h 1877853"/>
                <a:gd name="connsiteX1" fmla="*/ 2655636 w 2655636"/>
                <a:gd name="connsiteY1" fmla="*/ 1877853 h 1877853"/>
                <a:gd name="connsiteX2" fmla="*/ 0 w 2655636"/>
                <a:gd name="connsiteY2" fmla="*/ 1877853 h 1877853"/>
                <a:gd name="connsiteX3" fmla="*/ 13031 w 2655636"/>
                <a:gd name="connsiteY3" fmla="*/ 1619793 h 1877853"/>
                <a:gd name="connsiteX4" fmla="*/ 615640 w 2655636"/>
                <a:gd name="connsiteY4" fmla="*/ 178401 h 1877853"/>
                <a:gd name="connsiteX5" fmla="*/ 777783 w 2655636"/>
                <a:gd name="connsiteY5" fmla="*/ 0 h 1877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55636" h="1877853">
                  <a:moveTo>
                    <a:pt x="777783" y="0"/>
                  </a:moveTo>
                  <a:lnTo>
                    <a:pt x="2655636" y="1877853"/>
                  </a:lnTo>
                  <a:lnTo>
                    <a:pt x="0" y="1877853"/>
                  </a:lnTo>
                  <a:lnTo>
                    <a:pt x="13031" y="1619793"/>
                  </a:lnTo>
                  <a:cubicBezTo>
                    <a:pt x="68338" y="1075196"/>
                    <a:pt x="285493" y="578446"/>
                    <a:pt x="615640" y="178401"/>
                  </a:cubicBezTo>
                  <a:lnTo>
                    <a:pt x="777783" y="0"/>
                  </a:lnTo>
                  <a:close/>
                </a:path>
              </a:pathLst>
            </a:custGeom>
            <a:gradFill flip="none" rotWithShape="1">
              <a:gsLst>
                <a:gs pos="25000">
                  <a:schemeClr val="tx1">
                    <a:lumMod val="65000"/>
                    <a:lumOff val="35000"/>
                  </a:schemeClr>
                </a:gs>
                <a:gs pos="100000">
                  <a:schemeClr val="tx1"/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54" name="Freeform 53"/>
            <p:cNvSpPr/>
            <p:nvPr/>
          </p:nvSpPr>
          <p:spPr>
            <a:xfrm rot="2700000">
              <a:off x="3567584" y="2962773"/>
              <a:ext cx="2655635" cy="1877853"/>
            </a:xfrm>
            <a:custGeom>
              <a:avLst/>
              <a:gdLst>
                <a:gd name="connsiteX0" fmla="*/ 1877853 w 2655635"/>
                <a:gd name="connsiteY0" fmla="*/ 0 h 1877853"/>
                <a:gd name="connsiteX1" fmla="*/ 2039995 w 2655635"/>
                <a:gd name="connsiteY1" fmla="*/ 178401 h 1877853"/>
                <a:gd name="connsiteX2" fmla="*/ 2642604 w 2655635"/>
                <a:gd name="connsiteY2" fmla="*/ 1619793 h 1877853"/>
                <a:gd name="connsiteX3" fmla="*/ 2655635 w 2655635"/>
                <a:gd name="connsiteY3" fmla="*/ 1877853 h 1877853"/>
                <a:gd name="connsiteX4" fmla="*/ 0 w 2655635"/>
                <a:gd name="connsiteY4" fmla="*/ 1877853 h 1877853"/>
                <a:gd name="connsiteX5" fmla="*/ 1877853 w 2655635"/>
                <a:gd name="connsiteY5" fmla="*/ 0 h 1877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55635" h="1877853">
                  <a:moveTo>
                    <a:pt x="1877853" y="0"/>
                  </a:moveTo>
                  <a:lnTo>
                    <a:pt x="2039995" y="178401"/>
                  </a:lnTo>
                  <a:cubicBezTo>
                    <a:pt x="2370142" y="578446"/>
                    <a:pt x="2587297" y="1075196"/>
                    <a:pt x="2642604" y="1619793"/>
                  </a:cubicBezTo>
                  <a:lnTo>
                    <a:pt x="2655635" y="1877853"/>
                  </a:lnTo>
                  <a:lnTo>
                    <a:pt x="0" y="1877853"/>
                  </a:lnTo>
                  <a:lnTo>
                    <a:pt x="1877853" y="0"/>
                  </a:lnTo>
                  <a:close/>
                </a:path>
              </a:pathLst>
            </a:custGeom>
            <a:gradFill flip="none" rotWithShape="1">
              <a:gsLst>
                <a:gs pos="25000">
                  <a:schemeClr val="tx1">
                    <a:lumMod val="65000"/>
                    <a:lumOff val="35000"/>
                  </a:schemeClr>
                </a:gs>
                <a:gs pos="100000">
                  <a:schemeClr val="tx1"/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55" name="Freeform 54"/>
            <p:cNvSpPr/>
            <p:nvPr/>
          </p:nvSpPr>
          <p:spPr>
            <a:xfrm rot="2700000">
              <a:off x="275013" y="2376797"/>
              <a:ext cx="2655635" cy="1877852"/>
            </a:xfrm>
            <a:custGeom>
              <a:avLst/>
              <a:gdLst>
                <a:gd name="connsiteX0" fmla="*/ 0 w 2655635"/>
                <a:gd name="connsiteY0" fmla="*/ 0 h 1877852"/>
                <a:gd name="connsiteX1" fmla="*/ 2655635 w 2655635"/>
                <a:gd name="connsiteY1" fmla="*/ 0 h 1877852"/>
                <a:gd name="connsiteX2" fmla="*/ 777783 w 2655635"/>
                <a:gd name="connsiteY2" fmla="*/ 1877852 h 1877852"/>
                <a:gd name="connsiteX3" fmla="*/ 615640 w 2655635"/>
                <a:gd name="connsiteY3" fmla="*/ 1699450 h 1877852"/>
                <a:gd name="connsiteX4" fmla="*/ 13031 w 2655635"/>
                <a:gd name="connsiteY4" fmla="*/ 258058 h 1877852"/>
                <a:gd name="connsiteX5" fmla="*/ 0 w 2655635"/>
                <a:gd name="connsiteY5" fmla="*/ 0 h 1877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55635" h="1877852">
                  <a:moveTo>
                    <a:pt x="0" y="0"/>
                  </a:moveTo>
                  <a:lnTo>
                    <a:pt x="2655635" y="0"/>
                  </a:lnTo>
                  <a:lnTo>
                    <a:pt x="777783" y="1877852"/>
                  </a:lnTo>
                  <a:lnTo>
                    <a:pt x="615640" y="1699450"/>
                  </a:lnTo>
                  <a:cubicBezTo>
                    <a:pt x="285493" y="1299405"/>
                    <a:pt x="68338" y="802655"/>
                    <a:pt x="13031" y="258058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25000">
                  <a:schemeClr val="tx1">
                    <a:lumMod val="65000"/>
                    <a:lumOff val="35000"/>
                  </a:schemeClr>
                </a:gs>
                <a:gs pos="100000">
                  <a:schemeClr val="tx1"/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56" name="Freeform 55"/>
            <p:cNvSpPr/>
            <p:nvPr/>
          </p:nvSpPr>
          <p:spPr>
            <a:xfrm rot="2700000">
              <a:off x="2214287" y="4316071"/>
              <a:ext cx="2655634" cy="1877852"/>
            </a:xfrm>
            <a:custGeom>
              <a:avLst/>
              <a:gdLst>
                <a:gd name="connsiteX0" fmla="*/ 0 w 2655634"/>
                <a:gd name="connsiteY0" fmla="*/ 0 h 1877852"/>
                <a:gd name="connsiteX1" fmla="*/ 2655634 w 2655634"/>
                <a:gd name="connsiteY1" fmla="*/ 0 h 1877852"/>
                <a:gd name="connsiteX2" fmla="*/ 2642603 w 2655634"/>
                <a:gd name="connsiteY2" fmla="*/ 258058 h 1877852"/>
                <a:gd name="connsiteX3" fmla="*/ 2039994 w 2655634"/>
                <a:gd name="connsiteY3" fmla="*/ 1699450 h 1877852"/>
                <a:gd name="connsiteX4" fmla="*/ 1877851 w 2655634"/>
                <a:gd name="connsiteY4" fmla="*/ 1877852 h 1877852"/>
                <a:gd name="connsiteX5" fmla="*/ 0 w 2655634"/>
                <a:gd name="connsiteY5" fmla="*/ 0 h 1877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55634" h="1877852">
                  <a:moveTo>
                    <a:pt x="0" y="0"/>
                  </a:moveTo>
                  <a:lnTo>
                    <a:pt x="2655634" y="0"/>
                  </a:lnTo>
                  <a:lnTo>
                    <a:pt x="2642603" y="258058"/>
                  </a:lnTo>
                  <a:cubicBezTo>
                    <a:pt x="2587296" y="802655"/>
                    <a:pt x="2370141" y="1299405"/>
                    <a:pt x="2039994" y="1699450"/>
                  </a:cubicBezTo>
                  <a:lnTo>
                    <a:pt x="1877851" y="1877852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25000">
                  <a:schemeClr val="tx1">
                    <a:lumMod val="65000"/>
                    <a:lumOff val="35000"/>
                  </a:schemeClr>
                </a:gs>
                <a:gs pos="100000">
                  <a:schemeClr val="tx1"/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57" name="Freeform 56"/>
            <p:cNvSpPr/>
            <p:nvPr/>
          </p:nvSpPr>
          <p:spPr>
            <a:xfrm rot="2700000">
              <a:off x="2014686" y="3921277"/>
              <a:ext cx="1882712" cy="2660740"/>
            </a:xfrm>
            <a:custGeom>
              <a:avLst/>
              <a:gdLst>
                <a:gd name="connsiteX0" fmla="*/ 0 w 1882712"/>
                <a:gd name="connsiteY0" fmla="*/ 0 h 2660740"/>
                <a:gd name="connsiteX1" fmla="*/ 1882712 w 1882712"/>
                <a:gd name="connsiteY1" fmla="*/ 1882712 h 2660740"/>
                <a:gd name="connsiteX2" fmla="*/ 1704310 w 1882712"/>
                <a:gd name="connsiteY2" fmla="*/ 2044854 h 2660740"/>
                <a:gd name="connsiteX3" fmla="*/ 262918 w 1882712"/>
                <a:gd name="connsiteY3" fmla="*/ 2647463 h 2660740"/>
                <a:gd name="connsiteX4" fmla="*/ 0 w 1882712"/>
                <a:gd name="connsiteY4" fmla="*/ 2660740 h 2660740"/>
                <a:gd name="connsiteX5" fmla="*/ 0 w 1882712"/>
                <a:gd name="connsiteY5" fmla="*/ 0 h 2660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82712" h="2660740">
                  <a:moveTo>
                    <a:pt x="0" y="0"/>
                  </a:moveTo>
                  <a:lnTo>
                    <a:pt x="1882712" y="1882712"/>
                  </a:lnTo>
                  <a:lnTo>
                    <a:pt x="1704310" y="2044854"/>
                  </a:lnTo>
                  <a:cubicBezTo>
                    <a:pt x="1304265" y="2375001"/>
                    <a:pt x="807515" y="2592157"/>
                    <a:pt x="262918" y="2647463"/>
                  </a:cubicBezTo>
                  <a:lnTo>
                    <a:pt x="0" y="266074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25000">
                  <a:schemeClr val="tx1">
                    <a:lumMod val="65000"/>
                    <a:lumOff val="35000"/>
                  </a:schemeClr>
                </a:gs>
                <a:gs pos="100000">
                  <a:schemeClr val="tx1"/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58" name="Freeform 57"/>
            <p:cNvSpPr/>
            <p:nvPr/>
          </p:nvSpPr>
          <p:spPr>
            <a:xfrm rot="2700000">
              <a:off x="662985" y="2576347"/>
              <a:ext cx="1872993" cy="2650530"/>
            </a:xfrm>
            <a:custGeom>
              <a:avLst/>
              <a:gdLst>
                <a:gd name="connsiteX0" fmla="*/ 1872993 w 1872993"/>
                <a:gd name="connsiteY0" fmla="*/ 0 h 2650530"/>
                <a:gd name="connsiteX1" fmla="*/ 1872993 w 1872993"/>
                <a:gd name="connsiteY1" fmla="*/ 2650530 h 2650530"/>
                <a:gd name="connsiteX2" fmla="*/ 1619793 w 1872993"/>
                <a:gd name="connsiteY2" fmla="*/ 2637744 h 2650530"/>
                <a:gd name="connsiteX3" fmla="*/ 178401 w 1872993"/>
                <a:gd name="connsiteY3" fmla="*/ 2035135 h 2650530"/>
                <a:gd name="connsiteX4" fmla="*/ 0 w 1872993"/>
                <a:gd name="connsiteY4" fmla="*/ 1872993 h 2650530"/>
                <a:gd name="connsiteX5" fmla="*/ 1872993 w 1872993"/>
                <a:gd name="connsiteY5" fmla="*/ 0 h 2650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72993" h="2650530">
                  <a:moveTo>
                    <a:pt x="1872993" y="0"/>
                  </a:moveTo>
                  <a:lnTo>
                    <a:pt x="1872993" y="2650530"/>
                  </a:lnTo>
                  <a:lnTo>
                    <a:pt x="1619793" y="2637744"/>
                  </a:lnTo>
                  <a:cubicBezTo>
                    <a:pt x="1075196" y="2582438"/>
                    <a:pt x="578446" y="2365282"/>
                    <a:pt x="178401" y="2035135"/>
                  </a:cubicBezTo>
                  <a:lnTo>
                    <a:pt x="0" y="1872993"/>
                  </a:lnTo>
                  <a:lnTo>
                    <a:pt x="1872993" y="0"/>
                  </a:lnTo>
                  <a:close/>
                </a:path>
              </a:pathLst>
            </a:custGeom>
            <a:gradFill flip="none" rotWithShape="1">
              <a:gsLst>
                <a:gs pos="25000">
                  <a:schemeClr val="tx1">
                    <a:lumMod val="65000"/>
                    <a:lumOff val="35000"/>
                  </a:schemeClr>
                </a:gs>
                <a:gs pos="100000">
                  <a:schemeClr val="tx1"/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pic>
          <p:nvPicPr>
            <p:cNvPr id="65" name="Picture 13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06966" y="2668881"/>
              <a:ext cx="976387" cy="646755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66" name="Picture 12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22975" y="1530007"/>
              <a:ext cx="1054284" cy="1168749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67" name="Picture 12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41535" y="1281303"/>
              <a:ext cx="1674568" cy="1666155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3569" y="2214030"/>
              <a:ext cx="1466855" cy="1466855"/>
            </a:xfrm>
            <a:prstGeom prst="rect">
              <a:avLst/>
            </a:prstGeom>
          </p:spPr>
        </p:pic>
        <p:pic>
          <p:nvPicPr>
            <p:cNvPr id="72" name="Picture 13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40301" y="3772091"/>
              <a:ext cx="872237" cy="996412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73" name="Picture 12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282107" y="4619511"/>
              <a:ext cx="842107" cy="1023561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76" name="Picture 129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488172" y="4154668"/>
              <a:ext cx="2970016" cy="1904320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77" name="Picture 137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319848" y="3572129"/>
              <a:ext cx="1110584" cy="1231166"/>
            </a:xfrm>
            <a:prstGeom prst="rect">
              <a:avLst/>
            </a:prstGeom>
            <a:noFill/>
            <a:ln cap="flat">
              <a:noFill/>
            </a:ln>
          </p:spPr>
        </p:pic>
      </p:grpSp>
      <p:sp>
        <p:nvSpPr>
          <p:cNvPr id="78" name="Oval 77"/>
          <p:cNvSpPr/>
          <p:nvPr/>
        </p:nvSpPr>
        <p:spPr>
          <a:xfrm>
            <a:off x="2622552" y="2921344"/>
            <a:ext cx="1260000" cy="1260000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01600" sx="103000" sy="103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endParaRPr lang="bg-BG" dirty="0"/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758" y="1752918"/>
            <a:ext cx="1704222" cy="2441764"/>
          </a:xfrm>
          <a:prstGeom prst="rect">
            <a:avLst/>
          </a:prstGeom>
        </p:spPr>
      </p:pic>
      <p:sp>
        <p:nvSpPr>
          <p:cNvPr id="80" name="Oval 79"/>
          <p:cNvSpPr/>
          <p:nvPr/>
        </p:nvSpPr>
        <p:spPr>
          <a:xfrm>
            <a:off x="5570442" y="2481681"/>
            <a:ext cx="187200" cy="187200"/>
          </a:xfrm>
          <a:prstGeom prst="ellipse">
            <a:avLst/>
          </a:prstGeom>
          <a:solidFill>
            <a:srgbClr val="20E8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82" name="Straight Connector 81"/>
          <p:cNvCxnSpPr/>
          <p:nvPr/>
        </p:nvCxnSpPr>
        <p:spPr>
          <a:xfrm flipV="1">
            <a:off x="5730740" y="1533400"/>
            <a:ext cx="1321569" cy="1009198"/>
          </a:xfrm>
          <a:prstGeom prst="line">
            <a:avLst/>
          </a:prstGeom>
          <a:ln w="38100">
            <a:solidFill>
              <a:srgbClr val="00FF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7030879" y="1530007"/>
            <a:ext cx="1678941" cy="0"/>
          </a:xfrm>
          <a:prstGeom prst="line">
            <a:avLst/>
          </a:prstGeom>
          <a:ln w="38100">
            <a:solidFill>
              <a:srgbClr val="00FF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6712559" y="1160675"/>
            <a:ext cx="2395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Node </a:t>
            </a:r>
            <a:r>
              <a:rPr lang="en-US" b="1" dirty="0" err="1">
                <a:solidFill>
                  <a:srgbClr val="FFFF00"/>
                </a:solidFill>
              </a:rPr>
              <a:t>js</a:t>
            </a:r>
            <a:r>
              <a:rPr lang="bg-BG" b="1" dirty="0">
                <a:solidFill>
                  <a:srgbClr val="FFFF00"/>
                </a:solidFill>
              </a:rPr>
              <a:t> за </a:t>
            </a:r>
            <a:r>
              <a:rPr lang="en-US" b="1" dirty="0">
                <a:solidFill>
                  <a:srgbClr val="FFFF00"/>
                </a:solidFill>
              </a:rPr>
              <a:t>backend</a:t>
            </a:r>
          </a:p>
          <a:p>
            <a:pPr algn="ctr"/>
            <a:endParaRPr lang="bg-BG" b="1" dirty="0">
              <a:solidFill>
                <a:srgbClr val="FFFF00"/>
              </a:solidFill>
            </a:endParaRPr>
          </a:p>
        </p:txBody>
      </p:sp>
      <p:sp>
        <p:nvSpPr>
          <p:cNvPr id="64" name="Donut 63"/>
          <p:cNvSpPr/>
          <p:nvPr/>
        </p:nvSpPr>
        <p:spPr>
          <a:xfrm>
            <a:off x="554325" y="913919"/>
            <a:ext cx="5389582" cy="5389582"/>
          </a:xfrm>
          <a:prstGeom prst="donut">
            <a:avLst>
              <a:gd name="adj" fmla="val 2838"/>
            </a:avLst>
          </a:prstGeom>
          <a:solidFill>
            <a:schemeClr val="accent1">
              <a:lumMod val="50000"/>
              <a:alpha val="6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03255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roup 90"/>
          <p:cNvGrpSpPr/>
          <p:nvPr/>
        </p:nvGrpSpPr>
        <p:grpSpPr>
          <a:xfrm rot="5400000">
            <a:off x="274217" y="634608"/>
            <a:ext cx="5948206" cy="5948206"/>
            <a:chOff x="274217" y="634608"/>
            <a:chExt cx="5948206" cy="5948206"/>
          </a:xfrm>
        </p:grpSpPr>
        <p:sp>
          <p:nvSpPr>
            <p:cNvPr id="51" name="Freeform 50"/>
            <p:cNvSpPr/>
            <p:nvPr/>
          </p:nvSpPr>
          <p:spPr>
            <a:xfrm rot="2700000">
              <a:off x="3950697" y="1985266"/>
              <a:ext cx="1882712" cy="2660740"/>
            </a:xfrm>
            <a:custGeom>
              <a:avLst/>
              <a:gdLst>
                <a:gd name="connsiteX0" fmla="*/ 0 w 1882712"/>
                <a:gd name="connsiteY0" fmla="*/ 0 h 2660740"/>
                <a:gd name="connsiteX1" fmla="*/ 262918 w 1882712"/>
                <a:gd name="connsiteY1" fmla="*/ 13276 h 2660740"/>
                <a:gd name="connsiteX2" fmla="*/ 1704310 w 1882712"/>
                <a:gd name="connsiteY2" fmla="*/ 615885 h 2660740"/>
                <a:gd name="connsiteX3" fmla="*/ 1882712 w 1882712"/>
                <a:gd name="connsiteY3" fmla="*/ 778028 h 2660740"/>
                <a:gd name="connsiteX4" fmla="*/ 0 w 1882712"/>
                <a:gd name="connsiteY4" fmla="*/ 2660740 h 2660740"/>
                <a:gd name="connsiteX5" fmla="*/ 0 w 1882712"/>
                <a:gd name="connsiteY5" fmla="*/ 0 h 2660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82712" h="2660740">
                  <a:moveTo>
                    <a:pt x="0" y="0"/>
                  </a:moveTo>
                  <a:lnTo>
                    <a:pt x="262918" y="13276"/>
                  </a:lnTo>
                  <a:cubicBezTo>
                    <a:pt x="807515" y="68583"/>
                    <a:pt x="1304265" y="285738"/>
                    <a:pt x="1704310" y="615885"/>
                  </a:cubicBezTo>
                  <a:lnTo>
                    <a:pt x="1882712" y="778028"/>
                  </a:lnTo>
                  <a:lnTo>
                    <a:pt x="0" y="266074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25000">
                  <a:schemeClr val="tx1">
                    <a:lumMod val="65000"/>
                    <a:lumOff val="35000"/>
                  </a:schemeClr>
                </a:gs>
                <a:gs pos="100000">
                  <a:schemeClr val="tx1"/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52" name="Freeform 51"/>
            <p:cNvSpPr/>
            <p:nvPr/>
          </p:nvSpPr>
          <p:spPr>
            <a:xfrm rot="2700000">
              <a:off x="2605522" y="633810"/>
              <a:ext cx="1872993" cy="2650532"/>
            </a:xfrm>
            <a:custGeom>
              <a:avLst/>
              <a:gdLst>
                <a:gd name="connsiteX0" fmla="*/ 1872993 w 1872993"/>
                <a:gd name="connsiteY0" fmla="*/ 0 h 2650532"/>
                <a:gd name="connsiteX1" fmla="*/ 1872993 w 1872993"/>
                <a:gd name="connsiteY1" fmla="*/ 2650532 h 2650532"/>
                <a:gd name="connsiteX2" fmla="*/ 0 w 1872993"/>
                <a:gd name="connsiteY2" fmla="*/ 777538 h 2650532"/>
                <a:gd name="connsiteX3" fmla="*/ 178401 w 1872993"/>
                <a:gd name="connsiteY3" fmla="*/ 615395 h 2650532"/>
                <a:gd name="connsiteX4" fmla="*/ 1619793 w 1872993"/>
                <a:gd name="connsiteY4" fmla="*/ 12786 h 2650532"/>
                <a:gd name="connsiteX5" fmla="*/ 1872993 w 1872993"/>
                <a:gd name="connsiteY5" fmla="*/ 0 h 2650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72993" h="2650532">
                  <a:moveTo>
                    <a:pt x="1872993" y="0"/>
                  </a:moveTo>
                  <a:lnTo>
                    <a:pt x="1872993" y="2650532"/>
                  </a:lnTo>
                  <a:lnTo>
                    <a:pt x="0" y="777538"/>
                  </a:lnTo>
                  <a:lnTo>
                    <a:pt x="178401" y="615395"/>
                  </a:lnTo>
                  <a:cubicBezTo>
                    <a:pt x="578446" y="285248"/>
                    <a:pt x="1075196" y="68093"/>
                    <a:pt x="1619793" y="12786"/>
                  </a:cubicBezTo>
                  <a:lnTo>
                    <a:pt x="1872993" y="0"/>
                  </a:lnTo>
                  <a:close/>
                </a:path>
              </a:pathLst>
            </a:custGeom>
            <a:gradFill flip="none" rotWithShape="1">
              <a:gsLst>
                <a:gs pos="25000">
                  <a:schemeClr val="tx1">
                    <a:lumMod val="65000"/>
                    <a:lumOff val="35000"/>
                  </a:schemeClr>
                </a:gs>
                <a:gs pos="100000">
                  <a:schemeClr val="tx1"/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53" name="Freeform 52"/>
            <p:cNvSpPr/>
            <p:nvPr/>
          </p:nvSpPr>
          <p:spPr>
            <a:xfrm rot="2700000">
              <a:off x="1628310" y="1023499"/>
              <a:ext cx="2655636" cy="1877853"/>
            </a:xfrm>
            <a:custGeom>
              <a:avLst/>
              <a:gdLst>
                <a:gd name="connsiteX0" fmla="*/ 777783 w 2655636"/>
                <a:gd name="connsiteY0" fmla="*/ 0 h 1877853"/>
                <a:gd name="connsiteX1" fmla="*/ 2655636 w 2655636"/>
                <a:gd name="connsiteY1" fmla="*/ 1877853 h 1877853"/>
                <a:gd name="connsiteX2" fmla="*/ 0 w 2655636"/>
                <a:gd name="connsiteY2" fmla="*/ 1877853 h 1877853"/>
                <a:gd name="connsiteX3" fmla="*/ 13031 w 2655636"/>
                <a:gd name="connsiteY3" fmla="*/ 1619793 h 1877853"/>
                <a:gd name="connsiteX4" fmla="*/ 615640 w 2655636"/>
                <a:gd name="connsiteY4" fmla="*/ 178401 h 1877853"/>
                <a:gd name="connsiteX5" fmla="*/ 777783 w 2655636"/>
                <a:gd name="connsiteY5" fmla="*/ 0 h 1877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55636" h="1877853">
                  <a:moveTo>
                    <a:pt x="777783" y="0"/>
                  </a:moveTo>
                  <a:lnTo>
                    <a:pt x="2655636" y="1877853"/>
                  </a:lnTo>
                  <a:lnTo>
                    <a:pt x="0" y="1877853"/>
                  </a:lnTo>
                  <a:lnTo>
                    <a:pt x="13031" y="1619793"/>
                  </a:lnTo>
                  <a:cubicBezTo>
                    <a:pt x="68338" y="1075196"/>
                    <a:pt x="285493" y="578446"/>
                    <a:pt x="615640" y="178401"/>
                  </a:cubicBezTo>
                  <a:lnTo>
                    <a:pt x="777783" y="0"/>
                  </a:lnTo>
                  <a:close/>
                </a:path>
              </a:pathLst>
            </a:custGeom>
            <a:gradFill flip="none" rotWithShape="1">
              <a:gsLst>
                <a:gs pos="25000">
                  <a:srgbClr val="00FFCC"/>
                </a:gs>
                <a:gs pos="76000">
                  <a:srgbClr val="008080"/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54" name="Freeform 53"/>
            <p:cNvSpPr/>
            <p:nvPr/>
          </p:nvSpPr>
          <p:spPr>
            <a:xfrm rot="2700000">
              <a:off x="3567584" y="2962773"/>
              <a:ext cx="2655635" cy="1877853"/>
            </a:xfrm>
            <a:custGeom>
              <a:avLst/>
              <a:gdLst>
                <a:gd name="connsiteX0" fmla="*/ 1877853 w 2655635"/>
                <a:gd name="connsiteY0" fmla="*/ 0 h 1877853"/>
                <a:gd name="connsiteX1" fmla="*/ 2039995 w 2655635"/>
                <a:gd name="connsiteY1" fmla="*/ 178401 h 1877853"/>
                <a:gd name="connsiteX2" fmla="*/ 2642604 w 2655635"/>
                <a:gd name="connsiteY2" fmla="*/ 1619793 h 1877853"/>
                <a:gd name="connsiteX3" fmla="*/ 2655635 w 2655635"/>
                <a:gd name="connsiteY3" fmla="*/ 1877853 h 1877853"/>
                <a:gd name="connsiteX4" fmla="*/ 0 w 2655635"/>
                <a:gd name="connsiteY4" fmla="*/ 1877853 h 1877853"/>
                <a:gd name="connsiteX5" fmla="*/ 1877853 w 2655635"/>
                <a:gd name="connsiteY5" fmla="*/ 0 h 1877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55635" h="1877853">
                  <a:moveTo>
                    <a:pt x="1877853" y="0"/>
                  </a:moveTo>
                  <a:lnTo>
                    <a:pt x="2039995" y="178401"/>
                  </a:lnTo>
                  <a:cubicBezTo>
                    <a:pt x="2370142" y="578446"/>
                    <a:pt x="2587297" y="1075196"/>
                    <a:pt x="2642604" y="1619793"/>
                  </a:cubicBezTo>
                  <a:lnTo>
                    <a:pt x="2655635" y="1877853"/>
                  </a:lnTo>
                  <a:lnTo>
                    <a:pt x="0" y="1877853"/>
                  </a:lnTo>
                  <a:lnTo>
                    <a:pt x="1877853" y="0"/>
                  </a:lnTo>
                  <a:close/>
                </a:path>
              </a:pathLst>
            </a:custGeom>
            <a:gradFill flip="none" rotWithShape="1">
              <a:gsLst>
                <a:gs pos="25000">
                  <a:schemeClr val="tx1">
                    <a:lumMod val="65000"/>
                    <a:lumOff val="35000"/>
                  </a:schemeClr>
                </a:gs>
                <a:gs pos="100000">
                  <a:schemeClr val="tx1"/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55" name="Freeform 54"/>
            <p:cNvSpPr/>
            <p:nvPr/>
          </p:nvSpPr>
          <p:spPr>
            <a:xfrm rot="2700000">
              <a:off x="275013" y="2376797"/>
              <a:ext cx="2655635" cy="1877852"/>
            </a:xfrm>
            <a:custGeom>
              <a:avLst/>
              <a:gdLst>
                <a:gd name="connsiteX0" fmla="*/ 0 w 2655635"/>
                <a:gd name="connsiteY0" fmla="*/ 0 h 1877852"/>
                <a:gd name="connsiteX1" fmla="*/ 2655635 w 2655635"/>
                <a:gd name="connsiteY1" fmla="*/ 0 h 1877852"/>
                <a:gd name="connsiteX2" fmla="*/ 777783 w 2655635"/>
                <a:gd name="connsiteY2" fmla="*/ 1877852 h 1877852"/>
                <a:gd name="connsiteX3" fmla="*/ 615640 w 2655635"/>
                <a:gd name="connsiteY3" fmla="*/ 1699450 h 1877852"/>
                <a:gd name="connsiteX4" fmla="*/ 13031 w 2655635"/>
                <a:gd name="connsiteY4" fmla="*/ 258058 h 1877852"/>
                <a:gd name="connsiteX5" fmla="*/ 0 w 2655635"/>
                <a:gd name="connsiteY5" fmla="*/ 0 h 1877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55635" h="1877852">
                  <a:moveTo>
                    <a:pt x="0" y="0"/>
                  </a:moveTo>
                  <a:lnTo>
                    <a:pt x="2655635" y="0"/>
                  </a:lnTo>
                  <a:lnTo>
                    <a:pt x="777783" y="1877852"/>
                  </a:lnTo>
                  <a:lnTo>
                    <a:pt x="615640" y="1699450"/>
                  </a:lnTo>
                  <a:cubicBezTo>
                    <a:pt x="285493" y="1299405"/>
                    <a:pt x="68338" y="802655"/>
                    <a:pt x="13031" y="258058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25000">
                  <a:schemeClr val="tx1">
                    <a:lumMod val="65000"/>
                    <a:lumOff val="35000"/>
                  </a:schemeClr>
                </a:gs>
                <a:gs pos="100000">
                  <a:schemeClr val="tx1"/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56" name="Freeform 55"/>
            <p:cNvSpPr/>
            <p:nvPr/>
          </p:nvSpPr>
          <p:spPr>
            <a:xfrm rot="2700000">
              <a:off x="2214287" y="4316071"/>
              <a:ext cx="2655634" cy="1877852"/>
            </a:xfrm>
            <a:custGeom>
              <a:avLst/>
              <a:gdLst>
                <a:gd name="connsiteX0" fmla="*/ 0 w 2655634"/>
                <a:gd name="connsiteY0" fmla="*/ 0 h 1877852"/>
                <a:gd name="connsiteX1" fmla="*/ 2655634 w 2655634"/>
                <a:gd name="connsiteY1" fmla="*/ 0 h 1877852"/>
                <a:gd name="connsiteX2" fmla="*/ 2642603 w 2655634"/>
                <a:gd name="connsiteY2" fmla="*/ 258058 h 1877852"/>
                <a:gd name="connsiteX3" fmla="*/ 2039994 w 2655634"/>
                <a:gd name="connsiteY3" fmla="*/ 1699450 h 1877852"/>
                <a:gd name="connsiteX4" fmla="*/ 1877851 w 2655634"/>
                <a:gd name="connsiteY4" fmla="*/ 1877852 h 1877852"/>
                <a:gd name="connsiteX5" fmla="*/ 0 w 2655634"/>
                <a:gd name="connsiteY5" fmla="*/ 0 h 1877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55634" h="1877852">
                  <a:moveTo>
                    <a:pt x="0" y="0"/>
                  </a:moveTo>
                  <a:lnTo>
                    <a:pt x="2655634" y="0"/>
                  </a:lnTo>
                  <a:lnTo>
                    <a:pt x="2642603" y="258058"/>
                  </a:lnTo>
                  <a:cubicBezTo>
                    <a:pt x="2587296" y="802655"/>
                    <a:pt x="2370141" y="1299405"/>
                    <a:pt x="2039994" y="1699450"/>
                  </a:cubicBezTo>
                  <a:lnTo>
                    <a:pt x="1877851" y="1877852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25000">
                  <a:schemeClr val="tx1">
                    <a:lumMod val="65000"/>
                    <a:lumOff val="35000"/>
                  </a:schemeClr>
                </a:gs>
                <a:gs pos="100000">
                  <a:schemeClr val="tx1"/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57" name="Freeform 56"/>
            <p:cNvSpPr/>
            <p:nvPr/>
          </p:nvSpPr>
          <p:spPr>
            <a:xfrm rot="2700000">
              <a:off x="2014686" y="3921277"/>
              <a:ext cx="1882712" cy="2660740"/>
            </a:xfrm>
            <a:custGeom>
              <a:avLst/>
              <a:gdLst>
                <a:gd name="connsiteX0" fmla="*/ 0 w 1882712"/>
                <a:gd name="connsiteY0" fmla="*/ 0 h 2660740"/>
                <a:gd name="connsiteX1" fmla="*/ 1882712 w 1882712"/>
                <a:gd name="connsiteY1" fmla="*/ 1882712 h 2660740"/>
                <a:gd name="connsiteX2" fmla="*/ 1704310 w 1882712"/>
                <a:gd name="connsiteY2" fmla="*/ 2044854 h 2660740"/>
                <a:gd name="connsiteX3" fmla="*/ 262918 w 1882712"/>
                <a:gd name="connsiteY3" fmla="*/ 2647463 h 2660740"/>
                <a:gd name="connsiteX4" fmla="*/ 0 w 1882712"/>
                <a:gd name="connsiteY4" fmla="*/ 2660740 h 2660740"/>
                <a:gd name="connsiteX5" fmla="*/ 0 w 1882712"/>
                <a:gd name="connsiteY5" fmla="*/ 0 h 2660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82712" h="2660740">
                  <a:moveTo>
                    <a:pt x="0" y="0"/>
                  </a:moveTo>
                  <a:lnTo>
                    <a:pt x="1882712" y="1882712"/>
                  </a:lnTo>
                  <a:lnTo>
                    <a:pt x="1704310" y="2044854"/>
                  </a:lnTo>
                  <a:cubicBezTo>
                    <a:pt x="1304265" y="2375001"/>
                    <a:pt x="807515" y="2592157"/>
                    <a:pt x="262918" y="2647463"/>
                  </a:cubicBezTo>
                  <a:lnTo>
                    <a:pt x="0" y="266074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25000">
                  <a:schemeClr val="tx1">
                    <a:lumMod val="65000"/>
                    <a:lumOff val="35000"/>
                  </a:schemeClr>
                </a:gs>
                <a:gs pos="100000">
                  <a:schemeClr val="tx1"/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58" name="Freeform 57"/>
            <p:cNvSpPr/>
            <p:nvPr/>
          </p:nvSpPr>
          <p:spPr>
            <a:xfrm rot="2700000">
              <a:off x="662985" y="2576347"/>
              <a:ext cx="1872993" cy="2650530"/>
            </a:xfrm>
            <a:custGeom>
              <a:avLst/>
              <a:gdLst>
                <a:gd name="connsiteX0" fmla="*/ 1872993 w 1872993"/>
                <a:gd name="connsiteY0" fmla="*/ 0 h 2650530"/>
                <a:gd name="connsiteX1" fmla="*/ 1872993 w 1872993"/>
                <a:gd name="connsiteY1" fmla="*/ 2650530 h 2650530"/>
                <a:gd name="connsiteX2" fmla="*/ 1619793 w 1872993"/>
                <a:gd name="connsiteY2" fmla="*/ 2637744 h 2650530"/>
                <a:gd name="connsiteX3" fmla="*/ 178401 w 1872993"/>
                <a:gd name="connsiteY3" fmla="*/ 2035135 h 2650530"/>
                <a:gd name="connsiteX4" fmla="*/ 0 w 1872993"/>
                <a:gd name="connsiteY4" fmla="*/ 1872993 h 2650530"/>
                <a:gd name="connsiteX5" fmla="*/ 1872993 w 1872993"/>
                <a:gd name="connsiteY5" fmla="*/ 0 h 2650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72993" h="2650530">
                  <a:moveTo>
                    <a:pt x="1872993" y="0"/>
                  </a:moveTo>
                  <a:lnTo>
                    <a:pt x="1872993" y="2650530"/>
                  </a:lnTo>
                  <a:lnTo>
                    <a:pt x="1619793" y="2637744"/>
                  </a:lnTo>
                  <a:cubicBezTo>
                    <a:pt x="1075196" y="2582438"/>
                    <a:pt x="578446" y="2365282"/>
                    <a:pt x="178401" y="2035135"/>
                  </a:cubicBezTo>
                  <a:lnTo>
                    <a:pt x="0" y="1872993"/>
                  </a:lnTo>
                  <a:lnTo>
                    <a:pt x="1872993" y="0"/>
                  </a:lnTo>
                  <a:close/>
                </a:path>
              </a:pathLst>
            </a:custGeom>
            <a:gradFill flip="none" rotWithShape="1">
              <a:gsLst>
                <a:gs pos="25000">
                  <a:schemeClr val="tx1">
                    <a:lumMod val="65000"/>
                    <a:lumOff val="35000"/>
                  </a:schemeClr>
                </a:gs>
                <a:gs pos="100000">
                  <a:schemeClr val="tx1"/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pic>
          <p:nvPicPr>
            <p:cNvPr id="65" name="Picture 13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06966" y="2668881"/>
              <a:ext cx="976387" cy="646755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66" name="Picture 12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22975" y="1530007"/>
              <a:ext cx="1054284" cy="1168749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67" name="Picture 12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41535" y="1281303"/>
              <a:ext cx="1674568" cy="1666155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3569" y="2214030"/>
              <a:ext cx="1466855" cy="1466855"/>
            </a:xfrm>
            <a:prstGeom prst="rect">
              <a:avLst/>
            </a:prstGeom>
          </p:spPr>
        </p:pic>
        <p:pic>
          <p:nvPicPr>
            <p:cNvPr id="72" name="Picture 13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40301" y="3772091"/>
              <a:ext cx="872237" cy="996412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73" name="Picture 12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282107" y="4619511"/>
              <a:ext cx="842107" cy="1023561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76" name="Picture 129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488172" y="4154668"/>
              <a:ext cx="2970016" cy="1904320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77" name="Picture 137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319848" y="3572129"/>
              <a:ext cx="1110584" cy="1231166"/>
            </a:xfrm>
            <a:prstGeom prst="rect">
              <a:avLst/>
            </a:prstGeom>
            <a:noFill/>
            <a:ln cap="flat">
              <a:noFill/>
            </a:ln>
          </p:spPr>
        </p:pic>
      </p:grpSp>
      <p:sp>
        <p:nvSpPr>
          <p:cNvPr id="78" name="Oval 77"/>
          <p:cNvSpPr/>
          <p:nvPr/>
        </p:nvSpPr>
        <p:spPr>
          <a:xfrm>
            <a:off x="2622552" y="2921344"/>
            <a:ext cx="1260000" cy="1260000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01600" sx="103000" sy="103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endParaRPr lang="bg-BG" dirty="0"/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758" y="1752918"/>
            <a:ext cx="1704222" cy="2441764"/>
          </a:xfrm>
          <a:prstGeom prst="rect">
            <a:avLst/>
          </a:prstGeom>
        </p:spPr>
      </p:pic>
      <p:sp>
        <p:nvSpPr>
          <p:cNvPr id="80" name="Oval 79"/>
          <p:cNvSpPr/>
          <p:nvPr/>
        </p:nvSpPr>
        <p:spPr>
          <a:xfrm>
            <a:off x="5570442" y="2481681"/>
            <a:ext cx="187200" cy="187200"/>
          </a:xfrm>
          <a:prstGeom prst="ellipse">
            <a:avLst/>
          </a:prstGeom>
          <a:solidFill>
            <a:srgbClr val="20E8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82" name="Straight Connector 81"/>
          <p:cNvCxnSpPr/>
          <p:nvPr/>
        </p:nvCxnSpPr>
        <p:spPr>
          <a:xfrm flipV="1">
            <a:off x="5730740" y="1533400"/>
            <a:ext cx="1321569" cy="1009198"/>
          </a:xfrm>
          <a:prstGeom prst="line">
            <a:avLst/>
          </a:prstGeom>
          <a:ln w="38100">
            <a:solidFill>
              <a:srgbClr val="00FF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7030879" y="1530007"/>
            <a:ext cx="1678941" cy="0"/>
          </a:xfrm>
          <a:prstGeom prst="line">
            <a:avLst/>
          </a:prstGeom>
          <a:ln w="38100">
            <a:solidFill>
              <a:srgbClr val="00FF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6712559" y="1160675"/>
            <a:ext cx="2395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Next </a:t>
            </a:r>
            <a:r>
              <a:rPr lang="en-US" b="1" dirty="0" err="1">
                <a:solidFill>
                  <a:srgbClr val="FFFF00"/>
                </a:solidFill>
              </a:rPr>
              <a:t>js</a:t>
            </a:r>
            <a:r>
              <a:rPr lang="bg-BG" b="1" dirty="0">
                <a:solidFill>
                  <a:srgbClr val="FFFF00"/>
                </a:solidFill>
              </a:rPr>
              <a:t> за </a:t>
            </a:r>
            <a:r>
              <a:rPr lang="en-US" b="1" dirty="0">
                <a:solidFill>
                  <a:srgbClr val="FFFF00"/>
                </a:solidFill>
              </a:rPr>
              <a:t>frontend</a:t>
            </a:r>
          </a:p>
          <a:p>
            <a:pPr algn="ctr"/>
            <a:endParaRPr lang="bg-BG" b="1" dirty="0">
              <a:solidFill>
                <a:srgbClr val="FFFF00"/>
              </a:solidFill>
            </a:endParaRPr>
          </a:p>
        </p:txBody>
      </p:sp>
      <p:sp>
        <p:nvSpPr>
          <p:cNvPr id="64" name="Donut 63"/>
          <p:cNvSpPr/>
          <p:nvPr/>
        </p:nvSpPr>
        <p:spPr>
          <a:xfrm>
            <a:off x="554325" y="913919"/>
            <a:ext cx="5389582" cy="5389582"/>
          </a:xfrm>
          <a:prstGeom prst="donut">
            <a:avLst>
              <a:gd name="adj" fmla="val 2838"/>
            </a:avLst>
          </a:prstGeom>
          <a:solidFill>
            <a:schemeClr val="accent1">
              <a:lumMod val="50000"/>
              <a:alpha val="6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10272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roup 90"/>
          <p:cNvGrpSpPr/>
          <p:nvPr/>
        </p:nvGrpSpPr>
        <p:grpSpPr>
          <a:xfrm rot="8100000">
            <a:off x="274217" y="634608"/>
            <a:ext cx="5948206" cy="5948206"/>
            <a:chOff x="274217" y="634608"/>
            <a:chExt cx="5948206" cy="5948206"/>
          </a:xfrm>
        </p:grpSpPr>
        <p:sp>
          <p:nvSpPr>
            <p:cNvPr id="51" name="Freeform 50"/>
            <p:cNvSpPr/>
            <p:nvPr/>
          </p:nvSpPr>
          <p:spPr>
            <a:xfrm rot="2700000">
              <a:off x="3950697" y="1985266"/>
              <a:ext cx="1882712" cy="2660740"/>
            </a:xfrm>
            <a:custGeom>
              <a:avLst/>
              <a:gdLst>
                <a:gd name="connsiteX0" fmla="*/ 0 w 1882712"/>
                <a:gd name="connsiteY0" fmla="*/ 0 h 2660740"/>
                <a:gd name="connsiteX1" fmla="*/ 262918 w 1882712"/>
                <a:gd name="connsiteY1" fmla="*/ 13276 h 2660740"/>
                <a:gd name="connsiteX2" fmla="*/ 1704310 w 1882712"/>
                <a:gd name="connsiteY2" fmla="*/ 615885 h 2660740"/>
                <a:gd name="connsiteX3" fmla="*/ 1882712 w 1882712"/>
                <a:gd name="connsiteY3" fmla="*/ 778028 h 2660740"/>
                <a:gd name="connsiteX4" fmla="*/ 0 w 1882712"/>
                <a:gd name="connsiteY4" fmla="*/ 2660740 h 2660740"/>
                <a:gd name="connsiteX5" fmla="*/ 0 w 1882712"/>
                <a:gd name="connsiteY5" fmla="*/ 0 h 2660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82712" h="2660740">
                  <a:moveTo>
                    <a:pt x="0" y="0"/>
                  </a:moveTo>
                  <a:lnTo>
                    <a:pt x="262918" y="13276"/>
                  </a:lnTo>
                  <a:cubicBezTo>
                    <a:pt x="807515" y="68583"/>
                    <a:pt x="1304265" y="285738"/>
                    <a:pt x="1704310" y="615885"/>
                  </a:cubicBezTo>
                  <a:lnTo>
                    <a:pt x="1882712" y="778028"/>
                  </a:lnTo>
                  <a:lnTo>
                    <a:pt x="0" y="266074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25000">
                  <a:schemeClr val="tx1">
                    <a:lumMod val="65000"/>
                    <a:lumOff val="35000"/>
                  </a:schemeClr>
                </a:gs>
                <a:gs pos="100000">
                  <a:schemeClr val="tx1"/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52" name="Freeform 51"/>
            <p:cNvSpPr/>
            <p:nvPr/>
          </p:nvSpPr>
          <p:spPr>
            <a:xfrm rot="2700000">
              <a:off x="2605522" y="633810"/>
              <a:ext cx="1872993" cy="2650532"/>
            </a:xfrm>
            <a:custGeom>
              <a:avLst/>
              <a:gdLst>
                <a:gd name="connsiteX0" fmla="*/ 1872993 w 1872993"/>
                <a:gd name="connsiteY0" fmla="*/ 0 h 2650532"/>
                <a:gd name="connsiteX1" fmla="*/ 1872993 w 1872993"/>
                <a:gd name="connsiteY1" fmla="*/ 2650532 h 2650532"/>
                <a:gd name="connsiteX2" fmla="*/ 0 w 1872993"/>
                <a:gd name="connsiteY2" fmla="*/ 777538 h 2650532"/>
                <a:gd name="connsiteX3" fmla="*/ 178401 w 1872993"/>
                <a:gd name="connsiteY3" fmla="*/ 615395 h 2650532"/>
                <a:gd name="connsiteX4" fmla="*/ 1619793 w 1872993"/>
                <a:gd name="connsiteY4" fmla="*/ 12786 h 2650532"/>
                <a:gd name="connsiteX5" fmla="*/ 1872993 w 1872993"/>
                <a:gd name="connsiteY5" fmla="*/ 0 h 2650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72993" h="2650532">
                  <a:moveTo>
                    <a:pt x="1872993" y="0"/>
                  </a:moveTo>
                  <a:lnTo>
                    <a:pt x="1872993" y="2650532"/>
                  </a:lnTo>
                  <a:lnTo>
                    <a:pt x="0" y="777538"/>
                  </a:lnTo>
                  <a:lnTo>
                    <a:pt x="178401" y="615395"/>
                  </a:lnTo>
                  <a:cubicBezTo>
                    <a:pt x="578446" y="285248"/>
                    <a:pt x="1075196" y="68093"/>
                    <a:pt x="1619793" y="12786"/>
                  </a:cubicBezTo>
                  <a:lnTo>
                    <a:pt x="1872993" y="0"/>
                  </a:lnTo>
                  <a:close/>
                </a:path>
              </a:pathLst>
            </a:custGeom>
            <a:gradFill flip="none" rotWithShape="1">
              <a:gsLst>
                <a:gs pos="25000">
                  <a:schemeClr val="tx1">
                    <a:lumMod val="65000"/>
                    <a:lumOff val="35000"/>
                  </a:schemeClr>
                </a:gs>
                <a:gs pos="100000">
                  <a:schemeClr val="tx1"/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53" name="Freeform 52"/>
            <p:cNvSpPr/>
            <p:nvPr/>
          </p:nvSpPr>
          <p:spPr>
            <a:xfrm rot="2700000">
              <a:off x="1628310" y="1023499"/>
              <a:ext cx="2655636" cy="1877853"/>
            </a:xfrm>
            <a:custGeom>
              <a:avLst/>
              <a:gdLst>
                <a:gd name="connsiteX0" fmla="*/ 777783 w 2655636"/>
                <a:gd name="connsiteY0" fmla="*/ 0 h 1877853"/>
                <a:gd name="connsiteX1" fmla="*/ 2655636 w 2655636"/>
                <a:gd name="connsiteY1" fmla="*/ 1877853 h 1877853"/>
                <a:gd name="connsiteX2" fmla="*/ 0 w 2655636"/>
                <a:gd name="connsiteY2" fmla="*/ 1877853 h 1877853"/>
                <a:gd name="connsiteX3" fmla="*/ 13031 w 2655636"/>
                <a:gd name="connsiteY3" fmla="*/ 1619793 h 1877853"/>
                <a:gd name="connsiteX4" fmla="*/ 615640 w 2655636"/>
                <a:gd name="connsiteY4" fmla="*/ 178401 h 1877853"/>
                <a:gd name="connsiteX5" fmla="*/ 777783 w 2655636"/>
                <a:gd name="connsiteY5" fmla="*/ 0 h 1877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55636" h="1877853">
                  <a:moveTo>
                    <a:pt x="777783" y="0"/>
                  </a:moveTo>
                  <a:lnTo>
                    <a:pt x="2655636" y="1877853"/>
                  </a:lnTo>
                  <a:lnTo>
                    <a:pt x="0" y="1877853"/>
                  </a:lnTo>
                  <a:lnTo>
                    <a:pt x="13031" y="1619793"/>
                  </a:lnTo>
                  <a:cubicBezTo>
                    <a:pt x="68338" y="1075196"/>
                    <a:pt x="285493" y="578446"/>
                    <a:pt x="615640" y="178401"/>
                  </a:cubicBezTo>
                  <a:lnTo>
                    <a:pt x="777783" y="0"/>
                  </a:lnTo>
                  <a:close/>
                </a:path>
              </a:pathLst>
            </a:custGeom>
            <a:gradFill flip="none" rotWithShape="1">
              <a:gsLst>
                <a:gs pos="25000">
                  <a:schemeClr val="tx1">
                    <a:lumMod val="65000"/>
                    <a:lumOff val="35000"/>
                  </a:schemeClr>
                </a:gs>
                <a:gs pos="100000">
                  <a:schemeClr val="tx1"/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54" name="Freeform 53"/>
            <p:cNvSpPr/>
            <p:nvPr/>
          </p:nvSpPr>
          <p:spPr>
            <a:xfrm rot="2700000">
              <a:off x="3567584" y="2962773"/>
              <a:ext cx="2655635" cy="1877853"/>
            </a:xfrm>
            <a:custGeom>
              <a:avLst/>
              <a:gdLst>
                <a:gd name="connsiteX0" fmla="*/ 1877853 w 2655635"/>
                <a:gd name="connsiteY0" fmla="*/ 0 h 1877853"/>
                <a:gd name="connsiteX1" fmla="*/ 2039995 w 2655635"/>
                <a:gd name="connsiteY1" fmla="*/ 178401 h 1877853"/>
                <a:gd name="connsiteX2" fmla="*/ 2642604 w 2655635"/>
                <a:gd name="connsiteY2" fmla="*/ 1619793 h 1877853"/>
                <a:gd name="connsiteX3" fmla="*/ 2655635 w 2655635"/>
                <a:gd name="connsiteY3" fmla="*/ 1877853 h 1877853"/>
                <a:gd name="connsiteX4" fmla="*/ 0 w 2655635"/>
                <a:gd name="connsiteY4" fmla="*/ 1877853 h 1877853"/>
                <a:gd name="connsiteX5" fmla="*/ 1877853 w 2655635"/>
                <a:gd name="connsiteY5" fmla="*/ 0 h 1877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55635" h="1877853">
                  <a:moveTo>
                    <a:pt x="1877853" y="0"/>
                  </a:moveTo>
                  <a:lnTo>
                    <a:pt x="2039995" y="178401"/>
                  </a:lnTo>
                  <a:cubicBezTo>
                    <a:pt x="2370142" y="578446"/>
                    <a:pt x="2587297" y="1075196"/>
                    <a:pt x="2642604" y="1619793"/>
                  </a:cubicBezTo>
                  <a:lnTo>
                    <a:pt x="2655635" y="1877853"/>
                  </a:lnTo>
                  <a:lnTo>
                    <a:pt x="0" y="1877853"/>
                  </a:lnTo>
                  <a:lnTo>
                    <a:pt x="1877853" y="0"/>
                  </a:lnTo>
                  <a:close/>
                </a:path>
              </a:pathLst>
            </a:custGeom>
            <a:gradFill flip="none" rotWithShape="1">
              <a:gsLst>
                <a:gs pos="25000">
                  <a:schemeClr val="tx1">
                    <a:lumMod val="65000"/>
                    <a:lumOff val="35000"/>
                  </a:schemeClr>
                </a:gs>
                <a:gs pos="100000">
                  <a:schemeClr val="tx1"/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55" name="Freeform 54"/>
            <p:cNvSpPr/>
            <p:nvPr/>
          </p:nvSpPr>
          <p:spPr>
            <a:xfrm rot="2700000">
              <a:off x="275013" y="2376797"/>
              <a:ext cx="2655635" cy="1877852"/>
            </a:xfrm>
            <a:custGeom>
              <a:avLst/>
              <a:gdLst>
                <a:gd name="connsiteX0" fmla="*/ 0 w 2655635"/>
                <a:gd name="connsiteY0" fmla="*/ 0 h 1877852"/>
                <a:gd name="connsiteX1" fmla="*/ 2655635 w 2655635"/>
                <a:gd name="connsiteY1" fmla="*/ 0 h 1877852"/>
                <a:gd name="connsiteX2" fmla="*/ 777783 w 2655635"/>
                <a:gd name="connsiteY2" fmla="*/ 1877852 h 1877852"/>
                <a:gd name="connsiteX3" fmla="*/ 615640 w 2655635"/>
                <a:gd name="connsiteY3" fmla="*/ 1699450 h 1877852"/>
                <a:gd name="connsiteX4" fmla="*/ 13031 w 2655635"/>
                <a:gd name="connsiteY4" fmla="*/ 258058 h 1877852"/>
                <a:gd name="connsiteX5" fmla="*/ 0 w 2655635"/>
                <a:gd name="connsiteY5" fmla="*/ 0 h 1877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55635" h="1877852">
                  <a:moveTo>
                    <a:pt x="0" y="0"/>
                  </a:moveTo>
                  <a:lnTo>
                    <a:pt x="2655635" y="0"/>
                  </a:lnTo>
                  <a:lnTo>
                    <a:pt x="777783" y="1877852"/>
                  </a:lnTo>
                  <a:lnTo>
                    <a:pt x="615640" y="1699450"/>
                  </a:lnTo>
                  <a:cubicBezTo>
                    <a:pt x="285493" y="1299405"/>
                    <a:pt x="68338" y="802655"/>
                    <a:pt x="13031" y="258058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25000">
                  <a:srgbClr val="00FFCC"/>
                </a:gs>
                <a:gs pos="76000">
                  <a:srgbClr val="008080"/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56" name="Freeform 55"/>
            <p:cNvSpPr/>
            <p:nvPr/>
          </p:nvSpPr>
          <p:spPr>
            <a:xfrm rot="2700000">
              <a:off x="2214287" y="4316071"/>
              <a:ext cx="2655634" cy="1877852"/>
            </a:xfrm>
            <a:custGeom>
              <a:avLst/>
              <a:gdLst>
                <a:gd name="connsiteX0" fmla="*/ 0 w 2655634"/>
                <a:gd name="connsiteY0" fmla="*/ 0 h 1877852"/>
                <a:gd name="connsiteX1" fmla="*/ 2655634 w 2655634"/>
                <a:gd name="connsiteY1" fmla="*/ 0 h 1877852"/>
                <a:gd name="connsiteX2" fmla="*/ 2642603 w 2655634"/>
                <a:gd name="connsiteY2" fmla="*/ 258058 h 1877852"/>
                <a:gd name="connsiteX3" fmla="*/ 2039994 w 2655634"/>
                <a:gd name="connsiteY3" fmla="*/ 1699450 h 1877852"/>
                <a:gd name="connsiteX4" fmla="*/ 1877851 w 2655634"/>
                <a:gd name="connsiteY4" fmla="*/ 1877852 h 1877852"/>
                <a:gd name="connsiteX5" fmla="*/ 0 w 2655634"/>
                <a:gd name="connsiteY5" fmla="*/ 0 h 1877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55634" h="1877852">
                  <a:moveTo>
                    <a:pt x="0" y="0"/>
                  </a:moveTo>
                  <a:lnTo>
                    <a:pt x="2655634" y="0"/>
                  </a:lnTo>
                  <a:lnTo>
                    <a:pt x="2642603" y="258058"/>
                  </a:lnTo>
                  <a:cubicBezTo>
                    <a:pt x="2587296" y="802655"/>
                    <a:pt x="2370141" y="1299405"/>
                    <a:pt x="2039994" y="1699450"/>
                  </a:cubicBezTo>
                  <a:lnTo>
                    <a:pt x="1877851" y="1877852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25000">
                  <a:schemeClr val="tx1">
                    <a:lumMod val="65000"/>
                    <a:lumOff val="35000"/>
                  </a:schemeClr>
                </a:gs>
                <a:gs pos="100000">
                  <a:schemeClr val="tx1"/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57" name="Freeform 56"/>
            <p:cNvSpPr/>
            <p:nvPr/>
          </p:nvSpPr>
          <p:spPr>
            <a:xfrm rot="2700000">
              <a:off x="2014686" y="3921277"/>
              <a:ext cx="1882712" cy="2660740"/>
            </a:xfrm>
            <a:custGeom>
              <a:avLst/>
              <a:gdLst>
                <a:gd name="connsiteX0" fmla="*/ 0 w 1882712"/>
                <a:gd name="connsiteY0" fmla="*/ 0 h 2660740"/>
                <a:gd name="connsiteX1" fmla="*/ 1882712 w 1882712"/>
                <a:gd name="connsiteY1" fmla="*/ 1882712 h 2660740"/>
                <a:gd name="connsiteX2" fmla="*/ 1704310 w 1882712"/>
                <a:gd name="connsiteY2" fmla="*/ 2044854 h 2660740"/>
                <a:gd name="connsiteX3" fmla="*/ 262918 w 1882712"/>
                <a:gd name="connsiteY3" fmla="*/ 2647463 h 2660740"/>
                <a:gd name="connsiteX4" fmla="*/ 0 w 1882712"/>
                <a:gd name="connsiteY4" fmla="*/ 2660740 h 2660740"/>
                <a:gd name="connsiteX5" fmla="*/ 0 w 1882712"/>
                <a:gd name="connsiteY5" fmla="*/ 0 h 2660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82712" h="2660740">
                  <a:moveTo>
                    <a:pt x="0" y="0"/>
                  </a:moveTo>
                  <a:lnTo>
                    <a:pt x="1882712" y="1882712"/>
                  </a:lnTo>
                  <a:lnTo>
                    <a:pt x="1704310" y="2044854"/>
                  </a:lnTo>
                  <a:cubicBezTo>
                    <a:pt x="1304265" y="2375001"/>
                    <a:pt x="807515" y="2592157"/>
                    <a:pt x="262918" y="2647463"/>
                  </a:cubicBezTo>
                  <a:lnTo>
                    <a:pt x="0" y="266074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25000">
                  <a:schemeClr val="tx1">
                    <a:lumMod val="65000"/>
                    <a:lumOff val="35000"/>
                  </a:schemeClr>
                </a:gs>
                <a:gs pos="100000">
                  <a:schemeClr val="tx1"/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58" name="Freeform 57"/>
            <p:cNvSpPr/>
            <p:nvPr/>
          </p:nvSpPr>
          <p:spPr>
            <a:xfrm rot="2700000">
              <a:off x="662985" y="2576347"/>
              <a:ext cx="1872993" cy="2650530"/>
            </a:xfrm>
            <a:custGeom>
              <a:avLst/>
              <a:gdLst>
                <a:gd name="connsiteX0" fmla="*/ 1872993 w 1872993"/>
                <a:gd name="connsiteY0" fmla="*/ 0 h 2650530"/>
                <a:gd name="connsiteX1" fmla="*/ 1872993 w 1872993"/>
                <a:gd name="connsiteY1" fmla="*/ 2650530 h 2650530"/>
                <a:gd name="connsiteX2" fmla="*/ 1619793 w 1872993"/>
                <a:gd name="connsiteY2" fmla="*/ 2637744 h 2650530"/>
                <a:gd name="connsiteX3" fmla="*/ 178401 w 1872993"/>
                <a:gd name="connsiteY3" fmla="*/ 2035135 h 2650530"/>
                <a:gd name="connsiteX4" fmla="*/ 0 w 1872993"/>
                <a:gd name="connsiteY4" fmla="*/ 1872993 h 2650530"/>
                <a:gd name="connsiteX5" fmla="*/ 1872993 w 1872993"/>
                <a:gd name="connsiteY5" fmla="*/ 0 h 2650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72993" h="2650530">
                  <a:moveTo>
                    <a:pt x="1872993" y="0"/>
                  </a:moveTo>
                  <a:lnTo>
                    <a:pt x="1872993" y="2650530"/>
                  </a:lnTo>
                  <a:lnTo>
                    <a:pt x="1619793" y="2637744"/>
                  </a:lnTo>
                  <a:cubicBezTo>
                    <a:pt x="1075196" y="2582438"/>
                    <a:pt x="578446" y="2365282"/>
                    <a:pt x="178401" y="2035135"/>
                  </a:cubicBezTo>
                  <a:lnTo>
                    <a:pt x="0" y="1872993"/>
                  </a:lnTo>
                  <a:lnTo>
                    <a:pt x="1872993" y="0"/>
                  </a:lnTo>
                  <a:close/>
                </a:path>
              </a:pathLst>
            </a:custGeom>
            <a:gradFill flip="none" rotWithShape="1">
              <a:gsLst>
                <a:gs pos="25000">
                  <a:schemeClr val="tx1">
                    <a:lumMod val="65000"/>
                    <a:lumOff val="35000"/>
                  </a:schemeClr>
                </a:gs>
                <a:gs pos="100000">
                  <a:schemeClr val="tx1"/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pic>
          <p:nvPicPr>
            <p:cNvPr id="65" name="Picture 13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06966" y="2668881"/>
              <a:ext cx="976387" cy="646755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66" name="Picture 12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22975" y="1530007"/>
              <a:ext cx="1054284" cy="1168749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67" name="Picture 12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41535" y="1281303"/>
              <a:ext cx="1674568" cy="1666155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3569" y="2214030"/>
              <a:ext cx="1466855" cy="1466855"/>
            </a:xfrm>
            <a:prstGeom prst="rect">
              <a:avLst/>
            </a:prstGeom>
          </p:spPr>
        </p:pic>
        <p:pic>
          <p:nvPicPr>
            <p:cNvPr id="72" name="Picture 13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40301" y="3772091"/>
              <a:ext cx="872237" cy="996412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73" name="Picture 12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282107" y="4619511"/>
              <a:ext cx="842107" cy="1023561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76" name="Picture 129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488172" y="4154668"/>
              <a:ext cx="2970016" cy="1904320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77" name="Picture 137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319848" y="3572129"/>
              <a:ext cx="1110584" cy="1231166"/>
            </a:xfrm>
            <a:prstGeom prst="rect">
              <a:avLst/>
            </a:prstGeom>
            <a:noFill/>
            <a:ln cap="flat">
              <a:noFill/>
            </a:ln>
          </p:spPr>
        </p:pic>
      </p:grpSp>
      <p:sp>
        <p:nvSpPr>
          <p:cNvPr id="78" name="Oval 77"/>
          <p:cNvSpPr/>
          <p:nvPr/>
        </p:nvSpPr>
        <p:spPr>
          <a:xfrm>
            <a:off x="2622552" y="2921344"/>
            <a:ext cx="1260000" cy="1260000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01600" sx="103000" sy="103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endParaRPr lang="bg-BG" dirty="0"/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758" y="1752918"/>
            <a:ext cx="1704222" cy="2441764"/>
          </a:xfrm>
          <a:prstGeom prst="rect">
            <a:avLst/>
          </a:prstGeom>
        </p:spPr>
      </p:pic>
      <p:sp>
        <p:nvSpPr>
          <p:cNvPr id="80" name="Oval 79"/>
          <p:cNvSpPr/>
          <p:nvPr/>
        </p:nvSpPr>
        <p:spPr>
          <a:xfrm>
            <a:off x="5570442" y="2481681"/>
            <a:ext cx="187200" cy="187200"/>
          </a:xfrm>
          <a:prstGeom prst="ellipse">
            <a:avLst/>
          </a:prstGeom>
          <a:solidFill>
            <a:srgbClr val="20E8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82" name="Straight Connector 81"/>
          <p:cNvCxnSpPr/>
          <p:nvPr/>
        </p:nvCxnSpPr>
        <p:spPr>
          <a:xfrm flipV="1">
            <a:off x="5730740" y="1533400"/>
            <a:ext cx="1321569" cy="1009198"/>
          </a:xfrm>
          <a:prstGeom prst="line">
            <a:avLst/>
          </a:prstGeom>
          <a:ln w="38100">
            <a:solidFill>
              <a:srgbClr val="00FF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7030879" y="1530007"/>
            <a:ext cx="1678941" cy="0"/>
          </a:xfrm>
          <a:prstGeom prst="line">
            <a:avLst/>
          </a:prstGeom>
          <a:ln w="38100">
            <a:solidFill>
              <a:srgbClr val="00FF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5943907" y="1114669"/>
            <a:ext cx="37649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Mongo DB</a:t>
            </a:r>
            <a:r>
              <a:rPr lang="bg-BG" b="1" dirty="0">
                <a:solidFill>
                  <a:srgbClr val="FFFF00"/>
                </a:solidFill>
              </a:rPr>
              <a:t> за</a:t>
            </a:r>
            <a:r>
              <a:rPr lang="en-US" b="1" dirty="0">
                <a:solidFill>
                  <a:srgbClr val="FFFF00"/>
                </a:solidFill>
              </a:rPr>
              <a:t> authentication service</a:t>
            </a:r>
          </a:p>
          <a:p>
            <a:pPr algn="ctr"/>
            <a:r>
              <a:rPr lang="bg-BG" b="1" dirty="0">
                <a:solidFill>
                  <a:srgbClr val="FFFF00"/>
                </a:solidFill>
              </a:rPr>
              <a:t> </a:t>
            </a:r>
            <a:endParaRPr lang="en-US" b="1" dirty="0">
              <a:solidFill>
                <a:srgbClr val="FFFF00"/>
              </a:solidFill>
            </a:endParaRPr>
          </a:p>
          <a:p>
            <a:pPr algn="ctr"/>
            <a:endParaRPr lang="bg-BG" b="1" dirty="0">
              <a:solidFill>
                <a:srgbClr val="FFFF00"/>
              </a:solidFill>
            </a:endParaRPr>
          </a:p>
        </p:txBody>
      </p:sp>
      <p:sp>
        <p:nvSpPr>
          <p:cNvPr id="64" name="Donut 63"/>
          <p:cNvSpPr/>
          <p:nvPr/>
        </p:nvSpPr>
        <p:spPr>
          <a:xfrm>
            <a:off x="554325" y="913919"/>
            <a:ext cx="5389582" cy="5389582"/>
          </a:xfrm>
          <a:prstGeom prst="donut">
            <a:avLst>
              <a:gd name="adj" fmla="val 2838"/>
            </a:avLst>
          </a:prstGeom>
          <a:solidFill>
            <a:schemeClr val="accent1">
              <a:lumMod val="50000"/>
              <a:alpha val="6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67005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roup 90"/>
          <p:cNvGrpSpPr/>
          <p:nvPr/>
        </p:nvGrpSpPr>
        <p:grpSpPr>
          <a:xfrm rot="10800000">
            <a:off x="275013" y="634607"/>
            <a:ext cx="5948206" cy="5948206"/>
            <a:chOff x="274217" y="634608"/>
            <a:chExt cx="5948206" cy="5948206"/>
          </a:xfrm>
        </p:grpSpPr>
        <p:sp>
          <p:nvSpPr>
            <p:cNvPr id="51" name="Freeform 50"/>
            <p:cNvSpPr/>
            <p:nvPr/>
          </p:nvSpPr>
          <p:spPr>
            <a:xfrm rot="2700000">
              <a:off x="3950697" y="1985266"/>
              <a:ext cx="1882712" cy="2660740"/>
            </a:xfrm>
            <a:custGeom>
              <a:avLst/>
              <a:gdLst>
                <a:gd name="connsiteX0" fmla="*/ 0 w 1882712"/>
                <a:gd name="connsiteY0" fmla="*/ 0 h 2660740"/>
                <a:gd name="connsiteX1" fmla="*/ 262918 w 1882712"/>
                <a:gd name="connsiteY1" fmla="*/ 13276 h 2660740"/>
                <a:gd name="connsiteX2" fmla="*/ 1704310 w 1882712"/>
                <a:gd name="connsiteY2" fmla="*/ 615885 h 2660740"/>
                <a:gd name="connsiteX3" fmla="*/ 1882712 w 1882712"/>
                <a:gd name="connsiteY3" fmla="*/ 778028 h 2660740"/>
                <a:gd name="connsiteX4" fmla="*/ 0 w 1882712"/>
                <a:gd name="connsiteY4" fmla="*/ 2660740 h 2660740"/>
                <a:gd name="connsiteX5" fmla="*/ 0 w 1882712"/>
                <a:gd name="connsiteY5" fmla="*/ 0 h 2660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82712" h="2660740">
                  <a:moveTo>
                    <a:pt x="0" y="0"/>
                  </a:moveTo>
                  <a:lnTo>
                    <a:pt x="262918" y="13276"/>
                  </a:lnTo>
                  <a:cubicBezTo>
                    <a:pt x="807515" y="68583"/>
                    <a:pt x="1304265" y="285738"/>
                    <a:pt x="1704310" y="615885"/>
                  </a:cubicBezTo>
                  <a:lnTo>
                    <a:pt x="1882712" y="778028"/>
                  </a:lnTo>
                  <a:lnTo>
                    <a:pt x="0" y="266074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25000">
                  <a:schemeClr val="tx1">
                    <a:lumMod val="65000"/>
                    <a:lumOff val="35000"/>
                  </a:schemeClr>
                </a:gs>
                <a:gs pos="100000">
                  <a:schemeClr val="tx1"/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52" name="Freeform 51"/>
            <p:cNvSpPr/>
            <p:nvPr/>
          </p:nvSpPr>
          <p:spPr>
            <a:xfrm rot="2700000">
              <a:off x="2605522" y="633810"/>
              <a:ext cx="1872993" cy="2650532"/>
            </a:xfrm>
            <a:custGeom>
              <a:avLst/>
              <a:gdLst>
                <a:gd name="connsiteX0" fmla="*/ 1872993 w 1872993"/>
                <a:gd name="connsiteY0" fmla="*/ 0 h 2650532"/>
                <a:gd name="connsiteX1" fmla="*/ 1872993 w 1872993"/>
                <a:gd name="connsiteY1" fmla="*/ 2650532 h 2650532"/>
                <a:gd name="connsiteX2" fmla="*/ 0 w 1872993"/>
                <a:gd name="connsiteY2" fmla="*/ 777538 h 2650532"/>
                <a:gd name="connsiteX3" fmla="*/ 178401 w 1872993"/>
                <a:gd name="connsiteY3" fmla="*/ 615395 h 2650532"/>
                <a:gd name="connsiteX4" fmla="*/ 1619793 w 1872993"/>
                <a:gd name="connsiteY4" fmla="*/ 12786 h 2650532"/>
                <a:gd name="connsiteX5" fmla="*/ 1872993 w 1872993"/>
                <a:gd name="connsiteY5" fmla="*/ 0 h 2650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72993" h="2650532">
                  <a:moveTo>
                    <a:pt x="1872993" y="0"/>
                  </a:moveTo>
                  <a:lnTo>
                    <a:pt x="1872993" y="2650532"/>
                  </a:lnTo>
                  <a:lnTo>
                    <a:pt x="0" y="777538"/>
                  </a:lnTo>
                  <a:lnTo>
                    <a:pt x="178401" y="615395"/>
                  </a:lnTo>
                  <a:cubicBezTo>
                    <a:pt x="578446" y="285248"/>
                    <a:pt x="1075196" y="68093"/>
                    <a:pt x="1619793" y="12786"/>
                  </a:cubicBezTo>
                  <a:lnTo>
                    <a:pt x="1872993" y="0"/>
                  </a:lnTo>
                  <a:close/>
                </a:path>
              </a:pathLst>
            </a:custGeom>
            <a:gradFill flip="none" rotWithShape="1">
              <a:gsLst>
                <a:gs pos="25000">
                  <a:schemeClr val="tx1">
                    <a:lumMod val="65000"/>
                    <a:lumOff val="35000"/>
                  </a:schemeClr>
                </a:gs>
                <a:gs pos="100000">
                  <a:schemeClr val="tx1"/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53" name="Freeform 52"/>
            <p:cNvSpPr/>
            <p:nvPr/>
          </p:nvSpPr>
          <p:spPr>
            <a:xfrm rot="2700000">
              <a:off x="1628310" y="1023499"/>
              <a:ext cx="2655636" cy="1877853"/>
            </a:xfrm>
            <a:custGeom>
              <a:avLst/>
              <a:gdLst>
                <a:gd name="connsiteX0" fmla="*/ 777783 w 2655636"/>
                <a:gd name="connsiteY0" fmla="*/ 0 h 1877853"/>
                <a:gd name="connsiteX1" fmla="*/ 2655636 w 2655636"/>
                <a:gd name="connsiteY1" fmla="*/ 1877853 h 1877853"/>
                <a:gd name="connsiteX2" fmla="*/ 0 w 2655636"/>
                <a:gd name="connsiteY2" fmla="*/ 1877853 h 1877853"/>
                <a:gd name="connsiteX3" fmla="*/ 13031 w 2655636"/>
                <a:gd name="connsiteY3" fmla="*/ 1619793 h 1877853"/>
                <a:gd name="connsiteX4" fmla="*/ 615640 w 2655636"/>
                <a:gd name="connsiteY4" fmla="*/ 178401 h 1877853"/>
                <a:gd name="connsiteX5" fmla="*/ 777783 w 2655636"/>
                <a:gd name="connsiteY5" fmla="*/ 0 h 1877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55636" h="1877853">
                  <a:moveTo>
                    <a:pt x="777783" y="0"/>
                  </a:moveTo>
                  <a:lnTo>
                    <a:pt x="2655636" y="1877853"/>
                  </a:lnTo>
                  <a:lnTo>
                    <a:pt x="0" y="1877853"/>
                  </a:lnTo>
                  <a:lnTo>
                    <a:pt x="13031" y="1619793"/>
                  </a:lnTo>
                  <a:cubicBezTo>
                    <a:pt x="68338" y="1075196"/>
                    <a:pt x="285493" y="578446"/>
                    <a:pt x="615640" y="178401"/>
                  </a:cubicBezTo>
                  <a:lnTo>
                    <a:pt x="777783" y="0"/>
                  </a:lnTo>
                  <a:close/>
                </a:path>
              </a:pathLst>
            </a:custGeom>
            <a:gradFill flip="none" rotWithShape="1">
              <a:gsLst>
                <a:gs pos="25000">
                  <a:schemeClr val="tx1">
                    <a:lumMod val="65000"/>
                    <a:lumOff val="35000"/>
                  </a:schemeClr>
                </a:gs>
                <a:gs pos="100000">
                  <a:schemeClr val="tx1"/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54" name="Freeform 53"/>
            <p:cNvSpPr/>
            <p:nvPr/>
          </p:nvSpPr>
          <p:spPr>
            <a:xfrm rot="2700000">
              <a:off x="3567584" y="2962773"/>
              <a:ext cx="2655635" cy="1877853"/>
            </a:xfrm>
            <a:custGeom>
              <a:avLst/>
              <a:gdLst>
                <a:gd name="connsiteX0" fmla="*/ 1877853 w 2655635"/>
                <a:gd name="connsiteY0" fmla="*/ 0 h 1877853"/>
                <a:gd name="connsiteX1" fmla="*/ 2039995 w 2655635"/>
                <a:gd name="connsiteY1" fmla="*/ 178401 h 1877853"/>
                <a:gd name="connsiteX2" fmla="*/ 2642604 w 2655635"/>
                <a:gd name="connsiteY2" fmla="*/ 1619793 h 1877853"/>
                <a:gd name="connsiteX3" fmla="*/ 2655635 w 2655635"/>
                <a:gd name="connsiteY3" fmla="*/ 1877853 h 1877853"/>
                <a:gd name="connsiteX4" fmla="*/ 0 w 2655635"/>
                <a:gd name="connsiteY4" fmla="*/ 1877853 h 1877853"/>
                <a:gd name="connsiteX5" fmla="*/ 1877853 w 2655635"/>
                <a:gd name="connsiteY5" fmla="*/ 0 h 1877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55635" h="1877853">
                  <a:moveTo>
                    <a:pt x="1877853" y="0"/>
                  </a:moveTo>
                  <a:lnTo>
                    <a:pt x="2039995" y="178401"/>
                  </a:lnTo>
                  <a:cubicBezTo>
                    <a:pt x="2370142" y="578446"/>
                    <a:pt x="2587297" y="1075196"/>
                    <a:pt x="2642604" y="1619793"/>
                  </a:cubicBezTo>
                  <a:lnTo>
                    <a:pt x="2655635" y="1877853"/>
                  </a:lnTo>
                  <a:lnTo>
                    <a:pt x="0" y="1877853"/>
                  </a:lnTo>
                  <a:lnTo>
                    <a:pt x="1877853" y="0"/>
                  </a:lnTo>
                  <a:close/>
                </a:path>
              </a:pathLst>
            </a:custGeom>
            <a:gradFill flip="none" rotWithShape="1">
              <a:gsLst>
                <a:gs pos="25000">
                  <a:schemeClr val="tx1">
                    <a:lumMod val="65000"/>
                    <a:lumOff val="35000"/>
                  </a:schemeClr>
                </a:gs>
                <a:gs pos="100000">
                  <a:schemeClr val="tx1"/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55" name="Freeform 54"/>
            <p:cNvSpPr/>
            <p:nvPr/>
          </p:nvSpPr>
          <p:spPr>
            <a:xfrm rot="2700000">
              <a:off x="275013" y="2376797"/>
              <a:ext cx="2655635" cy="1877852"/>
            </a:xfrm>
            <a:custGeom>
              <a:avLst/>
              <a:gdLst>
                <a:gd name="connsiteX0" fmla="*/ 0 w 2655635"/>
                <a:gd name="connsiteY0" fmla="*/ 0 h 1877852"/>
                <a:gd name="connsiteX1" fmla="*/ 2655635 w 2655635"/>
                <a:gd name="connsiteY1" fmla="*/ 0 h 1877852"/>
                <a:gd name="connsiteX2" fmla="*/ 777783 w 2655635"/>
                <a:gd name="connsiteY2" fmla="*/ 1877852 h 1877852"/>
                <a:gd name="connsiteX3" fmla="*/ 615640 w 2655635"/>
                <a:gd name="connsiteY3" fmla="*/ 1699450 h 1877852"/>
                <a:gd name="connsiteX4" fmla="*/ 13031 w 2655635"/>
                <a:gd name="connsiteY4" fmla="*/ 258058 h 1877852"/>
                <a:gd name="connsiteX5" fmla="*/ 0 w 2655635"/>
                <a:gd name="connsiteY5" fmla="*/ 0 h 1877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55635" h="1877852">
                  <a:moveTo>
                    <a:pt x="0" y="0"/>
                  </a:moveTo>
                  <a:lnTo>
                    <a:pt x="2655635" y="0"/>
                  </a:lnTo>
                  <a:lnTo>
                    <a:pt x="777783" y="1877852"/>
                  </a:lnTo>
                  <a:lnTo>
                    <a:pt x="615640" y="1699450"/>
                  </a:lnTo>
                  <a:cubicBezTo>
                    <a:pt x="285493" y="1299405"/>
                    <a:pt x="68338" y="802655"/>
                    <a:pt x="13031" y="258058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25000">
                  <a:schemeClr val="tx1">
                    <a:lumMod val="65000"/>
                    <a:lumOff val="35000"/>
                  </a:schemeClr>
                </a:gs>
                <a:gs pos="100000">
                  <a:schemeClr val="tx1"/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56" name="Freeform 55"/>
            <p:cNvSpPr/>
            <p:nvPr/>
          </p:nvSpPr>
          <p:spPr>
            <a:xfrm rot="2700000">
              <a:off x="2214287" y="4316071"/>
              <a:ext cx="2655634" cy="1877852"/>
            </a:xfrm>
            <a:custGeom>
              <a:avLst/>
              <a:gdLst>
                <a:gd name="connsiteX0" fmla="*/ 0 w 2655634"/>
                <a:gd name="connsiteY0" fmla="*/ 0 h 1877852"/>
                <a:gd name="connsiteX1" fmla="*/ 2655634 w 2655634"/>
                <a:gd name="connsiteY1" fmla="*/ 0 h 1877852"/>
                <a:gd name="connsiteX2" fmla="*/ 2642603 w 2655634"/>
                <a:gd name="connsiteY2" fmla="*/ 258058 h 1877852"/>
                <a:gd name="connsiteX3" fmla="*/ 2039994 w 2655634"/>
                <a:gd name="connsiteY3" fmla="*/ 1699450 h 1877852"/>
                <a:gd name="connsiteX4" fmla="*/ 1877851 w 2655634"/>
                <a:gd name="connsiteY4" fmla="*/ 1877852 h 1877852"/>
                <a:gd name="connsiteX5" fmla="*/ 0 w 2655634"/>
                <a:gd name="connsiteY5" fmla="*/ 0 h 1877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55634" h="1877852">
                  <a:moveTo>
                    <a:pt x="0" y="0"/>
                  </a:moveTo>
                  <a:lnTo>
                    <a:pt x="2655634" y="0"/>
                  </a:lnTo>
                  <a:lnTo>
                    <a:pt x="2642603" y="258058"/>
                  </a:lnTo>
                  <a:cubicBezTo>
                    <a:pt x="2587296" y="802655"/>
                    <a:pt x="2370141" y="1299405"/>
                    <a:pt x="2039994" y="1699450"/>
                  </a:cubicBezTo>
                  <a:lnTo>
                    <a:pt x="1877851" y="1877852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25000">
                  <a:schemeClr val="tx1">
                    <a:lumMod val="65000"/>
                    <a:lumOff val="35000"/>
                  </a:schemeClr>
                </a:gs>
                <a:gs pos="100000">
                  <a:schemeClr val="tx1"/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57" name="Freeform 56"/>
            <p:cNvSpPr/>
            <p:nvPr/>
          </p:nvSpPr>
          <p:spPr>
            <a:xfrm rot="2700000">
              <a:off x="2014686" y="3921277"/>
              <a:ext cx="1882712" cy="2660740"/>
            </a:xfrm>
            <a:custGeom>
              <a:avLst/>
              <a:gdLst>
                <a:gd name="connsiteX0" fmla="*/ 0 w 1882712"/>
                <a:gd name="connsiteY0" fmla="*/ 0 h 2660740"/>
                <a:gd name="connsiteX1" fmla="*/ 1882712 w 1882712"/>
                <a:gd name="connsiteY1" fmla="*/ 1882712 h 2660740"/>
                <a:gd name="connsiteX2" fmla="*/ 1704310 w 1882712"/>
                <a:gd name="connsiteY2" fmla="*/ 2044854 h 2660740"/>
                <a:gd name="connsiteX3" fmla="*/ 262918 w 1882712"/>
                <a:gd name="connsiteY3" fmla="*/ 2647463 h 2660740"/>
                <a:gd name="connsiteX4" fmla="*/ 0 w 1882712"/>
                <a:gd name="connsiteY4" fmla="*/ 2660740 h 2660740"/>
                <a:gd name="connsiteX5" fmla="*/ 0 w 1882712"/>
                <a:gd name="connsiteY5" fmla="*/ 0 h 2660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82712" h="2660740">
                  <a:moveTo>
                    <a:pt x="0" y="0"/>
                  </a:moveTo>
                  <a:lnTo>
                    <a:pt x="1882712" y="1882712"/>
                  </a:lnTo>
                  <a:lnTo>
                    <a:pt x="1704310" y="2044854"/>
                  </a:lnTo>
                  <a:cubicBezTo>
                    <a:pt x="1304265" y="2375001"/>
                    <a:pt x="807515" y="2592157"/>
                    <a:pt x="262918" y="2647463"/>
                  </a:cubicBezTo>
                  <a:lnTo>
                    <a:pt x="0" y="266074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25000">
                  <a:schemeClr val="tx1">
                    <a:lumMod val="65000"/>
                    <a:lumOff val="35000"/>
                  </a:schemeClr>
                </a:gs>
                <a:gs pos="100000">
                  <a:schemeClr val="tx1"/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58" name="Freeform 57"/>
            <p:cNvSpPr/>
            <p:nvPr/>
          </p:nvSpPr>
          <p:spPr>
            <a:xfrm rot="2700000">
              <a:off x="662985" y="2576347"/>
              <a:ext cx="1872993" cy="2650530"/>
            </a:xfrm>
            <a:custGeom>
              <a:avLst/>
              <a:gdLst>
                <a:gd name="connsiteX0" fmla="*/ 1872993 w 1872993"/>
                <a:gd name="connsiteY0" fmla="*/ 0 h 2650530"/>
                <a:gd name="connsiteX1" fmla="*/ 1872993 w 1872993"/>
                <a:gd name="connsiteY1" fmla="*/ 2650530 h 2650530"/>
                <a:gd name="connsiteX2" fmla="*/ 1619793 w 1872993"/>
                <a:gd name="connsiteY2" fmla="*/ 2637744 h 2650530"/>
                <a:gd name="connsiteX3" fmla="*/ 178401 w 1872993"/>
                <a:gd name="connsiteY3" fmla="*/ 2035135 h 2650530"/>
                <a:gd name="connsiteX4" fmla="*/ 0 w 1872993"/>
                <a:gd name="connsiteY4" fmla="*/ 1872993 h 2650530"/>
                <a:gd name="connsiteX5" fmla="*/ 1872993 w 1872993"/>
                <a:gd name="connsiteY5" fmla="*/ 0 h 2650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72993" h="2650530">
                  <a:moveTo>
                    <a:pt x="1872993" y="0"/>
                  </a:moveTo>
                  <a:lnTo>
                    <a:pt x="1872993" y="2650530"/>
                  </a:lnTo>
                  <a:lnTo>
                    <a:pt x="1619793" y="2637744"/>
                  </a:lnTo>
                  <a:cubicBezTo>
                    <a:pt x="1075196" y="2582438"/>
                    <a:pt x="578446" y="2365282"/>
                    <a:pt x="178401" y="2035135"/>
                  </a:cubicBezTo>
                  <a:lnTo>
                    <a:pt x="0" y="1872993"/>
                  </a:lnTo>
                  <a:lnTo>
                    <a:pt x="1872993" y="0"/>
                  </a:lnTo>
                  <a:close/>
                </a:path>
              </a:pathLst>
            </a:custGeom>
            <a:gradFill flip="none" rotWithShape="1">
              <a:gsLst>
                <a:gs pos="25000">
                  <a:srgbClr val="00FFCC"/>
                </a:gs>
                <a:gs pos="76000">
                  <a:srgbClr val="008080"/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pic>
          <p:nvPicPr>
            <p:cNvPr id="65" name="Picture 13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06966" y="2668881"/>
              <a:ext cx="976387" cy="646755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66" name="Picture 12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22975" y="1530007"/>
              <a:ext cx="1054284" cy="1168749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67" name="Picture 12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41535" y="1281303"/>
              <a:ext cx="1674568" cy="1666155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3569" y="2214030"/>
              <a:ext cx="1466855" cy="1466855"/>
            </a:xfrm>
            <a:prstGeom prst="rect">
              <a:avLst/>
            </a:prstGeom>
          </p:spPr>
        </p:pic>
        <p:pic>
          <p:nvPicPr>
            <p:cNvPr id="72" name="Picture 13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40301" y="3772091"/>
              <a:ext cx="872237" cy="996412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73" name="Picture 12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282107" y="4619511"/>
              <a:ext cx="842107" cy="1023561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76" name="Picture 129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488172" y="4154668"/>
              <a:ext cx="2970016" cy="1904320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77" name="Picture 137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319848" y="3572129"/>
              <a:ext cx="1110584" cy="1231166"/>
            </a:xfrm>
            <a:prstGeom prst="rect">
              <a:avLst/>
            </a:prstGeom>
            <a:noFill/>
            <a:ln cap="flat">
              <a:noFill/>
            </a:ln>
          </p:spPr>
        </p:pic>
      </p:grpSp>
      <p:sp>
        <p:nvSpPr>
          <p:cNvPr id="78" name="Oval 77"/>
          <p:cNvSpPr/>
          <p:nvPr/>
        </p:nvSpPr>
        <p:spPr>
          <a:xfrm>
            <a:off x="2622552" y="2921344"/>
            <a:ext cx="1260000" cy="1260000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01600" sx="103000" sy="103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endParaRPr lang="bg-BG" dirty="0"/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758" y="1752918"/>
            <a:ext cx="1704222" cy="2441764"/>
          </a:xfrm>
          <a:prstGeom prst="rect">
            <a:avLst/>
          </a:prstGeom>
        </p:spPr>
      </p:pic>
      <p:sp>
        <p:nvSpPr>
          <p:cNvPr id="80" name="Oval 79"/>
          <p:cNvSpPr/>
          <p:nvPr/>
        </p:nvSpPr>
        <p:spPr>
          <a:xfrm>
            <a:off x="5570442" y="2481681"/>
            <a:ext cx="187200" cy="187200"/>
          </a:xfrm>
          <a:prstGeom prst="ellipse">
            <a:avLst/>
          </a:prstGeom>
          <a:solidFill>
            <a:srgbClr val="20E8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82" name="Straight Connector 81"/>
          <p:cNvCxnSpPr/>
          <p:nvPr/>
        </p:nvCxnSpPr>
        <p:spPr>
          <a:xfrm flipV="1">
            <a:off x="5730740" y="1533400"/>
            <a:ext cx="1321569" cy="1009198"/>
          </a:xfrm>
          <a:prstGeom prst="line">
            <a:avLst/>
          </a:prstGeom>
          <a:ln w="38100">
            <a:solidFill>
              <a:srgbClr val="00FF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7030879" y="1530007"/>
            <a:ext cx="1678941" cy="0"/>
          </a:xfrm>
          <a:prstGeom prst="line">
            <a:avLst/>
          </a:prstGeom>
          <a:ln w="38100">
            <a:solidFill>
              <a:srgbClr val="00FF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5943907" y="1114669"/>
            <a:ext cx="37649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PostgreSQL</a:t>
            </a:r>
            <a:r>
              <a:rPr lang="bg-BG" b="1" dirty="0">
                <a:solidFill>
                  <a:srgbClr val="FFFF00"/>
                </a:solidFill>
              </a:rPr>
              <a:t> за</a:t>
            </a:r>
            <a:r>
              <a:rPr lang="en-US" b="1" dirty="0">
                <a:solidFill>
                  <a:srgbClr val="FFFF00"/>
                </a:solidFill>
              </a:rPr>
              <a:t> data base</a:t>
            </a:r>
          </a:p>
          <a:p>
            <a:pPr algn="ctr"/>
            <a:r>
              <a:rPr lang="bg-BG" b="1" dirty="0">
                <a:solidFill>
                  <a:srgbClr val="FFFF00"/>
                </a:solidFill>
              </a:rPr>
              <a:t> </a:t>
            </a:r>
            <a:endParaRPr lang="en-US" b="1" dirty="0">
              <a:solidFill>
                <a:srgbClr val="FFFF00"/>
              </a:solidFill>
            </a:endParaRPr>
          </a:p>
          <a:p>
            <a:pPr algn="ctr"/>
            <a:endParaRPr lang="bg-BG" b="1" dirty="0">
              <a:solidFill>
                <a:srgbClr val="FFFF00"/>
              </a:solidFill>
            </a:endParaRPr>
          </a:p>
        </p:txBody>
      </p:sp>
      <p:sp>
        <p:nvSpPr>
          <p:cNvPr id="64" name="Donut 63"/>
          <p:cNvSpPr/>
          <p:nvPr/>
        </p:nvSpPr>
        <p:spPr>
          <a:xfrm>
            <a:off x="554325" y="913919"/>
            <a:ext cx="5389582" cy="5389582"/>
          </a:xfrm>
          <a:prstGeom prst="donut">
            <a:avLst>
              <a:gd name="adj" fmla="val 2838"/>
            </a:avLst>
          </a:prstGeom>
          <a:solidFill>
            <a:schemeClr val="accent1">
              <a:lumMod val="50000"/>
              <a:alpha val="6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58073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roup 90"/>
          <p:cNvGrpSpPr/>
          <p:nvPr/>
        </p:nvGrpSpPr>
        <p:grpSpPr>
          <a:xfrm rot="13500000">
            <a:off x="275013" y="634607"/>
            <a:ext cx="5948206" cy="5948206"/>
            <a:chOff x="274217" y="634608"/>
            <a:chExt cx="5948206" cy="5948206"/>
          </a:xfrm>
        </p:grpSpPr>
        <p:sp>
          <p:nvSpPr>
            <p:cNvPr id="51" name="Freeform 50"/>
            <p:cNvSpPr/>
            <p:nvPr/>
          </p:nvSpPr>
          <p:spPr>
            <a:xfrm rot="2700000">
              <a:off x="3950697" y="1985266"/>
              <a:ext cx="1882712" cy="2660740"/>
            </a:xfrm>
            <a:custGeom>
              <a:avLst/>
              <a:gdLst>
                <a:gd name="connsiteX0" fmla="*/ 0 w 1882712"/>
                <a:gd name="connsiteY0" fmla="*/ 0 h 2660740"/>
                <a:gd name="connsiteX1" fmla="*/ 262918 w 1882712"/>
                <a:gd name="connsiteY1" fmla="*/ 13276 h 2660740"/>
                <a:gd name="connsiteX2" fmla="*/ 1704310 w 1882712"/>
                <a:gd name="connsiteY2" fmla="*/ 615885 h 2660740"/>
                <a:gd name="connsiteX3" fmla="*/ 1882712 w 1882712"/>
                <a:gd name="connsiteY3" fmla="*/ 778028 h 2660740"/>
                <a:gd name="connsiteX4" fmla="*/ 0 w 1882712"/>
                <a:gd name="connsiteY4" fmla="*/ 2660740 h 2660740"/>
                <a:gd name="connsiteX5" fmla="*/ 0 w 1882712"/>
                <a:gd name="connsiteY5" fmla="*/ 0 h 2660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82712" h="2660740">
                  <a:moveTo>
                    <a:pt x="0" y="0"/>
                  </a:moveTo>
                  <a:lnTo>
                    <a:pt x="262918" y="13276"/>
                  </a:lnTo>
                  <a:cubicBezTo>
                    <a:pt x="807515" y="68583"/>
                    <a:pt x="1304265" y="285738"/>
                    <a:pt x="1704310" y="615885"/>
                  </a:cubicBezTo>
                  <a:lnTo>
                    <a:pt x="1882712" y="778028"/>
                  </a:lnTo>
                  <a:lnTo>
                    <a:pt x="0" y="266074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25000">
                  <a:schemeClr val="tx1">
                    <a:lumMod val="65000"/>
                    <a:lumOff val="35000"/>
                  </a:schemeClr>
                </a:gs>
                <a:gs pos="100000">
                  <a:schemeClr val="tx1"/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52" name="Freeform 51"/>
            <p:cNvSpPr/>
            <p:nvPr/>
          </p:nvSpPr>
          <p:spPr>
            <a:xfrm rot="2700000">
              <a:off x="2605522" y="633810"/>
              <a:ext cx="1872993" cy="2650532"/>
            </a:xfrm>
            <a:custGeom>
              <a:avLst/>
              <a:gdLst>
                <a:gd name="connsiteX0" fmla="*/ 1872993 w 1872993"/>
                <a:gd name="connsiteY0" fmla="*/ 0 h 2650532"/>
                <a:gd name="connsiteX1" fmla="*/ 1872993 w 1872993"/>
                <a:gd name="connsiteY1" fmla="*/ 2650532 h 2650532"/>
                <a:gd name="connsiteX2" fmla="*/ 0 w 1872993"/>
                <a:gd name="connsiteY2" fmla="*/ 777538 h 2650532"/>
                <a:gd name="connsiteX3" fmla="*/ 178401 w 1872993"/>
                <a:gd name="connsiteY3" fmla="*/ 615395 h 2650532"/>
                <a:gd name="connsiteX4" fmla="*/ 1619793 w 1872993"/>
                <a:gd name="connsiteY4" fmla="*/ 12786 h 2650532"/>
                <a:gd name="connsiteX5" fmla="*/ 1872993 w 1872993"/>
                <a:gd name="connsiteY5" fmla="*/ 0 h 2650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72993" h="2650532">
                  <a:moveTo>
                    <a:pt x="1872993" y="0"/>
                  </a:moveTo>
                  <a:lnTo>
                    <a:pt x="1872993" y="2650532"/>
                  </a:lnTo>
                  <a:lnTo>
                    <a:pt x="0" y="777538"/>
                  </a:lnTo>
                  <a:lnTo>
                    <a:pt x="178401" y="615395"/>
                  </a:lnTo>
                  <a:cubicBezTo>
                    <a:pt x="578446" y="285248"/>
                    <a:pt x="1075196" y="68093"/>
                    <a:pt x="1619793" y="12786"/>
                  </a:cubicBezTo>
                  <a:lnTo>
                    <a:pt x="1872993" y="0"/>
                  </a:lnTo>
                  <a:close/>
                </a:path>
              </a:pathLst>
            </a:custGeom>
            <a:gradFill flip="none" rotWithShape="1">
              <a:gsLst>
                <a:gs pos="25000">
                  <a:schemeClr val="tx1">
                    <a:lumMod val="65000"/>
                    <a:lumOff val="35000"/>
                  </a:schemeClr>
                </a:gs>
                <a:gs pos="100000">
                  <a:schemeClr val="tx1"/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53" name="Freeform 52"/>
            <p:cNvSpPr/>
            <p:nvPr/>
          </p:nvSpPr>
          <p:spPr>
            <a:xfrm rot="2700000">
              <a:off x="1628310" y="1023499"/>
              <a:ext cx="2655636" cy="1877853"/>
            </a:xfrm>
            <a:custGeom>
              <a:avLst/>
              <a:gdLst>
                <a:gd name="connsiteX0" fmla="*/ 777783 w 2655636"/>
                <a:gd name="connsiteY0" fmla="*/ 0 h 1877853"/>
                <a:gd name="connsiteX1" fmla="*/ 2655636 w 2655636"/>
                <a:gd name="connsiteY1" fmla="*/ 1877853 h 1877853"/>
                <a:gd name="connsiteX2" fmla="*/ 0 w 2655636"/>
                <a:gd name="connsiteY2" fmla="*/ 1877853 h 1877853"/>
                <a:gd name="connsiteX3" fmla="*/ 13031 w 2655636"/>
                <a:gd name="connsiteY3" fmla="*/ 1619793 h 1877853"/>
                <a:gd name="connsiteX4" fmla="*/ 615640 w 2655636"/>
                <a:gd name="connsiteY4" fmla="*/ 178401 h 1877853"/>
                <a:gd name="connsiteX5" fmla="*/ 777783 w 2655636"/>
                <a:gd name="connsiteY5" fmla="*/ 0 h 1877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55636" h="1877853">
                  <a:moveTo>
                    <a:pt x="777783" y="0"/>
                  </a:moveTo>
                  <a:lnTo>
                    <a:pt x="2655636" y="1877853"/>
                  </a:lnTo>
                  <a:lnTo>
                    <a:pt x="0" y="1877853"/>
                  </a:lnTo>
                  <a:lnTo>
                    <a:pt x="13031" y="1619793"/>
                  </a:lnTo>
                  <a:cubicBezTo>
                    <a:pt x="68338" y="1075196"/>
                    <a:pt x="285493" y="578446"/>
                    <a:pt x="615640" y="178401"/>
                  </a:cubicBezTo>
                  <a:lnTo>
                    <a:pt x="777783" y="0"/>
                  </a:lnTo>
                  <a:close/>
                </a:path>
              </a:pathLst>
            </a:custGeom>
            <a:gradFill flip="none" rotWithShape="1">
              <a:gsLst>
                <a:gs pos="25000">
                  <a:schemeClr val="tx1">
                    <a:lumMod val="65000"/>
                    <a:lumOff val="35000"/>
                  </a:schemeClr>
                </a:gs>
                <a:gs pos="100000">
                  <a:schemeClr val="tx1"/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54" name="Freeform 53"/>
            <p:cNvSpPr/>
            <p:nvPr/>
          </p:nvSpPr>
          <p:spPr>
            <a:xfrm rot="2700000">
              <a:off x="3567584" y="2962773"/>
              <a:ext cx="2655635" cy="1877853"/>
            </a:xfrm>
            <a:custGeom>
              <a:avLst/>
              <a:gdLst>
                <a:gd name="connsiteX0" fmla="*/ 1877853 w 2655635"/>
                <a:gd name="connsiteY0" fmla="*/ 0 h 1877853"/>
                <a:gd name="connsiteX1" fmla="*/ 2039995 w 2655635"/>
                <a:gd name="connsiteY1" fmla="*/ 178401 h 1877853"/>
                <a:gd name="connsiteX2" fmla="*/ 2642604 w 2655635"/>
                <a:gd name="connsiteY2" fmla="*/ 1619793 h 1877853"/>
                <a:gd name="connsiteX3" fmla="*/ 2655635 w 2655635"/>
                <a:gd name="connsiteY3" fmla="*/ 1877853 h 1877853"/>
                <a:gd name="connsiteX4" fmla="*/ 0 w 2655635"/>
                <a:gd name="connsiteY4" fmla="*/ 1877853 h 1877853"/>
                <a:gd name="connsiteX5" fmla="*/ 1877853 w 2655635"/>
                <a:gd name="connsiteY5" fmla="*/ 0 h 1877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55635" h="1877853">
                  <a:moveTo>
                    <a:pt x="1877853" y="0"/>
                  </a:moveTo>
                  <a:lnTo>
                    <a:pt x="2039995" y="178401"/>
                  </a:lnTo>
                  <a:cubicBezTo>
                    <a:pt x="2370142" y="578446"/>
                    <a:pt x="2587297" y="1075196"/>
                    <a:pt x="2642604" y="1619793"/>
                  </a:cubicBezTo>
                  <a:lnTo>
                    <a:pt x="2655635" y="1877853"/>
                  </a:lnTo>
                  <a:lnTo>
                    <a:pt x="0" y="1877853"/>
                  </a:lnTo>
                  <a:lnTo>
                    <a:pt x="1877853" y="0"/>
                  </a:lnTo>
                  <a:close/>
                </a:path>
              </a:pathLst>
            </a:custGeom>
            <a:gradFill flip="none" rotWithShape="1">
              <a:gsLst>
                <a:gs pos="25000">
                  <a:schemeClr val="tx1">
                    <a:lumMod val="65000"/>
                    <a:lumOff val="35000"/>
                  </a:schemeClr>
                </a:gs>
                <a:gs pos="100000">
                  <a:schemeClr val="tx1"/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55" name="Freeform 54"/>
            <p:cNvSpPr/>
            <p:nvPr/>
          </p:nvSpPr>
          <p:spPr>
            <a:xfrm rot="2700000">
              <a:off x="275013" y="2376797"/>
              <a:ext cx="2655635" cy="1877852"/>
            </a:xfrm>
            <a:custGeom>
              <a:avLst/>
              <a:gdLst>
                <a:gd name="connsiteX0" fmla="*/ 0 w 2655635"/>
                <a:gd name="connsiteY0" fmla="*/ 0 h 1877852"/>
                <a:gd name="connsiteX1" fmla="*/ 2655635 w 2655635"/>
                <a:gd name="connsiteY1" fmla="*/ 0 h 1877852"/>
                <a:gd name="connsiteX2" fmla="*/ 777783 w 2655635"/>
                <a:gd name="connsiteY2" fmla="*/ 1877852 h 1877852"/>
                <a:gd name="connsiteX3" fmla="*/ 615640 w 2655635"/>
                <a:gd name="connsiteY3" fmla="*/ 1699450 h 1877852"/>
                <a:gd name="connsiteX4" fmla="*/ 13031 w 2655635"/>
                <a:gd name="connsiteY4" fmla="*/ 258058 h 1877852"/>
                <a:gd name="connsiteX5" fmla="*/ 0 w 2655635"/>
                <a:gd name="connsiteY5" fmla="*/ 0 h 1877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55635" h="1877852">
                  <a:moveTo>
                    <a:pt x="0" y="0"/>
                  </a:moveTo>
                  <a:lnTo>
                    <a:pt x="2655635" y="0"/>
                  </a:lnTo>
                  <a:lnTo>
                    <a:pt x="777783" y="1877852"/>
                  </a:lnTo>
                  <a:lnTo>
                    <a:pt x="615640" y="1699450"/>
                  </a:lnTo>
                  <a:cubicBezTo>
                    <a:pt x="285493" y="1299405"/>
                    <a:pt x="68338" y="802655"/>
                    <a:pt x="13031" y="258058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25000">
                  <a:schemeClr val="tx1">
                    <a:lumMod val="65000"/>
                    <a:lumOff val="35000"/>
                  </a:schemeClr>
                </a:gs>
                <a:gs pos="100000">
                  <a:schemeClr val="tx1"/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56" name="Freeform 55"/>
            <p:cNvSpPr/>
            <p:nvPr/>
          </p:nvSpPr>
          <p:spPr>
            <a:xfrm rot="2700000">
              <a:off x="2214287" y="4316071"/>
              <a:ext cx="2655634" cy="1877852"/>
            </a:xfrm>
            <a:custGeom>
              <a:avLst/>
              <a:gdLst>
                <a:gd name="connsiteX0" fmla="*/ 0 w 2655634"/>
                <a:gd name="connsiteY0" fmla="*/ 0 h 1877852"/>
                <a:gd name="connsiteX1" fmla="*/ 2655634 w 2655634"/>
                <a:gd name="connsiteY1" fmla="*/ 0 h 1877852"/>
                <a:gd name="connsiteX2" fmla="*/ 2642603 w 2655634"/>
                <a:gd name="connsiteY2" fmla="*/ 258058 h 1877852"/>
                <a:gd name="connsiteX3" fmla="*/ 2039994 w 2655634"/>
                <a:gd name="connsiteY3" fmla="*/ 1699450 h 1877852"/>
                <a:gd name="connsiteX4" fmla="*/ 1877851 w 2655634"/>
                <a:gd name="connsiteY4" fmla="*/ 1877852 h 1877852"/>
                <a:gd name="connsiteX5" fmla="*/ 0 w 2655634"/>
                <a:gd name="connsiteY5" fmla="*/ 0 h 1877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55634" h="1877852">
                  <a:moveTo>
                    <a:pt x="0" y="0"/>
                  </a:moveTo>
                  <a:lnTo>
                    <a:pt x="2655634" y="0"/>
                  </a:lnTo>
                  <a:lnTo>
                    <a:pt x="2642603" y="258058"/>
                  </a:lnTo>
                  <a:cubicBezTo>
                    <a:pt x="2587296" y="802655"/>
                    <a:pt x="2370141" y="1299405"/>
                    <a:pt x="2039994" y="1699450"/>
                  </a:cubicBezTo>
                  <a:lnTo>
                    <a:pt x="1877851" y="1877852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25000">
                  <a:schemeClr val="tx1">
                    <a:lumMod val="65000"/>
                    <a:lumOff val="35000"/>
                  </a:schemeClr>
                </a:gs>
                <a:gs pos="100000">
                  <a:schemeClr val="tx1"/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57" name="Freeform 56"/>
            <p:cNvSpPr/>
            <p:nvPr/>
          </p:nvSpPr>
          <p:spPr>
            <a:xfrm rot="2700000">
              <a:off x="2014686" y="3921277"/>
              <a:ext cx="1882712" cy="2660740"/>
            </a:xfrm>
            <a:custGeom>
              <a:avLst/>
              <a:gdLst>
                <a:gd name="connsiteX0" fmla="*/ 0 w 1882712"/>
                <a:gd name="connsiteY0" fmla="*/ 0 h 2660740"/>
                <a:gd name="connsiteX1" fmla="*/ 1882712 w 1882712"/>
                <a:gd name="connsiteY1" fmla="*/ 1882712 h 2660740"/>
                <a:gd name="connsiteX2" fmla="*/ 1704310 w 1882712"/>
                <a:gd name="connsiteY2" fmla="*/ 2044854 h 2660740"/>
                <a:gd name="connsiteX3" fmla="*/ 262918 w 1882712"/>
                <a:gd name="connsiteY3" fmla="*/ 2647463 h 2660740"/>
                <a:gd name="connsiteX4" fmla="*/ 0 w 1882712"/>
                <a:gd name="connsiteY4" fmla="*/ 2660740 h 2660740"/>
                <a:gd name="connsiteX5" fmla="*/ 0 w 1882712"/>
                <a:gd name="connsiteY5" fmla="*/ 0 h 2660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82712" h="2660740">
                  <a:moveTo>
                    <a:pt x="0" y="0"/>
                  </a:moveTo>
                  <a:lnTo>
                    <a:pt x="1882712" y="1882712"/>
                  </a:lnTo>
                  <a:lnTo>
                    <a:pt x="1704310" y="2044854"/>
                  </a:lnTo>
                  <a:cubicBezTo>
                    <a:pt x="1304265" y="2375001"/>
                    <a:pt x="807515" y="2592157"/>
                    <a:pt x="262918" y="2647463"/>
                  </a:cubicBezTo>
                  <a:lnTo>
                    <a:pt x="0" y="266074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25000">
                  <a:srgbClr val="00FFCC"/>
                </a:gs>
                <a:gs pos="76000">
                  <a:srgbClr val="008080"/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58" name="Freeform 57"/>
            <p:cNvSpPr/>
            <p:nvPr/>
          </p:nvSpPr>
          <p:spPr>
            <a:xfrm rot="2700000">
              <a:off x="662985" y="2576347"/>
              <a:ext cx="1872993" cy="2650530"/>
            </a:xfrm>
            <a:custGeom>
              <a:avLst/>
              <a:gdLst>
                <a:gd name="connsiteX0" fmla="*/ 1872993 w 1872993"/>
                <a:gd name="connsiteY0" fmla="*/ 0 h 2650530"/>
                <a:gd name="connsiteX1" fmla="*/ 1872993 w 1872993"/>
                <a:gd name="connsiteY1" fmla="*/ 2650530 h 2650530"/>
                <a:gd name="connsiteX2" fmla="*/ 1619793 w 1872993"/>
                <a:gd name="connsiteY2" fmla="*/ 2637744 h 2650530"/>
                <a:gd name="connsiteX3" fmla="*/ 178401 w 1872993"/>
                <a:gd name="connsiteY3" fmla="*/ 2035135 h 2650530"/>
                <a:gd name="connsiteX4" fmla="*/ 0 w 1872993"/>
                <a:gd name="connsiteY4" fmla="*/ 1872993 h 2650530"/>
                <a:gd name="connsiteX5" fmla="*/ 1872993 w 1872993"/>
                <a:gd name="connsiteY5" fmla="*/ 0 h 2650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72993" h="2650530">
                  <a:moveTo>
                    <a:pt x="1872993" y="0"/>
                  </a:moveTo>
                  <a:lnTo>
                    <a:pt x="1872993" y="2650530"/>
                  </a:lnTo>
                  <a:lnTo>
                    <a:pt x="1619793" y="2637744"/>
                  </a:lnTo>
                  <a:cubicBezTo>
                    <a:pt x="1075196" y="2582438"/>
                    <a:pt x="578446" y="2365282"/>
                    <a:pt x="178401" y="2035135"/>
                  </a:cubicBezTo>
                  <a:lnTo>
                    <a:pt x="0" y="1872993"/>
                  </a:lnTo>
                  <a:lnTo>
                    <a:pt x="1872993" y="0"/>
                  </a:lnTo>
                  <a:close/>
                </a:path>
              </a:pathLst>
            </a:custGeom>
            <a:gradFill flip="none" rotWithShape="1">
              <a:gsLst>
                <a:gs pos="25000">
                  <a:schemeClr val="tx1">
                    <a:lumMod val="65000"/>
                    <a:lumOff val="35000"/>
                  </a:schemeClr>
                </a:gs>
                <a:gs pos="100000">
                  <a:schemeClr val="tx1"/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pic>
          <p:nvPicPr>
            <p:cNvPr id="65" name="Picture 13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06966" y="2668881"/>
              <a:ext cx="976387" cy="646755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66" name="Picture 12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22975" y="1530007"/>
              <a:ext cx="1054284" cy="1168749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67" name="Picture 12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41535" y="1281303"/>
              <a:ext cx="1674568" cy="1666155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3569" y="2214030"/>
              <a:ext cx="1466855" cy="1466855"/>
            </a:xfrm>
            <a:prstGeom prst="rect">
              <a:avLst/>
            </a:prstGeom>
          </p:spPr>
        </p:pic>
        <p:pic>
          <p:nvPicPr>
            <p:cNvPr id="72" name="Picture 13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40301" y="3772091"/>
              <a:ext cx="872237" cy="996412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73" name="Picture 12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282107" y="4619511"/>
              <a:ext cx="842107" cy="1023561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76" name="Picture 129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488172" y="4154668"/>
              <a:ext cx="2970016" cy="1904320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77" name="Picture 137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319848" y="3572129"/>
              <a:ext cx="1110584" cy="1231166"/>
            </a:xfrm>
            <a:prstGeom prst="rect">
              <a:avLst/>
            </a:prstGeom>
            <a:noFill/>
            <a:ln cap="flat">
              <a:noFill/>
            </a:ln>
          </p:spPr>
        </p:pic>
      </p:grpSp>
      <p:sp>
        <p:nvSpPr>
          <p:cNvPr id="78" name="Oval 77"/>
          <p:cNvSpPr/>
          <p:nvPr/>
        </p:nvSpPr>
        <p:spPr>
          <a:xfrm>
            <a:off x="2622552" y="2921344"/>
            <a:ext cx="1260000" cy="1260000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01600" sx="103000" sy="103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endParaRPr lang="bg-BG" dirty="0"/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758" y="1752918"/>
            <a:ext cx="1704222" cy="2441764"/>
          </a:xfrm>
          <a:prstGeom prst="rect">
            <a:avLst/>
          </a:prstGeom>
        </p:spPr>
      </p:pic>
      <p:sp>
        <p:nvSpPr>
          <p:cNvPr id="80" name="Oval 79"/>
          <p:cNvSpPr/>
          <p:nvPr/>
        </p:nvSpPr>
        <p:spPr>
          <a:xfrm>
            <a:off x="5570442" y="2481681"/>
            <a:ext cx="187200" cy="187200"/>
          </a:xfrm>
          <a:prstGeom prst="ellipse">
            <a:avLst/>
          </a:prstGeom>
          <a:solidFill>
            <a:srgbClr val="20E8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82" name="Straight Connector 81"/>
          <p:cNvCxnSpPr/>
          <p:nvPr/>
        </p:nvCxnSpPr>
        <p:spPr>
          <a:xfrm flipV="1">
            <a:off x="5730740" y="1533400"/>
            <a:ext cx="1321569" cy="1009198"/>
          </a:xfrm>
          <a:prstGeom prst="line">
            <a:avLst/>
          </a:prstGeom>
          <a:ln w="38100">
            <a:solidFill>
              <a:srgbClr val="00FF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7030879" y="1530007"/>
            <a:ext cx="1678941" cy="0"/>
          </a:xfrm>
          <a:prstGeom prst="line">
            <a:avLst/>
          </a:prstGeom>
          <a:ln w="38100">
            <a:solidFill>
              <a:srgbClr val="00FF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6021099" y="1125629"/>
            <a:ext cx="37649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Python</a:t>
            </a:r>
            <a:r>
              <a:rPr lang="bg-BG" b="1" dirty="0">
                <a:solidFill>
                  <a:srgbClr val="FFFF00"/>
                </a:solidFill>
              </a:rPr>
              <a:t> за</a:t>
            </a:r>
            <a:r>
              <a:rPr lang="en-US" b="1" dirty="0">
                <a:solidFill>
                  <a:srgbClr val="FFFF00"/>
                </a:solidFill>
              </a:rPr>
              <a:t> embedded </a:t>
            </a:r>
            <a:r>
              <a:rPr lang="bg-BG" b="1" dirty="0">
                <a:solidFill>
                  <a:srgbClr val="FFFF00"/>
                </a:solidFill>
              </a:rPr>
              <a:t>и </a:t>
            </a:r>
            <a:r>
              <a:rPr lang="en-US" b="1" dirty="0">
                <a:solidFill>
                  <a:srgbClr val="FFFF00"/>
                </a:solidFill>
              </a:rPr>
              <a:t>ML model-</a:t>
            </a:r>
            <a:r>
              <a:rPr lang="bg-BG" b="1" dirty="0">
                <a:solidFill>
                  <a:srgbClr val="FFFF00"/>
                </a:solidFill>
              </a:rPr>
              <a:t>а</a:t>
            </a:r>
            <a:endParaRPr lang="en-US" b="1" dirty="0">
              <a:solidFill>
                <a:srgbClr val="FFFF00"/>
              </a:solidFill>
            </a:endParaRPr>
          </a:p>
          <a:p>
            <a:pPr algn="ctr"/>
            <a:r>
              <a:rPr lang="bg-BG" b="1" dirty="0">
                <a:solidFill>
                  <a:srgbClr val="FFFF00"/>
                </a:solidFill>
              </a:rPr>
              <a:t> </a:t>
            </a:r>
            <a:endParaRPr lang="en-US" b="1" dirty="0">
              <a:solidFill>
                <a:srgbClr val="FFFF00"/>
              </a:solidFill>
            </a:endParaRPr>
          </a:p>
          <a:p>
            <a:pPr algn="ctr"/>
            <a:endParaRPr lang="bg-BG" b="1" dirty="0">
              <a:solidFill>
                <a:srgbClr val="FFFF00"/>
              </a:solidFill>
            </a:endParaRPr>
          </a:p>
        </p:txBody>
      </p:sp>
      <p:sp>
        <p:nvSpPr>
          <p:cNvPr id="64" name="Donut 63"/>
          <p:cNvSpPr/>
          <p:nvPr/>
        </p:nvSpPr>
        <p:spPr>
          <a:xfrm>
            <a:off x="554325" y="913919"/>
            <a:ext cx="5389582" cy="5389582"/>
          </a:xfrm>
          <a:prstGeom prst="donut">
            <a:avLst>
              <a:gd name="adj" fmla="val 2838"/>
            </a:avLst>
          </a:prstGeom>
          <a:solidFill>
            <a:schemeClr val="accent1">
              <a:lumMod val="50000"/>
              <a:alpha val="6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79373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roup 90"/>
          <p:cNvGrpSpPr/>
          <p:nvPr/>
        </p:nvGrpSpPr>
        <p:grpSpPr>
          <a:xfrm rot="16200000">
            <a:off x="275013" y="634607"/>
            <a:ext cx="5948206" cy="5948206"/>
            <a:chOff x="274217" y="634608"/>
            <a:chExt cx="5948206" cy="5948206"/>
          </a:xfrm>
        </p:grpSpPr>
        <p:sp>
          <p:nvSpPr>
            <p:cNvPr id="51" name="Freeform 50"/>
            <p:cNvSpPr/>
            <p:nvPr/>
          </p:nvSpPr>
          <p:spPr>
            <a:xfrm rot="2700000">
              <a:off x="3950697" y="1985266"/>
              <a:ext cx="1882712" cy="2660740"/>
            </a:xfrm>
            <a:custGeom>
              <a:avLst/>
              <a:gdLst>
                <a:gd name="connsiteX0" fmla="*/ 0 w 1882712"/>
                <a:gd name="connsiteY0" fmla="*/ 0 h 2660740"/>
                <a:gd name="connsiteX1" fmla="*/ 262918 w 1882712"/>
                <a:gd name="connsiteY1" fmla="*/ 13276 h 2660740"/>
                <a:gd name="connsiteX2" fmla="*/ 1704310 w 1882712"/>
                <a:gd name="connsiteY2" fmla="*/ 615885 h 2660740"/>
                <a:gd name="connsiteX3" fmla="*/ 1882712 w 1882712"/>
                <a:gd name="connsiteY3" fmla="*/ 778028 h 2660740"/>
                <a:gd name="connsiteX4" fmla="*/ 0 w 1882712"/>
                <a:gd name="connsiteY4" fmla="*/ 2660740 h 2660740"/>
                <a:gd name="connsiteX5" fmla="*/ 0 w 1882712"/>
                <a:gd name="connsiteY5" fmla="*/ 0 h 2660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82712" h="2660740">
                  <a:moveTo>
                    <a:pt x="0" y="0"/>
                  </a:moveTo>
                  <a:lnTo>
                    <a:pt x="262918" y="13276"/>
                  </a:lnTo>
                  <a:cubicBezTo>
                    <a:pt x="807515" y="68583"/>
                    <a:pt x="1304265" y="285738"/>
                    <a:pt x="1704310" y="615885"/>
                  </a:cubicBezTo>
                  <a:lnTo>
                    <a:pt x="1882712" y="778028"/>
                  </a:lnTo>
                  <a:lnTo>
                    <a:pt x="0" y="266074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25000">
                  <a:schemeClr val="tx1">
                    <a:lumMod val="65000"/>
                    <a:lumOff val="35000"/>
                  </a:schemeClr>
                </a:gs>
                <a:gs pos="100000">
                  <a:schemeClr val="tx1"/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52" name="Freeform 51"/>
            <p:cNvSpPr/>
            <p:nvPr/>
          </p:nvSpPr>
          <p:spPr>
            <a:xfrm rot="2700000">
              <a:off x="2605522" y="633810"/>
              <a:ext cx="1872993" cy="2650532"/>
            </a:xfrm>
            <a:custGeom>
              <a:avLst/>
              <a:gdLst>
                <a:gd name="connsiteX0" fmla="*/ 1872993 w 1872993"/>
                <a:gd name="connsiteY0" fmla="*/ 0 h 2650532"/>
                <a:gd name="connsiteX1" fmla="*/ 1872993 w 1872993"/>
                <a:gd name="connsiteY1" fmla="*/ 2650532 h 2650532"/>
                <a:gd name="connsiteX2" fmla="*/ 0 w 1872993"/>
                <a:gd name="connsiteY2" fmla="*/ 777538 h 2650532"/>
                <a:gd name="connsiteX3" fmla="*/ 178401 w 1872993"/>
                <a:gd name="connsiteY3" fmla="*/ 615395 h 2650532"/>
                <a:gd name="connsiteX4" fmla="*/ 1619793 w 1872993"/>
                <a:gd name="connsiteY4" fmla="*/ 12786 h 2650532"/>
                <a:gd name="connsiteX5" fmla="*/ 1872993 w 1872993"/>
                <a:gd name="connsiteY5" fmla="*/ 0 h 2650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72993" h="2650532">
                  <a:moveTo>
                    <a:pt x="1872993" y="0"/>
                  </a:moveTo>
                  <a:lnTo>
                    <a:pt x="1872993" y="2650532"/>
                  </a:lnTo>
                  <a:lnTo>
                    <a:pt x="0" y="777538"/>
                  </a:lnTo>
                  <a:lnTo>
                    <a:pt x="178401" y="615395"/>
                  </a:lnTo>
                  <a:cubicBezTo>
                    <a:pt x="578446" y="285248"/>
                    <a:pt x="1075196" y="68093"/>
                    <a:pt x="1619793" y="12786"/>
                  </a:cubicBezTo>
                  <a:lnTo>
                    <a:pt x="1872993" y="0"/>
                  </a:lnTo>
                  <a:close/>
                </a:path>
              </a:pathLst>
            </a:custGeom>
            <a:gradFill flip="none" rotWithShape="1">
              <a:gsLst>
                <a:gs pos="25000">
                  <a:schemeClr val="tx1">
                    <a:lumMod val="65000"/>
                    <a:lumOff val="35000"/>
                  </a:schemeClr>
                </a:gs>
                <a:gs pos="100000">
                  <a:schemeClr val="tx1"/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53" name="Freeform 52"/>
            <p:cNvSpPr/>
            <p:nvPr/>
          </p:nvSpPr>
          <p:spPr>
            <a:xfrm rot="2700000">
              <a:off x="1628310" y="1023499"/>
              <a:ext cx="2655636" cy="1877853"/>
            </a:xfrm>
            <a:custGeom>
              <a:avLst/>
              <a:gdLst>
                <a:gd name="connsiteX0" fmla="*/ 777783 w 2655636"/>
                <a:gd name="connsiteY0" fmla="*/ 0 h 1877853"/>
                <a:gd name="connsiteX1" fmla="*/ 2655636 w 2655636"/>
                <a:gd name="connsiteY1" fmla="*/ 1877853 h 1877853"/>
                <a:gd name="connsiteX2" fmla="*/ 0 w 2655636"/>
                <a:gd name="connsiteY2" fmla="*/ 1877853 h 1877853"/>
                <a:gd name="connsiteX3" fmla="*/ 13031 w 2655636"/>
                <a:gd name="connsiteY3" fmla="*/ 1619793 h 1877853"/>
                <a:gd name="connsiteX4" fmla="*/ 615640 w 2655636"/>
                <a:gd name="connsiteY4" fmla="*/ 178401 h 1877853"/>
                <a:gd name="connsiteX5" fmla="*/ 777783 w 2655636"/>
                <a:gd name="connsiteY5" fmla="*/ 0 h 1877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55636" h="1877853">
                  <a:moveTo>
                    <a:pt x="777783" y="0"/>
                  </a:moveTo>
                  <a:lnTo>
                    <a:pt x="2655636" y="1877853"/>
                  </a:lnTo>
                  <a:lnTo>
                    <a:pt x="0" y="1877853"/>
                  </a:lnTo>
                  <a:lnTo>
                    <a:pt x="13031" y="1619793"/>
                  </a:lnTo>
                  <a:cubicBezTo>
                    <a:pt x="68338" y="1075196"/>
                    <a:pt x="285493" y="578446"/>
                    <a:pt x="615640" y="178401"/>
                  </a:cubicBezTo>
                  <a:lnTo>
                    <a:pt x="777783" y="0"/>
                  </a:lnTo>
                  <a:close/>
                </a:path>
              </a:pathLst>
            </a:custGeom>
            <a:gradFill flip="none" rotWithShape="1">
              <a:gsLst>
                <a:gs pos="25000">
                  <a:schemeClr val="tx1">
                    <a:lumMod val="65000"/>
                    <a:lumOff val="35000"/>
                  </a:schemeClr>
                </a:gs>
                <a:gs pos="100000">
                  <a:schemeClr val="tx1"/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54" name="Freeform 53"/>
            <p:cNvSpPr/>
            <p:nvPr/>
          </p:nvSpPr>
          <p:spPr>
            <a:xfrm rot="2700000">
              <a:off x="3567584" y="2962773"/>
              <a:ext cx="2655635" cy="1877853"/>
            </a:xfrm>
            <a:custGeom>
              <a:avLst/>
              <a:gdLst>
                <a:gd name="connsiteX0" fmla="*/ 1877853 w 2655635"/>
                <a:gd name="connsiteY0" fmla="*/ 0 h 1877853"/>
                <a:gd name="connsiteX1" fmla="*/ 2039995 w 2655635"/>
                <a:gd name="connsiteY1" fmla="*/ 178401 h 1877853"/>
                <a:gd name="connsiteX2" fmla="*/ 2642604 w 2655635"/>
                <a:gd name="connsiteY2" fmla="*/ 1619793 h 1877853"/>
                <a:gd name="connsiteX3" fmla="*/ 2655635 w 2655635"/>
                <a:gd name="connsiteY3" fmla="*/ 1877853 h 1877853"/>
                <a:gd name="connsiteX4" fmla="*/ 0 w 2655635"/>
                <a:gd name="connsiteY4" fmla="*/ 1877853 h 1877853"/>
                <a:gd name="connsiteX5" fmla="*/ 1877853 w 2655635"/>
                <a:gd name="connsiteY5" fmla="*/ 0 h 1877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55635" h="1877853">
                  <a:moveTo>
                    <a:pt x="1877853" y="0"/>
                  </a:moveTo>
                  <a:lnTo>
                    <a:pt x="2039995" y="178401"/>
                  </a:lnTo>
                  <a:cubicBezTo>
                    <a:pt x="2370142" y="578446"/>
                    <a:pt x="2587297" y="1075196"/>
                    <a:pt x="2642604" y="1619793"/>
                  </a:cubicBezTo>
                  <a:lnTo>
                    <a:pt x="2655635" y="1877853"/>
                  </a:lnTo>
                  <a:lnTo>
                    <a:pt x="0" y="1877853"/>
                  </a:lnTo>
                  <a:lnTo>
                    <a:pt x="1877853" y="0"/>
                  </a:lnTo>
                  <a:close/>
                </a:path>
              </a:pathLst>
            </a:custGeom>
            <a:gradFill flip="none" rotWithShape="1">
              <a:gsLst>
                <a:gs pos="25000">
                  <a:schemeClr val="tx1">
                    <a:lumMod val="65000"/>
                    <a:lumOff val="35000"/>
                  </a:schemeClr>
                </a:gs>
                <a:gs pos="100000">
                  <a:schemeClr val="tx1"/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55" name="Freeform 54"/>
            <p:cNvSpPr/>
            <p:nvPr/>
          </p:nvSpPr>
          <p:spPr>
            <a:xfrm rot="2700000">
              <a:off x="275013" y="2376797"/>
              <a:ext cx="2655635" cy="1877852"/>
            </a:xfrm>
            <a:custGeom>
              <a:avLst/>
              <a:gdLst>
                <a:gd name="connsiteX0" fmla="*/ 0 w 2655635"/>
                <a:gd name="connsiteY0" fmla="*/ 0 h 1877852"/>
                <a:gd name="connsiteX1" fmla="*/ 2655635 w 2655635"/>
                <a:gd name="connsiteY1" fmla="*/ 0 h 1877852"/>
                <a:gd name="connsiteX2" fmla="*/ 777783 w 2655635"/>
                <a:gd name="connsiteY2" fmla="*/ 1877852 h 1877852"/>
                <a:gd name="connsiteX3" fmla="*/ 615640 w 2655635"/>
                <a:gd name="connsiteY3" fmla="*/ 1699450 h 1877852"/>
                <a:gd name="connsiteX4" fmla="*/ 13031 w 2655635"/>
                <a:gd name="connsiteY4" fmla="*/ 258058 h 1877852"/>
                <a:gd name="connsiteX5" fmla="*/ 0 w 2655635"/>
                <a:gd name="connsiteY5" fmla="*/ 0 h 1877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55635" h="1877852">
                  <a:moveTo>
                    <a:pt x="0" y="0"/>
                  </a:moveTo>
                  <a:lnTo>
                    <a:pt x="2655635" y="0"/>
                  </a:lnTo>
                  <a:lnTo>
                    <a:pt x="777783" y="1877852"/>
                  </a:lnTo>
                  <a:lnTo>
                    <a:pt x="615640" y="1699450"/>
                  </a:lnTo>
                  <a:cubicBezTo>
                    <a:pt x="285493" y="1299405"/>
                    <a:pt x="68338" y="802655"/>
                    <a:pt x="13031" y="258058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25000">
                  <a:schemeClr val="tx1">
                    <a:lumMod val="65000"/>
                    <a:lumOff val="35000"/>
                  </a:schemeClr>
                </a:gs>
                <a:gs pos="100000">
                  <a:schemeClr val="tx1"/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56" name="Freeform 55"/>
            <p:cNvSpPr/>
            <p:nvPr/>
          </p:nvSpPr>
          <p:spPr>
            <a:xfrm rot="2700000">
              <a:off x="2214287" y="4316071"/>
              <a:ext cx="2655634" cy="1877852"/>
            </a:xfrm>
            <a:custGeom>
              <a:avLst/>
              <a:gdLst>
                <a:gd name="connsiteX0" fmla="*/ 0 w 2655634"/>
                <a:gd name="connsiteY0" fmla="*/ 0 h 1877852"/>
                <a:gd name="connsiteX1" fmla="*/ 2655634 w 2655634"/>
                <a:gd name="connsiteY1" fmla="*/ 0 h 1877852"/>
                <a:gd name="connsiteX2" fmla="*/ 2642603 w 2655634"/>
                <a:gd name="connsiteY2" fmla="*/ 258058 h 1877852"/>
                <a:gd name="connsiteX3" fmla="*/ 2039994 w 2655634"/>
                <a:gd name="connsiteY3" fmla="*/ 1699450 h 1877852"/>
                <a:gd name="connsiteX4" fmla="*/ 1877851 w 2655634"/>
                <a:gd name="connsiteY4" fmla="*/ 1877852 h 1877852"/>
                <a:gd name="connsiteX5" fmla="*/ 0 w 2655634"/>
                <a:gd name="connsiteY5" fmla="*/ 0 h 1877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55634" h="1877852">
                  <a:moveTo>
                    <a:pt x="0" y="0"/>
                  </a:moveTo>
                  <a:lnTo>
                    <a:pt x="2655634" y="0"/>
                  </a:lnTo>
                  <a:lnTo>
                    <a:pt x="2642603" y="258058"/>
                  </a:lnTo>
                  <a:cubicBezTo>
                    <a:pt x="2587296" y="802655"/>
                    <a:pt x="2370141" y="1299405"/>
                    <a:pt x="2039994" y="1699450"/>
                  </a:cubicBezTo>
                  <a:lnTo>
                    <a:pt x="1877851" y="1877852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25000">
                  <a:srgbClr val="00FFCC"/>
                </a:gs>
                <a:gs pos="76000">
                  <a:srgbClr val="008080"/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57" name="Freeform 56"/>
            <p:cNvSpPr/>
            <p:nvPr/>
          </p:nvSpPr>
          <p:spPr>
            <a:xfrm rot="2700000">
              <a:off x="2014686" y="3921277"/>
              <a:ext cx="1882712" cy="2660740"/>
            </a:xfrm>
            <a:custGeom>
              <a:avLst/>
              <a:gdLst>
                <a:gd name="connsiteX0" fmla="*/ 0 w 1882712"/>
                <a:gd name="connsiteY0" fmla="*/ 0 h 2660740"/>
                <a:gd name="connsiteX1" fmla="*/ 1882712 w 1882712"/>
                <a:gd name="connsiteY1" fmla="*/ 1882712 h 2660740"/>
                <a:gd name="connsiteX2" fmla="*/ 1704310 w 1882712"/>
                <a:gd name="connsiteY2" fmla="*/ 2044854 h 2660740"/>
                <a:gd name="connsiteX3" fmla="*/ 262918 w 1882712"/>
                <a:gd name="connsiteY3" fmla="*/ 2647463 h 2660740"/>
                <a:gd name="connsiteX4" fmla="*/ 0 w 1882712"/>
                <a:gd name="connsiteY4" fmla="*/ 2660740 h 2660740"/>
                <a:gd name="connsiteX5" fmla="*/ 0 w 1882712"/>
                <a:gd name="connsiteY5" fmla="*/ 0 h 2660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82712" h="2660740">
                  <a:moveTo>
                    <a:pt x="0" y="0"/>
                  </a:moveTo>
                  <a:lnTo>
                    <a:pt x="1882712" y="1882712"/>
                  </a:lnTo>
                  <a:lnTo>
                    <a:pt x="1704310" y="2044854"/>
                  </a:lnTo>
                  <a:cubicBezTo>
                    <a:pt x="1304265" y="2375001"/>
                    <a:pt x="807515" y="2592157"/>
                    <a:pt x="262918" y="2647463"/>
                  </a:cubicBezTo>
                  <a:lnTo>
                    <a:pt x="0" y="266074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25000">
                  <a:schemeClr val="tx1">
                    <a:lumMod val="65000"/>
                    <a:lumOff val="35000"/>
                  </a:schemeClr>
                </a:gs>
                <a:gs pos="100000">
                  <a:schemeClr val="tx1"/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58" name="Freeform 57"/>
            <p:cNvSpPr/>
            <p:nvPr/>
          </p:nvSpPr>
          <p:spPr>
            <a:xfrm rot="2700000">
              <a:off x="662985" y="2576347"/>
              <a:ext cx="1872993" cy="2650530"/>
            </a:xfrm>
            <a:custGeom>
              <a:avLst/>
              <a:gdLst>
                <a:gd name="connsiteX0" fmla="*/ 1872993 w 1872993"/>
                <a:gd name="connsiteY0" fmla="*/ 0 h 2650530"/>
                <a:gd name="connsiteX1" fmla="*/ 1872993 w 1872993"/>
                <a:gd name="connsiteY1" fmla="*/ 2650530 h 2650530"/>
                <a:gd name="connsiteX2" fmla="*/ 1619793 w 1872993"/>
                <a:gd name="connsiteY2" fmla="*/ 2637744 h 2650530"/>
                <a:gd name="connsiteX3" fmla="*/ 178401 w 1872993"/>
                <a:gd name="connsiteY3" fmla="*/ 2035135 h 2650530"/>
                <a:gd name="connsiteX4" fmla="*/ 0 w 1872993"/>
                <a:gd name="connsiteY4" fmla="*/ 1872993 h 2650530"/>
                <a:gd name="connsiteX5" fmla="*/ 1872993 w 1872993"/>
                <a:gd name="connsiteY5" fmla="*/ 0 h 2650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72993" h="2650530">
                  <a:moveTo>
                    <a:pt x="1872993" y="0"/>
                  </a:moveTo>
                  <a:lnTo>
                    <a:pt x="1872993" y="2650530"/>
                  </a:lnTo>
                  <a:lnTo>
                    <a:pt x="1619793" y="2637744"/>
                  </a:lnTo>
                  <a:cubicBezTo>
                    <a:pt x="1075196" y="2582438"/>
                    <a:pt x="578446" y="2365282"/>
                    <a:pt x="178401" y="2035135"/>
                  </a:cubicBezTo>
                  <a:lnTo>
                    <a:pt x="0" y="1872993"/>
                  </a:lnTo>
                  <a:lnTo>
                    <a:pt x="1872993" y="0"/>
                  </a:lnTo>
                  <a:close/>
                </a:path>
              </a:pathLst>
            </a:custGeom>
            <a:gradFill flip="none" rotWithShape="1">
              <a:gsLst>
                <a:gs pos="25000">
                  <a:schemeClr val="tx1">
                    <a:lumMod val="65000"/>
                    <a:lumOff val="35000"/>
                  </a:schemeClr>
                </a:gs>
                <a:gs pos="100000">
                  <a:schemeClr val="tx1"/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pic>
          <p:nvPicPr>
            <p:cNvPr id="65" name="Picture 13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06966" y="2668881"/>
              <a:ext cx="976387" cy="646755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66" name="Picture 12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22975" y="1530007"/>
              <a:ext cx="1054284" cy="1168749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67" name="Picture 12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41535" y="1281303"/>
              <a:ext cx="1674568" cy="1666155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3569" y="2214030"/>
              <a:ext cx="1466855" cy="1466855"/>
            </a:xfrm>
            <a:prstGeom prst="rect">
              <a:avLst/>
            </a:prstGeom>
          </p:spPr>
        </p:pic>
        <p:pic>
          <p:nvPicPr>
            <p:cNvPr id="72" name="Picture 13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40301" y="3772091"/>
              <a:ext cx="872237" cy="996412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73" name="Picture 12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282107" y="4619511"/>
              <a:ext cx="842107" cy="1023561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76" name="Picture 129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488172" y="4154668"/>
              <a:ext cx="2970016" cy="1904320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77" name="Picture 137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319848" y="3572129"/>
              <a:ext cx="1110584" cy="1231166"/>
            </a:xfrm>
            <a:prstGeom prst="rect">
              <a:avLst/>
            </a:prstGeom>
            <a:noFill/>
            <a:ln cap="flat">
              <a:noFill/>
            </a:ln>
          </p:spPr>
        </p:pic>
      </p:grpSp>
      <p:sp>
        <p:nvSpPr>
          <p:cNvPr id="78" name="Oval 77"/>
          <p:cNvSpPr/>
          <p:nvPr/>
        </p:nvSpPr>
        <p:spPr>
          <a:xfrm>
            <a:off x="2622552" y="2921344"/>
            <a:ext cx="1260000" cy="1260000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01600" sx="103000" sy="103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endParaRPr lang="bg-BG" dirty="0"/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758" y="1752918"/>
            <a:ext cx="1704222" cy="2441764"/>
          </a:xfrm>
          <a:prstGeom prst="rect">
            <a:avLst/>
          </a:prstGeom>
        </p:spPr>
      </p:pic>
      <p:sp>
        <p:nvSpPr>
          <p:cNvPr id="80" name="Oval 79"/>
          <p:cNvSpPr/>
          <p:nvPr/>
        </p:nvSpPr>
        <p:spPr>
          <a:xfrm>
            <a:off x="5570442" y="2481681"/>
            <a:ext cx="187200" cy="187200"/>
          </a:xfrm>
          <a:prstGeom prst="ellipse">
            <a:avLst/>
          </a:prstGeom>
          <a:solidFill>
            <a:srgbClr val="20E8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82" name="Straight Connector 81"/>
          <p:cNvCxnSpPr/>
          <p:nvPr/>
        </p:nvCxnSpPr>
        <p:spPr>
          <a:xfrm flipV="1">
            <a:off x="5730740" y="1533400"/>
            <a:ext cx="1321569" cy="1009198"/>
          </a:xfrm>
          <a:prstGeom prst="line">
            <a:avLst/>
          </a:prstGeom>
          <a:ln w="38100">
            <a:solidFill>
              <a:srgbClr val="00FF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7030879" y="1530007"/>
            <a:ext cx="1678941" cy="0"/>
          </a:xfrm>
          <a:prstGeom prst="line">
            <a:avLst/>
          </a:prstGeom>
          <a:ln w="38100">
            <a:solidFill>
              <a:srgbClr val="00FF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6021099" y="1125629"/>
            <a:ext cx="37649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FFFF00"/>
                </a:solidFill>
              </a:rPr>
              <a:t>SkLearn</a:t>
            </a:r>
            <a:r>
              <a:rPr lang="bg-BG" b="1" dirty="0">
                <a:solidFill>
                  <a:srgbClr val="FFFF00"/>
                </a:solidFill>
              </a:rPr>
              <a:t> за </a:t>
            </a:r>
            <a:r>
              <a:rPr lang="en-US" b="1" dirty="0">
                <a:solidFill>
                  <a:srgbClr val="FFFF00"/>
                </a:solidFill>
              </a:rPr>
              <a:t>ML model-</a:t>
            </a:r>
            <a:r>
              <a:rPr lang="bg-BG" b="1" dirty="0">
                <a:solidFill>
                  <a:srgbClr val="FFFF00"/>
                </a:solidFill>
              </a:rPr>
              <a:t>а</a:t>
            </a:r>
            <a:endParaRPr lang="en-US" b="1" dirty="0">
              <a:solidFill>
                <a:srgbClr val="FFFF00"/>
              </a:solidFill>
            </a:endParaRPr>
          </a:p>
          <a:p>
            <a:pPr algn="ctr"/>
            <a:r>
              <a:rPr lang="bg-BG" b="1" dirty="0">
                <a:solidFill>
                  <a:srgbClr val="FFFF00"/>
                </a:solidFill>
              </a:rPr>
              <a:t> </a:t>
            </a:r>
            <a:endParaRPr lang="en-US" b="1" dirty="0">
              <a:solidFill>
                <a:srgbClr val="FFFF00"/>
              </a:solidFill>
            </a:endParaRPr>
          </a:p>
          <a:p>
            <a:pPr algn="ctr"/>
            <a:endParaRPr lang="bg-BG" b="1" dirty="0">
              <a:solidFill>
                <a:srgbClr val="FFFF00"/>
              </a:solidFill>
            </a:endParaRPr>
          </a:p>
        </p:txBody>
      </p:sp>
      <p:sp>
        <p:nvSpPr>
          <p:cNvPr id="64" name="Donut 63"/>
          <p:cNvSpPr/>
          <p:nvPr/>
        </p:nvSpPr>
        <p:spPr>
          <a:xfrm>
            <a:off x="554325" y="913919"/>
            <a:ext cx="5389582" cy="5389582"/>
          </a:xfrm>
          <a:prstGeom prst="donut">
            <a:avLst>
              <a:gd name="adj" fmla="val 2838"/>
            </a:avLst>
          </a:prstGeom>
          <a:solidFill>
            <a:schemeClr val="accent1">
              <a:lumMod val="50000"/>
              <a:alpha val="6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43515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nual Operation 3"/>
          <p:cNvSpPr/>
          <p:nvPr/>
        </p:nvSpPr>
        <p:spPr>
          <a:xfrm>
            <a:off x="-2044700" y="0"/>
            <a:ext cx="8534400" cy="7683500"/>
          </a:xfrm>
          <a:prstGeom prst="flowChartManualOperation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343025"/>
            <a:ext cx="5156200" cy="1325563"/>
          </a:xfrm>
        </p:spPr>
        <p:txBody>
          <a:bodyPr>
            <a:normAutofit/>
          </a:bodyPr>
          <a:lstStyle/>
          <a:p>
            <a:r>
              <a:rPr lang="bg-BG" sz="6600" b="1" dirty="0">
                <a:solidFill>
                  <a:srgbClr val="FFFF00"/>
                </a:solidFill>
              </a:rPr>
              <a:t>Проблемът</a:t>
            </a:r>
          </a:p>
        </p:txBody>
      </p:sp>
      <p:sp>
        <p:nvSpPr>
          <p:cNvPr id="5" name="Isosceles Triangle 4"/>
          <p:cNvSpPr/>
          <p:nvPr/>
        </p:nvSpPr>
        <p:spPr>
          <a:xfrm rot="20617402">
            <a:off x="11097814" y="-2198645"/>
            <a:ext cx="11261374" cy="10096788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" name="TextBox 6"/>
          <p:cNvSpPr txBox="1"/>
          <p:nvPr/>
        </p:nvSpPr>
        <p:spPr>
          <a:xfrm>
            <a:off x="14097000" y="2668588"/>
            <a:ext cx="34480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400" b="1" dirty="0" smtClean="0">
                <a:solidFill>
                  <a:srgbClr val="FFFF00"/>
                </a:solidFill>
              </a:rPr>
              <a:t>Всеки път трябва едновременно да си следиш сериите и повторения и дали правиш упражнението правилно</a:t>
            </a:r>
            <a:endParaRPr lang="bg-BG" sz="2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5062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2.59259E-6 L -0.43047 0.11041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523" y="550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7.40741E-7 L -0.41576 -0.07732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794" y="-38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roup 90"/>
          <p:cNvGrpSpPr/>
          <p:nvPr/>
        </p:nvGrpSpPr>
        <p:grpSpPr>
          <a:xfrm rot="18900000">
            <a:off x="238431" y="677266"/>
            <a:ext cx="5948206" cy="5948206"/>
            <a:chOff x="274217" y="634608"/>
            <a:chExt cx="5948206" cy="5948206"/>
          </a:xfrm>
        </p:grpSpPr>
        <p:sp>
          <p:nvSpPr>
            <p:cNvPr id="51" name="Freeform 50"/>
            <p:cNvSpPr/>
            <p:nvPr/>
          </p:nvSpPr>
          <p:spPr>
            <a:xfrm rot="2700000">
              <a:off x="3950697" y="1985266"/>
              <a:ext cx="1882712" cy="2660740"/>
            </a:xfrm>
            <a:custGeom>
              <a:avLst/>
              <a:gdLst>
                <a:gd name="connsiteX0" fmla="*/ 0 w 1882712"/>
                <a:gd name="connsiteY0" fmla="*/ 0 h 2660740"/>
                <a:gd name="connsiteX1" fmla="*/ 262918 w 1882712"/>
                <a:gd name="connsiteY1" fmla="*/ 13276 h 2660740"/>
                <a:gd name="connsiteX2" fmla="*/ 1704310 w 1882712"/>
                <a:gd name="connsiteY2" fmla="*/ 615885 h 2660740"/>
                <a:gd name="connsiteX3" fmla="*/ 1882712 w 1882712"/>
                <a:gd name="connsiteY3" fmla="*/ 778028 h 2660740"/>
                <a:gd name="connsiteX4" fmla="*/ 0 w 1882712"/>
                <a:gd name="connsiteY4" fmla="*/ 2660740 h 2660740"/>
                <a:gd name="connsiteX5" fmla="*/ 0 w 1882712"/>
                <a:gd name="connsiteY5" fmla="*/ 0 h 2660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82712" h="2660740">
                  <a:moveTo>
                    <a:pt x="0" y="0"/>
                  </a:moveTo>
                  <a:lnTo>
                    <a:pt x="262918" y="13276"/>
                  </a:lnTo>
                  <a:cubicBezTo>
                    <a:pt x="807515" y="68583"/>
                    <a:pt x="1304265" y="285738"/>
                    <a:pt x="1704310" y="615885"/>
                  </a:cubicBezTo>
                  <a:lnTo>
                    <a:pt x="1882712" y="778028"/>
                  </a:lnTo>
                  <a:lnTo>
                    <a:pt x="0" y="266074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25000">
                  <a:schemeClr val="tx1">
                    <a:lumMod val="65000"/>
                    <a:lumOff val="35000"/>
                  </a:schemeClr>
                </a:gs>
                <a:gs pos="100000">
                  <a:schemeClr val="tx1"/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52" name="Freeform 51"/>
            <p:cNvSpPr/>
            <p:nvPr/>
          </p:nvSpPr>
          <p:spPr>
            <a:xfrm rot="2700000">
              <a:off x="2605522" y="633810"/>
              <a:ext cx="1872993" cy="2650532"/>
            </a:xfrm>
            <a:custGeom>
              <a:avLst/>
              <a:gdLst>
                <a:gd name="connsiteX0" fmla="*/ 1872993 w 1872993"/>
                <a:gd name="connsiteY0" fmla="*/ 0 h 2650532"/>
                <a:gd name="connsiteX1" fmla="*/ 1872993 w 1872993"/>
                <a:gd name="connsiteY1" fmla="*/ 2650532 h 2650532"/>
                <a:gd name="connsiteX2" fmla="*/ 0 w 1872993"/>
                <a:gd name="connsiteY2" fmla="*/ 777538 h 2650532"/>
                <a:gd name="connsiteX3" fmla="*/ 178401 w 1872993"/>
                <a:gd name="connsiteY3" fmla="*/ 615395 h 2650532"/>
                <a:gd name="connsiteX4" fmla="*/ 1619793 w 1872993"/>
                <a:gd name="connsiteY4" fmla="*/ 12786 h 2650532"/>
                <a:gd name="connsiteX5" fmla="*/ 1872993 w 1872993"/>
                <a:gd name="connsiteY5" fmla="*/ 0 h 2650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72993" h="2650532">
                  <a:moveTo>
                    <a:pt x="1872993" y="0"/>
                  </a:moveTo>
                  <a:lnTo>
                    <a:pt x="1872993" y="2650532"/>
                  </a:lnTo>
                  <a:lnTo>
                    <a:pt x="0" y="777538"/>
                  </a:lnTo>
                  <a:lnTo>
                    <a:pt x="178401" y="615395"/>
                  </a:lnTo>
                  <a:cubicBezTo>
                    <a:pt x="578446" y="285248"/>
                    <a:pt x="1075196" y="68093"/>
                    <a:pt x="1619793" y="12786"/>
                  </a:cubicBezTo>
                  <a:lnTo>
                    <a:pt x="1872993" y="0"/>
                  </a:lnTo>
                  <a:close/>
                </a:path>
              </a:pathLst>
            </a:custGeom>
            <a:gradFill flip="none" rotWithShape="1">
              <a:gsLst>
                <a:gs pos="25000">
                  <a:schemeClr val="tx1">
                    <a:lumMod val="65000"/>
                    <a:lumOff val="35000"/>
                  </a:schemeClr>
                </a:gs>
                <a:gs pos="100000">
                  <a:schemeClr val="tx1"/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53" name="Freeform 52"/>
            <p:cNvSpPr/>
            <p:nvPr/>
          </p:nvSpPr>
          <p:spPr>
            <a:xfrm rot="2700000">
              <a:off x="1628310" y="1023499"/>
              <a:ext cx="2655636" cy="1877853"/>
            </a:xfrm>
            <a:custGeom>
              <a:avLst/>
              <a:gdLst>
                <a:gd name="connsiteX0" fmla="*/ 777783 w 2655636"/>
                <a:gd name="connsiteY0" fmla="*/ 0 h 1877853"/>
                <a:gd name="connsiteX1" fmla="*/ 2655636 w 2655636"/>
                <a:gd name="connsiteY1" fmla="*/ 1877853 h 1877853"/>
                <a:gd name="connsiteX2" fmla="*/ 0 w 2655636"/>
                <a:gd name="connsiteY2" fmla="*/ 1877853 h 1877853"/>
                <a:gd name="connsiteX3" fmla="*/ 13031 w 2655636"/>
                <a:gd name="connsiteY3" fmla="*/ 1619793 h 1877853"/>
                <a:gd name="connsiteX4" fmla="*/ 615640 w 2655636"/>
                <a:gd name="connsiteY4" fmla="*/ 178401 h 1877853"/>
                <a:gd name="connsiteX5" fmla="*/ 777783 w 2655636"/>
                <a:gd name="connsiteY5" fmla="*/ 0 h 1877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55636" h="1877853">
                  <a:moveTo>
                    <a:pt x="777783" y="0"/>
                  </a:moveTo>
                  <a:lnTo>
                    <a:pt x="2655636" y="1877853"/>
                  </a:lnTo>
                  <a:lnTo>
                    <a:pt x="0" y="1877853"/>
                  </a:lnTo>
                  <a:lnTo>
                    <a:pt x="13031" y="1619793"/>
                  </a:lnTo>
                  <a:cubicBezTo>
                    <a:pt x="68338" y="1075196"/>
                    <a:pt x="285493" y="578446"/>
                    <a:pt x="615640" y="178401"/>
                  </a:cubicBezTo>
                  <a:lnTo>
                    <a:pt x="777783" y="0"/>
                  </a:lnTo>
                  <a:close/>
                </a:path>
              </a:pathLst>
            </a:custGeom>
            <a:gradFill flip="none" rotWithShape="1">
              <a:gsLst>
                <a:gs pos="25000">
                  <a:schemeClr val="tx1">
                    <a:lumMod val="65000"/>
                    <a:lumOff val="35000"/>
                  </a:schemeClr>
                </a:gs>
                <a:gs pos="100000">
                  <a:schemeClr val="tx1"/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54" name="Freeform 53"/>
            <p:cNvSpPr/>
            <p:nvPr/>
          </p:nvSpPr>
          <p:spPr>
            <a:xfrm rot="2700000">
              <a:off x="3567584" y="2962773"/>
              <a:ext cx="2655635" cy="1877853"/>
            </a:xfrm>
            <a:custGeom>
              <a:avLst/>
              <a:gdLst>
                <a:gd name="connsiteX0" fmla="*/ 1877853 w 2655635"/>
                <a:gd name="connsiteY0" fmla="*/ 0 h 1877853"/>
                <a:gd name="connsiteX1" fmla="*/ 2039995 w 2655635"/>
                <a:gd name="connsiteY1" fmla="*/ 178401 h 1877853"/>
                <a:gd name="connsiteX2" fmla="*/ 2642604 w 2655635"/>
                <a:gd name="connsiteY2" fmla="*/ 1619793 h 1877853"/>
                <a:gd name="connsiteX3" fmla="*/ 2655635 w 2655635"/>
                <a:gd name="connsiteY3" fmla="*/ 1877853 h 1877853"/>
                <a:gd name="connsiteX4" fmla="*/ 0 w 2655635"/>
                <a:gd name="connsiteY4" fmla="*/ 1877853 h 1877853"/>
                <a:gd name="connsiteX5" fmla="*/ 1877853 w 2655635"/>
                <a:gd name="connsiteY5" fmla="*/ 0 h 1877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55635" h="1877853">
                  <a:moveTo>
                    <a:pt x="1877853" y="0"/>
                  </a:moveTo>
                  <a:lnTo>
                    <a:pt x="2039995" y="178401"/>
                  </a:lnTo>
                  <a:cubicBezTo>
                    <a:pt x="2370142" y="578446"/>
                    <a:pt x="2587297" y="1075196"/>
                    <a:pt x="2642604" y="1619793"/>
                  </a:cubicBezTo>
                  <a:lnTo>
                    <a:pt x="2655635" y="1877853"/>
                  </a:lnTo>
                  <a:lnTo>
                    <a:pt x="0" y="1877853"/>
                  </a:lnTo>
                  <a:lnTo>
                    <a:pt x="1877853" y="0"/>
                  </a:lnTo>
                  <a:close/>
                </a:path>
              </a:pathLst>
            </a:custGeom>
            <a:gradFill flip="none" rotWithShape="1">
              <a:gsLst>
                <a:gs pos="25000">
                  <a:srgbClr val="00FFCC"/>
                </a:gs>
                <a:gs pos="76000">
                  <a:srgbClr val="008080"/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55" name="Freeform 54"/>
            <p:cNvSpPr/>
            <p:nvPr/>
          </p:nvSpPr>
          <p:spPr>
            <a:xfrm rot="2700000">
              <a:off x="275013" y="2376797"/>
              <a:ext cx="2655635" cy="1877852"/>
            </a:xfrm>
            <a:custGeom>
              <a:avLst/>
              <a:gdLst>
                <a:gd name="connsiteX0" fmla="*/ 0 w 2655635"/>
                <a:gd name="connsiteY0" fmla="*/ 0 h 1877852"/>
                <a:gd name="connsiteX1" fmla="*/ 2655635 w 2655635"/>
                <a:gd name="connsiteY1" fmla="*/ 0 h 1877852"/>
                <a:gd name="connsiteX2" fmla="*/ 777783 w 2655635"/>
                <a:gd name="connsiteY2" fmla="*/ 1877852 h 1877852"/>
                <a:gd name="connsiteX3" fmla="*/ 615640 w 2655635"/>
                <a:gd name="connsiteY3" fmla="*/ 1699450 h 1877852"/>
                <a:gd name="connsiteX4" fmla="*/ 13031 w 2655635"/>
                <a:gd name="connsiteY4" fmla="*/ 258058 h 1877852"/>
                <a:gd name="connsiteX5" fmla="*/ 0 w 2655635"/>
                <a:gd name="connsiteY5" fmla="*/ 0 h 1877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55635" h="1877852">
                  <a:moveTo>
                    <a:pt x="0" y="0"/>
                  </a:moveTo>
                  <a:lnTo>
                    <a:pt x="2655635" y="0"/>
                  </a:lnTo>
                  <a:lnTo>
                    <a:pt x="777783" y="1877852"/>
                  </a:lnTo>
                  <a:lnTo>
                    <a:pt x="615640" y="1699450"/>
                  </a:lnTo>
                  <a:cubicBezTo>
                    <a:pt x="285493" y="1299405"/>
                    <a:pt x="68338" y="802655"/>
                    <a:pt x="13031" y="258058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25000">
                  <a:schemeClr val="tx1">
                    <a:lumMod val="65000"/>
                    <a:lumOff val="35000"/>
                  </a:schemeClr>
                </a:gs>
                <a:gs pos="100000">
                  <a:schemeClr val="tx1"/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56" name="Freeform 55"/>
            <p:cNvSpPr/>
            <p:nvPr/>
          </p:nvSpPr>
          <p:spPr>
            <a:xfrm rot="2700000">
              <a:off x="2214287" y="4316071"/>
              <a:ext cx="2655634" cy="1877852"/>
            </a:xfrm>
            <a:custGeom>
              <a:avLst/>
              <a:gdLst>
                <a:gd name="connsiteX0" fmla="*/ 0 w 2655634"/>
                <a:gd name="connsiteY0" fmla="*/ 0 h 1877852"/>
                <a:gd name="connsiteX1" fmla="*/ 2655634 w 2655634"/>
                <a:gd name="connsiteY1" fmla="*/ 0 h 1877852"/>
                <a:gd name="connsiteX2" fmla="*/ 2642603 w 2655634"/>
                <a:gd name="connsiteY2" fmla="*/ 258058 h 1877852"/>
                <a:gd name="connsiteX3" fmla="*/ 2039994 w 2655634"/>
                <a:gd name="connsiteY3" fmla="*/ 1699450 h 1877852"/>
                <a:gd name="connsiteX4" fmla="*/ 1877851 w 2655634"/>
                <a:gd name="connsiteY4" fmla="*/ 1877852 h 1877852"/>
                <a:gd name="connsiteX5" fmla="*/ 0 w 2655634"/>
                <a:gd name="connsiteY5" fmla="*/ 0 h 1877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55634" h="1877852">
                  <a:moveTo>
                    <a:pt x="0" y="0"/>
                  </a:moveTo>
                  <a:lnTo>
                    <a:pt x="2655634" y="0"/>
                  </a:lnTo>
                  <a:lnTo>
                    <a:pt x="2642603" y="258058"/>
                  </a:lnTo>
                  <a:cubicBezTo>
                    <a:pt x="2587296" y="802655"/>
                    <a:pt x="2370141" y="1299405"/>
                    <a:pt x="2039994" y="1699450"/>
                  </a:cubicBezTo>
                  <a:lnTo>
                    <a:pt x="1877851" y="1877852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25000">
                  <a:schemeClr val="tx1">
                    <a:lumMod val="65000"/>
                    <a:lumOff val="35000"/>
                  </a:schemeClr>
                </a:gs>
                <a:gs pos="100000">
                  <a:schemeClr val="tx1"/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57" name="Freeform 56"/>
            <p:cNvSpPr/>
            <p:nvPr/>
          </p:nvSpPr>
          <p:spPr>
            <a:xfrm rot="2700000">
              <a:off x="2014686" y="3921277"/>
              <a:ext cx="1882712" cy="2660740"/>
            </a:xfrm>
            <a:custGeom>
              <a:avLst/>
              <a:gdLst>
                <a:gd name="connsiteX0" fmla="*/ 0 w 1882712"/>
                <a:gd name="connsiteY0" fmla="*/ 0 h 2660740"/>
                <a:gd name="connsiteX1" fmla="*/ 1882712 w 1882712"/>
                <a:gd name="connsiteY1" fmla="*/ 1882712 h 2660740"/>
                <a:gd name="connsiteX2" fmla="*/ 1704310 w 1882712"/>
                <a:gd name="connsiteY2" fmla="*/ 2044854 h 2660740"/>
                <a:gd name="connsiteX3" fmla="*/ 262918 w 1882712"/>
                <a:gd name="connsiteY3" fmla="*/ 2647463 h 2660740"/>
                <a:gd name="connsiteX4" fmla="*/ 0 w 1882712"/>
                <a:gd name="connsiteY4" fmla="*/ 2660740 h 2660740"/>
                <a:gd name="connsiteX5" fmla="*/ 0 w 1882712"/>
                <a:gd name="connsiteY5" fmla="*/ 0 h 2660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82712" h="2660740">
                  <a:moveTo>
                    <a:pt x="0" y="0"/>
                  </a:moveTo>
                  <a:lnTo>
                    <a:pt x="1882712" y="1882712"/>
                  </a:lnTo>
                  <a:lnTo>
                    <a:pt x="1704310" y="2044854"/>
                  </a:lnTo>
                  <a:cubicBezTo>
                    <a:pt x="1304265" y="2375001"/>
                    <a:pt x="807515" y="2592157"/>
                    <a:pt x="262918" y="2647463"/>
                  </a:cubicBezTo>
                  <a:lnTo>
                    <a:pt x="0" y="266074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25000">
                  <a:schemeClr val="tx1">
                    <a:lumMod val="65000"/>
                    <a:lumOff val="35000"/>
                  </a:schemeClr>
                </a:gs>
                <a:gs pos="100000">
                  <a:schemeClr val="tx1"/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58" name="Freeform 57"/>
            <p:cNvSpPr/>
            <p:nvPr/>
          </p:nvSpPr>
          <p:spPr>
            <a:xfrm rot="2700000">
              <a:off x="662985" y="2576347"/>
              <a:ext cx="1872993" cy="2650530"/>
            </a:xfrm>
            <a:custGeom>
              <a:avLst/>
              <a:gdLst>
                <a:gd name="connsiteX0" fmla="*/ 1872993 w 1872993"/>
                <a:gd name="connsiteY0" fmla="*/ 0 h 2650530"/>
                <a:gd name="connsiteX1" fmla="*/ 1872993 w 1872993"/>
                <a:gd name="connsiteY1" fmla="*/ 2650530 h 2650530"/>
                <a:gd name="connsiteX2" fmla="*/ 1619793 w 1872993"/>
                <a:gd name="connsiteY2" fmla="*/ 2637744 h 2650530"/>
                <a:gd name="connsiteX3" fmla="*/ 178401 w 1872993"/>
                <a:gd name="connsiteY3" fmla="*/ 2035135 h 2650530"/>
                <a:gd name="connsiteX4" fmla="*/ 0 w 1872993"/>
                <a:gd name="connsiteY4" fmla="*/ 1872993 h 2650530"/>
                <a:gd name="connsiteX5" fmla="*/ 1872993 w 1872993"/>
                <a:gd name="connsiteY5" fmla="*/ 0 h 2650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72993" h="2650530">
                  <a:moveTo>
                    <a:pt x="1872993" y="0"/>
                  </a:moveTo>
                  <a:lnTo>
                    <a:pt x="1872993" y="2650530"/>
                  </a:lnTo>
                  <a:lnTo>
                    <a:pt x="1619793" y="2637744"/>
                  </a:lnTo>
                  <a:cubicBezTo>
                    <a:pt x="1075196" y="2582438"/>
                    <a:pt x="578446" y="2365282"/>
                    <a:pt x="178401" y="2035135"/>
                  </a:cubicBezTo>
                  <a:lnTo>
                    <a:pt x="0" y="1872993"/>
                  </a:lnTo>
                  <a:lnTo>
                    <a:pt x="1872993" y="0"/>
                  </a:lnTo>
                  <a:close/>
                </a:path>
              </a:pathLst>
            </a:custGeom>
            <a:gradFill flip="none" rotWithShape="1">
              <a:gsLst>
                <a:gs pos="25000">
                  <a:schemeClr val="tx1">
                    <a:lumMod val="65000"/>
                    <a:lumOff val="35000"/>
                  </a:schemeClr>
                </a:gs>
                <a:gs pos="100000">
                  <a:schemeClr val="tx1"/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pic>
          <p:nvPicPr>
            <p:cNvPr id="65" name="Picture 13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06966" y="2668881"/>
              <a:ext cx="976387" cy="646755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66" name="Picture 12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22975" y="1530007"/>
              <a:ext cx="1054284" cy="1168749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67" name="Picture 12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41535" y="1281303"/>
              <a:ext cx="1674568" cy="1666155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3569" y="2214030"/>
              <a:ext cx="1466855" cy="1466855"/>
            </a:xfrm>
            <a:prstGeom prst="rect">
              <a:avLst/>
            </a:prstGeom>
          </p:spPr>
        </p:pic>
        <p:pic>
          <p:nvPicPr>
            <p:cNvPr id="72" name="Picture 13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40301" y="3772091"/>
              <a:ext cx="872237" cy="996412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73" name="Picture 12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282107" y="4619511"/>
              <a:ext cx="842107" cy="1023561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76" name="Picture 129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488172" y="4154668"/>
              <a:ext cx="2970016" cy="1904320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77" name="Picture 137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319848" y="3572129"/>
              <a:ext cx="1110584" cy="1231166"/>
            </a:xfrm>
            <a:prstGeom prst="rect">
              <a:avLst/>
            </a:prstGeom>
            <a:noFill/>
            <a:ln cap="flat">
              <a:noFill/>
            </a:ln>
          </p:spPr>
        </p:pic>
      </p:grpSp>
      <p:sp>
        <p:nvSpPr>
          <p:cNvPr id="78" name="Oval 77"/>
          <p:cNvSpPr/>
          <p:nvPr/>
        </p:nvSpPr>
        <p:spPr>
          <a:xfrm>
            <a:off x="2622552" y="2921344"/>
            <a:ext cx="1260000" cy="1260000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01600" sx="103000" sy="103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endParaRPr lang="bg-BG" dirty="0"/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758" y="1752918"/>
            <a:ext cx="1704222" cy="2441764"/>
          </a:xfrm>
          <a:prstGeom prst="rect">
            <a:avLst/>
          </a:prstGeom>
        </p:spPr>
      </p:pic>
      <p:sp>
        <p:nvSpPr>
          <p:cNvPr id="80" name="Oval 79"/>
          <p:cNvSpPr/>
          <p:nvPr/>
        </p:nvSpPr>
        <p:spPr>
          <a:xfrm>
            <a:off x="5570442" y="2481681"/>
            <a:ext cx="187200" cy="187200"/>
          </a:xfrm>
          <a:prstGeom prst="ellipse">
            <a:avLst/>
          </a:prstGeom>
          <a:solidFill>
            <a:srgbClr val="20E8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82" name="Straight Connector 81"/>
          <p:cNvCxnSpPr/>
          <p:nvPr/>
        </p:nvCxnSpPr>
        <p:spPr>
          <a:xfrm flipV="1">
            <a:off x="5730740" y="1533400"/>
            <a:ext cx="1321569" cy="1009198"/>
          </a:xfrm>
          <a:prstGeom prst="line">
            <a:avLst/>
          </a:prstGeom>
          <a:ln w="38100">
            <a:solidFill>
              <a:srgbClr val="00FF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7030879" y="1530007"/>
            <a:ext cx="1678941" cy="0"/>
          </a:xfrm>
          <a:prstGeom prst="line">
            <a:avLst/>
          </a:prstGeom>
          <a:ln w="38100">
            <a:solidFill>
              <a:srgbClr val="00FF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6021099" y="1125629"/>
            <a:ext cx="37649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Docker</a:t>
            </a:r>
            <a:r>
              <a:rPr lang="bg-BG" b="1" dirty="0">
                <a:solidFill>
                  <a:srgbClr val="FFFF00"/>
                </a:solidFill>
              </a:rPr>
              <a:t> за контейнеризиране</a:t>
            </a:r>
            <a:r>
              <a:rPr lang="en-US" b="1" dirty="0">
                <a:solidFill>
                  <a:srgbClr val="FFFF00"/>
                </a:solidFill>
              </a:rPr>
              <a:t> </a:t>
            </a:r>
          </a:p>
          <a:p>
            <a:pPr algn="ctr"/>
            <a:r>
              <a:rPr lang="bg-BG" b="1" dirty="0">
                <a:solidFill>
                  <a:srgbClr val="FFFF00"/>
                </a:solidFill>
              </a:rPr>
              <a:t> </a:t>
            </a:r>
            <a:endParaRPr lang="en-US" b="1" dirty="0">
              <a:solidFill>
                <a:srgbClr val="FFFF00"/>
              </a:solidFill>
            </a:endParaRPr>
          </a:p>
          <a:p>
            <a:pPr algn="ctr"/>
            <a:endParaRPr lang="bg-BG" b="1" dirty="0">
              <a:solidFill>
                <a:srgbClr val="FFFF00"/>
              </a:solidFill>
            </a:endParaRPr>
          </a:p>
        </p:txBody>
      </p:sp>
      <p:sp>
        <p:nvSpPr>
          <p:cNvPr id="64" name="Donut 63"/>
          <p:cNvSpPr/>
          <p:nvPr/>
        </p:nvSpPr>
        <p:spPr>
          <a:xfrm>
            <a:off x="517743" y="956578"/>
            <a:ext cx="5389582" cy="5389582"/>
          </a:xfrm>
          <a:prstGeom prst="donut">
            <a:avLst>
              <a:gd name="adj" fmla="val 2838"/>
            </a:avLst>
          </a:prstGeom>
          <a:solidFill>
            <a:schemeClr val="accent1">
              <a:lumMod val="50000"/>
              <a:alpha val="6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0690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0021" y="2538170"/>
            <a:ext cx="10515600" cy="1325563"/>
          </a:xfrm>
        </p:spPr>
        <p:txBody>
          <a:bodyPr>
            <a:noAutofit/>
          </a:bodyPr>
          <a:lstStyle/>
          <a:p>
            <a:r>
              <a:rPr lang="bg-BG" sz="9600" b="1" dirty="0">
                <a:solidFill>
                  <a:srgbClr val="FFFF00"/>
                </a:solidFill>
              </a:rPr>
              <a:t>Процес на работа</a:t>
            </a:r>
          </a:p>
        </p:txBody>
      </p:sp>
    </p:spTree>
    <p:extLst>
      <p:ext uri="{BB962C8B-B14F-4D97-AF65-F5344CB8AC3E}">
        <p14:creationId xmlns:p14="http://schemas.microsoft.com/office/powerpoint/2010/main" val="148461777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24"/>
          <p:cNvSpPr txBox="1">
            <a:spLocks noGrp="1"/>
          </p:cNvSpPr>
          <p:nvPr>
            <p:ph type="title"/>
          </p:nvPr>
        </p:nvSpPr>
        <p:spPr>
          <a:xfrm>
            <a:off x="947033" y="425231"/>
            <a:ext cx="10298000" cy="641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bg-BG" sz="6600" b="1" dirty="0">
                <a:solidFill>
                  <a:srgbClr val="FFFF00"/>
                </a:solidFill>
              </a:rPr>
              <a:t>Ден 1</a:t>
            </a:r>
            <a:endParaRPr sz="6600" b="1" dirty="0">
              <a:solidFill>
                <a:srgbClr val="FFFF00"/>
              </a:solidFill>
            </a:endParaRPr>
          </a:p>
        </p:txBody>
      </p:sp>
      <p:grpSp>
        <p:nvGrpSpPr>
          <p:cNvPr id="591" name="Google Shape;591;p24"/>
          <p:cNvGrpSpPr/>
          <p:nvPr/>
        </p:nvGrpSpPr>
        <p:grpSpPr>
          <a:xfrm>
            <a:off x="5989189" y="2023434"/>
            <a:ext cx="2506187" cy="4063212"/>
            <a:chOff x="4497448" y="1517575"/>
            <a:chExt cx="1879640" cy="3047409"/>
          </a:xfrm>
        </p:grpSpPr>
        <p:sp>
          <p:nvSpPr>
            <p:cNvPr id="592" name="Google Shape;592;p24"/>
            <p:cNvSpPr/>
            <p:nvPr/>
          </p:nvSpPr>
          <p:spPr>
            <a:xfrm>
              <a:off x="4755606" y="2349988"/>
              <a:ext cx="1301647" cy="1639035"/>
            </a:xfrm>
            <a:custGeom>
              <a:avLst/>
              <a:gdLst/>
              <a:ahLst/>
              <a:cxnLst/>
              <a:rect l="l" t="t" r="r" b="b"/>
              <a:pathLst>
                <a:path w="45540" h="57344" extrusionOk="0">
                  <a:moveTo>
                    <a:pt x="0" y="0"/>
                  </a:moveTo>
                  <a:lnTo>
                    <a:pt x="0" y="46166"/>
                  </a:lnTo>
                  <a:cubicBezTo>
                    <a:pt x="0" y="52331"/>
                    <a:pt x="5013" y="57344"/>
                    <a:pt x="11178" y="57344"/>
                  </a:cubicBezTo>
                  <a:lnTo>
                    <a:pt x="45539" y="57344"/>
                  </a:lnTo>
                  <a:lnTo>
                    <a:pt x="45539" y="11178"/>
                  </a:lnTo>
                  <a:cubicBezTo>
                    <a:pt x="45539" y="5013"/>
                    <a:pt x="40527" y="0"/>
                    <a:pt x="34361" y="0"/>
                  </a:cubicBezTo>
                  <a:close/>
                </a:path>
              </a:pathLst>
            </a:custGeom>
            <a:solidFill>
              <a:srgbClr val="33AAC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grpSp>
          <p:nvGrpSpPr>
            <p:cNvPr id="593" name="Google Shape;593;p24"/>
            <p:cNvGrpSpPr/>
            <p:nvPr/>
          </p:nvGrpSpPr>
          <p:grpSpPr>
            <a:xfrm>
              <a:off x="4592618" y="1517575"/>
              <a:ext cx="1784470" cy="3047409"/>
              <a:chOff x="4592618" y="1517575"/>
              <a:chExt cx="1784470" cy="3047409"/>
            </a:xfrm>
          </p:grpSpPr>
          <p:grpSp>
            <p:nvGrpSpPr>
              <p:cNvPr id="594" name="Google Shape;594;p24"/>
              <p:cNvGrpSpPr/>
              <p:nvPr/>
            </p:nvGrpSpPr>
            <p:grpSpPr>
              <a:xfrm>
                <a:off x="4592618" y="1517575"/>
                <a:ext cx="1784470" cy="3047409"/>
                <a:chOff x="4592618" y="1517575"/>
                <a:chExt cx="1784470" cy="3047409"/>
              </a:xfrm>
            </p:grpSpPr>
            <p:sp>
              <p:nvSpPr>
                <p:cNvPr id="595" name="Google Shape;595;p24"/>
                <p:cNvSpPr/>
                <p:nvPr/>
              </p:nvSpPr>
              <p:spPr>
                <a:xfrm>
                  <a:off x="4595586" y="1809833"/>
                  <a:ext cx="355338" cy="49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32" h="17345" extrusionOk="0">
                      <a:moveTo>
                        <a:pt x="0" y="1"/>
                      </a:moveTo>
                      <a:lnTo>
                        <a:pt x="0" y="13159"/>
                      </a:lnTo>
                      <a:lnTo>
                        <a:pt x="12432" y="17344"/>
                      </a:lnTo>
                      <a:lnTo>
                        <a:pt x="12432" y="4186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999999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596" name="Google Shape;596;p24"/>
                <p:cNvSpPr/>
                <p:nvPr/>
              </p:nvSpPr>
              <p:spPr>
                <a:xfrm>
                  <a:off x="6090203" y="4220124"/>
                  <a:ext cx="280823" cy="2715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25" h="9500" extrusionOk="0">
                      <a:moveTo>
                        <a:pt x="9825" y="0"/>
                      </a:moveTo>
                      <a:lnTo>
                        <a:pt x="0" y="2933"/>
                      </a:lnTo>
                      <a:lnTo>
                        <a:pt x="0" y="9499"/>
                      </a:lnTo>
                      <a:lnTo>
                        <a:pt x="9825" y="6592"/>
                      </a:lnTo>
                      <a:lnTo>
                        <a:pt x="9825" y="0"/>
                      </a:lnTo>
                      <a:close/>
                    </a:path>
                  </a:pathLst>
                </a:custGeom>
                <a:solidFill>
                  <a:srgbClr val="999999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597" name="Google Shape;597;p24"/>
                <p:cNvSpPr/>
                <p:nvPr/>
              </p:nvSpPr>
              <p:spPr>
                <a:xfrm>
                  <a:off x="4668914" y="1517575"/>
                  <a:ext cx="1474285" cy="30474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580" h="106618" extrusionOk="0">
                      <a:moveTo>
                        <a:pt x="1" y="0"/>
                      </a:moveTo>
                      <a:lnTo>
                        <a:pt x="1" y="86667"/>
                      </a:lnTo>
                      <a:cubicBezTo>
                        <a:pt x="1" y="97745"/>
                        <a:pt x="8973" y="106617"/>
                        <a:pt x="19951" y="106617"/>
                      </a:cubicBezTo>
                      <a:lnTo>
                        <a:pt x="51580" y="106617"/>
                      </a:lnTo>
                      <a:lnTo>
                        <a:pt x="51580" y="19950"/>
                      </a:lnTo>
                      <a:cubicBezTo>
                        <a:pt x="51580" y="8973"/>
                        <a:pt x="42607" y="0"/>
                        <a:pt x="31655" y="0"/>
                      </a:cubicBezTo>
                      <a:close/>
                    </a:path>
                  </a:pathLst>
                </a:custGeom>
                <a:solidFill>
                  <a:srgbClr val="B33F6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598" name="Google Shape;598;p24"/>
                <p:cNvSpPr/>
                <p:nvPr/>
              </p:nvSpPr>
              <p:spPr>
                <a:xfrm>
                  <a:off x="4592618" y="1809833"/>
                  <a:ext cx="1223560" cy="3761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08" h="13159" extrusionOk="0">
                      <a:moveTo>
                        <a:pt x="0" y="1"/>
                      </a:moveTo>
                      <a:lnTo>
                        <a:pt x="0" y="13159"/>
                      </a:lnTo>
                      <a:lnTo>
                        <a:pt x="36241" y="13159"/>
                      </a:lnTo>
                      <a:cubicBezTo>
                        <a:pt x="39875" y="13159"/>
                        <a:pt x="42808" y="10226"/>
                        <a:pt x="42808" y="6592"/>
                      </a:cubicBezTo>
                      <a:cubicBezTo>
                        <a:pt x="42808" y="3033"/>
                        <a:pt x="39875" y="1"/>
                        <a:pt x="36241" y="1"/>
                      </a:cubicBezTo>
                      <a:close/>
                    </a:path>
                  </a:pathLst>
                </a:custGeom>
                <a:solidFill>
                  <a:srgbClr val="EFEFEF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599" name="Google Shape;599;p24"/>
                <p:cNvSpPr/>
                <p:nvPr/>
              </p:nvSpPr>
              <p:spPr>
                <a:xfrm rot="-5400000">
                  <a:off x="5773188" y="3804750"/>
                  <a:ext cx="288600" cy="919200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600" name="Google Shape;600;p24"/>
                <p:cNvSpPr/>
                <p:nvPr/>
              </p:nvSpPr>
              <p:spPr>
                <a:xfrm>
                  <a:off x="5510288" y="4157250"/>
                  <a:ext cx="214200" cy="214200"/>
                </a:xfrm>
                <a:prstGeom prst="ellipse">
                  <a:avLst/>
                </a:prstGeom>
                <a:solidFill>
                  <a:srgbClr val="B33F6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</p:grpSp>
          <p:sp>
            <p:nvSpPr>
              <p:cNvPr id="602" name="Google Shape;602;p24"/>
              <p:cNvSpPr/>
              <p:nvPr/>
            </p:nvSpPr>
            <p:spPr>
              <a:xfrm>
                <a:off x="4755606" y="2349988"/>
                <a:ext cx="1301647" cy="1639035"/>
              </a:xfrm>
              <a:custGeom>
                <a:avLst/>
                <a:gdLst/>
                <a:ahLst/>
                <a:cxnLst/>
                <a:rect l="l" t="t" r="r" b="b"/>
                <a:pathLst>
                  <a:path w="45540" h="57344" extrusionOk="0">
                    <a:moveTo>
                      <a:pt x="0" y="0"/>
                    </a:moveTo>
                    <a:lnTo>
                      <a:pt x="0" y="46166"/>
                    </a:lnTo>
                    <a:cubicBezTo>
                      <a:pt x="0" y="52331"/>
                      <a:pt x="5013" y="57344"/>
                      <a:pt x="11178" y="57344"/>
                    </a:cubicBezTo>
                    <a:lnTo>
                      <a:pt x="45539" y="57344"/>
                    </a:lnTo>
                    <a:lnTo>
                      <a:pt x="45539" y="11178"/>
                    </a:lnTo>
                    <a:cubicBezTo>
                      <a:pt x="45539" y="5013"/>
                      <a:pt x="40527" y="0"/>
                      <a:pt x="3436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603" name="Google Shape;603;p24"/>
            <p:cNvGrpSpPr/>
            <p:nvPr/>
          </p:nvGrpSpPr>
          <p:grpSpPr>
            <a:xfrm>
              <a:off x="4497448" y="1809825"/>
              <a:ext cx="1564100" cy="1762730"/>
              <a:chOff x="4497448" y="1809825"/>
              <a:chExt cx="1564100" cy="1762730"/>
            </a:xfrm>
          </p:grpSpPr>
          <p:sp>
            <p:nvSpPr>
              <p:cNvPr id="604" name="Google Shape;604;p24"/>
              <p:cNvSpPr/>
              <p:nvPr/>
            </p:nvSpPr>
            <p:spPr>
              <a:xfrm>
                <a:off x="4497448" y="1809825"/>
                <a:ext cx="1413900" cy="376200"/>
              </a:xfrm>
              <a:prstGeom prst="roundRect">
                <a:avLst>
                  <a:gd name="adj" fmla="val 0"/>
                </a:avLst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100"/>
                </a:pPr>
                <a:r>
                  <a:rPr lang="en" sz="2267" dirty="0">
                    <a:solidFill>
                      <a:schemeClr val="dk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ML model</a:t>
                </a:r>
                <a:endParaRPr sz="2267" dirty="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605" name="Google Shape;605;p24"/>
              <p:cNvSpPr txBox="1"/>
              <p:nvPr/>
            </p:nvSpPr>
            <p:spPr>
              <a:xfrm>
                <a:off x="4759848" y="2766455"/>
                <a:ext cx="1301700" cy="806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>
                  <a:buClr>
                    <a:schemeClr val="dk1"/>
                  </a:buClr>
                  <a:buSzPts val="1100"/>
                </a:pPr>
                <a:r>
                  <a:rPr lang="bg-BG" sz="1600" dirty="0" smtClean="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Намерихме</a:t>
                </a:r>
                <a:r>
                  <a:rPr lang="en-US" sz="1600" dirty="0" smtClean="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 dataset, </a:t>
                </a:r>
                <a:r>
                  <a:rPr lang="bg-BG" sz="1600" dirty="0" smtClean="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направихме кода за тренирането и започнахме </a:t>
                </a:r>
                <a:r>
                  <a:rPr lang="en-US" sz="1600" dirty="0" smtClean="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pre-processing</a:t>
                </a:r>
                <a:r>
                  <a:rPr lang="bg-BG" sz="1600" dirty="0" smtClean="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 функциите </a:t>
                </a:r>
                <a:endParaRPr sz="1600" dirty="0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</p:grpSp>
      <p:sp>
        <p:nvSpPr>
          <p:cNvPr id="606" name="Google Shape;606;p24"/>
          <p:cNvSpPr/>
          <p:nvPr/>
        </p:nvSpPr>
        <p:spPr>
          <a:xfrm>
            <a:off x="10838071" y="5626832"/>
            <a:ext cx="374431" cy="362045"/>
          </a:xfrm>
          <a:custGeom>
            <a:avLst/>
            <a:gdLst/>
            <a:ahLst/>
            <a:cxnLst/>
            <a:rect l="l" t="t" r="r" b="b"/>
            <a:pathLst>
              <a:path w="9825" h="9500" extrusionOk="0">
                <a:moveTo>
                  <a:pt x="9825" y="0"/>
                </a:moveTo>
                <a:lnTo>
                  <a:pt x="0" y="2933"/>
                </a:lnTo>
                <a:lnTo>
                  <a:pt x="0" y="9499"/>
                </a:lnTo>
                <a:lnTo>
                  <a:pt x="9825" y="6592"/>
                </a:lnTo>
                <a:lnTo>
                  <a:pt x="9825" y="0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607" name="Google Shape;607;p24"/>
          <p:cNvGrpSpPr/>
          <p:nvPr/>
        </p:nvGrpSpPr>
        <p:grpSpPr>
          <a:xfrm>
            <a:off x="8741438" y="2023434"/>
            <a:ext cx="2479143" cy="4063212"/>
            <a:chOff x="6556080" y="1517575"/>
            <a:chExt cx="1859358" cy="3047409"/>
          </a:xfrm>
        </p:grpSpPr>
        <p:sp>
          <p:nvSpPr>
            <p:cNvPr id="608" name="Google Shape;608;p24"/>
            <p:cNvSpPr/>
            <p:nvPr/>
          </p:nvSpPr>
          <p:spPr>
            <a:xfrm>
              <a:off x="6794462" y="2349988"/>
              <a:ext cx="1301647" cy="1639035"/>
            </a:xfrm>
            <a:custGeom>
              <a:avLst/>
              <a:gdLst/>
              <a:ahLst/>
              <a:cxnLst/>
              <a:rect l="l" t="t" r="r" b="b"/>
              <a:pathLst>
                <a:path w="45540" h="57344" extrusionOk="0">
                  <a:moveTo>
                    <a:pt x="0" y="0"/>
                  </a:moveTo>
                  <a:lnTo>
                    <a:pt x="0" y="46166"/>
                  </a:lnTo>
                  <a:cubicBezTo>
                    <a:pt x="0" y="52331"/>
                    <a:pt x="5013" y="57344"/>
                    <a:pt x="11178" y="57344"/>
                  </a:cubicBezTo>
                  <a:lnTo>
                    <a:pt x="45540" y="57344"/>
                  </a:lnTo>
                  <a:lnTo>
                    <a:pt x="45540" y="11178"/>
                  </a:lnTo>
                  <a:cubicBezTo>
                    <a:pt x="45540" y="5013"/>
                    <a:pt x="40527" y="0"/>
                    <a:pt x="34362" y="0"/>
                  </a:cubicBezTo>
                  <a:close/>
                </a:path>
              </a:pathLst>
            </a:custGeom>
            <a:solidFill>
              <a:srgbClr val="C5CE0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09" name="Google Shape;609;p24"/>
            <p:cNvSpPr/>
            <p:nvPr/>
          </p:nvSpPr>
          <p:spPr>
            <a:xfrm>
              <a:off x="6612505" y="1809833"/>
              <a:ext cx="355338" cy="495763"/>
            </a:xfrm>
            <a:custGeom>
              <a:avLst/>
              <a:gdLst/>
              <a:ahLst/>
              <a:cxnLst/>
              <a:rect l="l" t="t" r="r" b="b"/>
              <a:pathLst>
                <a:path w="12432" h="17345" extrusionOk="0">
                  <a:moveTo>
                    <a:pt x="0" y="1"/>
                  </a:moveTo>
                  <a:lnTo>
                    <a:pt x="0" y="13159"/>
                  </a:lnTo>
                  <a:lnTo>
                    <a:pt x="12432" y="17344"/>
                  </a:lnTo>
                  <a:lnTo>
                    <a:pt x="12432" y="41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0" name="Google Shape;610;p24"/>
            <p:cNvSpPr/>
            <p:nvPr/>
          </p:nvSpPr>
          <p:spPr>
            <a:xfrm>
              <a:off x="6703723" y="1517575"/>
              <a:ext cx="1474314" cy="3047409"/>
            </a:xfrm>
            <a:custGeom>
              <a:avLst/>
              <a:gdLst/>
              <a:ahLst/>
              <a:cxnLst/>
              <a:rect l="l" t="t" r="r" b="b"/>
              <a:pathLst>
                <a:path w="51581" h="106618" extrusionOk="0">
                  <a:moveTo>
                    <a:pt x="1" y="0"/>
                  </a:moveTo>
                  <a:lnTo>
                    <a:pt x="1" y="86667"/>
                  </a:lnTo>
                  <a:cubicBezTo>
                    <a:pt x="1" y="97745"/>
                    <a:pt x="8873" y="106617"/>
                    <a:pt x="19926" y="106617"/>
                  </a:cubicBezTo>
                  <a:lnTo>
                    <a:pt x="51580" y="106617"/>
                  </a:lnTo>
                  <a:lnTo>
                    <a:pt x="51580" y="19950"/>
                  </a:lnTo>
                  <a:cubicBezTo>
                    <a:pt x="51580" y="8973"/>
                    <a:pt x="42608" y="0"/>
                    <a:pt x="31530" y="0"/>
                  </a:cubicBezTo>
                  <a:close/>
                </a:path>
              </a:pathLst>
            </a:custGeom>
            <a:solidFill>
              <a:srgbClr val="F956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1" name="Google Shape;611;p24"/>
            <p:cNvSpPr/>
            <p:nvPr/>
          </p:nvSpPr>
          <p:spPr>
            <a:xfrm>
              <a:off x="6612494" y="1809833"/>
              <a:ext cx="1224274" cy="376117"/>
            </a:xfrm>
            <a:custGeom>
              <a:avLst/>
              <a:gdLst/>
              <a:ahLst/>
              <a:cxnLst/>
              <a:rect l="l" t="t" r="r" b="b"/>
              <a:pathLst>
                <a:path w="42833" h="13159" extrusionOk="0">
                  <a:moveTo>
                    <a:pt x="0" y="1"/>
                  </a:moveTo>
                  <a:lnTo>
                    <a:pt x="0" y="13159"/>
                  </a:lnTo>
                  <a:lnTo>
                    <a:pt x="36241" y="13159"/>
                  </a:lnTo>
                  <a:cubicBezTo>
                    <a:pt x="39800" y="13159"/>
                    <a:pt x="42833" y="10226"/>
                    <a:pt x="42833" y="6592"/>
                  </a:cubicBezTo>
                  <a:cubicBezTo>
                    <a:pt x="42833" y="3033"/>
                    <a:pt x="39800" y="1"/>
                    <a:pt x="36241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2" name="Google Shape;612;p24"/>
            <p:cNvSpPr/>
            <p:nvPr/>
          </p:nvSpPr>
          <p:spPr>
            <a:xfrm rot="-5400000">
              <a:off x="7811538" y="3804750"/>
              <a:ext cx="288600" cy="9192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3" name="Google Shape;613;p24"/>
            <p:cNvSpPr/>
            <p:nvPr/>
          </p:nvSpPr>
          <p:spPr>
            <a:xfrm>
              <a:off x="7548638" y="4157250"/>
              <a:ext cx="214200" cy="214200"/>
            </a:xfrm>
            <a:prstGeom prst="ellipse">
              <a:avLst/>
            </a:prstGeom>
            <a:solidFill>
              <a:srgbClr val="F9564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7" name="Google Shape;617;p24"/>
            <p:cNvSpPr/>
            <p:nvPr/>
          </p:nvSpPr>
          <p:spPr>
            <a:xfrm>
              <a:off x="6794462" y="2349988"/>
              <a:ext cx="1301647" cy="1639035"/>
            </a:xfrm>
            <a:custGeom>
              <a:avLst/>
              <a:gdLst/>
              <a:ahLst/>
              <a:cxnLst/>
              <a:rect l="l" t="t" r="r" b="b"/>
              <a:pathLst>
                <a:path w="45540" h="57344" extrusionOk="0">
                  <a:moveTo>
                    <a:pt x="0" y="0"/>
                  </a:moveTo>
                  <a:lnTo>
                    <a:pt x="0" y="46166"/>
                  </a:lnTo>
                  <a:cubicBezTo>
                    <a:pt x="0" y="52331"/>
                    <a:pt x="5013" y="57344"/>
                    <a:pt x="11178" y="57344"/>
                  </a:cubicBezTo>
                  <a:lnTo>
                    <a:pt x="45540" y="57344"/>
                  </a:lnTo>
                  <a:lnTo>
                    <a:pt x="45540" y="11178"/>
                  </a:lnTo>
                  <a:cubicBezTo>
                    <a:pt x="45540" y="5013"/>
                    <a:pt x="40527" y="0"/>
                    <a:pt x="343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grpSp>
          <p:nvGrpSpPr>
            <p:cNvPr id="618" name="Google Shape;618;p24"/>
            <p:cNvGrpSpPr/>
            <p:nvPr/>
          </p:nvGrpSpPr>
          <p:grpSpPr>
            <a:xfrm>
              <a:off x="6556080" y="1802494"/>
              <a:ext cx="1542370" cy="1770061"/>
              <a:chOff x="6556080" y="1802494"/>
              <a:chExt cx="1542370" cy="1770061"/>
            </a:xfrm>
          </p:grpSpPr>
          <p:sp>
            <p:nvSpPr>
              <p:cNvPr id="619" name="Google Shape;619;p24"/>
              <p:cNvSpPr/>
              <p:nvPr/>
            </p:nvSpPr>
            <p:spPr>
              <a:xfrm>
                <a:off x="6556080" y="1802494"/>
                <a:ext cx="1413900" cy="376200"/>
              </a:xfrm>
              <a:prstGeom prst="roundRect">
                <a:avLst>
                  <a:gd name="adj" fmla="val 0"/>
                </a:avLst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100"/>
                </a:pPr>
                <a:r>
                  <a:rPr lang="en" sz="2267" dirty="0">
                    <a:solidFill>
                      <a:schemeClr val="dk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Embedded</a:t>
                </a:r>
                <a:endParaRPr sz="2267" dirty="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620" name="Google Shape;620;p24"/>
              <p:cNvSpPr txBox="1"/>
              <p:nvPr/>
            </p:nvSpPr>
            <p:spPr>
              <a:xfrm>
                <a:off x="6796750" y="2766455"/>
                <a:ext cx="1301700" cy="806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" sz="1600" dirty="0" smtClean="0">
                    <a:solidFill>
                      <a:srgbClr val="000000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Setup-</a:t>
                </a:r>
                <a:r>
                  <a:rPr lang="bg-BG" sz="1600" dirty="0" smtClean="0">
                    <a:solidFill>
                      <a:srgbClr val="000000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нахме сензора и</a:t>
                </a:r>
                <a:r>
                  <a:rPr lang="en-US" sz="1600" dirty="0" smtClean="0">
                    <a:solidFill>
                      <a:srgbClr val="000000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 web server </a:t>
                </a:r>
                <a:r>
                  <a:rPr lang="bg-BG" sz="1600" dirty="0" smtClean="0">
                    <a:solidFill>
                      <a:srgbClr val="000000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за</a:t>
                </a:r>
                <a:r>
                  <a:rPr lang="en-US" sz="1600" dirty="0" smtClean="0">
                    <a:solidFill>
                      <a:srgbClr val="000000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 remote control</a:t>
                </a:r>
                <a:r>
                  <a:rPr lang="bg-BG" sz="1600" dirty="0" smtClean="0">
                    <a:solidFill>
                      <a:srgbClr val="000000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 и го приключихме </a:t>
                </a:r>
                <a:endParaRPr sz="1600" dirty="0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</p:grpSp>
      <p:grpSp>
        <p:nvGrpSpPr>
          <p:cNvPr id="621" name="Google Shape;621;p24"/>
          <p:cNvGrpSpPr/>
          <p:nvPr/>
        </p:nvGrpSpPr>
        <p:grpSpPr>
          <a:xfrm>
            <a:off x="584467" y="2023434"/>
            <a:ext cx="2501767" cy="4063212"/>
            <a:chOff x="438350" y="1517575"/>
            <a:chExt cx="1876325" cy="3047409"/>
          </a:xfrm>
        </p:grpSpPr>
        <p:sp>
          <p:nvSpPr>
            <p:cNvPr id="622" name="Google Shape;622;p24"/>
            <p:cNvSpPr/>
            <p:nvPr/>
          </p:nvSpPr>
          <p:spPr>
            <a:xfrm>
              <a:off x="696508" y="2349988"/>
              <a:ext cx="1301647" cy="1639035"/>
            </a:xfrm>
            <a:custGeom>
              <a:avLst/>
              <a:gdLst/>
              <a:ahLst/>
              <a:cxnLst/>
              <a:rect l="l" t="t" r="r" b="b"/>
              <a:pathLst>
                <a:path w="45540" h="57344" extrusionOk="0">
                  <a:moveTo>
                    <a:pt x="0" y="0"/>
                  </a:moveTo>
                  <a:lnTo>
                    <a:pt x="0" y="46166"/>
                  </a:lnTo>
                  <a:cubicBezTo>
                    <a:pt x="0" y="52331"/>
                    <a:pt x="5013" y="57344"/>
                    <a:pt x="11178" y="57344"/>
                  </a:cubicBezTo>
                  <a:lnTo>
                    <a:pt x="45539" y="57344"/>
                  </a:lnTo>
                  <a:lnTo>
                    <a:pt x="45539" y="11178"/>
                  </a:lnTo>
                  <a:cubicBezTo>
                    <a:pt x="45539" y="5013"/>
                    <a:pt x="40527" y="0"/>
                    <a:pt x="34361" y="0"/>
                  </a:cubicBezTo>
                  <a:close/>
                </a:path>
              </a:pathLst>
            </a:custGeom>
            <a:solidFill>
              <a:srgbClr val="33AAC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grpSp>
          <p:nvGrpSpPr>
            <p:cNvPr id="623" name="Google Shape;623;p24"/>
            <p:cNvGrpSpPr/>
            <p:nvPr/>
          </p:nvGrpSpPr>
          <p:grpSpPr>
            <a:xfrm>
              <a:off x="533520" y="1517575"/>
              <a:ext cx="1781155" cy="3047409"/>
              <a:chOff x="533520" y="1517575"/>
              <a:chExt cx="1781155" cy="3047409"/>
            </a:xfrm>
          </p:grpSpPr>
          <p:grpSp>
            <p:nvGrpSpPr>
              <p:cNvPr id="624" name="Google Shape;624;p24"/>
              <p:cNvGrpSpPr/>
              <p:nvPr/>
            </p:nvGrpSpPr>
            <p:grpSpPr>
              <a:xfrm>
                <a:off x="533520" y="1517575"/>
                <a:ext cx="1781155" cy="3047409"/>
                <a:chOff x="533520" y="1517575"/>
                <a:chExt cx="1781155" cy="3047409"/>
              </a:xfrm>
            </p:grpSpPr>
            <p:sp>
              <p:nvSpPr>
                <p:cNvPr id="625" name="Google Shape;625;p24"/>
                <p:cNvSpPr/>
                <p:nvPr/>
              </p:nvSpPr>
              <p:spPr>
                <a:xfrm>
                  <a:off x="2027790" y="4220124"/>
                  <a:ext cx="280823" cy="2715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25" h="9500" extrusionOk="0">
                      <a:moveTo>
                        <a:pt x="9825" y="0"/>
                      </a:moveTo>
                      <a:lnTo>
                        <a:pt x="0" y="2933"/>
                      </a:lnTo>
                      <a:lnTo>
                        <a:pt x="0" y="9499"/>
                      </a:lnTo>
                      <a:lnTo>
                        <a:pt x="9825" y="6592"/>
                      </a:lnTo>
                      <a:lnTo>
                        <a:pt x="9825" y="0"/>
                      </a:lnTo>
                      <a:close/>
                    </a:path>
                  </a:pathLst>
                </a:custGeom>
                <a:solidFill>
                  <a:srgbClr val="999999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626" name="Google Shape;626;p24"/>
                <p:cNvSpPr/>
                <p:nvPr/>
              </p:nvSpPr>
              <p:spPr>
                <a:xfrm>
                  <a:off x="534107" y="1809833"/>
                  <a:ext cx="355338" cy="49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32" h="17345" extrusionOk="0">
                      <a:moveTo>
                        <a:pt x="0" y="1"/>
                      </a:moveTo>
                      <a:lnTo>
                        <a:pt x="0" y="13159"/>
                      </a:lnTo>
                      <a:lnTo>
                        <a:pt x="12432" y="17344"/>
                      </a:lnTo>
                      <a:lnTo>
                        <a:pt x="12432" y="4186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999999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627" name="Google Shape;627;p24"/>
                <p:cNvSpPr/>
                <p:nvPr/>
              </p:nvSpPr>
              <p:spPr>
                <a:xfrm>
                  <a:off x="967631" y="1809833"/>
                  <a:ext cx="355338" cy="49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32" h="17345" extrusionOk="0">
                      <a:moveTo>
                        <a:pt x="0" y="1"/>
                      </a:moveTo>
                      <a:lnTo>
                        <a:pt x="0" y="13159"/>
                      </a:lnTo>
                      <a:lnTo>
                        <a:pt x="12431" y="17344"/>
                      </a:lnTo>
                      <a:lnTo>
                        <a:pt x="12431" y="4186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999999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628" name="Google Shape;628;p24"/>
                <p:cNvSpPr/>
                <p:nvPr/>
              </p:nvSpPr>
              <p:spPr>
                <a:xfrm>
                  <a:off x="609816" y="1517575"/>
                  <a:ext cx="1474285" cy="30474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580" h="106618" extrusionOk="0">
                      <a:moveTo>
                        <a:pt x="1" y="0"/>
                      </a:moveTo>
                      <a:lnTo>
                        <a:pt x="1" y="86667"/>
                      </a:lnTo>
                      <a:cubicBezTo>
                        <a:pt x="1" y="97745"/>
                        <a:pt x="8973" y="106617"/>
                        <a:pt x="19951" y="106617"/>
                      </a:cubicBezTo>
                      <a:lnTo>
                        <a:pt x="51580" y="106617"/>
                      </a:lnTo>
                      <a:lnTo>
                        <a:pt x="51580" y="19950"/>
                      </a:lnTo>
                      <a:cubicBezTo>
                        <a:pt x="51580" y="8973"/>
                        <a:pt x="42607" y="0"/>
                        <a:pt x="31655" y="0"/>
                      </a:cubicBezTo>
                      <a:close/>
                    </a:path>
                  </a:pathLst>
                </a:custGeom>
                <a:solidFill>
                  <a:srgbClr val="451E7B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629" name="Google Shape;629;p24"/>
                <p:cNvSpPr/>
                <p:nvPr/>
              </p:nvSpPr>
              <p:spPr>
                <a:xfrm>
                  <a:off x="533520" y="1809833"/>
                  <a:ext cx="1223560" cy="3761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08" h="13159" extrusionOk="0">
                      <a:moveTo>
                        <a:pt x="0" y="1"/>
                      </a:moveTo>
                      <a:lnTo>
                        <a:pt x="0" y="13159"/>
                      </a:lnTo>
                      <a:lnTo>
                        <a:pt x="36241" y="13159"/>
                      </a:lnTo>
                      <a:cubicBezTo>
                        <a:pt x="39875" y="13159"/>
                        <a:pt x="42808" y="10226"/>
                        <a:pt x="42808" y="6592"/>
                      </a:cubicBezTo>
                      <a:cubicBezTo>
                        <a:pt x="42808" y="3033"/>
                        <a:pt x="39875" y="1"/>
                        <a:pt x="36241" y="1"/>
                      </a:cubicBezTo>
                      <a:close/>
                    </a:path>
                  </a:pathLst>
                </a:custGeom>
                <a:solidFill>
                  <a:srgbClr val="EFEFEF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630" name="Google Shape;630;p24"/>
                <p:cNvSpPr/>
                <p:nvPr/>
              </p:nvSpPr>
              <p:spPr>
                <a:xfrm rot="-5400000">
                  <a:off x="1710775" y="3804750"/>
                  <a:ext cx="288600" cy="919200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631" name="Google Shape;631;p24"/>
                <p:cNvSpPr/>
                <p:nvPr/>
              </p:nvSpPr>
              <p:spPr>
                <a:xfrm>
                  <a:off x="1447875" y="4157250"/>
                  <a:ext cx="214200" cy="214200"/>
                </a:xfrm>
                <a:prstGeom prst="ellipse">
                  <a:avLst/>
                </a:prstGeom>
                <a:solidFill>
                  <a:srgbClr val="451E7B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</p:grpSp>
          <p:sp>
            <p:nvSpPr>
              <p:cNvPr id="633" name="Google Shape;633;p24"/>
              <p:cNvSpPr/>
              <p:nvPr/>
            </p:nvSpPr>
            <p:spPr>
              <a:xfrm>
                <a:off x="696508" y="2349988"/>
                <a:ext cx="1301647" cy="1639035"/>
              </a:xfrm>
              <a:custGeom>
                <a:avLst/>
                <a:gdLst/>
                <a:ahLst/>
                <a:cxnLst/>
                <a:rect l="l" t="t" r="r" b="b"/>
                <a:pathLst>
                  <a:path w="45540" h="57344" extrusionOk="0">
                    <a:moveTo>
                      <a:pt x="0" y="0"/>
                    </a:moveTo>
                    <a:lnTo>
                      <a:pt x="0" y="46166"/>
                    </a:lnTo>
                    <a:cubicBezTo>
                      <a:pt x="0" y="52331"/>
                      <a:pt x="5013" y="57344"/>
                      <a:pt x="11178" y="57344"/>
                    </a:cubicBezTo>
                    <a:lnTo>
                      <a:pt x="45539" y="57344"/>
                    </a:lnTo>
                    <a:lnTo>
                      <a:pt x="45539" y="11178"/>
                    </a:lnTo>
                    <a:cubicBezTo>
                      <a:pt x="45539" y="5013"/>
                      <a:pt x="40527" y="0"/>
                      <a:pt x="3436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634" name="Google Shape;634;p24"/>
            <p:cNvGrpSpPr/>
            <p:nvPr/>
          </p:nvGrpSpPr>
          <p:grpSpPr>
            <a:xfrm>
              <a:off x="438350" y="1809825"/>
              <a:ext cx="1589441" cy="1762730"/>
              <a:chOff x="438350" y="1809825"/>
              <a:chExt cx="1589441" cy="1762730"/>
            </a:xfrm>
          </p:grpSpPr>
          <p:sp>
            <p:nvSpPr>
              <p:cNvPr id="635" name="Google Shape;635;p24"/>
              <p:cNvSpPr/>
              <p:nvPr/>
            </p:nvSpPr>
            <p:spPr>
              <a:xfrm>
                <a:off x="438350" y="1809825"/>
                <a:ext cx="1413900" cy="376200"/>
              </a:xfrm>
              <a:prstGeom prst="roundRect">
                <a:avLst>
                  <a:gd name="adj" fmla="val 0"/>
                </a:avLst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100"/>
                </a:pPr>
                <a:r>
                  <a:rPr lang="en" sz="2267" dirty="0">
                    <a:solidFill>
                      <a:schemeClr val="dk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Frontend</a:t>
                </a:r>
                <a:endParaRPr sz="2267" dirty="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636" name="Google Shape;636;p24"/>
              <p:cNvSpPr txBox="1"/>
              <p:nvPr/>
            </p:nvSpPr>
            <p:spPr>
              <a:xfrm>
                <a:off x="700749" y="2766455"/>
                <a:ext cx="1327042" cy="806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>
                  <a:buClr>
                    <a:schemeClr val="dk1"/>
                  </a:buClr>
                  <a:buSzPts val="1100"/>
                </a:pPr>
                <a:r>
                  <a:rPr lang="bg-BG" sz="1600" dirty="0" smtClean="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Направихме </a:t>
                </a:r>
                <a:r>
                  <a:rPr lang="en-US" sz="1600" dirty="0" smtClean="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signup login </a:t>
                </a:r>
                <a:r>
                  <a:rPr lang="bg-BG" sz="1600" dirty="0" smtClean="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и </a:t>
                </a:r>
                <a:r>
                  <a:rPr lang="en-US" sz="1600" dirty="0" smtClean="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homepage</a:t>
                </a:r>
                <a:r>
                  <a:rPr lang="bg-BG" sz="1600" dirty="0" smtClean="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 страниците и започнахме тази за</a:t>
                </a:r>
                <a:r>
                  <a:rPr lang="en-US" sz="1600" dirty="0" smtClean="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 workouts</a:t>
                </a:r>
                <a:endParaRPr sz="1600" dirty="0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</p:grpSp>
      <p:grpSp>
        <p:nvGrpSpPr>
          <p:cNvPr id="637" name="Google Shape;637;p24"/>
          <p:cNvGrpSpPr/>
          <p:nvPr/>
        </p:nvGrpSpPr>
        <p:grpSpPr>
          <a:xfrm>
            <a:off x="3281101" y="2023434"/>
            <a:ext cx="2513223" cy="4063212"/>
            <a:chOff x="2458583" y="1517575"/>
            <a:chExt cx="1884917" cy="3047409"/>
          </a:xfrm>
        </p:grpSpPr>
        <p:sp>
          <p:nvSpPr>
            <p:cNvPr id="638" name="Google Shape;638;p24"/>
            <p:cNvSpPr/>
            <p:nvPr/>
          </p:nvSpPr>
          <p:spPr>
            <a:xfrm>
              <a:off x="2735364" y="2349988"/>
              <a:ext cx="1301647" cy="1639035"/>
            </a:xfrm>
            <a:custGeom>
              <a:avLst/>
              <a:gdLst/>
              <a:ahLst/>
              <a:cxnLst/>
              <a:rect l="l" t="t" r="r" b="b"/>
              <a:pathLst>
                <a:path w="45540" h="57344" extrusionOk="0">
                  <a:moveTo>
                    <a:pt x="0" y="0"/>
                  </a:moveTo>
                  <a:lnTo>
                    <a:pt x="0" y="46166"/>
                  </a:lnTo>
                  <a:cubicBezTo>
                    <a:pt x="0" y="52331"/>
                    <a:pt x="5013" y="57344"/>
                    <a:pt x="11178" y="57344"/>
                  </a:cubicBezTo>
                  <a:lnTo>
                    <a:pt x="45540" y="57344"/>
                  </a:lnTo>
                  <a:lnTo>
                    <a:pt x="45540" y="11178"/>
                  </a:lnTo>
                  <a:cubicBezTo>
                    <a:pt x="45540" y="5013"/>
                    <a:pt x="40527" y="0"/>
                    <a:pt x="34362" y="0"/>
                  </a:cubicBezTo>
                  <a:close/>
                </a:path>
              </a:pathLst>
            </a:custGeom>
            <a:solidFill>
              <a:srgbClr val="C5CE0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grpSp>
          <p:nvGrpSpPr>
            <p:cNvPr id="639" name="Google Shape;639;p24"/>
            <p:cNvGrpSpPr/>
            <p:nvPr/>
          </p:nvGrpSpPr>
          <p:grpSpPr>
            <a:xfrm>
              <a:off x="2553396" y="1517575"/>
              <a:ext cx="1790104" cy="3047409"/>
              <a:chOff x="2553396" y="1517575"/>
              <a:chExt cx="1790104" cy="3047409"/>
            </a:xfrm>
          </p:grpSpPr>
          <p:grpSp>
            <p:nvGrpSpPr>
              <p:cNvPr id="640" name="Google Shape;640;p24"/>
              <p:cNvGrpSpPr/>
              <p:nvPr/>
            </p:nvGrpSpPr>
            <p:grpSpPr>
              <a:xfrm>
                <a:off x="2553396" y="1517575"/>
                <a:ext cx="1790104" cy="3047409"/>
                <a:chOff x="2553396" y="1517575"/>
                <a:chExt cx="1790104" cy="3047409"/>
              </a:xfrm>
            </p:grpSpPr>
            <p:sp>
              <p:nvSpPr>
                <p:cNvPr id="641" name="Google Shape;641;p24"/>
                <p:cNvSpPr/>
                <p:nvPr/>
              </p:nvSpPr>
              <p:spPr>
                <a:xfrm>
                  <a:off x="4056615" y="4220124"/>
                  <a:ext cx="280823" cy="2715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25" h="9500" extrusionOk="0">
                      <a:moveTo>
                        <a:pt x="9825" y="0"/>
                      </a:moveTo>
                      <a:lnTo>
                        <a:pt x="0" y="2933"/>
                      </a:lnTo>
                      <a:lnTo>
                        <a:pt x="0" y="9499"/>
                      </a:lnTo>
                      <a:lnTo>
                        <a:pt x="9825" y="6592"/>
                      </a:lnTo>
                      <a:lnTo>
                        <a:pt x="9825" y="0"/>
                      </a:lnTo>
                      <a:close/>
                    </a:path>
                  </a:pathLst>
                </a:custGeom>
                <a:solidFill>
                  <a:srgbClr val="999999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642" name="Google Shape;642;p24"/>
                <p:cNvSpPr/>
                <p:nvPr/>
              </p:nvSpPr>
              <p:spPr>
                <a:xfrm>
                  <a:off x="2553407" y="1809833"/>
                  <a:ext cx="355338" cy="49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32" h="17345" extrusionOk="0">
                      <a:moveTo>
                        <a:pt x="0" y="1"/>
                      </a:moveTo>
                      <a:lnTo>
                        <a:pt x="0" y="13159"/>
                      </a:lnTo>
                      <a:lnTo>
                        <a:pt x="12432" y="17344"/>
                      </a:lnTo>
                      <a:lnTo>
                        <a:pt x="12432" y="4186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999999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643" name="Google Shape;643;p24"/>
                <p:cNvSpPr/>
                <p:nvPr/>
              </p:nvSpPr>
              <p:spPr>
                <a:xfrm>
                  <a:off x="2644625" y="1517575"/>
                  <a:ext cx="1474314" cy="30474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581" h="106618" extrusionOk="0">
                      <a:moveTo>
                        <a:pt x="1" y="0"/>
                      </a:moveTo>
                      <a:lnTo>
                        <a:pt x="1" y="86667"/>
                      </a:lnTo>
                      <a:cubicBezTo>
                        <a:pt x="1" y="97745"/>
                        <a:pt x="8873" y="106617"/>
                        <a:pt x="19926" y="106617"/>
                      </a:cubicBezTo>
                      <a:lnTo>
                        <a:pt x="51580" y="106617"/>
                      </a:lnTo>
                      <a:lnTo>
                        <a:pt x="51580" y="19950"/>
                      </a:lnTo>
                      <a:cubicBezTo>
                        <a:pt x="51580" y="8973"/>
                        <a:pt x="42608" y="0"/>
                        <a:pt x="31530" y="0"/>
                      </a:cubicBezTo>
                      <a:close/>
                    </a:path>
                  </a:pathLst>
                </a:custGeom>
                <a:solidFill>
                  <a:srgbClr val="7B1E7A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644" name="Google Shape;644;p24"/>
                <p:cNvSpPr/>
                <p:nvPr/>
              </p:nvSpPr>
              <p:spPr>
                <a:xfrm>
                  <a:off x="2553396" y="1809833"/>
                  <a:ext cx="1224274" cy="3761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33" h="13159" extrusionOk="0">
                      <a:moveTo>
                        <a:pt x="0" y="1"/>
                      </a:moveTo>
                      <a:lnTo>
                        <a:pt x="0" y="13159"/>
                      </a:lnTo>
                      <a:lnTo>
                        <a:pt x="36241" y="13159"/>
                      </a:lnTo>
                      <a:cubicBezTo>
                        <a:pt x="39800" y="13159"/>
                        <a:pt x="42833" y="10226"/>
                        <a:pt x="42833" y="6592"/>
                      </a:cubicBezTo>
                      <a:cubicBezTo>
                        <a:pt x="42833" y="3033"/>
                        <a:pt x="39800" y="1"/>
                        <a:pt x="36241" y="1"/>
                      </a:cubicBezTo>
                      <a:close/>
                    </a:path>
                  </a:pathLst>
                </a:custGeom>
                <a:solidFill>
                  <a:srgbClr val="EFEFEF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645" name="Google Shape;645;p24"/>
                <p:cNvSpPr/>
                <p:nvPr/>
              </p:nvSpPr>
              <p:spPr>
                <a:xfrm rot="-5400000">
                  <a:off x="3739600" y="3804750"/>
                  <a:ext cx="288600" cy="919200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646" name="Google Shape;646;p24"/>
                <p:cNvSpPr/>
                <p:nvPr/>
              </p:nvSpPr>
              <p:spPr>
                <a:xfrm>
                  <a:off x="3476700" y="4157250"/>
                  <a:ext cx="214200" cy="214200"/>
                </a:xfrm>
                <a:prstGeom prst="ellipse">
                  <a:avLst/>
                </a:prstGeom>
                <a:solidFill>
                  <a:srgbClr val="7B1E7A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</p:grpSp>
          <p:sp>
            <p:nvSpPr>
              <p:cNvPr id="648" name="Google Shape;648;p24"/>
              <p:cNvSpPr/>
              <p:nvPr/>
            </p:nvSpPr>
            <p:spPr>
              <a:xfrm>
                <a:off x="2735364" y="2349988"/>
                <a:ext cx="1301647" cy="1639035"/>
              </a:xfrm>
              <a:custGeom>
                <a:avLst/>
                <a:gdLst/>
                <a:ahLst/>
                <a:cxnLst/>
                <a:rect l="l" t="t" r="r" b="b"/>
                <a:pathLst>
                  <a:path w="45540" h="57344" extrusionOk="0">
                    <a:moveTo>
                      <a:pt x="0" y="0"/>
                    </a:moveTo>
                    <a:lnTo>
                      <a:pt x="0" y="46166"/>
                    </a:lnTo>
                    <a:cubicBezTo>
                      <a:pt x="0" y="52331"/>
                      <a:pt x="5013" y="57344"/>
                      <a:pt x="11178" y="57344"/>
                    </a:cubicBezTo>
                    <a:lnTo>
                      <a:pt x="45540" y="57344"/>
                    </a:lnTo>
                    <a:lnTo>
                      <a:pt x="45540" y="11178"/>
                    </a:lnTo>
                    <a:cubicBezTo>
                      <a:pt x="45540" y="5013"/>
                      <a:pt x="40527" y="0"/>
                      <a:pt x="3436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649" name="Google Shape;649;p24"/>
            <p:cNvGrpSpPr/>
            <p:nvPr/>
          </p:nvGrpSpPr>
          <p:grpSpPr>
            <a:xfrm>
              <a:off x="2458583" y="1809825"/>
              <a:ext cx="1580769" cy="1762730"/>
              <a:chOff x="2458583" y="1809825"/>
              <a:chExt cx="1580769" cy="1762730"/>
            </a:xfrm>
          </p:grpSpPr>
          <p:sp>
            <p:nvSpPr>
              <p:cNvPr id="650" name="Google Shape;650;p24"/>
              <p:cNvSpPr/>
              <p:nvPr/>
            </p:nvSpPr>
            <p:spPr>
              <a:xfrm>
                <a:off x="2458583" y="1809825"/>
                <a:ext cx="1413900" cy="376200"/>
              </a:xfrm>
              <a:prstGeom prst="roundRect">
                <a:avLst>
                  <a:gd name="adj" fmla="val 0"/>
                </a:avLst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100"/>
                </a:pPr>
                <a:r>
                  <a:rPr lang="en" sz="2267" dirty="0">
                    <a:solidFill>
                      <a:schemeClr val="dk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Backend</a:t>
                </a:r>
                <a:endParaRPr sz="2267" dirty="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651" name="Google Shape;651;p24"/>
              <p:cNvSpPr txBox="1"/>
              <p:nvPr/>
            </p:nvSpPr>
            <p:spPr>
              <a:xfrm>
                <a:off x="2737652" y="2766455"/>
                <a:ext cx="1301700" cy="806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>
                  <a:buClr>
                    <a:schemeClr val="dk1"/>
                  </a:buClr>
                  <a:buSzPts val="1100"/>
                </a:pPr>
                <a:r>
                  <a:rPr lang="bg-BG" sz="1600" dirty="0" smtClean="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Направихме генералната структура</a:t>
                </a:r>
                <a:r>
                  <a:rPr lang="en-US" sz="1600" dirty="0" smtClean="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, setup-</a:t>
                </a:r>
                <a:r>
                  <a:rPr lang="bg-BG" sz="1600" dirty="0" smtClean="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нахме всички бази данни и </a:t>
                </a:r>
                <a:r>
                  <a:rPr lang="en-US" sz="1600" dirty="0" smtClean="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micro</a:t>
                </a:r>
                <a:r>
                  <a:rPr lang="bg-BG" sz="1600" dirty="0" smtClean="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 </a:t>
                </a:r>
                <a:r>
                  <a:rPr lang="en-US" sz="1600" dirty="0" smtClean="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services</a:t>
                </a:r>
                <a:endParaRPr sz="1600" dirty="0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119222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24"/>
          <p:cNvSpPr txBox="1">
            <a:spLocks noGrp="1"/>
          </p:cNvSpPr>
          <p:nvPr>
            <p:ph type="title"/>
          </p:nvPr>
        </p:nvSpPr>
        <p:spPr>
          <a:xfrm>
            <a:off x="947033" y="425231"/>
            <a:ext cx="10298000" cy="641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bg-BG" sz="6600" b="1" dirty="0">
                <a:solidFill>
                  <a:srgbClr val="FFFF00"/>
                </a:solidFill>
              </a:rPr>
              <a:t>Ден </a:t>
            </a:r>
            <a:r>
              <a:rPr lang="en-US" sz="6600" b="1" dirty="0">
                <a:solidFill>
                  <a:srgbClr val="FFFF00"/>
                </a:solidFill>
              </a:rPr>
              <a:t>2</a:t>
            </a:r>
            <a:endParaRPr sz="6600" b="1" dirty="0">
              <a:solidFill>
                <a:srgbClr val="FFFF00"/>
              </a:solidFill>
            </a:endParaRPr>
          </a:p>
        </p:txBody>
      </p:sp>
      <p:grpSp>
        <p:nvGrpSpPr>
          <p:cNvPr id="591" name="Google Shape;591;p24"/>
          <p:cNvGrpSpPr/>
          <p:nvPr/>
        </p:nvGrpSpPr>
        <p:grpSpPr>
          <a:xfrm>
            <a:off x="5989189" y="2023434"/>
            <a:ext cx="2506187" cy="4063212"/>
            <a:chOff x="4497448" y="1517575"/>
            <a:chExt cx="1879640" cy="3047409"/>
          </a:xfrm>
        </p:grpSpPr>
        <p:sp>
          <p:nvSpPr>
            <p:cNvPr id="592" name="Google Shape;592;p24"/>
            <p:cNvSpPr/>
            <p:nvPr/>
          </p:nvSpPr>
          <p:spPr>
            <a:xfrm>
              <a:off x="4755606" y="2349988"/>
              <a:ext cx="1301647" cy="1639035"/>
            </a:xfrm>
            <a:custGeom>
              <a:avLst/>
              <a:gdLst/>
              <a:ahLst/>
              <a:cxnLst/>
              <a:rect l="l" t="t" r="r" b="b"/>
              <a:pathLst>
                <a:path w="45540" h="57344" extrusionOk="0">
                  <a:moveTo>
                    <a:pt x="0" y="0"/>
                  </a:moveTo>
                  <a:lnTo>
                    <a:pt x="0" y="46166"/>
                  </a:lnTo>
                  <a:cubicBezTo>
                    <a:pt x="0" y="52331"/>
                    <a:pt x="5013" y="57344"/>
                    <a:pt x="11178" y="57344"/>
                  </a:cubicBezTo>
                  <a:lnTo>
                    <a:pt x="45539" y="57344"/>
                  </a:lnTo>
                  <a:lnTo>
                    <a:pt x="45539" y="11178"/>
                  </a:lnTo>
                  <a:cubicBezTo>
                    <a:pt x="45539" y="5013"/>
                    <a:pt x="40527" y="0"/>
                    <a:pt x="34361" y="0"/>
                  </a:cubicBezTo>
                  <a:close/>
                </a:path>
              </a:pathLst>
            </a:custGeom>
            <a:solidFill>
              <a:srgbClr val="33AAC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grpSp>
          <p:nvGrpSpPr>
            <p:cNvPr id="593" name="Google Shape;593;p24"/>
            <p:cNvGrpSpPr/>
            <p:nvPr/>
          </p:nvGrpSpPr>
          <p:grpSpPr>
            <a:xfrm>
              <a:off x="4592618" y="1517575"/>
              <a:ext cx="1784470" cy="3047409"/>
              <a:chOff x="4592618" y="1517575"/>
              <a:chExt cx="1784470" cy="3047409"/>
            </a:xfrm>
          </p:grpSpPr>
          <p:grpSp>
            <p:nvGrpSpPr>
              <p:cNvPr id="594" name="Google Shape;594;p24"/>
              <p:cNvGrpSpPr/>
              <p:nvPr/>
            </p:nvGrpSpPr>
            <p:grpSpPr>
              <a:xfrm>
                <a:off x="4592618" y="1517575"/>
                <a:ext cx="1784470" cy="3047409"/>
                <a:chOff x="4592618" y="1517575"/>
                <a:chExt cx="1784470" cy="3047409"/>
              </a:xfrm>
            </p:grpSpPr>
            <p:sp>
              <p:nvSpPr>
                <p:cNvPr id="595" name="Google Shape;595;p24"/>
                <p:cNvSpPr/>
                <p:nvPr/>
              </p:nvSpPr>
              <p:spPr>
                <a:xfrm>
                  <a:off x="4595586" y="1809833"/>
                  <a:ext cx="355338" cy="49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32" h="17345" extrusionOk="0">
                      <a:moveTo>
                        <a:pt x="0" y="1"/>
                      </a:moveTo>
                      <a:lnTo>
                        <a:pt x="0" y="13159"/>
                      </a:lnTo>
                      <a:lnTo>
                        <a:pt x="12432" y="17344"/>
                      </a:lnTo>
                      <a:lnTo>
                        <a:pt x="12432" y="4186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999999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596" name="Google Shape;596;p24"/>
                <p:cNvSpPr/>
                <p:nvPr/>
              </p:nvSpPr>
              <p:spPr>
                <a:xfrm>
                  <a:off x="6090203" y="4220124"/>
                  <a:ext cx="280823" cy="2715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25" h="9500" extrusionOk="0">
                      <a:moveTo>
                        <a:pt x="9825" y="0"/>
                      </a:moveTo>
                      <a:lnTo>
                        <a:pt x="0" y="2933"/>
                      </a:lnTo>
                      <a:lnTo>
                        <a:pt x="0" y="9499"/>
                      </a:lnTo>
                      <a:lnTo>
                        <a:pt x="9825" y="6592"/>
                      </a:lnTo>
                      <a:lnTo>
                        <a:pt x="9825" y="0"/>
                      </a:lnTo>
                      <a:close/>
                    </a:path>
                  </a:pathLst>
                </a:custGeom>
                <a:solidFill>
                  <a:srgbClr val="999999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597" name="Google Shape;597;p24"/>
                <p:cNvSpPr/>
                <p:nvPr/>
              </p:nvSpPr>
              <p:spPr>
                <a:xfrm>
                  <a:off x="4668914" y="1517575"/>
                  <a:ext cx="1474285" cy="30474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580" h="106618" extrusionOk="0">
                      <a:moveTo>
                        <a:pt x="1" y="0"/>
                      </a:moveTo>
                      <a:lnTo>
                        <a:pt x="1" y="86667"/>
                      </a:lnTo>
                      <a:cubicBezTo>
                        <a:pt x="1" y="97745"/>
                        <a:pt x="8973" y="106617"/>
                        <a:pt x="19951" y="106617"/>
                      </a:cubicBezTo>
                      <a:lnTo>
                        <a:pt x="51580" y="106617"/>
                      </a:lnTo>
                      <a:lnTo>
                        <a:pt x="51580" y="19950"/>
                      </a:lnTo>
                      <a:cubicBezTo>
                        <a:pt x="51580" y="8973"/>
                        <a:pt x="42607" y="0"/>
                        <a:pt x="31655" y="0"/>
                      </a:cubicBezTo>
                      <a:close/>
                    </a:path>
                  </a:pathLst>
                </a:custGeom>
                <a:solidFill>
                  <a:srgbClr val="B33F6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598" name="Google Shape;598;p24"/>
                <p:cNvSpPr/>
                <p:nvPr/>
              </p:nvSpPr>
              <p:spPr>
                <a:xfrm>
                  <a:off x="4592618" y="1809833"/>
                  <a:ext cx="1223560" cy="3761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08" h="13159" extrusionOk="0">
                      <a:moveTo>
                        <a:pt x="0" y="1"/>
                      </a:moveTo>
                      <a:lnTo>
                        <a:pt x="0" y="13159"/>
                      </a:lnTo>
                      <a:lnTo>
                        <a:pt x="36241" y="13159"/>
                      </a:lnTo>
                      <a:cubicBezTo>
                        <a:pt x="39875" y="13159"/>
                        <a:pt x="42808" y="10226"/>
                        <a:pt x="42808" y="6592"/>
                      </a:cubicBezTo>
                      <a:cubicBezTo>
                        <a:pt x="42808" y="3033"/>
                        <a:pt x="39875" y="1"/>
                        <a:pt x="36241" y="1"/>
                      </a:cubicBezTo>
                      <a:close/>
                    </a:path>
                  </a:pathLst>
                </a:custGeom>
                <a:solidFill>
                  <a:srgbClr val="EFEFEF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599" name="Google Shape;599;p24"/>
                <p:cNvSpPr/>
                <p:nvPr/>
              </p:nvSpPr>
              <p:spPr>
                <a:xfrm rot="-5400000">
                  <a:off x="5773188" y="3804750"/>
                  <a:ext cx="288600" cy="919200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600" name="Google Shape;600;p24"/>
                <p:cNvSpPr/>
                <p:nvPr/>
              </p:nvSpPr>
              <p:spPr>
                <a:xfrm>
                  <a:off x="5510288" y="4157250"/>
                  <a:ext cx="214200" cy="214200"/>
                </a:xfrm>
                <a:prstGeom prst="ellipse">
                  <a:avLst/>
                </a:prstGeom>
                <a:solidFill>
                  <a:srgbClr val="B33F6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</p:grpSp>
          <p:sp>
            <p:nvSpPr>
              <p:cNvPr id="602" name="Google Shape;602;p24"/>
              <p:cNvSpPr/>
              <p:nvPr/>
            </p:nvSpPr>
            <p:spPr>
              <a:xfrm>
                <a:off x="4755606" y="2349988"/>
                <a:ext cx="1301647" cy="1639035"/>
              </a:xfrm>
              <a:custGeom>
                <a:avLst/>
                <a:gdLst/>
                <a:ahLst/>
                <a:cxnLst/>
                <a:rect l="l" t="t" r="r" b="b"/>
                <a:pathLst>
                  <a:path w="45540" h="57344" extrusionOk="0">
                    <a:moveTo>
                      <a:pt x="0" y="0"/>
                    </a:moveTo>
                    <a:lnTo>
                      <a:pt x="0" y="46166"/>
                    </a:lnTo>
                    <a:cubicBezTo>
                      <a:pt x="0" y="52331"/>
                      <a:pt x="5013" y="57344"/>
                      <a:pt x="11178" y="57344"/>
                    </a:cubicBezTo>
                    <a:lnTo>
                      <a:pt x="45539" y="57344"/>
                    </a:lnTo>
                    <a:lnTo>
                      <a:pt x="45539" y="11178"/>
                    </a:lnTo>
                    <a:cubicBezTo>
                      <a:pt x="45539" y="5013"/>
                      <a:pt x="40527" y="0"/>
                      <a:pt x="3436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603" name="Google Shape;603;p24"/>
            <p:cNvGrpSpPr/>
            <p:nvPr/>
          </p:nvGrpSpPr>
          <p:grpSpPr>
            <a:xfrm>
              <a:off x="4497448" y="1809825"/>
              <a:ext cx="1564100" cy="1762730"/>
              <a:chOff x="4497448" y="1809825"/>
              <a:chExt cx="1564100" cy="1762730"/>
            </a:xfrm>
          </p:grpSpPr>
          <p:sp>
            <p:nvSpPr>
              <p:cNvPr id="604" name="Google Shape;604;p24"/>
              <p:cNvSpPr/>
              <p:nvPr/>
            </p:nvSpPr>
            <p:spPr>
              <a:xfrm>
                <a:off x="4497448" y="1809825"/>
                <a:ext cx="1413900" cy="376200"/>
              </a:xfrm>
              <a:prstGeom prst="roundRect">
                <a:avLst>
                  <a:gd name="adj" fmla="val 0"/>
                </a:avLst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100"/>
                </a:pPr>
                <a:r>
                  <a:rPr lang="en" sz="2267" dirty="0">
                    <a:solidFill>
                      <a:schemeClr val="dk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ML model</a:t>
                </a:r>
                <a:endParaRPr sz="2267" dirty="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605" name="Google Shape;605;p24"/>
              <p:cNvSpPr txBox="1"/>
              <p:nvPr/>
            </p:nvSpPr>
            <p:spPr>
              <a:xfrm>
                <a:off x="4759848" y="2766455"/>
                <a:ext cx="1301700" cy="806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>
                  <a:buClr>
                    <a:schemeClr val="dk1"/>
                  </a:buClr>
                  <a:buSzPts val="1100"/>
                </a:pPr>
                <a:r>
                  <a:rPr lang="bg-BG" sz="1600" dirty="0" smtClean="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Завършихме</a:t>
                </a:r>
                <a:r>
                  <a:rPr lang="en-US" sz="1600" dirty="0" smtClean="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 pre-processing </a:t>
                </a:r>
                <a:r>
                  <a:rPr lang="bg-BG" sz="1600" dirty="0" smtClean="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функциите и направихме проекта да </a:t>
                </a:r>
                <a:r>
                  <a:rPr lang="en-US" sz="1600" dirty="0" smtClean="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predict-</a:t>
                </a:r>
                <a:r>
                  <a:rPr lang="bg-BG" sz="1600" dirty="0" smtClean="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ва </a:t>
                </a:r>
                <a:r>
                  <a:rPr lang="en-US" sz="1600" dirty="0" smtClean="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real time</a:t>
                </a:r>
                <a:endParaRPr sz="1600" dirty="0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</p:grpSp>
      <p:sp>
        <p:nvSpPr>
          <p:cNvPr id="606" name="Google Shape;606;p24"/>
          <p:cNvSpPr/>
          <p:nvPr/>
        </p:nvSpPr>
        <p:spPr>
          <a:xfrm>
            <a:off x="10838071" y="5626832"/>
            <a:ext cx="374431" cy="362045"/>
          </a:xfrm>
          <a:custGeom>
            <a:avLst/>
            <a:gdLst/>
            <a:ahLst/>
            <a:cxnLst/>
            <a:rect l="l" t="t" r="r" b="b"/>
            <a:pathLst>
              <a:path w="9825" h="9500" extrusionOk="0">
                <a:moveTo>
                  <a:pt x="9825" y="0"/>
                </a:moveTo>
                <a:lnTo>
                  <a:pt x="0" y="2933"/>
                </a:lnTo>
                <a:lnTo>
                  <a:pt x="0" y="9499"/>
                </a:lnTo>
                <a:lnTo>
                  <a:pt x="9825" y="6592"/>
                </a:lnTo>
                <a:lnTo>
                  <a:pt x="9825" y="0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607" name="Google Shape;607;p24"/>
          <p:cNvGrpSpPr/>
          <p:nvPr/>
        </p:nvGrpSpPr>
        <p:grpSpPr>
          <a:xfrm>
            <a:off x="8741438" y="2023434"/>
            <a:ext cx="2479143" cy="4063212"/>
            <a:chOff x="6556080" y="1517575"/>
            <a:chExt cx="1859358" cy="3047409"/>
          </a:xfrm>
        </p:grpSpPr>
        <p:sp>
          <p:nvSpPr>
            <p:cNvPr id="608" name="Google Shape;608;p24"/>
            <p:cNvSpPr/>
            <p:nvPr/>
          </p:nvSpPr>
          <p:spPr>
            <a:xfrm>
              <a:off x="6794462" y="2349988"/>
              <a:ext cx="1301647" cy="1639035"/>
            </a:xfrm>
            <a:custGeom>
              <a:avLst/>
              <a:gdLst/>
              <a:ahLst/>
              <a:cxnLst/>
              <a:rect l="l" t="t" r="r" b="b"/>
              <a:pathLst>
                <a:path w="45540" h="57344" extrusionOk="0">
                  <a:moveTo>
                    <a:pt x="0" y="0"/>
                  </a:moveTo>
                  <a:lnTo>
                    <a:pt x="0" y="46166"/>
                  </a:lnTo>
                  <a:cubicBezTo>
                    <a:pt x="0" y="52331"/>
                    <a:pt x="5013" y="57344"/>
                    <a:pt x="11178" y="57344"/>
                  </a:cubicBezTo>
                  <a:lnTo>
                    <a:pt x="45540" y="57344"/>
                  </a:lnTo>
                  <a:lnTo>
                    <a:pt x="45540" y="11178"/>
                  </a:lnTo>
                  <a:cubicBezTo>
                    <a:pt x="45540" y="5013"/>
                    <a:pt x="40527" y="0"/>
                    <a:pt x="34362" y="0"/>
                  </a:cubicBezTo>
                  <a:close/>
                </a:path>
              </a:pathLst>
            </a:custGeom>
            <a:solidFill>
              <a:srgbClr val="C5CE0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09" name="Google Shape;609;p24"/>
            <p:cNvSpPr/>
            <p:nvPr/>
          </p:nvSpPr>
          <p:spPr>
            <a:xfrm>
              <a:off x="6612505" y="1809833"/>
              <a:ext cx="355338" cy="495763"/>
            </a:xfrm>
            <a:custGeom>
              <a:avLst/>
              <a:gdLst/>
              <a:ahLst/>
              <a:cxnLst/>
              <a:rect l="l" t="t" r="r" b="b"/>
              <a:pathLst>
                <a:path w="12432" h="17345" extrusionOk="0">
                  <a:moveTo>
                    <a:pt x="0" y="1"/>
                  </a:moveTo>
                  <a:lnTo>
                    <a:pt x="0" y="13159"/>
                  </a:lnTo>
                  <a:lnTo>
                    <a:pt x="12432" y="17344"/>
                  </a:lnTo>
                  <a:lnTo>
                    <a:pt x="12432" y="41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0" name="Google Shape;610;p24"/>
            <p:cNvSpPr/>
            <p:nvPr/>
          </p:nvSpPr>
          <p:spPr>
            <a:xfrm>
              <a:off x="6703723" y="1517575"/>
              <a:ext cx="1474314" cy="3047409"/>
            </a:xfrm>
            <a:custGeom>
              <a:avLst/>
              <a:gdLst/>
              <a:ahLst/>
              <a:cxnLst/>
              <a:rect l="l" t="t" r="r" b="b"/>
              <a:pathLst>
                <a:path w="51581" h="106618" extrusionOk="0">
                  <a:moveTo>
                    <a:pt x="1" y="0"/>
                  </a:moveTo>
                  <a:lnTo>
                    <a:pt x="1" y="86667"/>
                  </a:lnTo>
                  <a:cubicBezTo>
                    <a:pt x="1" y="97745"/>
                    <a:pt x="8873" y="106617"/>
                    <a:pt x="19926" y="106617"/>
                  </a:cubicBezTo>
                  <a:lnTo>
                    <a:pt x="51580" y="106617"/>
                  </a:lnTo>
                  <a:lnTo>
                    <a:pt x="51580" y="19950"/>
                  </a:lnTo>
                  <a:cubicBezTo>
                    <a:pt x="51580" y="8973"/>
                    <a:pt x="42608" y="0"/>
                    <a:pt x="31530" y="0"/>
                  </a:cubicBezTo>
                  <a:close/>
                </a:path>
              </a:pathLst>
            </a:custGeom>
            <a:solidFill>
              <a:srgbClr val="F956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1" name="Google Shape;611;p24"/>
            <p:cNvSpPr/>
            <p:nvPr/>
          </p:nvSpPr>
          <p:spPr>
            <a:xfrm>
              <a:off x="6612494" y="1809833"/>
              <a:ext cx="1224274" cy="376117"/>
            </a:xfrm>
            <a:custGeom>
              <a:avLst/>
              <a:gdLst/>
              <a:ahLst/>
              <a:cxnLst/>
              <a:rect l="l" t="t" r="r" b="b"/>
              <a:pathLst>
                <a:path w="42833" h="13159" extrusionOk="0">
                  <a:moveTo>
                    <a:pt x="0" y="1"/>
                  </a:moveTo>
                  <a:lnTo>
                    <a:pt x="0" y="13159"/>
                  </a:lnTo>
                  <a:lnTo>
                    <a:pt x="36241" y="13159"/>
                  </a:lnTo>
                  <a:cubicBezTo>
                    <a:pt x="39800" y="13159"/>
                    <a:pt x="42833" y="10226"/>
                    <a:pt x="42833" y="6592"/>
                  </a:cubicBezTo>
                  <a:cubicBezTo>
                    <a:pt x="42833" y="3033"/>
                    <a:pt x="39800" y="1"/>
                    <a:pt x="36241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2" name="Google Shape;612;p24"/>
            <p:cNvSpPr/>
            <p:nvPr/>
          </p:nvSpPr>
          <p:spPr>
            <a:xfrm rot="-5400000">
              <a:off x="7811538" y="3804750"/>
              <a:ext cx="288600" cy="9192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3" name="Google Shape;613;p24"/>
            <p:cNvSpPr/>
            <p:nvPr/>
          </p:nvSpPr>
          <p:spPr>
            <a:xfrm>
              <a:off x="7548638" y="4157250"/>
              <a:ext cx="214200" cy="214200"/>
            </a:xfrm>
            <a:prstGeom prst="ellipse">
              <a:avLst/>
            </a:prstGeom>
            <a:solidFill>
              <a:srgbClr val="F9564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7" name="Google Shape;617;p24"/>
            <p:cNvSpPr/>
            <p:nvPr/>
          </p:nvSpPr>
          <p:spPr>
            <a:xfrm>
              <a:off x="6794462" y="2349988"/>
              <a:ext cx="1301647" cy="1639035"/>
            </a:xfrm>
            <a:custGeom>
              <a:avLst/>
              <a:gdLst/>
              <a:ahLst/>
              <a:cxnLst/>
              <a:rect l="l" t="t" r="r" b="b"/>
              <a:pathLst>
                <a:path w="45540" h="57344" extrusionOk="0">
                  <a:moveTo>
                    <a:pt x="0" y="0"/>
                  </a:moveTo>
                  <a:lnTo>
                    <a:pt x="0" y="46166"/>
                  </a:lnTo>
                  <a:cubicBezTo>
                    <a:pt x="0" y="52331"/>
                    <a:pt x="5013" y="57344"/>
                    <a:pt x="11178" y="57344"/>
                  </a:cubicBezTo>
                  <a:lnTo>
                    <a:pt x="45540" y="57344"/>
                  </a:lnTo>
                  <a:lnTo>
                    <a:pt x="45540" y="11178"/>
                  </a:lnTo>
                  <a:cubicBezTo>
                    <a:pt x="45540" y="5013"/>
                    <a:pt x="40527" y="0"/>
                    <a:pt x="343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grpSp>
          <p:nvGrpSpPr>
            <p:cNvPr id="618" name="Google Shape;618;p24"/>
            <p:cNvGrpSpPr/>
            <p:nvPr/>
          </p:nvGrpSpPr>
          <p:grpSpPr>
            <a:xfrm>
              <a:off x="6556080" y="1802494"/>
              <a:ext cx="1542370" cy="1770061"/>
              <a:chOff x="6556080" y="1802494"/>
              <a:chExt cx="1542370" cy="1770061"/>
            </a:xfrm>
          </p:grpSpPr>
          <p:sp>
            <p:nvSpPr>
              <p:cNvPr id="619" name="Google Shape;619;p24"/>
              <p:cNvSpPr/>
              <p:nvPr/>
            </p:nvSpPr>
            <p:spPr>
              <a:xfrm>
                <a:off x="6556080" y="1802494"/>
                <a:ext cx="1413900" cy="376200"/>
              </a:xfrm>
              <a:prstGeom prst="roundRect">
                <a:avLst>
                  <a:gd name="adj" fmla="val 0"/>
                </a:avLst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100"/>
                </a:pPr>
                <a:r>
                  <a:rPr lang="en" sz="2267" dirty="0">
                    <a:solidFill>
                      <a:schemeClr val="dk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Embedded</a:t>
                </a:r>
                <a:endParaRPr sz="2267" dirty="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620" name="Google Shape;620;p24"/>
              <p:cNvSpPr txBox="1"/>
              <p:nvPr/>
            </p:nvSpPr>
            <p:spPr>
              <a:xfrm>
                <a:off x="6796750" y="2766455"/>
                <a:ext cx="1301700" cy="806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bg-BG" sz="1600" dirty="0" smtClean="0">
                    <a:solidFill>
                      <a:srgbClr val="000000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Приключен е</a:t>
                </a:r>
                <a:endParaRPr sz="1600" dirty="0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</p:grpSp>
      <p:grpSp>
        <p:nvGrpSpPr>
          <p:cNvPr id="621" name="Google Shape;621;p24"/>
          <p:cNvGrpSpPr/>
          <p:nvPr/>
        </p:nvGrpSpPr>
        <p:grpSpPr>
          <a:xfrm>
            <a:off x="584467" y="2023434"/>
            <a:ext cx="2501767" cy="4063212"/>
            <a:chOff x="438350" y="1517575"/>
            <a:chExt cx="1876325" cy="3047409"/>
          </a:xfrm>
        </p:grpSpPr>
        <p:sp>
          <p:nvSpPr>
            <p:cNvPr id="622" name="Google Shape;622;p24"/>
            <p:cNvSpPr/>
            <p:nvPr/>
          </p:nvSpPr>
          <p:spPr>
            <a:xfrm>
              <a:off x="696508" y="2349988"/>
              <a:ext cx="1301647" cy="1639035"/>
            </a:xfrm>
            <a:custGeom>
              <a:avLst/>
              <a:gdLst/>
              <a:ahLst/>
              <a:cxnLst/>
              <a:rect l="l" t="t" r="r" b="b"/>
              <a:pathLst>
                <a:path w="45540" h="57344" extrusionOk="0">
                  <a:moveTo>
                    <a:pt x="0" y="0"/>
                  </a:moveTo>
                  <a:lnTo>
                    <a:pt x="0" y="46166"/>
                  </a:lnTo>
                  <a:cubicBezTo>
                    <a:pt x="0" y="52331"/>
                    <a:pt x="5013" y="57344"/>
                    <a:pt x="11178" y="57344"/>
                  </a:cubicBezTo>
                  <a:lnTo>
                    <a:pt x="45539" y="57344"/>
                  </a:lnTo>
                  <a:lnTo>
                    <a:pt x="45539" y="11178"/>
                  </a:lnTo>
                  <a:cubicBezTo>
                    <a:pt x="45539" y="5013"/>
                    <a:pt x="40527" y="0"/>
                    <a:pt x="34361" y="0"/>
                  </a:cubicBezTo>
                  <a:close/>
                </a:path>
              </a:pathLst>
            </a:custGeom>
            <a:solidFill>
              <a:srgbClr val="33AAC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grpSp>
          <p:nvGrpSpPr>
            <p:cNvPr id="623" name="Google Shape;623;p24"/>
            <p:cNvGrpSpPr/>
            <p:nvPr/>
          </p:nvGrpSpPr>
          <p:grpSpPr>
            <a:xfrm>
              <a:off x="533520" y="1517575"/>
              <a:ext cx="1781155" cy="3047409"/>
              <a:chOff x="533520" y="1517575"/>
              <a:chExt cx="1781155" cy="3047409"/>
            </a:xfrm>
          </p:grpSpPr>
          <p:grpSp>
            <p:nvGrpSpPr>
              <p:cNvPr id="624" name="Google Shape;624;p24"/>
              <p:cNvGrpSpPr/>
              <p:nvPr/>
            </p:nvGrpSpPr>
            <p:grpSpPr>
              <a:xfrm>
                <a:off x="533520" y="1517575"/>
                <a:ext cx="1781155" cy="3047409"/>
                <a:chOff x="533520" y="1517575"/>
                <a:chExt cx="1781155" cy="3047409"/>
              </a:xfrm>
            </p:grpSpPr>
            <p:sp>
              <p:nvSpPr>
                <p:cNvPr id="625" name="Google Shape;625;p24"/>
                <p:cNvSpPr/>
                <p:nvPr/>
              </p:nvSpPr>
              <p:spPr>
                <a:xfrm>
                  <a:off x="2027790" y="4220124"/>
                  <a:ext cx="280823" cy="2715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25" h="9500" extrusionOk="0">
                      <a:moveTo>
                        <a:pt x="9825" y="0"/>
                      </a:moveTo>
                      <a:lnTo>
                        <a:pt x="0" y="2933"/>
                      </a:lnTo>
                      <a:lnTo>
                        <a:pt x="0" y="9499"/>
                      </a:lnTo>
                      <a:lnTo>
                        <a:pt x="9825" y="6592"/>
                      </a:lnTo>
                      <a:lnTo>
                        <a:pt x="9825" y="0"/>
                      </a:lnTo>
                      <a:close/>
                    </a:path>
                  </a:pathLst>
                </a:custGeom>
                <a:solidFill>
                  <a:srgbClr val="999999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626" name="Google Shape;626;p24"/>
                <p:cNvSpPr/>
                <p:nvPr/>
              </p:nvSpPr>
              <p:spPr>
                <a:xfrm>
                  <a:off x="534107" y="1809833"/>
                  <a:ext cx="355338" cy="49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32" h="17345" extrusionOk="0">
                      <a:moveTo>
                        <a:pt x="0" y="1"/>
                      </a:moveTo>
                      <a:lnTo>
                        <a:pt x="0" y="13159"/>
                      </a:lnTo>
                      <a:lnTo>
                        <a:pt x="12432" y="17344"/>
                      </a:lnTo>
                      <a:lnTo>
                        <a:pt x="12432" y="4186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999999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627" name="Google Shape;627;p24"/>
                <p:cNvSpPr/>
                <p:nvPr/>
              </p:nvSpPr>
              <p:spPr>
                <a:xfrm>
                  <a:off x="967631" y="1809833"/>
                  <a:ext cx="355338" cy="49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32" h="17345" extrusionOk="0">
                      <a:moveTo>
                        <a:pt x="0" y="1"/>
                      </a:moveTo>
                      <a:lnTo>
                        <a:pt x="0" y="13159"/>
                      </a:lnTo>
                      <a:lnTo>
                        <a:pt x="12431" y="17344"/>
                      </a:lnTo>
                      <a:lnTo>
                        <a:pt x="12431" y="4186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999999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628" name="Google Shape;628;p24"/>
                <p:cNvSpPr/>
                <p:nvPr/>
              </p:nvSpPr>
              <p:spPr>
                <a:xfrm>
                  <a:off x="609816" y="1517575"/>
                  <a:ext cx="1474285" cy="30474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580" h="106618" extrusionOk="0">
                      <a:moveTo>
                        <a:pt x="1" y="0"/>
                      </a:moveTo>
                      <a:lnTo>
                        <a:pt x="1" y="86667"/>
                      </a:lnTo>
                      <a:cubicBezTo>
                        <a:pt x="1" y="97745"/>
                        <a:pt x="8973" y="106617"/>
                        <a:pt x="19951" y="106617"/>
                      </a:cubicBezTo>
                      <a:lnTo>
                        <a:pt x="51580" y="106617"/>
                      </a:lnTo>
                      <a:lnTo>
                        <a:pt x="51580" y="19950"/>
                      </a:lnTo>
                      <a:cubicBezTo>
                        <a:pt x="51580" y="8973"/>
                        <a:pt x="42607" y="0"/>
                        <a:pt x="31655" y="0"/>
                      </a:cubicBezTo>
                      <a:close/>
                    </a:path>
                  </a:pathLst>
                </a:custGeom>
                <a:solidFill>
                  <a:srgbClr val="451E7B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629" name="Google Shape;629;p24"/>
                <p:cNvSpPr/>
                <p:nvPr/>
              </p:nvSpPr>
              <p:spPr>
                <a:xfrm>
                  <a:off x="533520" y="1809833"/>
                  <a:ext cx="1223560" cy="3761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08" h="13159" extrusionOk="0">
                      <a:moveTo>
                        <a:pt x="0" y="1"/>
                      </a:moveTo>
                      <a:lnTo>
                        <a:pt x="0" y="13159"/>
                      </a:lnTo>
                      <a:lnTo>
                        <a:pt x="36241" y="13159"/>
                      </a:lnTo>
                      <a:cubicBezTo>
                        <a:pt x="39875" y="13159"/>
                        <a:pt x="42808" y="10226"/>
                        <a:pt x="42808" y="6592"/>
                      </a:cubicBezTo>
                      <a:cubicBezTo>
                        <a:pt x="42808" y="3033"/>
                        <a:pt x="39875" y="1"/>
                        <a:pt x="36241" y="1"/>
                      </a:cubicBezTo>
                      <a:close/>
                    </a:path>
                  </a:pathLst>
                </a:custGeom>
                <a:solidFill>
                  <a:srgbClr val="EFEFEF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630" name="Google Shape;630;p24"/>
                <p:cNvSpPr/>
                <p:nvPr/>
              </p:nvSpPr>
              <p:spPr>
                <a:xfrm rot="-5400000">
                  <a:off x="1710775" y="3804750"/>
                  <a:ext cx="288600" cy="919200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631" name="Google Shape;631;p24"/>
                <p:cNvSpPr/>
                <p:nvPr/>
              </p:nvSpPr>
              <p:spPr>
                <a:xfrm>
                  <a:off x="1447875" y="4157250"/>
                  <a:ext cx="214200" cy="214200"/>
                </a:xfrm>
                <a:prstGeom prst="ellipse">
                  <a:avLst/>
                </a:prstGeom>
                <a:solidFill>
                  <a:srgbClr val="451E7B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</p:grpSp>
          <p:sp>
            <p:nvSpPr>
              <p:cNvPr id="633" name="Google Shape;633;p24"/>
              <p:cNvSpPr/>
              <p:nvPr/>
            </p:nvSpPr>
            <p:spPr>
              <a:xfrm>
                <a:off x="696508" y="2349988"/>
                <a:ext cx="1301647" cy="1639035"/>
              </a:xfrm>
              <a:custGeom>
                <a:avLst/>
                <a:gdLst/>
                <a:ahLst/>
                <a:cxnLst/>
                <a:rect l="l" t="t" r="r" b="b"/>
                <a:pathLst>
                  <a:path w="45540" h="57344" extrusionOk="0">
                    <a:moveTo>
                      <a:pt x="0" y="0"/>
                    </a:moveTo>
                    <a:lnTo>
                      <a:pt x="0" y="46166"/>
                    </a:lnTo>
                    <a:cubicBezTo>
                      <a:pt x="0" y="52331"/>
                      <a:pt x="5013" y="57344"/>
                      <a:pt x="11178" y="57344"/>
                    </a:cubicBezTo>
                    <a:lnTo>
                      <a:pt x="45539" y="57344"/>
                    </a:lnTo>
                    <a:lnTo>
                      <a:pt x="45539" y="11178"/>
                    </a:lnTo>
                    <a:cubicBezTo>
                      <a:pt x="45539" y="5013"/>
                      <a:pt x="40527" y="0"/>
                      <a:pt x="3436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634" name="Google Shape;634;p24"/>
            <p:cNvGrpSpPr/>
            <p:nvPr/>
          </p:nvGrpSpPr>
          <p:grpSpPr>
            <a:xfrm>
              <a:off x="438350" y="1809825"/>
              <a:ext cx="1564100" cy="1762730"/>
              <a:chOff x="438350" y="1809825"/>
              <a:chExt cx="1564100" cy="1762730"/>
            </a:xfrm>
          </p:grpSpPr>
          <p:sp>
            <p:nvSpPr>
              <p:cNvPr id="635" name="Google Shape;635;p24"/>
              <p:cNvSpPr/>
              <p:nvPr/>
            </p:nvSpPr>
            <p:spPr>
              <a:xfrm>
                <a:off x="438350" y="1809825"/>
                <a:ext cx="1413900" cy="376200"/>
              </a:xfrm>
              <a:prstGeom prst="roundRect">
                <a:avLst>
                  <a:gd name="adj" fmla="val 0"/>
                </a:avLst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100"/>
                </a:pPr>
                <a:r>
                  <a:rPr lang="en" sz="2267" dirty="0">
                    <a:solidFill>
                      <a:schemeClr val="dk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Frontend</a:t>
                </a:r>
                <a:endParaRPr sz="2267" dirty="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636" name="Google Shape;636;p24"/>
              <p:cNvSpPr txBox="1"/>
              <p:nvPr/>
            </p:nvSpPr>
            <p:spPr>
              <a:xfrm>
                <a:off x="700750" y="2766455"/>
                <a:ext cx="1301700" cy="806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>
                  <a:buClr>
                    <a:schemeClr val="dk1"/>
                  </a:buClr>
                  <a:buSzPts val="1100"/>
                </a:pPr>
                <a:r>
                  <a:rPr lang="bg-BG" sz="1600" dirty="0" smtClean="0">
                    <a:solidFill>
                      <a:srgbClr val="000000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Довършихме </a:t>
                </a:r>
                <a:r>
                  <a:rPr lang="en-US" sz="1600" dirty="0" smtClean="0">
                    <a:solidFill>
                      <a:srgbClr val="000000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workouts </a:t>
                </a:r>
                <a:r>
                  <a:rPr lang="bg-BG" sz="1600" dirty="0" smtClean="0">
                    <a:solidFill>
                      <a:srgbClr val="000000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страницата и го свързахме с </a:t>
                </a:r>
                <a:r>
                  <a:rPr lang="en-US" sz="1600" dirty="0" smtClean="0">
                    <a:solidFill>
                      <a:srgbClr val="000000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backend-</a:t>
                </a:r>
                <a:r>
                  <a:rPr lang="bg-BG" sz="1600" dirty="0" smtClean="0">
                    <a:solidFill>
                      <a:srgbClr val="000000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 а</a:t>
                </a:r>
                <a:endParaRPr sz="1600" dirty="0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</p:grpSp>
      <p:grpSp>
        <p:nvGrpSpPr>
          <p:cNvPr id="637" name="Google Shape;637;p24"/>
          <p:cNvGrpSpPr/>
          <p:nvPr/>
        </p:nvGrpSpPr>
        <p:grpSpPr>
          <a:xfrm>
            <a:off x="3281101" y="2023434"/>
            <a:ext cx="2513223" cy="4063212"/>
            <a:chOff x="2458583" y="1517575"/>
            <a:chExt cx="1884917" cy="3047409"/>
          </a:xfrm>
        </p:grpSpPr>
        <p:sp>
          <p:nvSpPr>
            <p:cNvPr id="638" name="Google Shape;638;p24"/>
            <p:cNvSpPr/>
            <p:nvPr/>
          </p:nvSpPr>
          <p:spPr>
            <a:xfrm>
              <a:off x="2735364" y="2349988"/>
              <a:ext cx="1301647" cy="1639035"/>
            </a:xfrm>
            <a:custGeom>
              <a:avLst/>
              <a:gdLst/>
              <a:ahLst/>
              <a:cxnLst/>
              <a:rect l="l" t="t" r="r" b="b"/>
              <a:pathLst>
                <a:path w="45540" h="57344" extrusionOk="0">
                  <a:moveTo>
                    <a:pt x="0" y="0"/>
                  </a:moveTo>
                  <a:lnTo>
                    <a:pt x="0" y="46166"/>
                  </a:lnTo>
                  <a:cubicBezTo>
                    <a:pt x="0" y="52331"/>
                    <a:pt x="5013" y="57344"/>
                    <a:pt x="11178" y="57344"/>
                  </a:cubicBezTo>
                  <a:lnTo>
                    <a:pt x="45540" y="57344"/>
                  </a:lnTo>
                  <a:lnTo>
                    <a:pt x="45540" y="11178"/>
                  </a:lnTo>
                  <a:cubicBezTo>
                    <a:pt x="45540" y="5013"/>
                    <a:pt x="40527" y="0"/>
                    <a:pt x="34362" y="0"/>
                  </a:cubicBezTo>
                  <a:close/>
                </a:path>
              </a:pathLst>
            </a:custGeom>
            <a:solidFill>
              <a:srgbClr val="C5CE0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grpSp>
          <p:nvGrpSpPr>
            <p:cNvPr id="639" name="Google Shape;639;p24"/>
            <p:cNvGrpSpPr/>
            <p:nvPr/>
          </p:nvGrpSpPr>
          <p:grpSpPr>
            <a:xfrm>
              <a:off x="2553396" y="1517575"/>
              <a:ext cx="1790104" cy="3047409"/>
              <a:chOff x="2553396" y="1517575"/>
              <a:chExt cx="1790104" cy="3047409"/>
            </a:xfrm>
          </p:grpSpPr>
          <p:grpSp>
            <p:nvGrpSpPr>
              <p:cNvPr id="640" name="Google Shape;640;p24"/>
              <p:cNvGrpSpPr/>
              <p:nvPr/>
            </p:nvGrpSpPr>
            <p:grpSpPr>
              <a:xfrm>
                <a:off x="2553396" y="1517575"/>
                <a:ext cx="1790104" cy="3047409"/>
                <a:chOff x="2553396" y="1517575"/>
                <a:chExt cx="1790104" cy="3047409"/>
              </a:xfrm>
            </p:grpSpPr>
            <p:sp>
              <p:nvSpPr>
                <p:cNvPr id="641" name="Google Shape;641;p24"/>
                <p:cNvSpPr/>
                <p:nvPr/>
              </p:nvSpPr>
              <p:spPr>
                <a:xfrm>
                  <a:off x="4056615" y="4220124"/>
                  <a:ext cx="280823" cy="2715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25" h="9500" extrusionOk="0">
                      <a:moveTo>
                        <a:pt x="9825" y="0"/>
                      </a:moveTo>
                      <a:lnTo>
                        <a:pt x="0" y="2933"/>
                      </a:lnTo>
                      <a:lnTo>
                        <a:pt x="0" y="9499"/>
                      </a:lnTo>
                      <a:lnTo>
                        <a:pt x="9825" y="6592"/>
                      </a:lnTo>
                      <a:lnTo>
                        <a:pt x="9825" y="0"/>
                      </a:lnTo>
                      <a:close/>
                    </a:path>
                  </a:pathLst>
                </a:custGeom>
                <a:solidFill>
                  <a:srgbClr val="999999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642" name="Google Shape;642;p24"/>
                <p:cNvSpPr/>
                <p:nvPr/>
              </p:nvSpPr>
              <p:spPr>
                <a:xfrm>
                  <a:off x="2553407" y="1809833"/>
                  <a:ext cx="355338" cy="49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32" h="17345" extrusionOk="0">
                      <a:moveTo>
                        <a:pt x="0" y="1"/>
                      </a:moveTo>
                      <a:lnTo>
                        <a:pt x="0" y="13159"/>
                      </a:lnTo>
                      <a:lnTo>
                        <a:pt x="12432" y="17344"/>
                      </a:lnTo>
                      <a:lnTo>
                        <a:pt x="12432" y="4186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999999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643" name="Google Shape;643;p24"/>
                <p:cNvSpPr/>
                <p:nvPr/>
              </p:nvSpPr>
              <p:spPr>
                <a:xfrm>
                  <a:off x="2644625" y="1517575"/>
                  <a:ext cx="1474314" cy="30474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581" h="106618" extrusionOk="0">
                      <a:moveTo>
                        <a:pt x="1" y="0"/>
                      </a:moveTo>
                      <a:lnTo>
                        <a:pt x="1" y="86667"/>
                      </a:lnTo>
                      <a:cubicBezTo>
                        <a:pt x="1" y="97745"/>
                        <a:pt x="8873" y="106617"/>
                        <a:pt x="19926" y="106617"/>
                      </a:cubicBezTo>
                      <a:lnTo>
                        <a:pt x="51580" y="106617"/>
                      </a:lnTo>
                      <a:lnTo>
                        <a:pt x="51580" y="19950"/>
                      </a:lnTo>
                      <a:cubicBezTo>
                        <a:pt x="51580" y="8973"/>
                        <a:pt x="42608" y="0"/>
                        <a:pt x="31530" y="0"/>
                      </a:cubicBezTo>
                      <a:close/>
                    </a:path>
                  </a:pathLst>
                </a:custGeom>
                <a:solidFill>
                  <a:srgbClr val="7B1E7A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644" name="Google Shape;644;p24"/>
                <p:cNvSpPr/>
                <p:nvPr/>
              </p:nvSpPr>
              <p:spPr>
                <a:xfrm>
                  <a:off x="2553396" y="1809833"/>
                  <a:ext cx="1224274" cy="3761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33" h="13159" extrusionOk="0">
                      <a:moveTo>
                        <a:pt x="0" y="1"/>
                      </a:moveTo>
                      <a:lnTo>
                        <a:pt x="0" y="13159"/>
                      </a:lnTo>
                      <a:lnTo>
                        <a:pt x="36241" y="13159"/>
                      </a:lnTo>
                      <a:cubicBezTo>
                        <a:pt x="39800" y="13159"/>
                        <a:pt x="42833" y="10226"/>
                        <a:pt x="42833" y="6592"/>
                      </a:cubicBezTo>
                      <a:cubicBezTo>
                        <a:pt x="42833" y="3033"/>
                        <a:pt x="39800" y="1"/>
                        <a:pt x="36241" y="1"/>
                      </a:cubicBezTo>
                      <a:close/>
                    </a:path>
                  </a:pathLst>
                </a:custGeom>
                <a:solidFill>
                  <a:srgbClr val="EFEFEF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645" name="Google Shape;645;p24"/>
                <p:cNvSpPr/>
                <p:nvPr/>
              </p:nvSpPr>
              <p:spPr>
                <a:xfrm rot="-5400000">
                  <a:off x="3739600" y="3804750"/>
                  <a:ext cx="288600" cy="919200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646" name="Google Shape;646;p24"/>
                <p:cNvSpPr/>
                <p:nvPr/>
              </p:nvSpPr>
              <p:spPr>
                <a:xfrm>
                  <a:off x="3476700" y="4157250"/>
                  <a:ext cx="214200" cy="214200"/>
                </a:xfrm>
                <a:prstGeom prst="ellipse">
                  <a:avLst/>
                </a:prstGeom>
                <a:solidFill>
                  <a:srgbClr val="7B1E7A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</p:grpSp>
          <p:sp>
            <p:nvSpPr>
              <p:cNvPr id="648" name="Google Shape;648;p24"/>
              <p:cNvSpPr/>
              <p:nvPr/>
            </p:nvSpPr>
            <p:spPr>
              <a:xfrm>
                <a:off x="2735364" y="2349988"/>
                <a:ext cx="1301647" cy="1639035"/>
              </a:xfrm>
              <a:custGeom>
                <a:avLst/>
                <a:gdLst/>
                <a:ahLst/>
                <a:cxnLst/>
                <a:rect l="l" t="t" r="r" b="b"/>
                <a:pathLst>
                  <a:path w="45540" h="57344" extrusionOk="0">
                    <a:moveTo>
                      <a:pt x="0" y="0"/>
                    </a:moveTo>
                    <a:lnTo>
                      <a:pt x="0" y="46166"/>
                    </a:lnTo>
                    <a:cubicBezTo>
                      <a:pt x="0" y="52331"/>
                      <a:pt x="5013" y="57344"/>
                      <a:pt x="11178" y="57344"/>
                    </a:cubicBezTo>
                    <a:lnTo>
                      <a:pt x="45540" y="57344"/>
                    </a:lnTo>
                    <a:lnTo>
                      <a:pt x="45540" y="11178"/>
                    </a:lnTo>
                    <a:cubicBezTo>
                      <a:pt x="45540" y="5013"/>
                      <a:pt x="40527" y="0"/>
                      <a:pt x="3436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649" name="Google Shape;649;p24"/>
            <p:cNvGrpSpPr/>
            <p:nvPr/>
          </p:nvGrpSpPr>
          <p:grpSpPr>
            <a:xfrm>
              <a:off x="2458583" y="1809825"/>
              <a:ext cx="1580769" cy="1762730"/>
              <a:chOff x="2458583" y="1809825"/>
              <a:chExt cx="1580769" cy="1762730"/>
            </a:xfrm>
          </p:grpSpPr>
          <p:sp>
            <p:nvSpPr>
              <p:cNvPr id="650" name="Google Shape;650;p24"/>
              <p:cNvSpPr/>
              <p:nvPr/>
            </p:nvSpPr>
            <p:spPr>
              <a:xfrm>
                <a:off x="2458583" y="1809825"/>
                <a:ext cx="1413900" cy="376200"/>
              </a:xfrm>
              <a:prstGeom prst="roundRect">
                <a:avLst>
                  <a:gd name="adj" fmla="val 0"/>
                </a:avLst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100"/>
                </a:pPr>
                <a:r>
                  <a:rPr lang="en" sz="2267" dirty="0">
                    <a:solidFill>
                      <a:schemeClr val="dk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Backend</a:t>
                </a:r>
                <a:endParaRPr sz="2267" dirty="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651" name="Google Shape;651;p24"/>
              <p:cNvSpPr txBox="1"/>
              <p:nvPr/>
            </p:nvSpPr>
            <p:spPr>
              <a:xfrm>
                <a:off x="2737652" y="2766455"/>
                <a:ext cx="1301700" cy="806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>
                  <a:buClr>
                    <a:schemeClr val="dk1"/>
                  </a:buClr>
                  <a:buSzPts val="1100"/>
                </a:pPr>
                <a:r>
                  <a:rPr lang="bg-BG" sz="1600" dirty="0" smtClean="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Довършихме всички сървъри и навързахме архитектурата</a:t>
                </a:r>
                <a:endParaRPr sz="1600" dirty="0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741972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74" y="343610"/>
            <a:ext cx="10515600" cy="1325563"/>
          </a:xfrm>
        </p:spPr>
        <p:txBody>
          <a:bodyPr>
            <a:noAutofit/>
          </a:bodyPr>
          <a:lstStyle/>
          <a:p>
            <a:r>
              <a:rPr lang="bg-BG" sz="6000" b="1" dirty="0">
                <a:solidFill>
                  <a:srgbClr val="FFFF00"/>
                </a:solidFill>
              </a:rPr>
              <a:t>Специални благодарности на</a:t>
            </a:r>
            <a:r>
              <a:rPr lang="en-US" sz="6000" b="1" dirty="0">
                <a:solidFill>
                  <a:srgbClr val="FFFF00"/>
                </a:solidFill>
              </a:rPr>
              <a:t>:</a:t>
            </a:r>
            <a:endParaRPr lang="bg-BG" sz="6000" b="1" dirty="0">
              <a:solidFill>
                <a:srgbClr val="FFFF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3360" y="6968398"/>
            <a:ext cx="3482656" cy="348265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7401260"/>
            <a:ext cx="48525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b="1" dirty="0">
                <a:solidFill>
                  <a:srgbClr val="FFFF00"/>
                </a:solidFill>
              </a:rPr>
              <a:t>Нашият ментор- Калоян Манолов. Благодарим ти за помощта!</a:t>
            </a:r>
          </a:p>
        </p:txBody>
      </p:sp>
    </p:spTree>
    <p:extLst>
      <p:ext uri="{BB962C8B-B14F-4D97-AF65-F5344CB8AC3E}">
        <p14:creationId xmlns:p14="http://schemas.microsoft.com/office/powerpoint/2010/main" val="111566914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2.59259E-6 L -0.225 -0.692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50" y="-3463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34 0.00695 L 0.08698 -0.6097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09" y="-30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027485" cy="5508550"/>
          </a:xfrm>
        </p:spPr>
        <p:txBody>
          <a:bodyPr>
            <a:normAutofit/>
          </a:bodyPr>
          <a:lstStyle/>
          <a:p>
            <a:pPr algn="ctr"/>
            <a:r>
              <a:rPr lang="bg-BG" sz="7200" b="1" dirty="0">
                <a:solidFill>
                  <a:srgbClr val="FFFF00"/>
                </a:solidFill>
                <a:latin typeface="+mn-lt"/>
              </a:rPr>
              <a:t>БЛАГОДАРИМ ЗА </a:t>
            </a:r>
            <a:r>
              <a:rPr lang="bg-BG" sz="7200" b="1" dirty="0" smtClean="0">
                <a:solidFill>
                  <a:srgbClr val="FFFF00"/>
                </a:solidFill>
                <a:latin typeface="+mn-lt"/>
              </a:rPr>
              <a:t>ВНИМАНИЕТО</a:t>
            </a:r>
            <a:r>
              <a:rPr lang="en-US" sz="7200" b="1" smtClean="0">
                <a:solidFill>
                  <a:srgbClr val="FFFF00"/>
                </a:solidFill>
                <a:latin typeface="+mn-lt"/>
              </a:rPr>
              <a:t>!</a:t>
            </a:r>
            <a:endParaRPr lang="bg-BG" sz="7200" b="1" dirty="0">
              <a:solidFill>
                <a:srgbClr val="FFFF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1776633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nual Operation 3"/>
          <p:cNvSpPr/>
          <p:nvPr/>
        </p:nvSpPr>
        <p:spPr>
          <a:xfrm>
            <a:off x="-2044701" y="0"/>
            <a:ext cx="9273839" cy="7683500"/>
          </a:xfrm>
          <a:prstGeom prst="flowChartManualOperation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13" y="448180"/>
            <a:ext cx="6879069" cy="1325563"/>
          </a:xfrm>
        </p:spPr>
        <p:txBody>
          <a:bodyPr>
            <a:normAutofit/>
          </a:bodyPr>
          <a:lstStyle/>
          <a:p>
            <a:r>
              <a:rPr lang="bg-BG" sz="6600" b="1" dirty="0">
                <a:solidFill>
                  <a:srgbClr val="FFFF00"/>
                </a:solidFill>
              </a:rPr>
              <a:t>Настоящи Решения</a:t>
            </a:r>
          </a:p>
        </p:txBody>
      </p:sp>
      <p:sp>
        <p:nvSpPr>
          <p:cNvPr id="5" name="Isosceles Triangle 4"/>
          <p:cNvSpPr/>
          <p:nvPr/>
        </p:nvSpPr>
        <p:spPr>
          <a:xfrm rot="20617402">
            <a:off x="11097814" y="-2198645"/>
            <a:ext cx="11261374" cy="10096788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" name="TextBox 6"/>
          <p:cNvSpPr txBox="1"/>
          <p:nvPr/>
        </p:nvSpPr>
        <p:spPr>
          <a:xfrm>
            <a:off x="14097000" y="2668588"/>
            <a:ext cx="34480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400" b="1" dirty="0">
                <a:solidFill>
                  <a:srgbClr val="FFFF00"/>
                </a:solidFill>
              </a:rPr>
              <a:t>Използване </a:t>
            </a:r>
            <a:r>
              <a:rPr lang="bg-BG" sz="2400" b="1" dirty="0" smtClean="0">
                <a:solidFill>
                  <a:srgbClr val="FFFF00"/>
                </a:solidFill>
              </a:rPr>
              <a:t>на</a:t>
            </a:r>
            <a:r>
              <a:rPr lang="en-US" sz="2400" b="1" dirty="0" smtClean="0">
                <a:solidFill>
                  <a:srgbClr val="FFFF00"/>
                </a:solidFill>
              </a:rPr>
              <a:t> fitness tracking </a:t>
            </a:r>
            <a:r>
              <a:rPr lang="bg-BG" sz="2400" b="1" dirty="0" smtClean="0">
                <a:solidFill>
                  <a:srgbClr val="FFFF00"/>
                </a:solidFill>
              </a:rPr>
              <a:t>приложения, които са неудобни, защото постоянно трябва </a:t>
            </a:r>
            <a:r>
              <a:rPr lang="bg-BG" sz="2400" b="1" smtClean="0">
                <a:solidFill>
                  <a:srgbClr val="FFFF00"/>
                </a:solidFill>
              </a:rPr>
              <a:t>да въвъ.е</a:t>
            </a:r>
            <a:endParaRPr lang="bg-BG" sz="2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792894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7.40741E-7 L -0.41576 -0.07732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794" y="-386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2.59259E-6 L -0.43047 0.11041 " pathEditMode="relative" rAng="0" ptsTypes="AA">
                                      <p:cBhvr>
                                        <p:cTn id="8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523" y="5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208" y="1512373"/>
            <a:ext cx="5013424" cy="5013424"/>
          </a:xfrm>
          <a:prstGeom prst="rect">
            <a:avLst/>
          </a:prstGeom>
        </p:spPr>
      </p:pic>
      <p:sp>
        <p:nvSpPr>
          <p:cNvPr id="4" name="Flowchart: Manual Operation 3"/>
          <p:cNvSpPr/>
          <p:nvPr/>
        </p:nvSpPr>
        <p:spPr>
          <a:xfrm>
            <a:off x="-2404174" y="0"/>
            <a:ext cx="9273839" cy="7683500"/>
          </a:xfrm>
          <a:prstGeom prst="flowChartManualOperation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361" y="354668"/>
            <a:ext cx="10515600" cy="1325563"/>
          </a:xfrm>
          <a:noFill/>
        </p:spPr>
        <p:txBody>
          <a:bodyPr>
            <a:normAutofit/>
          </a:bodyPr>
          <a:lstStyle/>
          <a:p>
            <a:r>
              <a:rPr lang="bg-BG" sz="6600" b="1" dirty="0">
                <a:solidFill>
                  <a:srgbClr val="FFFF00"/>
                </a:solidFill>
              </a:rPr>
              <a:t>Нашето Решение</a:t>
            </a:r>
          </a:p>
        </p:txBody>
      </p:sp>
      <p:sp>
        <p:nvSpPr>
          <p:cNvPr id="6" name="Isosceles Triangle 5"/>
          <p:cNvSpPr/>
          <p:nvPr/>
        </p:nvSpPr>
        <p:spPr>
          <a:xfrm rot="20617402">
            <a:off x="11097814" y="-2198645"/>
            <a:ext cx="11261374" cy="10096788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" name="TextBox 6"/>
          <p:cNvSpPr txBox="1"/>
          <p:nvPr/>
        </p:nvSpPr>
        <p:spPr>
          <a:xfrm>
            <a:off x="14097000" y="2668588"/>
            <a:ext cx="393281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400" b="1" dirty="0">
                <a:solidFill>
                  <a:srgbClr val="FFFF00"/>
                </a:solidFill>
              </a:rPr>
              <a:t>Представяме ви</a:t>
            </a:r>
            <a:r>
              <a:rPr lang="en-US" sz="2400" b="1" dirty="0">
                <a:solidFill>
                  <a:srgbClr val="FFFF00"/>
                </a:solidFill>
              </a:rPr>
              <a:t> Track Fit-</a:t>
            </a:r>
            <a:r>
              <a:rPr lang="bg-BG" sz="2400" b="1" dirty="0">
                <a:solidFill>
                  <a:srgbClr val="FFFF00"/>
                </a:solidFill>
              </a:rPr>
              <a:t> умна фитнес гривна, която се управлява от уебсайт, като следи и записва колко повторения и серии си направил, колко си почивал и накрая може да се провери статистика за тренировката</a:t>
            </a:r>
          </a:p>
        </p:txBody>
      </p:sp>
    </p:spTree>
    <p:extLst>
      <p:ext uri="{BB962C8B-B14F-4D97-AF65-F5344CB8AC3E}">
        <p14:creationId xmlns:p14="http://schemas.microsoft.com/office/powerpoint/2010/main" val="297946083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7.40741E-7 L -0.46589 -0.08218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294" y="-412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4.44444E-6 L -0.4836 0.07709 " pathEditMode="relative" rAng="0" ptsTypes="AA">
                                      <p:cBhvr>
                                        <p:cTn id="8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80" y="38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6600" b="1" dirty="0">
                <a:solidFill>
                  <a:srgbClr val="FFFF00"/>
                </a:solidFill>
              </a:rPr>
              <a:t>Как Работи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235" y="634702"/>
            <a:ext cx="4609652" cy="460965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885355" y="1904104"/>
            <a:ext cx="321026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800" b="1" dirty="0">
                <a:solidFill>
                  <a:srgbClr val="FFFF00"/>
                </a:solidFill>
              </a:rPr>
              <a:t>Жироскопичен и акселерометричен сензор който на всеки 200</a:t>
            </a:r>
            <a:r>
              <a:rPr lang="en-US" sz="2800" b="1" dirty="0" err="1">
                <a:solidFill>
                  <a:srgbClr val="FFFF00"/>
                </a:solidFill>
              </a:rPr>
              <a:t>ms</a:t>
            </a:r>
            <a:r>
              <a:rPr lang="en-US" sz="2800" b="1" dirty="0">
                <a:solidFill>
                  <a:srgbClr val="FFFF00"/>
                </a:solidFill>
              </a:rPr>
              <a:t> </a:t>
            </a:r>
            <a:r>
              <a:rPr lang="bg-BG" sz="2800" b="1" dirty="0">
                <a:solidFill>
                  <a:srgbClr val="FFFF00"/>
                </a:solidFill>
              </a:rPr>
              <a:t>отчита данни и ги изпраща на</a:t>
            </a:r>
          </a:p>
        </p:txBody>
      </p:sp>
      <p:sp>
        <p:nvSpPr>
          <p:cNvPr id="6" name="Down Arrow 5"/>
          <p:cNvSpPr/>
          <p:nvPr/>
        </p:nvSpPr>
        <p:spPr>
          <a:xfrm>
            <a:off x="5739585" y="4206241"/>
            <a:ext cx="712829" cy="3238052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8773684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8840" y="2452744"/>
            <a:ext cx="4491680" cy="3001385"/>
          </a:xfrm>
          <a:prstGeom prst="rect">
            <a:avLst/>
          </a:prstGeom>
        </p:spPr>
      </p:pic>
      <p:sp>
        <p:nvSpPr>
          <p:cNvPr id="6" name="Down Arrow 5"/>
          <p:cNvSpPr/>
          <p:nvPr/>
        </p:nvSpPr>
        <p:spPr>
          <a:xfrm>
            <a:off x="5738266" y="-500231"/>
            <a:ext cx="712829" cy="3361765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" name="TextBox 10"/>
          <p:cNvSpPr txBox="1"/>
          <p:nvPr/>
        </p:nvSpPr>
        <p:spPr>
          <a:xfrm>
            <a:off x="1366222" y="2850776"/>
            <a:ext cx="318426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00"/>
                </a:solidFill>
              </a:rPr>
              <a:t>Raspberry Pi 4-</a:t>
            </a:r>
            <a:r>
              <a:rPr lang="bg-BG" sz="2800" b="1" dirty="0">
                <a:solidFill>
                  <a:srgbClr val="FFFF00"/>
                </a:solidFill>
              </a:rPr>
              <a:t>ка,която запазва данните за тренировката и ги изпраща на </a:t>
            </a:r>
          </a:p>
        </p:txBody>
      </p:sp>
      <p:sp>
        <p:nvSpPr>
          <p:cNvPr id="13" name="Down Arrow 12"/>
          <p:cNvSpPr/>
          <p:nvPr/>
        </p:nvSpPr>
        <p:spPr>
          <a:xfrm>
            <a:off x="5732673" y="5097545"/>
            <a:ext cx="712829" cy="3938879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402699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0" y="2398954"/>
            <a:ext cx="3415174" cy="330745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09254" y="3575626"/>
            <a:ext cx="27754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00"/>
                </a:solidFill>
              </a:rPr>
              <a:t>Backend</a:t>
            </a:r>
            <a:r>
              <a:rPr lang="bg-BG" sz="2800" b="1" dirty="0">
                <a:solidFill>
                  <a:srgbClr val="FFFF00"/>
                </a:solidFill>
              </a:rPr>
              <a:t> който ги препраща на</a:t>
            </a:r>
          </a:p>
        </p:txBody>
      </p:sp>
      <p:sp>
        <p:nvSpPr>
          <p:cNvPr id="8" name="Down Arrow 7"/>
          <p:cNvSpPr/>
          <p:nvPr/>
        </p:nvSpPr>
        <p:spPr>
          <a:xfrm>
            <a:off x="5732673" y="-75303"/>
            <a:ext cx="712829" cy="2248348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" name="Down Arrow 9"/>
          <p:cNvSpPr/>
          <p:nvPr/>
        </p:nvSpPr>
        <p:spPr>
          <a:xfrm rot="16200000">
            <a:off x="10121791" y="1567918"/>
            <a:ext cx="712829" cy="4969518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" name="Down Arrow 10"/>
          <p:cNvSpPr/>
          <p:nvPr/>
        </p:nvSpPr>
        <p:spPr>
          <a:xfrm>
            <a:off x="5732672" y="5932315"/>
            <a:ext cx="712829" cy="1662583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823408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own Arrow 4"/>
          <p:cNvSpPr/>
          <p:nvPr/>
        </p:nvSpPr>
        <p:spPr>
          <a:xfrm rot="16200000">
            <a:off x="1343292" y="631739"/>
            <a:ext cx="712829" cy="6841866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8423" y="2581080"/>
            <a:ext cx="2908147" cy="294318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344353" y="2929287"/>
            <a:ext cx="315199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00"/>
                </a:solidFill>
              </a:rPr>
              <a:t>ML</a:t>
            </a:r>
            <a:r>
              <a:rPr lang="bg-BG" sz="2800" b="1" dirty="0">
                <a:solidFill>
                  <a:srgbClr val="FFFF00"/>
                </a:solidFill>
              </a:rPr>
              <a:t> модел, който обработва тези данни и връща нови за тренировката на</a:t>
            </a:r>
            <a:r>
              <a:rPr lang="en-US" sz="2800" b="1" dirty="0">
                <a:solidFill>
                  <a:srgbClr val="FFFF00"/>
                </a:solidFill>
              </a:rPr>
              <a:t> </a:t>
            </a:r>
            <a:endParaRPr lang="bg-BG" sz="28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337690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0" y="2398954"/>
            <a:ext cx="3415174" cy="330745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09256" y="3144736"/>
            <a:ext cx="27754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00"/>
                </a:solidFill>
              </a:rPr>
              <a:t>Backend</a:t>
            </a:r>
            <a:r>
              <a:rPr lang="bg-BG" sz="2800" b="1" dirty="0">
                <a:solidFill>
                  <a:srgbClr val="FFFF00"/>
                </a:solidFill>
              </a:rPr>
              <a:t>-а който предоставя вече готовите данни  на</a:t>
            </a:r>
          </a:p>
        </p:txBody>
      </p:sp>
      <p:sp>
        <p:nvSpPr>
          <p:cNvPr id="8" name="Down Arrow 7"/>
          <p:cNvSpPr/>
          <p:nvPr/>
        </p:nvSpPr>
        <p:spPr>
          <a:xfrm>
            <a:off x="5732673" y="-75303"/>
            <a:ext cx="712829" cy="2248348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" name="Down Arrow 9"/>
          <p:cNvSpPr/>
          <p:nvPr/>
        </p:nvSpPr>
        <p:spPr>
          <a:xfrm rot="5400000">
            <a:off x="10121791" y="1567918"/>
            <a:ext cx="712829" cy="4969518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" name="Down Arrow 5"/>
          <p:cNvSpPr/>
          <p:nvPr/>
        </p:nvSpPr>
        <p:spPr>
          <a:xfrm>
            <a:off x="5732672" y="5932315"/>
            <a:ext cx="712829" cy="1662583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77774431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814</TotalTime>
  <Words>315</Words>
  <Application>Microsoft Office PowerPoint</Application>
  <PresentationFormat>Widescreen</PresentationFormat>
  <Paragraphs>58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Fira Sans</vt:lpstr>
      <vt:lpstr>Fira Sans Extra Condensed Medium</vt:lpstr>
      <vt:lpstr>Office Theme</vt:lpstr>
      <vt:lpstr>PowerPoint Presentation</vt:lpstr>
      <vt:lpstr>Проблемът</vt:lpstr>
      <vt:lpstr>Настоящи Решения</vt:lpstr>
      <vt:lpstr>Нашето Решение</vt:lpstr>
      <vt:lpstr>Как Работи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Демо</vt:lpstr>
      <vt:lpstr>Технологии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Процес на работа</vt:lpstr>
      <vt:lpstr>Ден 1</vt:lpstr>
      <vt:lpstr>Ден 2</vt:lpstr>
      <vt:lpstr>Специални благодарности на:</vt:lpstr>
      <vt:lpstr>БЛАГОДАРИМ ЗА ВНИМАНИЕТО!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Track Fit      C-3PO</dc:title>
  <dc:creator>ivail</dc:creator>
  <cp:lastModifiedBy>ivail</cp:lastModifiedBy>
  <cp:revision>63</cp:revision>
  <dcterms:created xsi:type="dcterms:W3CDTF">2024-03-15T06:58:03Z</dcterms:created>
  <dcterms:modified xsi:type="dcterms:W3CDTF">2024-03-16T00:34:40Z</dcterms:modified>
</cp:coreProperties>
</file>