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838" r:id="rId3"/>
    <p:sldId id="1279" r:id="rId4"/>
    <p:sldId id="1021" r:id="rId6"/>
    <p:sldId id="1237" r:id="rId7"/>
    <p:sldId id="990" r:id="rId8"/>
    <p:sldId id="992" r:id="rId9"/>
    <p:sldId id="993" r:id="rId10"/>
    <p:sldId id="994" r:id="rId11"/>
    <p:sldId id="995" r:id="rId12"/>
    <p:sldId id="996" r:id="rId13"/>
    <p:sldId id="997" r:id="rId14"/>
    <p:sldId id="998" r:id="rId15"/>
    <p:sldId id="999" r:id="rId16"/>
    <p:sldId id="1000" r:id="rId17"/>
    <p:sldId id="1001" r:id="rId18"/>
    <p:sldId id="1002" r:id="rId19"/>
    <p:sldId id="1003" r:id="rId20"/>
    <p:sldId id="1004" r:id="rId21"/>
    <p:sldId id="1005" r:id="rId22"/>
    <p:sldId id="1006" r:id="rId23"/>
    <p:sldId id="1007" r:id="rId24"/>
    <p:sldId id="1008" r:id="rId25"/>
    <p:sldId id="886" r:id="rId26"/>
    <p:sldId id="1009" r:id="rId27"/>
    <p:sldId id="1010" r:id="rId28"/>
    <p:sldId id="1011" r:id="rId29"/>
    <p:sldId id="1012" r:id="rId30"/>
    <p:sldId id="1013" r:id="rId31"/>
    <p:sldId id="1014" r:id="rId32"/>
    <p:sldId id="1015" r:id="rId33"/>
    <p:sldId id="1016" r:id="rId34"/>
    <p:sldId id="1017" r:id="rId35"/>
    <p:sldId id="1020" r:id="rId36"/>
    <p:sldId id="1019" r:id="rId37"/>
    <p:sldId id="1280" r:id="rId38"/>
    <p:sldId id="1281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D1469-C67C-43DD-86C4-BFFF7550F2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77222-3A9B-4630-963E-A75EDD7F2B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21C8-6AEF-4C3E-B3B5-FD8A079270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EC486-F6C5-4AAA-8960-E919FE3FCC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DCA4C-AF04-4244-A082-F134C26C2F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1335-FFD6-4CC5-9B10-2218992F66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18295-1FD1-4DA7-9F4F-48ED7ABBB1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58311-2B5E-4B54-A64F-80F748F0F7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63A07-5878-4175-8019-C3E8ECC8F1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A801-E626-4839-9137-0EEA428EDC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B0799-F841-424A-B011-CEEF2562E9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/>
            </a:lvl1pPr>
          </a:lstStyle>
          <a:p>
            <a:pPr>
              <a:defRPr/>
            </a:pPr>
            <a:fld id="{454C29BD-F113-4F65-8132-FD331AFC82F3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、完成本文档中所有的题目并写出分析、运行结果，体会字符数组输入输出时不同用法的差异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18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//VS2019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("%s", a);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十个字符的</a:t>
            </a:r>
            <a:r>
              <a:rPr kumimoji="1" lang="en-US" altLang="zh-CN" sz="1200" b="1" dirty="0">
                <a:solidFill>
                  <a:srgbClr val="0000FF"/>
                </a:solidFill>
                <a:latin typeface="+mn-ea"/>
              </a:rPr>
              <a:t>ASCII+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弹窗错误</a:t>
            </a:r>
            <a:endParaRPr kumimoji="1" lang="en-US" altLang="zh-CN" sz="1200" b="1" dirty="0">
              <a:solidFill>
                <a:srgbClr val="0000FF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个以上字符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FF"/>
                </a:solidFill>
                <a:latin typeface="+mn-ea"/>
                <a:sym typeface="+mn-ea"/>
              </a:rPr>
              <a:t>前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  <a:sym typeface="+mn-ea"/>
              </a:rPr>
              <a:t>十个字符的</a:t>
            </a:r>
            <a:r>
              <a:rPr kumimoji="1" lang="en-US" altLang="zh-CN" sz="1200" b="1" dirty="0">
                <a:solidFill>
                  <a:srgbClr val="0000FF"/>
                </a:solidFill>
                <a:latin typeface="+mn-ea"/>
                <a:sym typeface="+mn-ea"/>
              </a:rPr>
              <a:t>ASCII+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  <a:sym typeface="+mn-ea"/>
              </a:rPr>
              <a:t>弹窗错误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问：如果要保证输入正确，输入的字符个数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要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小于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定义的字符数组的长度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962476" y="3331558"/>
            <a:ext cx="1800199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直接数组名，无下标，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规定，数组名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代表数组的起始地址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+mn-ea"/>
              </a:rPr>
              <a:t>72</a:t>
            </a:r>
            <a:endParaRPr kumimoji="1" lang="en-US" altLang="zh-CN" sz="1200" b="1" dirty="0">
              <a:solidFill>
                <a:srgbClr val="0000FF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+mn-ea"/>
              </a:rPr>
              <a:t>101</a:t>
            </a:r>
            <a:endParaRPr kumimoji="1" lang="en-US" altLang="zh-CN" sz="1200" b="1" dirty="0">
              <a:solidFill>
                <a:srgbClr val="0000FF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+mn-ea"/>
              </a:rPr>
              <a:t>108</a:t>
            </a:r>
            <a:endParaRPr kumimoji="1" lang="en-US" altLang="zh-CN" sz="1200" b="1" dirty="0">
              <a:solidFill>
                <a:srgbClr val="0000FF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+mn-ea"/>
              </a:rPr>
              <a:t>108</a:t>
            </a:r>
            <a:endParaRPr kumimoji="1" lang="en-US" altLang="zh-CN" sz="1200" b="1" dirty="0">
              <a:solidFill>
                <a:srgbClr val="0000FF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+mn-ea"/>
              </a:rPr>
              <a:t>111</a:t>
            </a:r>
            <a:endParaRPr kumimoji="1" lang="en-US" altLang="zh-CN" sz="1200" b="1" dirty="0">
              <a:solidFill>
                <a:srgbClr val="0000FF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、回车是否在数组中？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否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后面的一个字符是什么？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尾零</a:t>
            </a:r>
            <a:endParaRPr kumimoji="1" lang="zh-CN" altLang="en-US" sz="1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962476" y="3331558"/>
            <a:ext cx="1620639" cy="493096"/>
          </a:xfrm>
          <a:prstGeom prst="borderCallout1">
            <a:avLst>
              <a:gd name="adj1" fmla="val 5884"/>
              <a:gd name="adj2" fmla="val -2356"/>
              <a:gd name="adj3" fmla="val 277543"/>
              <a:gd name="adj4" fmla="val -116808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直接数组名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无下标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FF"/>
                </a:solidFill>
                <a:latin typeface="+mn-ea"/>
                <a:sym typeface="+mn-ea"/>
              </a:rPr>
              <a:t>十个字符的</a:t>
            </a:r>
            <a:r>
              <a:rPr kumimoji="1" lang="en-US" altLang="zh-CN" sz="1200" b="1" dirty="0">
                <a:solidFill>
                  <a:srgbClr val="0000FF"/>
                </a:solidFill>
                <a:latin typeface="+mn-ea"/>
                <a:sym typeface="+mn-ea"/>
              </a:rPr>
              <a:t>ASCII+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  <a:sym typeface="+mn-ea"/>
              </a:rPr>
              <a:t>弹窗错误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个以上字符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FF"/>
                </a:solidFill>
                <a:latin typeface="+mn-ea"/>
                <a:sym typeface="+mn-ea"/>
              </a:rPr>
              <a:t>前十个字符的</a:t>
            </a:r>
            <a:r>
              <a:rPr kumimoji="1" lang="en-US" altLang="zh-CN" sz="1200" b="1" dirty="0">
                <a:solidFill>
                  <a:srgbClr val="0000FF"/>
                </a:solidFill>
                <a:latin typeface="+mn-ea"/>
                <a:sym typeface="+mn-ea"/>
              </a:rPr>
              <a:t>ASCII+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  <a:sym typeface="+mn-ea"/>
              </a:rPr>
              <a:t>弹窗错误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问：如果要保证输入正确，输入的字符个数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要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小于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定义的字符数组的长度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962476" y="3331558"/>
            <a:ext cx="1620639" cy="493096"/>
          </a:xfrm>
          <a:prstGeom prst="borderCallout1">
            <a:avLst>
              <a:gd name="adj1" fmla="val 5884"/>
              <a:gd name="adj2" fmla="val -2356"/>
              <a:gd name="adj3" fmla="val 277543"/>
              <a:gd name="adj4" fmla="val -116808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直接数组名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无下标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方式输出单个字符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长度缺省为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("%c*\n", a[5]);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a[3]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是为了确认只输出了一个字符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8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n*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d*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方式以单个字符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循环形式输出整个数组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换行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AutoShape 4"/>
          <p:cNvSpPr/>
          <p:nvPr/>
        </p:nvSpPr>
        <p:spPr bwMode="auto">
          <a:xfrm>
            <a:off x="3506094" y="3001961"/>
            <a:ext cx="1944216" cy="504056"/>
          </a:xfrm>
          <a:prstGeom prst="borderCallout1">
            <a:avLst>
              <a:gd name="adj1" fmla="val 11671"/>
              <a:gd name="adj2" fmla="val -2356"/>
              <a:gd name="adj3" fmla="val 211514"/>
              <a:gd name="adj4" fmla="val -52469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 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缺省长度为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[0]-[6]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，尾零不输出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方式以单个字符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循环形式输出整个数组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("%c,",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&lt;&lt; '*';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换行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S,t,u,d,e,n,t,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S*t*u*d*e*n*t*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75970" y="3206001"/>
            <a:ext cx="2160240" cy="2068030"/>
            <a:chOff x="6804248" y="4381155"/>
            <a:chExt cx="2160240" cy="2068030"/>
          </a:xfrm>
        </p:grpSpPr>
        <p:sp>
          <p:nvSpPr>
            <p:cNvPr id="13" name="AutoShape 4"/>
            <p:cNvSpPr/>
            <p:nvPr/>
          </p:nvSpPr>
          <p:spPr bwMode="auto">
            <a:xfrm>
              <a:off x="7524328" y="4381155"/>
              <a:ext cx="1440160" cy="646088"/>
            </a:xfrm>
            <a:prstGeom prst="borderCallout1">
              <a:avLst>
                <a:gd name="adj1" fmla="val 11671"/>
                <a:gd name="adj2" fmla="val -2356"/>
                <a:gd name="adj3" fmla="val 187764"/>
                <a:gd name="adj4" fmla="val -101718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%c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后面多一个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方式每个字符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后面多一个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</a:t>
              </a:r>
              <a:endPara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4" name="直接连接符 13"/>
            <p:cNvCxnSpPr>
              <a:stCxn id="13" idx="2"/>
            </p:cNvCxnSpPr>
            <p:nvPr/>
          </p:nvCxnSpPr>
          <p:spPr bwMode="auto">
            <a:xfrm flipH="1">
              <a:off x="6804248" y="4704199"/>
              <a:ext cx="720080" cy="17449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问：尾零输出了吗？如何证明？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未输出。</a:t>
            </a:r>
            <a:endParaRPr kumimoji="1" lang="en-US" altLang="zh-CN" sz="1600" b="1" dirty="0">
              <a:solidFill>
                <a:srgbClr val="0000FF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证明：在</a:t>
            </a:r>
            <a:r>
              <a:rPr kumimoji="1" lang="en-US" altLang="zh-CN" sz="1600" b="1" dirty="0">
                <a:solidFill>
                  <a:srgbClr val="0000FF"/>
                </a:solidFill>
                <a:latin typeface="+mn-ea"/>
              </a:rPr>
              <a:t>%s</a:t>
            </a: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或</a:t>
            </a:r>
            <a:r>
              <a:rPr kumimoji="1" lang="en-US" altLang="zh-CN" sz="1600" b="1" dirty="0">
                <a:solidFill>
                  <a:srgbClr val="0000FF"/>
                </a:solidFill>
                <a:latin typeface="+mn-ea"/>
              </a:rPr>
              <a:t>a</a:t>
            </a: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后加一星号，结</a:t>
            </a:r>
            <a:endParaRPr kumimoji="1" lang="zh-CN" altLang="en-US" sz="1600" b="1" dirty="0">
              <a:solidFill>
                <a:srgbClr val="0000FF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果发现星号紧跟着字符串，即：</a:t>
            </a:r>
            <a:endParaRPr kumimoji="1" lang="en-US" altLang="zh-CN" sz="1600" b="1" dirty="0">
              <a:solidFill>
                <a:srgbClr val="0000FF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FF"/>
                </a:solidFill>
                <a:latin typeface="+mn-ea"/>
              </a:rPr>
              <a:t>Student*</a:t>
            </a:r>
            <a:endParaRPr kumimoji="1" lang="en-US" altLang="zh-CN" sz="1600" b="1" dirty="0">
              <a:solidFill>
                <a:srgbClr val="0000FF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FF"/>
                </a:solidFill>
                <a:latin typeface="+mn-ea"/>
              </a:rPr>
              <a:t>Student*</a:t>
            </a:r>
            <a:endParaRPr kumimoji="1" lang="en-US" altLang="zh-CN" sz="1600" b="1" dirty="0">
              <a:solidFill>
                <a:srgbClr val="0000FF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60313" y="2679333"/>
            <a:ext cx="2353602" cy="1042135"/>
            <a:chOff x="1763688" y="2566885"/>
            <a:chExt cx="2353602" cy="1042135"/>
          </a:xfrm>
        </p:grpSpPr>
        <p:sp>
          <p:nvSpPr>
            <p:cNvPr id="10" name="AutoShape 4"/>
            <p:cNvSpPr/>
            <p:nvPr/>
          </p:nvSpPr>
          <p:spPr bwMode="auto">
            <a:xfrm>
              <a:off x="2821146" y="2566885"/>
              <a:ext cx="1296144" cy="502073"/>
            </a:xfrm>
            <a:prstGeom prst="borderCallout1">
              <a:avLst>
                <a:gd name="adj1" fmla="val 5884"/>
                <a:gd name="adj2" fmla="val -2356"/>
                <a:gd name="adj3" fmla="val 265985"/>
                <a:gd name="adj4" fmla="val -135887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跟数组名</a:t>
              </a:r>
              <a:endParaRPr kumimoji="1"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不是数组元素名</a:t>
              </a:r>
              <a:endParaRPr kumimoji="1"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>
              <a:stCxn id="10" idx="2"/>
            </p:cNvCxnSpPr>
            <p:nvPr/>
          </p:nvCxnSpPr>
          <p:spPr bwMode="auto">
            <a:xfrm flipH="1">
              <a:off x="1763688" y="2817922"/>
              <a:ext cx="1057458" cy="791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a[]="Student\0china";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("%s*\n",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a[12]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14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：从本例的结果可知，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 数组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的长度是</a:t>
            </a:r>
            <a:r>
              <a:rPr kumimoji="1" lang="en-US" altLang="zh-CN" sz="1600" b="1" dirty="0">
                <a:solidFill>
                  <a:srgbClr val="0000FF"/>
                </a:solidFill>
                <a:latin typeface="+mn-ea"/>
              </a:rPr>
              <a:t>14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最后是否还有隐含的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\0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？</a:t>
            </a: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中的字符串的长度是</a:t>
            </a:r>
            <a:r>
              <a:rPr kumimoji="1" lang="en-US" altLang="zh-CN" sz="1600" b="1" dirty="0">
                <a:solidFill>
                  <a:srgbClr val="0000FF"/>
                </a:solidFill>
                <a:latin typeface="+mn-ea"/>
              </a:rPr>
              <a:t>7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：字符串形式输出字符数组，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如果数组中包含显式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'\0'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则输出到</a:t>
            </a: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显式</a:t>
            </a:r>
            <a:r>
              <a:rPr kumimoji="1" lang="en-US" altLang="zh-CN" sz="1600" b="1" dirty="0">
                <a:solidFill>
                  <a:srgbClr val="0000FF"/>
                </a:solidFill>
                <a:latin typeface="+mn-ea"/>
              </a:rPr>
              <a:t>'\0'</a:t>
            </a: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的前一个</a:t>
            </a:r>
            <a:endParaRPr kumimoji="1" lang="zh-CN" altLang="en-US" sz="1600" b="1" dirty="0">
              <a:solidFill>
                <a:srgbClr val="0000FF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     字符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为止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不含尾零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注意：不能以字符串方式初始化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a[5]={'C','h','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','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n','a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'};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China烫烫烫虆_x0002_?橕_x000F__x0001_?X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China烫烫烫虆_x0002_?橕_x000F__x0001_?X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：为什么会有乱字符？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答：</a:t>
            </a: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字符数组缺少尾零，却用字</a:t>
            </a:r>
            <a:endParaRPr kumimoji="1" lang="zh-CN" altLang="en-US" sz="1600" b="1" dirty="0">
              <a:solidFill>
                <a:srgbClr val="0000FF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符串形式输出，出现错误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：如果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%s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方式换成下面形式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for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&lt;5;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("%c",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]);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还会看到乱字符吗？为什么？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答：看不到乱字符了，因为该方</a:t>
            </a:r>
            <a:endParaRPr kumimoji="1" lang="zh-CN" altLang="en-US" sz="1600" b="1" dirty="0">
              <a:solidFill>
                <a:srgbClr val="0000FF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式是逐个以字符形式输出字符数</a:t>
            </a:r>
            <a:endParaRPr kumimoji="1" lang="zh-CN" altLang="en-US" sz="1600" b="1" dirty="0">
              <a:solidFill>
                <a:srgbClr val="0000FF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组的元素，不是以字符串形式，</a:t>
            </a:r>
            <a:endParaRPr kumimoji="1" lang="zh-CN" altLang="en-US" sz="1600" b="1" dirty="0">
              <a:solidFill>
                <a:srgbClr val="0000FF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故无错误产生</a:t>
            </a:r>
            <a:endParaRPr kumimoji="1" lang="zh-CN" altLang="en-US" sz="1600" b="1" dirty="0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不含尾零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a[5];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不初始化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不确定行的乱字符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：为什么会有乱字符？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答：字符数组缺少尾零，却用字</a:t>
            </a:r>
            <a:endParaRPr kumimoji="1" lang="zh-CN" altLang="en-US" sz="1600" b="1" dirty="0">
              <a:solidFill>
                <a:srgbClr val="0000FF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符串形式输出，出现错误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：乱字符出现几行是正常的？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一行？多行？或者都正常？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答：都正常，因为此时输出的字</a:t>
            </a:r>
            <a:endParaRPr kumimoji="1" lang="zh-CN" altLang="en-US" sz="1600" b="1" dirty="0">
              <a:solidFill>
                <a:srgbClr val="0000FF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符不可信，可能会有输出到换行</a:t>
            </a:r>
            <a:endParaRPr kumimoji="1" lang="zh-CN" altLang="en-US" sz="1600" b="1" dirty="0">
              <a:solidFill>
                <a:srgbClr val="0000FF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符的情况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结论：不能字符串形式输出不含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尾零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的字符数组，否则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可能会得到不正确的结果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：从任一元素开始以字符串形式输出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38066" y="2545210"/>
            <a:ext cx="3091200" cy="1656184"/>
            <a:chOff x="3143673" y="2852936"/>
            <a:chExt cx="3091200" cy="1656184"/>
          </a:xfrm>
        </p:grpSpPr>
        <p:sp>
          <p:nvSpPr>
            <p:cNvPr id="6" name="AutoShape 4"/>
            <p:cNvSpPr/>
            <p:nvPr/>
          </p:nvSpPr>
          <p:spPr bwMode="auto">
            <a:xfrm>
              <a:off x="4742391" y="2852936"/>
              <a:ext cx="648072" cy="286050"/>
            </a:xfrm>
            <a:prstGeom prst="borderCallout1">
              <a:avLst>
                <a:gd name="adj1" fmla="val 5884"/>
                <a:gd name="adj2" fmla="val -2356"/>
                <a:gd name="adj3" fmla="val 415312"/>
                <a:gd name="adj4" fmla="val -249976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%s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形式</a:t>
              </a:r>
              <a:endPara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AutoShape 4"/>
            <p:cNvSpPr/>
            <p:nvPr/>
          </p:nvSpPr>
          <p:spPr bwMode="auto">
            <a:xfrm>
              <a:off x="4772051" y="3442501"/>
              <a:ext cx="1462822" cy="346540"/>
            </a:xfrm>
            <a:prstGeom prst="borderCallout1">
              <a:avLst>
                <a:gd name="adj1" fmla="val 5884"/>
                <a:gd name="adj2" fmla="val -2356"/>
                <a:gd name="adj3" fmla="val 155055"/>
                <a:gd name="adj4" fmla="val -66747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&amp;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数组元素名形式</a:t>
              </a:r>
              <a:endPara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 flipH="1">
              <a:off x="3143673" y="3559514"/>
              <a:ext cx="1617999" cy="9496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椭圆 9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("%s\n", &amp;a[3]);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&amp;a[3]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dent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dent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方式从任一元素开始以字符串形式输入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//VS2019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("%s", &amp;a[3]);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行，内容是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</a:rPr>
              <a:t>72</a:t>
            </a:r>
            <a:endParaRPr kumimoji="1" lang="en-US" altLang="zh-CN" sz="12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</a:rPr>
              <a:t>101</a:t>
            </a:r>
            <a:endParaRPr kumimoji="1" lang="en-US" altLang="zh-CN" sz="12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</a:rPr>
              <a:t>108</a:t>
            </a:r>
            <a:endParaRPr kumimoji="1" lang="en-US" altLang="zh-CN" sz="12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</a:rPr>
              <a:t>108</a:t>
            </a:r>
            <a:endParaRPr kumimoji="1" lang="en-US" altLang="zh-CN" sz="12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</a:rPr>
              <a:t>111</a:t>
            </a:r>
            <a:endParaRPr kumimoji="1" lang="en-US" altLang="zh-CN" sz="12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AutoShape 4"/>
          <p:cNvSpPr/>
          <p:nvPr/>
        </p:nvSpPr>
        <p:spPr bwMode="auto">
          <a:xfrm>
            <a:off x="4091019" y="3750087"/>
            <a:ext cx="1462822" cy="346540"/>
          </a:xfrm>
          <a:prstGeom prst="borderCallout1">
            <a:avLst>
              <a:gd name="adj1" fmla="val 5884"/>
              <a:gd name="adj2" fmla="val -2356"/>
              <a:gd name="adj3" fmla="val 300957"/>
              <a:gd name="adj4" fmla="val -97634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数组元素名形式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方式从任一元素开始以字符串形式输入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&amp;a[3];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065" y="686435"/>
            <a:ext cx="3096260" cy="580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行，内容是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</a:rPr>
              <a:t>72</a:t>
            </a:r>
            <a:endParaRPr kumimoji="1" lang="en-US" altLang="zh-CN" sz="12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</a:rPr>
              <a:t>101</a:t>
            </a:r>
            <a:endParaRPr kumimoji="1" lang="en-US" altLang="zh-CN" sz="12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</a:rPr>
              <a:t>108</a:t>
            </a:r>
            <a:endParaRPr kumimoji="1" lang="en-US" altLang="zh-CN" sz="12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</a:rPr>
              <a:t>108</a:t>
            </a:r>
            <a:endParaRPr kumimoji="1" lang="en-US" altLang="zh-CN" sz="12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</a:rPr>
              <a:t>111</a:t>
            </a:r>
            <a:endParaRPr kumimoji="1" lang="en-US" altLang="zh-CN" sz="12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16-18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的结果，得出的结论是：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方式从任一元素开始以字符串形式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输入输出时，表示形式都是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表地址符号</a:t>
            </a: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数组元素名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的形式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572273" y="3662164"/>
            <a:ext cx="1462822" cy="346540"/>
          </a:xfrm>
          <a:prstGeom prst="borderCallout1">
            <a:avLst>
              <a:gd name="adj1" fmla="val 5884"/>
              <a:gd name="adj2" fmla="val -2356"/>
              <a:gd name="adj3" fmla="val 300957"/>
              <a:gd name="adj4" fmla="val -97634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数组元素名形式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1-3.</a:t>
            </a:r>
            <a:r>
              <a:rPr lang="zh-CN" altLang="en-US" sz="1600" b="1" dirty="0">
                <a:latin typeface="+mn-ea"/>
              </a:rPr>
              <a:t>总结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完成下表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给出了第一行的答案供参考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</a:t>
            </a:r>
            <a:endParaRPr lang="zh-CN" altLang="en-US" sz="1600" b="1" dirty="0">
              <a:latin typeface="+mn-ea"/>
            </a:endParaRPr>
          </a:p>
        </p:txBody>
      </p:sp>
      <p:graphicFrame>
        <p:nvGraphicFramePr>
          <p:cNvPr id="3" name="Group 5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7061" y="1611217"/>
          <a:ext cx="6984776" cy="2374687"/>
        </p:xfrm>
        <a:graphic>
          <a:graphicData uri="http://schemas.openxmlformats.org/drawingml/2006/table">
            <a:tbl>
              <a:tblPr/>
              <a:tblGrid>
                <a:gridCol w="2088232"/>
                <a:gridCol w="2520280"/>
                <a:gridCol w="2376264"/>
              </a:tblGrid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方式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C++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方式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输入单个字符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scanf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("%c", &amp;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cin &gt;&gt;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元素名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输入字符串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scanf(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"%s", 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数组名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cin &gt;&gt; 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数组名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输出单个字符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printf(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"%c", 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元素名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cout &lt;&lt; 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输出字符串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printf(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"%s", 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数组名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cout &lt;&lt; 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数组名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任一元素开始输入串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scanf(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"%s", &amp;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元素名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cin &gt;&gt; &amp;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2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任一元素开始输出串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printf(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"%s", &amp;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元素名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cout &lt;&lt; &amp;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方式多个字符串的输入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//VS2019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a[10], b[20];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s%s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a, b);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("%s-%s\n", a, b);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abc-def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3300"/>
                </a:solidFill>
                <a:latin typeface="+mn-ea"/>
              </a:rPr>
              <a:t>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abc-def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结论：空格是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</a:t>
            </a:r>
            <a:r>
              <a:rPr kumimoji="1" lang="en-US" altLang="zh-CN" sz="1600" b="1" u="sng" dirty="0">
                <a:solidFill>
                  <a:srgbClr val="0000FF"/>
                </a:solidFill>
                <a:latin typeface="+mn-ea"/>
              </a:rPr>
              <a:t>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输入串中的合法字符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B.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输入分隔符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方式多个字符串的输入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a[10], b[20];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'-'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abc-def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3300"/>
                </a:solidFill>
                <a:latin typeface="+mn-ea"/>
              </a:rPr>
              <a:t>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abc-def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结论：空格是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</a:t>
            </a:r>
            <a:r>
              <a:rPr kumimoji="1" lang="en-US" altLang="zh-CN" sz="1600" b="1" u="sng" dirty="0">
                <a:solidFill>
                  <a:srgbClr val="0000FF"/>
                </a:solidFill>
                <a:latin typeface="+mn-ea"/>
              </a:rPr>
              <a:t>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输入串中的合法字符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B.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输入分隔符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综合例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19-20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可知：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从键盘上输入的字符串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不能包含</a:t>
            </a: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空格和换行符</a:t>
            </a:r>
            <a:endParaRPr kumimoji="1" lang="zh-CN" altLang="en-US" sz="1600" b="1" dirty="0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VS2019    </a:t>
            </a:r>
            <a:r>
              <a:rPr lang="zh-CN" altLang="en-US" sz="1600" b="1" dirty="0">
                <a:latin typeface="+mn-ea"/>
              </a:rPr>
              <a:t>：有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，无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，  有</a:t>
            </a:r>
            <a:r>
              <a:rPr lang="en-US" altLang="zh-CN" sz="1600" b="1" dirty="0" err="1">
                <a:latin typeface="+mn-ea"/>
              </a:rPr>
              <a:t>fgets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Dev C++   </a:t>
            </a:r>
            <a:r>
              <a:rPr lang="zh-CN" altLang="en-US" sz="1600" b="1" dirty="0">
                <a:latin typeface="+mn-ea"/>
              </a:rPr>
              <a:t>：有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，  无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，有</a:t>
            </a:r>
            <a:r>
              <a:rPr lang="en-US" altLang="zh-CN" sz="1600" b="1" dirty="0" err="1">
                <a:latin typeface="+mn-ea"/>
              </a:rPr>
              <a:t>fgets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zh-CN" altLang="en-US" sz="1600" b="1" dirty="0">
                <a:latin typeface="+mn-ea"/>
              </a:rPr>
              <a:t>函数的原型定义为：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字符数组名，最大长度，</a:t>
            </a:r>
            <a:r>
              <a:rPr lang="en-US" altLang="zh-CN" sz="1600" b="1" dirty="0" err="1">
                <a:latin typeface="+mn-ea"/>
              </a:rPr>
              <a:t>stdin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</a:t>
            </a:r>
            <a:r>
              <a:rPr lang="zh-CN" altLang="en-US" sz="1600" b="1" dirty="0">
                <a:latin typeface="+mn-ea"/>
              </a:rPr>
              <a:t>但与</a:t>
            </a:r>
            <a:r>
              <a:rPr lang="en-US" altLang="zh-CN" sz="1600" b="1" dirty="0">
                <a:latin typeface="+mn-ea"/>
              </a:rPr>
              <a:t>gets/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的表现有不同，请自行观察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★ 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scanf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/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cin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通过某些高级设置方式还是可以输入含空格的字符串的，本课程不再讨论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下用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输入含空格的字符串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a[10], b[20];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gets_s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gets_s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(b);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772795"/>
            <a:ext cx="3096260" cy="57175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会继续等待输入，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再输入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xyz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abc def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xyz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无输出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弹窗错误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、键盘先输入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无输出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弹窗错误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问：为什么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因为以字符串形式输入时，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末尾还有一个尾零，而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总大小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答：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因为以字符串形式输入时，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末尾还有一个尾零，而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总大小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DevC</a:t>
            </a:r>
            <a:r>
              <a:rPr lang="en-US" altLang="zh-CN" sz="1600" b="1" dirty="0">
                <a:latin typeface="+mn-ea"/>
              </a:rPr>
              <a:t>++</a:t>
            </a:r>
            <a:r>
              <a:rPr lang="zh-CN" altLang="en-US" sz="1600" b="1" dirty="0">
                <a:latin typeface="+mn-ea"/>
              </a:rPr>
              <a:t>下用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输入含空格的字符串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a[10], b[20];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gets(a);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gets(b);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686435"/>
            <a:ext cx="3096260" cy="580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会继续等待输入，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再输入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xyz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abc def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xyz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光标闪烁，等待继续输入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、键盘先输入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输出第一行为不可信值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，第二行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原样输出所有的超过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个的字符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问：为什么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答：因为以字符串形式输入时，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末尾还有一个尾零，而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总大小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答：因为以字符串形式输入时，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末尾还有一个尾零，而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总大小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不同编译器从键盘输入含空格字符串的方法不同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Dev C++</a:t>
            </a:r>
            <a:r>
              <a:rPr lang="zh-CN" altLang="en-US" sz="1600" b="1" dirty="0">
                <a:latin typeface="+mn-ea"/>
              </a:rPr>
              <a:t>均可用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zh-CN" altLang="en-US" sz="1600" b="1" dirty="0">
                <a:latin typeface="+mn-ea"/>
              </a:rPr>
              <a:t>输入含空格的字符串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a[10], b[20];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(a,10,stdin);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(b,20,stdin);</a:t>
            </a:r>
            <a:endParaRPr kumimoji="1" lang="en-US" altLang="zh-CN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a[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]!='\0';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b[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]!='\0';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int(b[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735965"/>
            <a:ext cx="3096260" cy="5754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kumimoji="1" lang="zh-CN" altLang="en-US" sz="1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空格</a:t>
            </a:r>
            <a:r>
              <a:rPr kumimoji="1" lang="en-US" altLang="zh-CN" sz="1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zh-CN" altLang="en-US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会继续等待输入，</a:t>
            </a:r>
            <a:endParaRPr kumimoji="1" lang="en-US" altLang="zh-CN" sz="1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再输入</a:t>
            </a:r>
            <a:r>
              <a:rPr kumimoji="1" lang="en-US" altLang="zh-CN" sz="1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xyz</a:t>
            </a:r>
            <a:r>
              <a:rPr kumimoji="1" lang="zh-CN" altLang="en-US" sz="1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</a:t>
            </a:r>
            <a:endParaRPr kumimoji="1" lang="en-US" altLang="zh-CN" sz="1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则输出为：</a:t>
            </a:r>
            <a:endParaRPr kumimoji="1" lang="en-US" altLang="zh-CN" sz="1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abc def</a:t>
            </a:r>
            <a:endParaRPr kumimoji="1" lang="en-US" altLang="zh-CN" sz="1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xyz</a:t>
            </a:r>
            <a:endParaRPr kumimoji="1" lang="en-US" altLang="zh-CN" sz="1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97 98 99 32 100 101 102 10</a:t>
            </a:r>
            <a:endParaRPr kumimoji="1" lang="en-US" altLang="zh-CN" sz="1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120 121 122 10</a:t>
            </a:r>
            <a:endParaRPr kumimoji="1" lang="en-US" altLang="zh-CN" sz="1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问</a:t>
            </a:r>
            <a:r>
              <a:rPr kumimoji="1" lang="en-US" altLang="zh-CN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：和例</a:t>
            </a:r>
            <a:r>
              <a:rPr kumimoji="1" lang="en-US" altLang="zh-CN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21-22</a:t>
            </a:r>
            <a:r>
              <a:rPr kumimoji="1" lang="zh-CN" altLang="en-US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的输出区别在哪里？</a:t>
            </a:r>
            <a:endParaRPr kumimoji="1" lang="en-US" altLang="zh-CN" sz="1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答：输出了字符串中的换行符</a:t>
            </a:r>
            <a:endParaRPr kumimoji="1" lang="en-US" altLang="zh-CN" sz="1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：后面两段红色代码的目的是什么？</a:t>
            </a:r>
            <a:endParaRPr kumimoji="1" lang="en-US" altLang="zh-CN" sz="1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答：验证字符串中含有换行符</a:t>
            </a:r>
            <a:endParaRPr kumimoji="1" lang="en-US" altLang="zh-CN" sz="1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r>
              <a:rPr kumimoji="1" lang="zh-CN" altLang="en-US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并回车，则输出为：</a:t>
            </a:r>
            <a:endParaRPr kumimoji="1" lang="en-US" altLang="zh-CN" sz="1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</a:t>
            </a:r>
            <a:r>
              <a:rPr kumimoji="1" lang="en-US" altLang="zh-CN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endParaRPr kumimoji="1" lang="zh-CN" altLang="en-US" sz="1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（空两行）</a:t>
            </a:r>
            <a:endParaRPr kumimoji="1" lang="zh-CN" altLang="en-US" sz="1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各字符对应的</a:t>
            </a:r>
            <a:r>
              <a:rPr kumimoji="1" lang="en-US" altLang="zh-CN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endParaRPr kumimoji="1" lang="en-US" altLang="zh-CN" sz="1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kumimoji="1" lang="en-US" altLang="zh-CN" sz="1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、如果输入</a:t>
            </a:r>
            <a:r>
              <a:rPr kumimoji="1" lang="en-US" altLang="zh-CN" sz="1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1" lang="zh-CN" altLang="en-US" sz="1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r>
              <a:rPr kumimoji="1" lang="zh-CN" altLang="en-US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并回车，则输出为：</a:t>
            </a:r>
            <a:endParaRPr kumimoji="1" lang="en-US" altLang="zh-CN" sz="1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</a:t>
            </a:r>
            <a:r>
              <a:rPr kumimoji="1" lang="en-US" altLang="zh-CN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endParaRPr kumimoji="1" lang="zh-CN" altLang="en-US" sz="1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</a:t>
            </a:r>
            <a:r>
              <a:rPr kumimoji="1" lang="en-US" altLang="zh-CN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endParaRPr kumimoji="1" lang="zh-CN" altLang="en-US" sz="1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</a:t>
            </a:r>
            <a:r>
              <a:rPr kumimoji="1" lang="en-US" altLang="zh-CN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个字符对应的</a:t>
            </a:r>
            <a:r>
              <a:rPr kumimoji="1" lang="en-US" altLang="zh-CN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endParaRPr kumimoji="1" lang="en-US" altLang="zh-CN" sz="1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</a:t>
            </a:r>
            <a:r>
              <a:rPr kumimoji="1" lang="en-US" altLang="zh-CN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个字符对应的</a:t>
            </a:r>
            <a:r>
              <a:rPr kumimoji="1" lang="en-US" altLang="zh-CN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endParaRPr kumimoji="1" lang="en-US" altLang="zh-CN" sz="1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、如果输入</a:t>
            </a:r>
            <a:r>
              <a:rPr kumimoji="1" lang="zh-CN" altLang="en-US" sz="1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超过</a:t>
            </a:r>
            <a:r>
              <a:rPr kumimoji="1" lang="en-US" altLang="zh-CN" sz="1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1" lang="zh-CN" altLang="en-US" sz="1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r>
              <a:rPr kumimoji="1" lang="zh-CN" altLang="en-US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则输出为：</a:t>
            </a:r>
            <a:endParaRPr kumimoji="1" lang="en-US" altLang="zh-CN" sz="1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前</a:t>
            </a:r>
            <a:r>
              <a:rPr kumimoji="1" lang="en-US" altLang="zh-CN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9</a:t>
            </a:r>
            <a:r>
              <a:rPr kumimoji="1" lang="zh-CN" altLang="en-US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个字符</a:t>
            </a:r>
            <a:endParaRPr kumimoji="1" lang="zh-CN" altLang="en-US" sz="1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</a:t>
            </a:r>
            <a:r>
              <a:rPr kumimoji="1" lang="en-US" altLang="zh-CN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19</a:t>
            </a:r>
            <a:r>
              <a:rPr kumimoji="1" lang="zh-CN" altLang="en-US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个字符</a:t>
            </a:r>
            <a:endParaRPr kumimoji="1" lang="zh-CN" altLang="en-US" sz="1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前</a:t>
            </a:r>
            <a:r>
              <a:rPr kumimoji="1" lang="en-US" altLang="zh-CN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9</a:t>
            </a:r>
            <a:r>
              <a:rPr kumimoji="1" lang="zh-CN" altLang="en-US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个字符对应的</a:t>
            </a:r>
            <a:r>
              <a:rPr kumimoji="1" lang="en-US" altLang="zh-CN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ASCII</a:t>
            </a:r>
            <a:endParaRPr kumimoji="1" lang="en-US" altLang="zh-CN" sz="1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</a:t>
            </a:r>
            <a:r>
              <a:rPr kumimoji="1" lang="en-US" altLang="zh-CN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19</a:t>
            </a:r>
            <a:r>
              <a:rPr kumimoji="1" lang="zh-CN" altLang="en-US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个字符对应的</a:t>
            </a:r>
            <a:r>
              <a:rPr kumimoji="1" lang="en-US" altLang="zh-CN" sz="1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ASCII</a:t>
            </a:r>
            <a:endParaRPr kumimoji="1" lang="en-US" altLang="zh-CN" sz="1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、部分内容的填写，如果能确定是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不确定值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随机值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的，可直接填写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**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随机</a:t>
            </a:r>
            <a:r>
              <a:rPr lang="en-US" altLang="zh-CN" sz="1600" b="1" dirty="0">
                <a:latin typeface="+mn-ea"/>
              </a:rPr>
              <a:t>"</a:t>
            </a:r>
            <a:endParaRPr lang="en-US" altLang="zh-CN" sz="1600" b="1" dirty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9018" y="1400426"/>
            <a:ext cx="8424936" cy="2820662"/>
            <a:chOff x="323528" y="3933056"/>
            <a:chExt cx="8424936" cy="282066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3528" y="3933056"/>
              <a:ext cx="6333333" cy="26380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6948264" y="3933056"/>
              <a:ext cx="1800200" cy="2820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输出的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行内容是：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输出的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行内容是：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" name="直接连接符 4"/>
            <p:cNvCxnSpPr>
              <a:stCxn id="4" idx="1"/>
              <a:endCxn id="4" idx="3"/>
            </p:cNvCxnSpPr>
            <p:nvPr/>
          </p:nvCxnSpPr>
          <p:spPr bwMode="auto">
            <a:xfrm>
              <a:off x="6948264" y="5343387"/>
              <a:ext cx="18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箭头: 右 5"/>
            <p:cNvSpPr/>
            <p:nvPr/>
          </p:nvSpPr>
          <p:spPr bwMode="auto">
            <a:xfrm>
              <a:off x="5796136" y="5157192"/>
              <a:ext cx="1152128" cy="389869"/>
            </a:xfrm>
            <a:prstGeom prst="rightArrow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24</a:t>
            </a:r>
            <a:r>
              <a:rPr lang="zh-CN" altLang="en-US" sz="1600" b="1" dirty="0">
                <a:latin typeface="+mn-ea"/>
              </a:rPr>
              <a:t>：二维字符数组以双下标形式输出单个字符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单下标形式输出字符串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a[3][30]={"ABCDEFGHIJKLMNOPQRSTUVWXYZ",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"0123456789" };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单个字符输出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双下标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("a[0][2]=%c\n", a[0][2]);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"a[1][20]=" &lt;&lt; a[1][20]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字符串输出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单下标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("a[0]=%s\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n",a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[0]);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1837055"/>
            <a:ext cx="3334385" cy="4653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a[0][2]=C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a[1][20]=u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a[0]=ABCDEFGHIJKLMNOPQRSTUVWXYZ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a[2]=0123456789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25</a:t>
            </a:r>
            <a:r>
              <a:rPr lang="zh-CN" altLang="en-US" sz="1600" b="1" dirty="0">
                <a:latin typeface="+mn-ea"/>
              </a:rPr>
              <a:t>：二维字符数组以双下标形式输入单个字符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//VS2019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a[3][30]={"ABCDEFGHIJKLMNOPQRSTUVWXYZ",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"0123456789" };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单字符输入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双下标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("%c\n", &amp;a[0][2]);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格式符为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%c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a[1][20];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&amp;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字符串输出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单下标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("a[0]=%s\n", a[0]);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1837055"/>
            <a:ext cx="3334385" cy="4653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#@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a[0]=AB#DEFGHIJKLMNOPQRSTUVWXYZ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a[1]=abcdefghijklmnopqrst@vwxyz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a[0]=AB#DEFGHIJKLMNOPQRSTUVWXYZ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a[1]=abcdefghijklmnopqrst@vwxyz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26</a:t>
            </a:r>
            <a:r>
              <a:rPr lang="zh-CN" altLang="en-US" sz="1600" b="1" dirty="0">
                <a:latin typeface="+mn-ea"/>
              </a:rPr>
              <a:t>：二维字符数组以单下标形式输入字符串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//VS2019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需要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a[3][30]={"ABCDEFGHIJKLMNOPQRSTUVWXYZ",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"0123456789" };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("%s", a[1]);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//a[1]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是一维数组名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&amp;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"a[0]=" &lt;&lt; a[0]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656590"/>
            <a:ext cx="4775835" cy="58337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、输入≤</a:t>
            </a: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29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个字符，输出为：</a:t>
            </a: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a[0]=ABCDEFGHIJKLMNOPQRSTUVWXYZ</a:t>
            </a: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a[1]=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该</a:t>
            </a: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29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个字符</a:t>
            </a: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a[2]=0123456789</a:t>
            </a: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30-59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个字符，输出为：</a:t>
            </a: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+mn-ea"/>
                <a:sym typeface="+mn-ea"/>
              </a:rPr>
              <a:t>a[0]=ABCDEFGHIJKLMNOPQRSTUVWXYZ</a:t>
            </a: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+mn-ea"/>
                <a:sym typeface="+mn-ea"/>
              </a:rPr>
              <a:t>a[1]=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  <a:sym typeface="+mn-ea"/>
              </a:rPr>
              <a:t>该</a:t>
            </a:r>
            <a:r>
              <a:rPr kumimoji="1" lang="en-US" altLang="zh-CN" sz="1400" b="1" dirty="0">
                <a:solidFill>
                  <a:srgbClr val="000000"/>
                </a:solidFill>
                <a:latin typeface="+mn-ea"/>
                <a:sym typeface="+mn-ea"/>
              </a:rPr>
              <a:t>30-59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  <a:sym typeface="+mn-ea"/>
              </a:rPr>
              <a:t>个字符</a:t>
            </a: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+mn-ea"/>
                <a:sym typeface="+mn-ea"/>
              </a:rPr>
              <a:t>a[2]=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  <a:sym typeface="+mn-ea"/>
              </a:rPr>
              <a:t>超过第</a:t>
            </a:r>
            <a:r>
              <a:rPr kumimoji="1" lang="en-US" altLang="zh-CN" sz="1400" b="1" dirty="0">
                <a:solidFill>
                  <a:srgbClr val="000000"/>
                </a:solidFill>
                <a:latin typeface="+mn-ea"/>
                <a:sym typeface="+mn-ea"/>
              </a:rPr>
              <a:t>30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  <a:sym typeface="+mn-ea"/>
              </a:rPr>
              <a:t>个字符的部分</a:t>
            </a: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60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个以上字符，输出为：</a:t>
            </a: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+mn-ea"/>
                <a:sym typeface="+mn-ea"/>
              </a:rPr>
              <a:t>a[0]=ABCDEFGHIJKLMNOPQRSTUVWXYZ</a:t>
            </a: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+mn-ea"/>
                <a:sym typeface="+mn-ea"/>
              </a:rPr>
              <a:t>a[1]=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  <a:sym typeface="+mn-ea"/>
              </a:rPr>
              <a:t>该</a:t>
            </a:r>
            <a:r>
              <a:rPr kumimoji="1" lang="en-US" altLang="zh-CN" sz="1400" b="1" dirty="0">
                <a:solidFill>
                  <a:srgbClr val="000000"/>
                </a:solidFill>
                <a:latin typeface="+mn-ea"/>
                <a:sym typeface="+mn-ea"/>
              </a:rPr>
              <a:t>60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  <a:sym typeface="+mn-ea"/>
              </a:rPr>
              <a:t>个以上的字符</a:t>
            </a: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+mn-ea"/>
                <a:sym typeface="+mn-ea"/>
              </a:rPr>
              <a:t>a[2]=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  <a:sym typeface="+mn-ea"/>
              </a:rPr>
              <a:t>超过第</a:t>
            </a:r>
            <a:r>
              <a:rPr kumimoji="1" lang="en-US" altLang="zh-CN" sz="1400" b="1" dirty="0">
                <a:solidFill>
                  <a:srgbClr val="000000"/>
                </a:solidFill>
                <a:latin typeface="+mn-ea"/>
                <a:sym typeface="+mn-ea"/>
              </a:rPr>
              <a:t>30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  <a:sym typeface="+mn-ea"/>
              </a:rPr>
              <a:t>个字符的部分</a:t>
            </a:r>
            <a:endParaRPr kumimoji="1" lang="zh-CN" altLang="en-US" sz="1400" b="1" dirty="0">
              <a:solidFill>
                <a:srgbClr val="000000"/>
              </a:solidFill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000000"/>
                </a:solidFill>
                <a:latin typeface="+mn-ea"/>
                <a:sym typeface="+mn-ea"/>
              </a:rPr>
              <a:t>弹窗错误</a:t>
            </a: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将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换为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 &gt;&gt; a[1];</a:t>
            </a: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再重复</a:t>
            </a: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，观察结果</a:t>
            </a: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0000FF"/>
                </a:solidFill>
                <a:latin typeface="+mn-ea"/>
              </a:rPr>
              <a:t>结果同上</a:t>
            </a:r>
            <a:endParaRPr kumimoji="1" lang="en-US" altLang="zh-CN" sz="1400" b="1" dirty="0">
              <a:solidFill>
                <a:srgbClr val="0000FF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30~59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个字符为什么不出现错误？</a:t>
            </a: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a[2]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中是什么？</a:t>
            </a:r>
            <a:endParaRPr kumimoji="1" lang="zh-CN" altLang="en-US" sz="14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0000FF"/>
                </a:solidFill>
                <a:latin typeface="+mn-ea"/>
              </a:rPr>
              <a:t>答：多出来的部分存进了</a:t>
            </a:r>
            <a:r>
              <a:rPr kumimoji="1" lang="en-US" altLang="zh-CN" sz="1400" b="1" dirty="0">
                <a:solidFill>
                  <a:srgbClr val="0000FF"/>
                </a:solidFill>
                <a:latin typeface="+mn-ea"/>
              </a:rPr>
              <a:t>a[2]</a:t>
            </a:r>
            <a:r>
              <a:rPr kumimoji="1" lang="zh-CN" altLang="en-US" sz="1400" b="1" dirty="0">
                <a:solidFill>
                  <a:srgbClr val="0000FF"/>
                </a:solidFill>
                <a:latin typeface="+mn-ea"/>
              </a:rPr>
              <a:t>中，故没有导致异常，</a:t>
            </a:r>
            <a:r>
              <a:rPr kumimoji="1" lang="en-US" altLang="zh-CN" sz="1400" b="1" dirty="0">
                <a:solidFill>
                  <a:srgbClr val="0000FF"/>
                </a:solidFill>
                <a:latin typeface="+mn-ea"/>
              </a:rPr>
              <a:t>a[2]</a:t>
            </a:r>
            <a:r>
              <a:rPr kumimoji="1" lang="zh-CN" altLang="en-US" sz="1400" b="1" dirty="0">
                <a:solidFill>
                  <a:srgbClr val="0000FF"/>
                </a:solidFill>
                <a:latin typeface="+mn-ea"/>
              </a:rPr>
              <a:t>中</a:t>
            </a:r>
            <a:endParaRPr kumimoji="1" lang="zh-CN" altLang="en-US" sz="1400" b="1" dirty="0">
              <a:solidFill>
                <a:srgbClr val="0000FF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0000FF"/>
                </a:solidFill>
                <a:latin typeface="+mn-ea"/>
              </a:rPr>
              <a:t>是</a:t>
            </a:r>
            <a:r>
              <a:rPr kumimoji="1" lang="en-US" altLang="zh-CN" sz="1400" b="1" dirty="0">
                <a:solidFill>
                  <a:srgbClr val="0000FF"/>
                </a:solidFill>
                <a:latin typeface="+mn-ea"/>
              </a:rPr>
              <a:t>a[1]</a:t>
            </a:r>
            <a:r>
              <a:rPr kumimoji="1" lang="zh-CN" altLang="en-US" sz="1400" b="1" dirty="0">
                <a:solidFill>
                  <a:srgbClr val="0000FF"/>
                </a:solidFill>
                <a:latin typeface="+mn-ea"/>
              </a:rPr>
              <a:t>合理范围以外的字符</a:t>
            </a:r>
            <a:endParaRPr kumimoji="1" lang="en-US" altLang="zh-CN" sz="1400" b="1" dirty="0">
              <a:solidFill>
                <a:srgbClr val="0000FF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：简述你是怎么理解二维数组越界的？</a:t>
            </a: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0000FF"/>
                </a:solidFill>
                <a:latin typeface="+mn-ea"/>
              </a:rPr>
              <a:t>答：二维数组越界不是指二维数组中的某一数组越界，而是</a:t>
            </a:r>
            <a:endParaRPr kumimoji="1" lang="zh-CN" altLang="en-US" sz="1400" b="1" dirty="0">
              <a:solidFill>
                <a:srgbClr val="0000FF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0000FF"/>
                </a:solidFill>
                <a:latin typeface="+mn-ea"/>
              </a:rPr>
              <a:t>指越过整个二维数组在内存中总的界限</a:t>
            </a:r>
            <a:endParaRPr kumimoji="1" lang="zh-CN" altLang="en-US" sz="1400" b="1" dirty="0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27</a:t>
            </a:r>
            <a:r>
              <a:rPr lang="zh-CN" altLang="en-US" sz="1600" b="1" dirty="0">
                <a:latin typeface="+mn-ea"/>
              </a:rPr>
              <a:t>：二维字符数组从任一位置开始输出字符串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char a[3][30]={"ABCDEFGHIJKLMNOPQRSTUVWXYZ",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              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abcdefghijklmnopqrstuvwxyz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",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               "0123456789" };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组）单字符输出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双下标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("a[0][2]=%c\n", a[0][2]);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"a[1][20]=" &lt;&lt; a[1][20]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组）字符串输出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(&amp;+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双下标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("a[0][2]=%s\n", &amp;a[0][2]); </a:t>
            </a:r>
            <a:endParaRPr kumimoji="1" lang="zh-CN" altLang="zh-CN" sz="1200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"a[1][20]=" &lt;&lt; &amp;a[1][20]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       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组）字符串输出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单下标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("a[0]=%s\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n",a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[0]);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"a[2]=" &lt;&lt; a[2]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a[0][2]=C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a[1][20]=u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a[0][2]=CDEFGHIJKLMNOPQRSTUVWXYZ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a[1][20]=uvwxyz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a[0]=ABCDEFGHIJKLMNOPQRSTUVWXYZ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a[2]=0123456789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：同样双下标形式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1/2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怎样输出单个字符？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答：数组名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双下标</a:t>
            </a:r>
            <a:endParaRPr kumimoji="1" lang="en-US" altLang="zh-CN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怎样输出字符串？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&amp;+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双下标</a:t>
            </a:r>
            <a:endParaRPr kumimoji="1" lang="en-US" altLang="zh-CN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：如何修改第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组的输出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必须保持双下标形式不变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使输出结果与第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组一致？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答：离数组名较远的那个下标都</a:t>
            </a:r>
            <a:endParaRPr kumimoji="1" lang="zh-CN" altLang="en-US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改为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1" lang="en-US" altLang="zh-CN" sz="1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28</a:t>
            </a:r>
            <a:r>
              <a:rPr lang="zh-CN" altLang="en-US" sz="1600" b="1" dirty="0">
                <a:latin typeface="+mn-ea"/>
              </a:rPr>
              <a:t>：二维字符数组从任一位置开始输入字符串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//VS2019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a[3][30]={"ABCDEFGHIJKLMNOPQRSTUVWXYZ",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"0123456789" };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("%s", &amp;a[1][3]);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//&amp;+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双下标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"a[0]=" &lt;&lt; a[0]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619760"/>
            <a:ext cx="4822190" cy="596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、输入≤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个字符，输出为：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a[0]=ABCDEFGHIJKLMNOPQRSTUVWXYZ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a[1]=abc+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该小于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个的字符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a[2]=0123456789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、输入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27-56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个字符，输出为：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a[0]=ABCDEFGHIJKLMNOPQRSTUVWXYZ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a[1]=abc+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27-56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a[2]=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超过第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个字符的部分</a:t>
            </a:r>
            <a:endParaRPr kumimoji="1" lang="zh-CN" altLang="en-US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、输入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56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个以上字符，输出为：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a[0]=ABCDEFGHIJKLMNOPQRSTUVWXYZ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a[1]=abc+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该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27-56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个字符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a[2]=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超过第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27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个字符的部分</a:t>
            </a:r>
            <a:endParaRPr kumimoji="1" lang="zh-CN" altLang="en-US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弹窗错误</a:t>
            </a:r>
            <a:endParaRPr kumimoji="1" lang="zh-CN" altLang="en-US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换为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&amp;a[1][3];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再重复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，观察结果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结果同上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：输入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27~56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个字符为什么不出现错误？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a[2]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中是什么？</a:t>
            </a:r>
            <a:endParaRPr kumimoji="1" lang="zh-CN" altLang="en-US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0000FF"/>
                </a:solidFill>
                <a:latin typeface="+mn-ea"/>
                <a:sym typeface="+mn-ea"/>
              </a:rPr>
              <a:t>答：多出来的部分存进了</a:t>
            </a:r>
            <a:r>
              <a:rPr kumimoji="1" lang="en-US" altLang="zh-CN" sz="1400" b="1" dirty="0">
                <a:solidFill>
                  <a:srgbClr val="0000FF"/>
                </a:solidFill>
                <a:latin typeface="+mn-ea"/>
                <a:sym typeface="+mn-ea"/>
              </a:rPr>
              <a:t>a[2]</a:t>
            </a:r>
            <a:r>
              <a:rPr kumimoji="1" lang="zh-CN" altLang="en-US" sz="1400" b="1" dirty="0">
                <a:solidFill>
                  <a:srgbClr val="0000FF"/>
                </a:solidFill>
                <a:latin typeface="+mn-ea"/>
                <a:sym typeface="+mn-ea"/>
              </a:rPr>
              <a:t>中，故没有导致异常，</a:t>
            </a:r>
            <a:r>
              <a:rPr kumimoji="1" lang="en-US" altLang="zh-CN" sz="1400" b="1" dirty="0">
                <a:solidFill>
                  <a:srgbClr val="0000FF"/>
                </a:solidFill>
                <a:latin typeface="+mn-ea"/>
                <a:sym typeface="+mn-ea"/>
              </a:rPr>
              <a:t>a[2]</a:t>
            </a:r>
            <a:r>
              <a:rPr kumimoji="1" lang="zh-CN" altLang="en-US" sz="1400" b="1" dirty="0">
                <a:solidFill>
                  <a:srgbClr val="0000FF"/>
                </a:solidFill>
                <a:latin typeface="+mn-ea"/>
                <a:sym typeface="+mn-ea"/>
              </a:rPr>
              <a:t>中</a:t>
            </a:r>
            <a:endParaRPr kumimoji="1" lang="zh-CN" altLang="en-US" sz="1400" b="1" dirty="0">
              <a:solidFill>
                <a:srgbClr val="0000FF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0000FF"/>
                </a:solidFill>
                <a:latin typeface="+mn-ea"/>
                <a:sym typeface="+mn-ea"/>
              </a:rPr>
              <a:t>是</a:t>
            </a:r>
            <a:r>
              <a:rPr kumimoji="1" lang="en-US" altLang="zh-CN" sz="1400" b="1" dirty="0">
                <a:solidFill>
                  <a:srgbClr val="0000FF"/>
                </a:solidFill>
                <a:latin typeface="+mn-ea"/>
                <a:sym typeface="+mn-ea"/>
              </a:rPr>
              <a:t>a[1]</a:t>
            </a:r>
            <a:r>
              <a:rPr kumimoji="1" lang="zh-CN" altLang="en-US" sz="1400" b="1" dirty="0">
                <a:solidFill>
                  <a:srgbClr val="0000FF"/>
                </a:solidFill>
                <a:latin typeface="+mn-ea"/>
                <a:sym typeface="+mn-ea"/>
              </a:rPr>
              <a:t>合理范围以外的字符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：如果想不影响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a[2]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，例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中是≤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29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个字符，本例中是</a:t>
            </a:r>
            <a:endParaRPr kumimoji="1" lang="zh-CN" altLang="en-US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≤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个字符，差别在哪？</a:t>
            </a:r>
            <a:endParaRPr kumimoji="1" lang="zh-CN" altLang="en-US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</a:t>
            </a:r>
            <a:r>
              <a:rPr kumimoji="1"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a[1]</a:t>
            </a:r>
            <a:r>
              <a:rPr kumimoji="1" lang="zh-CN" altLang="en-US" sz="1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的输入起点不同，一个是</a:t>
            </a:r>
            <a:r>
              <a:rPr kumimoji="1"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zh-CN" altLang="en-US" sz="1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，一个是</a:t>
            </a:r>
            <a:r>
              <a:rPr kumimoji="1"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kumimoji="1" lang="en-US" altLang="zh-CN" sz="14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</a:t>
            </a:r>
            <a:r>
              <a:rPr lang="zh-CN" altLang="en-US" sz="1600" b="1" dirty="0">
                <a:latin typeface="+mn-ea"/>
              </a:rPr>
              <a:t>尾零的输出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29</a:t>
            </a:r>
            <a:r>
              <a:rPr lang="zh-CN" altLang="en-US" sz="1600" b="1" dirty="0">
                <a:latin typeface="+mn-ea"/>
              </a:rPr>
              <a:t>：在不同的控制台及字体设置下尾零输出的差异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2" y="1836812"/>
            <a:ext cx="6570785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a[10] = { 'c','h','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','</a:t>
            </a:r>
            <a:r>
              <a:rPr lang="en-US" altLang="zh-CN" sz="1600" b="1" dirty="0" err="1">
                <a:latin typeface="+mn-ea"/>
              </a:rPr>
              <a:t>n','a</a:t>
            </a:r>
            <a:r>
              <a:rPr lang="en-US" altLang="zh-CN" sz="1600" b="1" dirty="0">
                <a:latin typeface="+mn-ea"/>
              </a:rPr>
              <a:t>' };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         1         2         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>
                <a:latin typeface="+mn-ea"/>
              </a:rPr>
              <a:t>for (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 = 0;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 &lt; 10;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++)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a[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] &lt;&lt; '$';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确认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a[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]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是否输出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加行尾识别符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72070" y="1206500"/>
            <a:ext cx="3783965" cy="52838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、新版控制台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宋体</a:t>
            </a:r>
            <a:r>
              <a:rPr kumimoji="1" lang="en-US" altLang="zh-CN" sz="1600" b="1" dirty="0">
                <a:latin typeface="+mn-ea"/>
              </a:rPr>
              <a:t>28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0         1         2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012345678901234567890123456789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c$h$i$n$a$$$$$$#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、旧版控制台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宋体</a:t>
            </a:r>
            <a:r>
              <a:rPr kumimoji="1" lang="en-US" altLang="zh-CN" sz="1600" b="1" dirty="0">
                <a:latin typeface="+mn-ea"/>
              </a:rPr>
              <a:t>28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0         1         2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012345678901234567890123456789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c$h$i$n$a$a$a$a$a$a$#</a:t>
            </a:r>
            <a:r>
              <a:rPr kumimoji="1" lang="zh-CN" altLang="en-US" sz="1600" b="1" dirty="0">
                <a:latin typeface="+mn-ea"/>
              </a:rPr>
              <a:t>（后</a:t>
            </a: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个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不太一样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zh-CN" altLang="en-US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、旧版控制台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宋体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  <a:sym typeface="+mn-ea"/>
              </a:rPr>
              <a:t>0         1         2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  <a:sym typeface="+mn-ea"/>
              </a:rPr>
              <a:t>012345678901234567890123456789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  <a:sym typeface="+mn-ea"/>
              </a:rPr>
              <a:t>c$h$i$n$a$ $ $ $ $ $#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、不要以字符形式输出</a:t>
            </a:r>
            <a:r>
              <a:rPr kumimoji="1" lang="en-US" altLang="zh-CN" sz="1600" b="1" dirty="0">
                <a:latin typeface="+mn-ea"/>
              </a:rPr>
              <a:t>\0</a:t>
            </a:r>
            <a:r>
              <a:rPr kumimoji="1" lang="zh-CN" altLang="en-US" sz="1600" b="1" dirty="0">
                <a:latin typeface="+mn-ea"/>
              </a:rPr>
              <a:t>，因为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看到的内容</a:t>
            </a: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不可信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可信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不可信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、如果想准确得知某字符的值，转为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整数</a:t>
            </a:r>
            <a:r>
              <a:rPr kumimoji="1" lang="zh-CN" altLang="en-US" sz="1600" b="1" dirty="0">
                <a:latin typeface="+mn-ea"/>
              </a:rPr>
              <a:t>类型输出即可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左侧改一处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</a:t>
            </a:r>
            <a:r>
              <a:rPr lang="zh-CN" altLang="en-US" sz="1600" b="1" dirty="0">
                <a:latin typeface="+mn-ea"/>
              </a:rPr>
              <a:t>尾零的输出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30</a:t>
            </a:r>
            <a:r>
              <a:rPr lang="zh-CN" altLang="en-US" sz="1600" b="1" dirty="0">
                <a:latin typeface="+mn-ea"/>
              </a:rPr>
              <a:t>：在不同的控制台及字体设置下其它非图形字符输出的差异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（去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码表中查表示扑克牌四种花色的字符，用测试程序打印含这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个字符的字符串，然后贴图）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2" y="1836812"/>
            <a:ext cx="6570785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/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int i;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char c[4] = { 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'\003'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'\004'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'\005'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'\006'</a:t>
            </a:r>
            <a:r>
              <a:rPr lang="en-US" altLang="zh-CN" sz="1600" b="1" dirty="0">
                <a:latin typeface="+mn-ea"/>
              </a:rPr>
              <a:t> };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for (i = 0; i &lt; 4; i++) {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	cout &lt;&lt; c[i] &lt;&lt; " ";  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/*多输出一个空格，让所有全角符号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                                 完整输出*/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}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72177" y="1836812"/>
            <a:ext cx="3784202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、新版控制台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宋体</a:t>
            </a:r>
            <a:r>
              <a:rPr kumimoji="1" lang="en-US" altLang="zh-CN" sz="1600" b="1" dirty="0">
                <a:latin typeface="+mn-ea"/>
              </a:rPr>
              <a:t>28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、旧版控制台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宋体</a:t>
            </a:r>
            <a:r>
              <a:rPr kumimoji="1" lang="en-US" altLang="zh-CN" sz="1600" b="1" dirty="0">
                <a:latin typeface="+mn-ea"/>
              </a:rPr>
              <a:t>28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、旧版控制台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宋体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上页的结论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也</a:t>
            </a: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适用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适用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不适用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>
                <a:latin typeface="+mn-ea"/>
              </a:rPr>
              <a:t>于其它非图形字符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11-13 0910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2750" y="2516505"/>
            <a:ext cx="2197100" cy="552450"/>
          </a:xfrm>
          <a:prstGeom prst="rect">
            <a:avLst/>
          </a:prstGeom>
        </p:spPr>
      </p:pic>
      <p:pic>
        <p:nvPicPr>
          <p:cNvPr id="3" name="图片 2" descr="屏幕截图 2021-11-13 091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0" y="3479165"/>
            <a:ext cx="2190750" cy="425450"/>
          </a:xfrm>
          <a:prstGeom prst="rect">
            <a:avLst/>
          </a:prstGeom>
        </p:spPr>
      </p:pic>
      <p:pic>
        <p:nvPicPr>
          <p:cNvPr id="4" name="图片 3" descr="屏幕截图 2021-11-13 091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0" y="4582795"/>
            <a:ext cx="217805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方式输入单个字符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//VS2019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c%c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&amp;a[3], &amp;a[7]);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行，内容是：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并回车，输出是：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65</a:t>
            </a:r>
            <a:endParaRPr kumimoji="1" lang="en-US" altLang="zh-CN" sz="1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66</a:t>
            </a:r>
            <a:endParaRPr kumimoji="1" lang="en-US" altLang="zh-CN" sz="1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AutoShape 4"/>
          <p:cNvSpPr/>
          <p:nvPr/>
        </p:nvSpPr>
        <p:spPr bwMode="auto">
          <a:xfrm>
            <a:off x="4147112" y="3331558"/>
            <a:ext cx="1513135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数组下标表示前有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取地址符号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规定后面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必须是变量的地址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方式输入单个字符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a[3] &gt;&gt; a[7];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并回车，输出是：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65</a:t>
            </a:r>
            <a:endParaRPr kumimoji="1" lang="en-US" altLang="zh-CN" sz="1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66</a:t>
            </a:r>
            <a:endParaRPr kumimoji="1" lang="en-US" altLang="zh-CN" sz="1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AutoShape 4"/>
          <p:cNvSpPr/>
          <p:nvPr/>
        </p:nvSpPr>
        <p:spPr bwMode="auto">
          <a:xfrm>
            <a:off x="4164696" y="3591154"/>
            <a:ext cx="1513135" cy="449134"/>
          </a:xfrm>
          <a:prstGeom prst="borderCallout1">
            <a:avLst>
              <a:gd name="adj1" fmla="val 5884"/>
              <a:gd name="adj2" fmla="val -2356"/>
              <a:gd name="adj3" fmla="val 240742"/>
              <a:gd name="adj4" fmla="val -95721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数组下标表示前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无取地址符号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方式多次逐个输入时回车的处理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//VS2019</a:t>
            </a:r>
            <a:r>
              <a:rPr kumimoji="1"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c%c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&amp;a[3], &amp;a[7]);</a:t>
            </a:r>
            <a:endParaRPr kumimoji="1"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&amp;a[0]);</a:t>
            </a:r>
            <a:endParaRPr kumimoji="1"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4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并回车，输出是：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65</a:t>
            </a:r>
            <a:endParaRPr kumimoji="1" lang="en-US" altLang="zh-CN" sz="1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66</a:t>
            </a:r>
            <a:endParaRPr kumimoji="1" lang="en-US" altLang="zh-CN" sz="1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方式多次逐个输入时回车的处理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a[3] &gt;&gt; a[7];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a[0];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729615"/>
            <a:ext cx="3408045" cy="5760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并回车，表现如何？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光标闪烁，等待继续输入。</a:t>
            </a:r>
            <a:endParaRPr kumimoji="1" lang="en-US" altLang="zh-CN" sz="1200" b="1" dirty="0">
              <a:solidFill>
                <a:srgbClr val="0000FF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多按几次回车，表现如何？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依然等待继续输入。</a:t>
            </a:r>
            <a:endParaRPr kumimoji="1" lang="en-US" altLang="zh-CN" sz="1200" b="1" dirty="0">
              <a:solidFill>
                <a:srgbClr val="0000FF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最后再输入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并回车，则输出是：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67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+mn-ea"/>
              </a:rPr>
              <a:t>65</a:t>
            </a:r>
            <a:endParaRPr kumimoji="1" lang="en-US" altLang="zh-CN" sz="1200" b="1" dirty="0">
              <a:solidFill>
                <a:srgbClr val="0000FF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+mn-ea"/>
                <a:sym typeface="+mn-ea"/>
              </a:rPr>
              <a:t>66</a:t>
            </a:r>
            <a:endParaRPr kumimoji="1" lang="en-US" altLang="zh-CN" sz="1200" b="1" dirty="0">
              <a:solidFill>
                <a:srgbClr val="0000FF"/>
              </a:solidFill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综合例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3/4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得到结论：当多次逐个输入时，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方式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处理回车的方式是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将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换行符当作一个字符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方式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处理回车的方式是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将换行符忽略</a:t>
            </a:r>
            <a:endParaRPr kumimoji="1" lang="zh-CN" altLang="en-US" sz="1200" b="1" dirty="0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//VS2019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("%s", a);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并回车，输出为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+mn-ea"/>
              </a:rPr>
              <a:t>72</a:t>
            </a:r>
            <a:endParaRPr kumimoji="1" lang="en-US" altLang="zh-CN" sz="1200" b="1" dirty="0">
              <a:solidFill>
                <a:srgbClr val="0000FF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+mn-ea"/>
              </a:rPr>
              <a:t>101</a:t>
            </a:r>
            <a:endParaRPr kumimoji="1" lang="en-US" altLang="zh-CN" sz="1200" b="1" dirty="0">
              <a:solidFill>
                <a:srgbClr val="0000FF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+mn-ea"/>
              </a:rPr>
              <a:t>108</a:t>
            </a:r>
            <a:endParaRPr kumimoji="1" lang="en-US" altLang="zh-CN" sz="1200" b="1" dirty="0">
              <a:solidFill>
                <a:srgbClr val="0000FF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+mn-ea"/>
              </a:rPr>
              <a:t>108</a:t>
            </a:r>
            <a:endParaRPr kumimoji="1" lang="en-US" altLang="zh-CN" sz="1200" b="1" dirty="0">
              <a:solidFill>
                <a:srgbClr val="0000FF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FF"/>
                </a:solidFill>
                <a:latin typeface="+mn-ea"/>
              </a:rPr>
              <a:t>111</a:t>
            </a:r>
            <a:endParaRPr kumimoji="1" lang="en-US" altLang="zh-CN" sz="1200" b="1" dirty="0">
              <a:solidFill>
                <a:srgbClr val="0000FF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、回车是否在数组中？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否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后面的一个字符是什么？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尾零</a:t>
            </a:r>
            <a:endParaRPr kumimoji="1" lang="zh-CN" altLang="en-US" sz="1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962476" y="3331558"/>
            <a:ext cx="1800199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直接数组名，无下标，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规定，数组名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代表数组的起始地址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b306c9a6-9f36-4235-8184-11989dcd2f01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17417</Words>
  <Application>WPS 演示</Application>
  <PresentationFormat>宽屏</PresentationFormat>
  <Paragraphs>1671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无聊的人</cp:lastModifiedBy>
  <cp:revision>31</cp:revision>
  <dcterms:created xsi:type="dcterms:W3CDTF">2020-08-13T13:39:00Z</dcterms:created>
  <dcterms:modified xsi:type="dcterms:W3CDTF">2021-11-13T01:14:00Z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