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38" r:id="rId3"/>
    <p:sldId id="1237" r:id="rId4"/>
    <p:sldId id="990" r:id="rId6"/>
    <p:sldId id="992" r:id="rId7"/>
    <p:sldId id="993" r:id="rId8"/>
    <p:sldId id="1238" r:id="rId9"/>
    <p:sldId id="1244" r:id="rId10"/>
    <p:sldId id="1245" r:id="rId11"/>
    <p:sldId id="1239" r:id="rId12"/>
    <p:sldId id="1246" r:id="rId13"/>
    <p:sldId id="1247" r:id="rId14"/>
    <p:sldId id="1240" r:id="rId15"/>
    <p:sldId id="1248" r:id="rId16"/>
    <p:sldId id="1249" r:id="rId17"/>
    <p:sldId id="1250" r:id="rId18"/>
    <p:sldId id="1241" r:id="rId19"/>
    <p:sldId id="1251" r:id="rId20"/>
    <p:sldId id="1252" r:id="rId21"/>
    <p:sldId id="1253" r:id="rId22"/>
    <p:sldId id="1254" r:id="rId23"/>
    <p:sldId id="1242" r:id="rId24"/>
    <p:sldId id="1255" r:id="rId25"/>
    <p:sldId id="1256" r:id="rId26"/>
    <p:sldId id="1257" r:id="rId27"/>
    <p:sldId id="1243" r:id="rId28"/>
    <p:sldId id="125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str2[30]="Tongji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(str2, str3, 300)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但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表示的字符串的长度时，连接规则是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只连接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中的所有字符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238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875" y="1672590"/>
            <a:ext cx="21780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str3[]="University";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字符串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原长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+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连接字符个数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n+1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165685" y="2764359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 descr="屏幕截图 2021-11-12 2242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604645"/>
            <a:ext cx="3926205" cy="3030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、字符串复制时，复制到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最后一个字符</a:t>
            </a:r>
            <a:r>
              <a:rPr lang="zh-CN" altLang="en-US" sz="1600" b="1" dirty="0">
                <a:latin typeface="+mn-ea"/>
              </a:rPr>
              <a:t>为止，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包含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，之后的字符不再复制。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、在运行截图中用箭头指出证明结论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的位置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截图 2021-11-12 2245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3175" y="1750060"/>
            <a:ext cx="2965450" cy="824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：字符串拷贝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数组的默认大小是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数组的默认大小是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数组的大小超过了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数组的大小，为什么运行不出错？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b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的字符串只到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hello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，小于字符串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长度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、本例中，复制到</a:t>
            </a:r>
            <a:r>
              <a:rPr lang="en-US" altLang="zh-CN" sz="1600" b="1" dirty="0">
                <a:latin typeface="+mn-ea"/>
              </a:rPr>
              <a:t>b[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6</a:t>
            </a:r>
            <a:r>
              <a:rPr lang="en-US" altLang="zh-CN" sz="1600" b="1" dirty="0">
                <a:latin typeface="+mn-ea"/>
              </a:rPr>
              <a:t>]</a:t>
            </a:r>
            <a:r>
              <a:rPr lang="zh-CN" altLang="en-US" sz="1600" b="1" dirty="0">
                <a:latin typeface="+mn-ea"/>
              </a:rPr>
              <a:t>就停止复制了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24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0" y="1682750"/>
            <a:ext cx="21717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：字符串拷贝（有错）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]="student", b[]="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hellochina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、本程序为什么会错？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b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的字符串长度大于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的字符串长度，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b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无法拷贝到字符数组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、仅改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的定义使正确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如何做？（直接在上面的源程序中用红色写出修改内容即可）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字符串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252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571625"/>
            <a:ext cx="3605530" cy="2992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只复制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(min(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,n)+1)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 b,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本程序证明了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zh-CN" altLang="en-US" sz="1600" b="1" dirty="0">
                <a:latin typeface="+mn-ea"/>
              </a:rPr>
              <a:t>复制时，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不包含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25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9725" y="1633220"/>
            <a:ext cx="22923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a[]="student", b[]="hello";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 &amp;b[2], 2);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=0;i&lt;8;i++)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如果想从</a:t>
            </a:r>
            <a:r>
              <a:rPr lang="en-US" altLang="zh-CN" sz="1600" b="1" dirty="0">
                <a:latin typeface="+mn-ea"/>
              </a:rPr>
              <a:t>b[2]</a:t>
            </a:r>
            <a:r>
              <a:rPr lang="zh-CN" altLang="en-US" sz="1600" b="1" dirty="0">
                <a:latin typeface="+mn-ea"/>
              </a:rPr>
              <a:t>开始复制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个字符到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中，如何做？（即期望输出：</a:t>
            </a:r>
            <a:r>
              <a:rPr lang="en-US" altLang="zh-CN" sz="1600" b="1" dirty="0" err="1">
                <a:latin typeface="+mn-ea"/>
              </a:rPr>
              <a:t>lludent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（直接在源程序中修改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位置即可）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25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0" y="1676400"/>
            <a:ext cx="22733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//VS2019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越界目的：方便观察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n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超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src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、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dsr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长度时，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</a:rPr>
              <a:t>dst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</a:rPr>
              <a:t>的变化</a:t>
            </a:r>
            <a:endParaRPr lang="zh-CN" altLang="en-US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观察两个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循环的后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个数字的输出，能得到什么结论？（提示：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长度是到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为止吗）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答：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超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长度并不是到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\0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为止，而是把若干个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\0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也复制上，拷贝到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上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了</a:t>
            </a:r>
            <a:endParaRPr lang="zh-CN" altLang="en-US" sz="1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25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5870" y="1497965"/>
            <a:ext cx="2926715" cy="2476500"/>
          </a:xfrm>
          <a:prstGeom prst="rect">
            <a:avLst/>
          </a:prstGeom>
        </p:spPr>
      </p:pic>
      <p:pic>
        <p:nvPicPr>
          <p:cNvPr id="3" name="图片 2" descr="屏幕截图 2021-11-12 2259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95" y="4271645"/>
            <a:ext cx="31115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//VS2019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char a[] = "student", b[] = "hello";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nn-NO" altLang="zh-CN" sz="1200" b="1" dirty="0">
                <a:latin typeface="+mn-ea"/>
              </a:rPr>
              <a:t>    for (i = 0; i &lt; 20;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 algn="l"/>
            <a:endParaRPr lang="nn-NO" altLang="zh-CN" sz="1200" b="1" dirty="0">
              <a:latin typeface="+mn-ea"/>
            </a:endParaRPr>
          </a:p>
          <a:p>
            <a:pPr algn="l"/>
            <a:r>
              <a:rPr lang="nn-NO" altLang="zh-CN" sz="1200" b="1" dirty="0">
                <a:latin typeface="+mn-ea"/>
              </a:rPr>
              <a:t>    for (i = 0; i &lt; 20;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}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sym typeface="+mn-ea"/>
              </a:rPr>
              <a:t>//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越界目的：方便观察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sym typeface="+mn-ea"/>
              </a:rPr>
              <a:t>n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超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sym typeface="+mn-ea"/>
              </a:rPr>
              <a:t>src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、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sym typeface="+mn-ea"/>
              </a:rPr>
              <a:t>dsr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长度时，</a:t>
            </a:r>
            <a:r>
              <a:rPr lang="en-US" altLang="zh-CN" sz="1200" b="1" dirty="0">
                <a:solidFill>
                  <a:srgbClr val="0000FF"/>
                </a:solidFill>
                <a:latin typeface="+mn-ea"/>
                <a:sym typeface="+mn-ea"/>
              </a:rPr>
              <a:t>dst</a:t>
            </a:r>
            <a:r>
              <a:rPr lang="zh-CN" altLang="en-US" sz="1200" b="1" dirty="0">
                <a:solidFill>
                  <a:srgbClr val="0000FF"/>
                </a:solidFill>
                <a:latin typeface="+mn-ea"/>
                <a:sym typeface="+mn-ea"/>
              </a:rPr>
              <a:t>的变化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的长度，则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将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连同多个尾零拷贝到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上，而不只拷贝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下程序的运行结果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995863" y="1792705"/>
            <a:ext cx="1636295" cy="67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同上例，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数组越界到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20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 descr="屏幕截图 2021-11-12 2305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4905" y="1507490"/>
            <a:ext cx="3883025" cy="2686685"/>
          </a:xfrm>
          <a:prstGeom prst="rect">
            <a:avLst/>
          </a:prstGeom>
        </p:spPr>
      </p:pic>
      <p:pic>
        <p:nvPicPr>
          <p:cNvPr id="4" name="图片 3" descr="屏幕截图 2021-11-12 2306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4523740"/>
            <a:ext cx="4472940" cy="6978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：字符串比较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str1[] = "house", str2[]  = "horse";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str3[] = "abcd",  str4[]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str5[]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str6[]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str7[]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str8[]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str9[]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str10[]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\0efgh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(str3, str4)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(str5, str6)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(str7, str8)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(str9, str10)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问题：两个字符串相等的条件是？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答：尾零前各字符相等、字符个数相等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317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0" y="1612900"/>
            <a:ext cx="215900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：字符串比较（另一种形式）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str2[]="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(k==0)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=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 if (k&lt;0)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&lt;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else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&gt;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330" y="5221605"/>
            <a:ext cx="9507855" cy="1268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问题：给出两个字符串比较的执行过程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答：先逐个对比两个字符串对应位置的字符，直到有不同字符为止，不同字符中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大的字符串判为大</a:t>
            </a:r>
            <a:endParaRPr lang="zh-CN" altLang="en-US" sz="1600" b="1" dirty="0">
              <a:solidFill>
                <a:srgbClr val="0000FF"/>
              </a:solidFill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若遇见任意一个字符的尾零前仍未比出大小，而该位置一个字符串为尾零，另一个不为尾零，则判后者大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若遇见任意一个字符的尾零前仍未比出大小，而该位置两个字符串都为尾零，则判两个字符串相等</a:t>
            </a:r>
            <a:endParaRPr lang="zh-CN" altLang="en-US" sz="1600" b="1" dirty="0">
              <a:solidFill>
                <a:srgbClr val="0000FF"/>
              </a:solidFill>
              <a:latin typeface="+mn-ea"/>
              <a:sym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475" y="1263015"/>
            <a:ext cx="3902710" cy="3958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31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875" y="1647825"/>
            <a:ext cx="2178050" cy="5016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：字符串比较（编译不错，但运行结果与期望不符合）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str1[]="house", str2[]="horse";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 = str1 &lt; str2;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这个程序的运行结果是表示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str2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对应位置字符的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大小</a:t>
            </a:r>
            <a:r>
              <a:rPr lang="zh-CN" altLang="en-US" sz="1600" b="1" dirty="0">
                <a:latin typeface="+mn-ea"/>
              </a:rPr>
              <a:t>进行比较。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的内容互换，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str1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都置为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"house",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3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0" y="1645285"/>
            <a:ext cx="2159000" cy="482600"/>
          </a:xfrm>
          <a:prstGeom prst="rect">
            <a:avLst/>
          </a:prstGeom>
        </p:spPr>
      </p:pic>
      <p:pic>
        <p:nvPicPr>
          <p:cNvPr id="3" name="图片 2" descr="屏幕截图 2021-11-12 2327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3197225"/>
            <a:ext cx="2159000" cy="463550"/>
          </a:xfrm>
          <a:prstGeom prst="rect">
            <a:avLst/>
          </a:prstGeom>
        </p:spPr>
      </p:pic>
      <p:pic>
        <p:nvPicPr>
          <p:cNvPr id="4" name="图片 3" descr="屏幕截图 2021-11-12 2327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4523740"/>
            <a:ext cx="2159000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个字符的大小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要比较的长度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：字符串比较前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str1[] = "abcd",  str2[]  = "abcde";</a:t>
            </a:r>
            <a:endParaRPr kumimoji="1" lang="de-DE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3)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4)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5)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100)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小于短串长度时，则比较到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第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个字符</a:t>
            </a:r>
            <a:r>
              <a:rPr lang="zh-CN" altLang="en-US" sz="1600" b="1" dirty="0">
                <a:latin typeface="+mn-ea"/>
              </a:rPr>
              <a:t>。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大于等于短串长度时，则比较到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短串的尾零</a:t>
            </a:r>
            <a:r>
              <a:rPr lang="zh-CN" altLang="en-US" sz="1600" b="1" dirty="0">
                <a:latin typeface="+mn-ea"/>
              </a:rPr>
              <a:t>为止。</a:t>
            </a:r>
            <a:endParaRPr lang="en-US" altLang="zh-CN" sz="1600" b="1" dirty="0">
              <a:latin typeface="+mn-ea"/>
            </a:endParaRPr>
          </a:p>
          <a:p>
            <a:pPr algn="l"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超过长串的长度，则比较到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短串的尾零</a:t>
            </a:r>
            <a:r>
              <a:rPr lang="zh-CN" altLang="en-US" sz="1600" b="1" dirty="0">
                <a:latin typeface="+mn-ea"/>
              </a:rPr>
              <a:t>为止。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也置为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abcd</a:t>
            </a: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330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6875" y="1827530"/>
            <a:ext cx="2178050" cy="901700"/>
          </a:xfrm>
          <a:prstGeom prst="rect">
            <a:avLst/>
          </a:prstGeom>
        </p:spPr>
      </p:pic>
      <p:pic>
        <p:nvPicPr>
          <p:cNvPr id="3" name="图片 2" descr="屏幕截图 2021-11-12 2330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3859530"/>
            <a:ext cx="21590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总体知识：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常用字符串处理函数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①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 (const char s[]);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② </a:t>
            </a:r>
            <a:r>
              <a:rPr lang="en-US" altLang="zh-CN" sz="1600" b="1" dirty="0" err="1">
                <a:latin typeface="+mn-ea"/>
              </a:rPr>
              <a:t>strcat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③ </a:t>
            </a:r>
            <a:r>
              <a:rPr lang="en-US" altLang="zh-CN" sz="1600" b="1" dirty="0" err="1">
                <a:latin typeface="+mn-ea"/>
              </a:rPr>
              <a:t>strncat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④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⑤ 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⑥ </a:t>
            </a:r>
            <a:r>
              <a:rPr lang="en-US" altLang="zh-CN" sz="1600" b="1" dirty="0" err="1">
                <a:latin typeface="+mn-ea"/>
              </a:rPr>
              <a:t>strcmp</a:t>
            </a:r>
            <a:r>
              <a:rPr lang="en-US" altLang="zh-CN" sz="1600" b="1" dirty="0">
                <a:latin typeface="+mn-ea"/>
              </a:rPr>
              <a:t> (const char s1[], const char s2[]);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⑦ </a:t>
            </a:r>
            <a:r>
              <a:rPr lang="en-US" altLang="zh-CN" sz="1600" b="1" dirty="0" err="1">
                <a:latin typeface="+mn-ea"/>
              </a:rPr>
              <a:t>strncmp</a:t>
            </a:r>
            <a:r>
              <a:rPr lang="en-US" altLang="zh-CN" sz="1600" b="1" dirty="0">
                <a:latin typeface="+mn-ea"/>
              </a:rPr>
              <a:t>(const char s1[], const char s2[],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更多的字符串处理函数通过作业完成并理解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教材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参考资料中，很多形式是 </a:t>
            </a:r>
            <a:r>
              <a:rPr lang="en-US" altLang="zh-CN" sz="1600" b="1" dirty="0">
                <a:latin typeface="+mn-ea"/>
              </a:rPr>
              <a:t>const char *s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暂时忽略</a:t>
            </a:r>
            <a:r>
              <a:rPr lang="zh-CN" altLang="en-US" sz="1600" b="1" dirty="0">
                <a:latin typeface="+mn-ea"/>
              </a:rPr>
              <a:t>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先不要考虑这些函数的返回值，待学习指针后再进一步理解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能：求字符串的长度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输入参数：存放字符串的字符数组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返 回 值：整型值表示的长度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注意事项：返回第一个</a:t>
            </a:r>
            <a:r>
              <a:rPr lang="en-US" altLang="zh-CN" sz="1600" b="1" dirty="0">
                <a:latin typeface="+mn-ea"/>
              </a:rPr>
              <a:t>'\0'</a:t>
            </a:r>
            <a:r>
              <a:rPr lang="zh-CN" altLang="en-US" sz="1600" b="1" dirty="0">
                <a:latin typeface="+mn-ea"/>
              </a:rPr>
              <a:t>前的字符数量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不含</a:t>
            </a:r>
            <a:r>
              <a:rPr lang="en-US" altLang="zh-CN" sz="1600" b="1" dirty="0">
                <a:latin typeface="+mn-ea"/>
              </a:rPr>
              <a:t>'\0'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：字符数组与字符串长度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490718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str1[]="Hello";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str2[]="china\0Hello\0\0";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读操作，不需要加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、求数组长度时，无论是否有显式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，最后一定有</a:t>
            </a:r>
            <a:r>
              <a:rPr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、当含有多个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时，长度计算到</a:t>
            </a:r>
            <a:r>
              <a:rPr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从左往右数</a:t>
            </a:r>
            <a:r>
              <a:rPr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为止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42811" y="1263316"/>
            <a:ext cx="368887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227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9140" y="1702435"/>
            <a:ext cx="2120900" cy="882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含尾零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两串总长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：字符串连接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str1[30]="Tongji ";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不能缺省，至少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!!!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数组的默认长度是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、结合前面字符数组输入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输出的作业，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复制时</a:t>
            </a:r>
            <a:r>
              <a:rPr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不包含）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屏幕截图 2021-11-12 2229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0" y="1715770"/>
            <a:ext cx="2178050" cy="501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：字符串连接（错误）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//VS2019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spcBef>
                <a:spcPts val="670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0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字符串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0000FF"/>
                </a:solidFill>
                <a:latin typeface="+mn-ea"/>
              </a:rPr>
              <a:t>原长和</a:t>
            </a:r>
            <a:r>
              <a:rPr lang="en-US" altLang="zh-CN" sz="1600" b="1" dirty="0">
                <a:solidFill>
                  <a:srgbClr val="0000FF"/>
                </a:solidFill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给出程序的运行结果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153653" y="2680138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 descr="屏幕截图 2021-11-12 2233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5310" y="1918970"/>
            <a:ext cx="3924935" cy="3010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长度，则只连接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原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+n+1)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10525</Words>
  <Application>WPS 演示</Application>
  <PresentationFormat>宽屏</PresentationFormat>
  <Paragraphs>809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无聊的人</cp:lastModifiedBy>
  <cp:revision>41</cp:revision>
  <dcterms:created xsi:type="dcterms:W3CDTF">2020-08-13T13:39:00Z</dcterms:created>
  <dcterms:modified xsi:type="dcterms:W3CDTF">2021-11-12T16:05:29Z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