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552" r:id="rId3"/>
    <p:sldId id="1237" r:id="rId4"/>
    <p:sldId id="644" r:id="rId6"/>
    <p:sldId id="643" r:id="rId7"/>
    <p:sldId id="558" r:id="rId8"/>
    <p:sldId id="645" r:id="rId9"/>
    <p:sldId id="646" r:id="rId10"/>
    <p:sldId id="632" r:id="rId11"/>
    <p:sldId id="647" r:id="rId12"/>
    <p:sldId id="648" r:id="rId13"/>
    <p:sldId id="649" r:id="rId14"/>
    <p:sldId id="633" r:id="rId15"/>
    <p:sldId id="650" r:id="rId16"/>
    <p:sldId id="634" r:id="rId17"/>
    <p:sldId id="635" r:id="rId18"/>
    <p:sldId id="651" r:id="rId19"/>
    <p:sldId id="636" r:id="rId20"/>
    <p:sldId id="591" r:id="rId21"/>
    <p:sldId id="637" r:id="rId22"/>
    <p:sldId id="638" r:id="rId23"/>
    <p:sldId id="640" r:id="rId24"/>
    <p:sldId id="653" r:id="rId25"/>
    <p:sldId id="639" r:id="rId26"/>
    <p:sldId id="654" r:id="rId27"/>
    <p:sldId id="655" r:id="rId28"/>
    <p:sldId id="641" r:id="rId29"/>
    <p:sldId id="642" r:id="rId30"/>
    <p:sldId id="656" r:id="rId31"/>
    <p:sldId id="657" r:id="rId32"/>
    <p:sldId id="658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65E6376-A889-419B-BC94-8D1A3A08F74E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D9F12-298F-4BA9-885E-BCD438E8F58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AEEE96-D9F8-4AA5-9180-644B18AD312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7B05AA-070D-443F-9B69-C3D4A9E3ABF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C42DF3-6CE2-4BE7-9CDC-EAAC6AF6F41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33B832-CABD-439C-B200-DDE8714B0B3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C15D7-5788-41E7-9CAD-BCD4FE0C0C0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29E1C2-8757-4943-BB0D-44D6A40AC3C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2EE0AD-AA26-4B0C-B2A5-065307B6925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B4B751-1B33-4FAC-96B1-4F4734F155A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FADDAC-226E-4E74-A9C7-8EDB750CC12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0F1364-7677-4F0D-B113-A10E8B7764F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3E456CB-F1D9-4742-BD7D-0EF249B6CED9}" type="slidenum">
              <a:rPr lang="en-US" altLang="zh-CN"/>
            </a:fld>
            <a:endParaRPr lang="en-US" altLang="zh-CN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en-US" altLang="zh-CN" sz="28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要求：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、完成本文档中所有的测试程序并填写运行结果，从而体会这些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的流成员函数的用法及区别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、题目明确指定编译器外，缺省使用</a:t>
            </a:r>
            <a:r>
              <a:rPr lang="en-US" altLang="zh-CN" sz="1600" b="1" dirty="0">
                <a:latin typeface="+mn-ea"/>
              </a:rPr>
              <a:t>VS2019</a:t>
            </a:r>
            <a:r>
              <a:rPr lang="zh-CN" altLang="en-US" sz="1600" b="1" dirty="0">
                <a:latin typeface="+mn-ea"/>
              </a:rPr>
              <a:t>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★ </a:t>
            </a:r>
            <a:r>
              <a:rPr lang="zh-CN" altLang="en-US" sz="1600" b="1" dirty="0">
                <a:latin typeface="+mn-ea"/>
              </a:rPr>
              <a:t>如果要换成其他编译器，可能需要自行修改头文件适配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   </a:t>
            </a:r>
            <a:r>
              <a:rPr lang="en-US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部分代码编译时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有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warning</a:t>
            </a:r>
            <a:r>
              <a:rPr lang="zh-CN" altLang="en-US" sz="1600" b="1" dirty="0">
                <a:latin typeface="+mn-ea"/>
              </a:rPr>
              <a:t>，不影响概念理解，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可以忽略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、直接在本文件上作答，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写出答案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截图（不允许手写、手写拍照截图）</a:t>
            </a:r>
            <a:r>
              <a:rPr lang="zh-CN" altLang="en-US" sz="1600" b="1" dirty="0">
                <a:latin typeface="+mn-ea"/>
              </a:rPr>
              <a:t>即可；填写答案时，为适应所填内容或贴图，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允许调整</a:t>
            </a:r>
            <a:r>
              <a:rPr lang="zh-CN" altLang="en-US" sz="1600" b="1" dirty="0">
                <a:latin typeface="+mn-ea"/>
              </a:rPr>
              <a:t>页面的字体大小、颜色、文本框的位置等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贴图要有效部分即可，不需要全部内容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在保证一页一题的前提下，具体页面布局可以自行发挥，简单易读即可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不允许</a:t>
            </a:r>
            <a:r>
              <a:rPr lang="zh-CN" altLang="en-US" sz="1600" b="1" dirty="0">
                <a:latin typeface="+mn-ea"/>
              </a:rPr>
              <a:t>手写在纸上，再拍照贴图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</a:t>
            </a:r>
            <a:r>
              <a:rPr lang="zh-CN" altLang="en-US" sz="1600" b="1" dirty="0">
                <a:latin typeface="+mn-ea"/>
              </a:rPr>
              <a:t>在各种软件工具上完成（不含手写），再截图贴图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如果某题要求</a:t>
            </a:r>
            <a:r>
              <a:rPr lang="en-US" altLang="zh-CN" sz="1600" b="1" dirty="0" err="1">
                <a:latin typeface="+mn-ea"/>
              </a:rPr>
              <a:t>VS+Dev</a:t>
            </a:r>
            <a:r>
              <a:rPr lang="zh-CN" altLang="en-US" sz="1600" b="1" dirty="0">
                <a:latin typeface="+mn-ea"/>
              </a:rPr>
              <a:t>的，则如果两个编译器运行结果一致，贴</a:t>
            </a:r>
            <a:r>
              <a:rPr lang="en-US" altLang="zh-CN" sz="1600" b="1" dirty="0">
                <a:latin typeface="+mn-ea"/>
              </a:rPr>
              <a:t>VS</a:t>
            </a:r>
            <a:r>
              <a:rPr lang="zh-CN" altLang="en-US" sz="1600" b="1" dirty="0">
                <a:latin typeface="+mn-ea"/>
              </a:rPr>
              <a:t>的一张图即可，如果不一致，则两个图都要贴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后提交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11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25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日前</a:t>
            </a:r>
            <a:r>
              <a:rPr lang="zh-CN" altLang="en-US" sz="1600" b="1" dirty="0">
                <a:latin typeface="+mn-ea"/>
              </a:rPr>
              <a:t>网上提交本次作业（在“文档作业”中提交）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用于字符输入的流成员函数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字符变量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58025" y="1244870"/>
            <a:ext cx="4176464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while((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))!='\n')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编译出错，为什么？</a:t>
            </a:r>
            <a:endParaRPr kumimoji="1" lang="zh-CN" altLang="en-US" sz="16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FF"/>
                </a:solidFill>
                <a:latin typeface="宋体" panose="02010600030101010101" pitchFamily="2" charset="-122"/>
              </a:rPr>
              <a:t>此时为</a:t>
            </a:r>
            <a:r>
              <a:rPr kumimoji="1" lang="en-US" altLang="zh-CN" sz="1600" b="1" dirty="0">
                <a:solidFill>
                  <a:srgbClr val="0000FF"/>
                </a:solidFill>
                <a:latin typeface="宋体" panose="02010600030101010101" pitchFamily="2" charset="-122"/>
              </a:rPr>
              <a:t>cin.get(</a:t>
            </a:r>
            <a:r>
              <a:rPr kumimoji="1" lang="zh-CN" altLang="en-US" sz="1600" b="1" dirty="0">
                <a:solidFill>
                  <a:srgbClr val="0000FF"/>
                </a:solidFill>
                <a:latin typeface="宋体" panose="02010600030101010101" pitchFamily="2" charset="-122"/>
              </a:rPr>
              <a:t>字符变量</a:t>
            </a:r>
            <a:r>
              <a:rPr kumimoji="1" lang="en-US" altLang="zh-CN" sz="1600" b="1" dirty="0">
                <a:solidFill>
                  <a:srgbClr val="0000FF"/>
                </a:solidFill>
                <a:latin typeface="宋体" panose="02010600030101010101" pitchFamily="2" charset="-122"/>
              </a:rPr>
              <a:t>)</a:t>
            </a:r>
            <a:r>
              <a:rPr kumimoji="1" lang="zh-CN" altLang="en-US" sz="1600" b="1" dirty="0">
                <a:solidFill>
                  <a:srgbClr val="0000FF"/>
                </a:solidFill>
                <a:latin typeface="宋体" panose="02010600030101010101" pitchFamily="2" charset="-122"/>
              </a:rPr>
              <a:t>的形式，返回流对象本身，而不是字符型常量，故无法与字符型常量比较，编译出错。</a:t>
            </a:r>
            <a:endParaRPr kumimoji="1" lang="zh-CN" altLang="en-US" sz="1600" b="1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用于字符输入的流成员函数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字符变量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58025" y="1244870"/>
            <a:ext cx="4176464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cstdio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while((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))!=EOF)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编译出错，为什么？</a:t>
            </a:r>
            <a:endParaRPr kumimoji="1" lang="zh-CN" altLang="en-US" sz="16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此时为</a:t>
            </a:r>
            <a:r>
              <a:rPr kumimoji="1" lang="en-US" altLang="zh-CN" sz="1600" b="1" dirty="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cin.get(</a:t>
            </a:r>
            <a:r>
              <a:rPr kumimoji="1" lang="zh-CN" altLang="en-US" sz="1600" b="1" dirty="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字符变量</a:t>
            </a:r>
            <a:r>
              <a:rPr kumimoji="1" lang="en-US" altLang="zh-CN" sz="1600" b="1" dirty="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)</a:t>
            </a:r>
            <a:r>
              <a:rPr kumimoji="1" lang="zh-CN" altLang="en-US" sz="1600" b="1" dirty="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的形式，返回流对象本身，而不是字符型常量，故无法与字符型常量比较，编译出错。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用于字符输入的流成员函数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字符数组，字符个数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，中止字符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58165" y="1244600"/>
            <a:ext cx="5953760" cy="51866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[10];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, 10, '*');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输入多于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10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个的字符串，输出：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FF"/>
                </a:solidFill>
                <a:latin typeface="宋体" panose="02010600030101010101" pitchFamily="2" charset="-122"/>
              </a:rPr>
              <a:t>前九个字符</a:t>
            </a:r>
            <a:endParaRPr kumimoji="1" lang="en-US" altLang="zh-CN" sz="1600" b="1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输入小于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10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个的字符串，输出：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FF"/>
                </a:solidFill>
                <a:latin typeface="宋体" panose="02010600030101010101" pitchFamily="2" charset="-122"/>
              </a:rPr>
              <a:t>等待继续输入</a:t>
            </a:r>
            <a:endParaRPr kumimoji="1" lang="en-US" altLang="zh-CN" sz="1600" b="1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输入字符串，第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9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个及以前位置有*，输出：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FF"/>
                </a:solidFill>
                <a:latin typeface="宋体" panose="02010600030101010101" pitchFamily="2" charset="-122"/>
              </a:rPr>
              <a:t>第一个</a:t>
            </a:r>
            <a:r>
              <a:rPr kumimoji="1" lang="en-US" altLang="zh-CN" sz="1600" b="1" dirty="0">
                <a:solidFill>
                  <a:srgbClr val="0000FF"/>
                </a:solidFill>
                <a:latin typeface="宋体" panose="02010600030101010101" pitchFamily="2" charset="-122"/>
              </a:rPr>
              <a:t>*</a:t>
            </a:r>
            <a:r>
              <a:rPr kumimoji="1" lang="zh-CN" altLang="en-US" sz="1600" b="1" dirty="0">
                <a:solidFill>
                  <a:srgbClr val="0000FF"/>
                </a:solidFill>
                <a:latin typeface="宋体" panose="02010600030101010101" pitchFamily="2" charset="-122"/>
              </a:rPr>
              <a:t>前的字符</a:t>
            </a:r>
            <a:endParaRPr kumimoji="1" lang="en-US" altLang="zh-CN" sz="1600" b="1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输入字符串，第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10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个及以后位置有*，输出：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FF"/>
                </a:solidFill>
                <a:latin typeface="宋体" panose="02010600030101010101" pitchFamily="2" charset="-122"/>
              </a:rPr>
              <a:t>前九个字符</a:t>
            </a:r>
            <a:endParaRPr kumimoji="1" lang="zh-CN" altLang="en-US" sz="1600" b="1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用于字符输入的流成员函数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字符数组，字符个数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，中止字符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58025" y="1244870"/>
            <a:ext cx="4176464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[10];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, 10);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省略第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3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个参数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输入多于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10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个的字符串，输出：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前九个字符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输入小于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10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个的字符串，输出：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FF"/>
                </a:solidFill>
                <a:latin typeface="宋体" panose="02010600030101010101" pitchFamily="2" charset="-122"/>
              </a:rPr>
              <a:t>该字符串</a:t>
            </a:r>
            <a:endParaRPr kumimoji="1" lang="zh-CN" altLang="en-US" sz="1600" b="1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用于字符输入的流成员函数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cin.getline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字符数组，字符个数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，中止字符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58024" y="1244870"/>
            <a:ext cx="5953611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[10];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cin.getline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, 10, '*');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输入多于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10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个的字符串，输出：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前九个字符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输入小于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10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个的字符串，输出：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等待继续输入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输入字符串，第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9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个及以前位置有*，输出：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第一个</a:t>
            </a:r>
            <a:r>
              <a:rPr kumimoji="1" lang="en-US" altLang="zh-CN" sz="1600" b="1" dirty="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*</a:t>
            </a:r>
            <a:r>
              <a:rPr kumimoji="1" lang="zh-CN" altLang="en-US" sz="1600" b="1" dirty="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前的字符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输入字符串，第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10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个及以后位置有*，输出：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前九个字符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是否与三个参数的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</a:rPr>
              <a:t>cin.get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相同？</a:t>
            </a:r>
            <a:r>
              <a:rPr kumimoji="1" lang="zh-CN" altLang="en-US" sz="1600" b="1" dirty="0">
                <a:solidFill>
                  <a:srgbClr val="0000FF"/>
                </a:solidFill>
                <a:latin typeface="宋体" panose="02010600030101010101" pitchFamily="2" charset="-122"/>
              </a:rPr>
              <a:t>是</a:t>
            </a:r>
            <a:endParaRPr kumimoji="1" lang="zh-CN" altLang="en-US" sz="1600" b="1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用于字符输入的流成员函数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★ 三个参数的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zh-CN" altLang="en-US" sz="1600" b="1" dirty="0">
                <a:latin typeface="+mn-ea"/>
              </a:rPr>
              <a:t>与</a:t>
            </a:r>
            <a:r>
              <a:rPr lang="en-US" altLang="zh-CN" sz="1600" b="1" dirty="0" err="1">
                <a:latin typeface="+mn-ea"/>
              </a:rPr>
              <a:t>cin.getline</a:t>
            </a:r>
            <a:r>
              <a:rPr lang="zh-CN" altLang="en-US" sz="1600" b="1" dirty="0">
                <a:latin typeface="+mn-ea"/>
              </a:rPr>
              <a:t>的使用区别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58024" y="1244870"/>
            <a:ext cx="4324066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1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1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iostream</a:t>
            </a:r>
            <a:r>
              <a:rPr kumimoji="1" lang="en-US" altLang="zh-CN" sz="11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1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1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</a:t>
            </a:r>
            <a:r>
              <a:rPr kumimoji="1" lang="en-US" altLang="zh-CN" sz="11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</a:t>
            </a:r>
            <a:r>
              <a:rPr kumimoji="1" lang="en-US" altLang="zh-CN" sz="11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1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endParaRPr kumimoji="1" lang="en-US" altLang="zh-CN" sz="11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1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1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main()</a:t>
            </a:r>
            <a:endParaRPr kumimoji="1" lang="en-US" altLang="zh-CN" sz="11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1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1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1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</a:t>
            </a:r>
            <a:r>
              <a:rPr kumimoji="1" lang="en-US" altLang="zh-CN" sz="11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1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[20];</a:t>
            </a:r>
            <a:endParaRPr kumimoji="1" lang="en-US" altLang="zh-CN" sz="11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1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1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1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"enter a sentence:"; </a:t>
            </a:r>
            <a:r>
              <a:rPr kumimoji="1" lang="en-US" altLang="zh-CN" sz="11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1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不需要</a:t>
            </a:r>
            <a:r>
              <a:rPr kumimoji="1" lang="en-US" altLang="zh-CN" sz="1100" b="1" dirty="0" err="1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endParaRPr kumimoji="1" lang="en-US" altLang="zh-CN" sz="11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1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1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1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</a:t>
            </a:r>
            <a:r>
              <a:rPr kumimoji="1" lang="en-US" altLang="zh-CN" sz="11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1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           </a:t>
            </a:r>
            <a:r>
              <a:rPr kumimoji="1" lang="en-US" altLang="zh-CN" sz="11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1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直接</a:t>
            </a:r>
            <a:r>
              <a:rPr kumimoji="1" lang="en-US" altLang="zh-CN" sz="1100" b="1" dirty="0" err="1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zh-CN" altLang="en-US" sz="11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，空格结束</a:t>
            </a:r>
            <a:endParaRPr kumimoji="1" lang="zh-CN" altLang="en-US" sz="11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zh-CN" altLang="en-US" sz="11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1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1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"The string with </a:t>
            </a:r>
            <a:r>
              <a:rPr kumimoji="1" lang="en-US" altLang="zh-CN" sz="11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1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is:" &lt;&lt; </a:t>
            </a:r>
            <a:r>
              <a:rPr kumimoji="1" lang="en-US" altLang="zh-CN" sz="11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1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'#' &lt;&lt; </a:t>
            </a:r>
            <a:r>
              <a:rPr kumimoji="1" lang="en-US" altLang="zh-CN" sz="11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1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1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1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1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cin.getline</a:t>
            </a:r>
            <a:r>
              <a:rPr kumimoji="1" lang="en-US" altLang="zh-CN" sz="11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1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1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20, '/');</a:t>
            </a:r>
            <a:endParaRPr kumimoji="1" lang="en-US" altLang="zh-CN" sz="11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1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1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1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"The second part is:" &lt;&lt; </a:t>
            </a:r>
            <a:r>
              <a:rPr kumimoji="1" lang="en-US" altLang="zh-CN" sz="11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1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'#' &lt;&lt; </a:t>
            </a:r>
            <a:r>
              <a:rPr kumimoji="1" lang="en-US" altLang="zh-CN" sz="11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1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1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1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1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cin.getline</a:t>
            </a:r>
            <a:r>
              <a:rPr kumimoji="1" lang="en-US" altLang="zh-CN" sz="11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1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1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20); </a:t>
            </a:r>
            <a:r>
              <a:rPr kumimoji="1" lang="en-US" altLang="zh-CN" sz="11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1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缺省是回车结束</a:t>
            </a:r>
            <a:endParaRPr kumimoji="1" lang="zh-CN" altLang="en-US" sz="11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zh-CN" altLang="en-US" sz="11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1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1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"The third part is:" &lt;&lt; </a:t>
            </a:r>
            <a:r>
              <a:rPr kumimoji="1" lang="en-US" altLang="zh-CN" sz="11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1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'#' &lt;&lt; </a:t>
            </a:r>
            <a:r>
              <a:rPr kumimoji="1" lang="en-US" altLang="zh-CN" sz="11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1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1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1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1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endParaRPr kumimoji="1" lang="en-US" altLang="zh-CN" sz="11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zh-CN" altLang="en-US" sz="11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运行结果：</a:t>
            </a:r>
            <a:endParaRPr kumimoji="1" lang="en-US" altLang="zh-CN" sz="11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1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enter a </a:t>
            </a:r>
            <a:r>
              <a:rPr kumimoji="1" lang="en-US" altLang="zh-CN" sz="11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sentence:</a:t>
            </a:r>
            <a:r>
              <a:rPr kumimoji="1" lang="en-US" altLang="zh-CN" sz="1100" b="1" u="sng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100" b="1" u="sng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like C++./I study C++./I am happy.</a:t>
            </a:r>
            <a:endParaRPr kumimoji="1" lang="en-US" altLang="zh-CN" sz="1100" b="1" u="sng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1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The string with </a:t>
            </a:r>
            <a:r>
              <a:rPr kumimoji="1" lang="en-US" altLang="zh-CN" sz="11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1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is:</a:t>
            </a:r>
            <a:r>
              <a:rPr kumimoji="1" lang="en-US" altLang="zh-CN" sz="1100" b="1" u="sng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I#</a:t>
            </a:r>
            <a:endParaRPr kumimoji="1" lang="en-US" altLang="zh-CN" sz="11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1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The second part is:</a:t>
            </a:r>
            <a:r>
              <a:rPr kumimoji="1" lang="en-US" altLang="zh-CN" sz="1100" b="1" u="sng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like C++.#</a:t>
            </a:r>
            <a:endParaRPr kumimoji="1" lang="en-US" altLang="zh-CN" sz="11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1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The third part is:</a:t>
            </a:r>
            <a:r>
              <a:rPr kumimoji="1" lang="en-US" altLang="zh-CN" sz="1100" b="1" u="sng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 study C++./I am h#</a:t>
            </a:r>
            <a:endParaRPr kumimoji="1" lang="en-US" altLang="zh-CN" sz="1100" b="1" u="sng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4946926" y="1244870"/>
            <a:ext cx="4324066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1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1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iostream</a:t>
            </a:r>
            <a:r>
              <a:rPr kumimoji="1" lang="en-US" altLang="zh-CN" sz="11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1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1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</a:t>
            </a:r>
            <a:r>
              <a:rPr kumimoji="1" lang="en-US" altLang="zh-CN" sz="11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</a:t>
            </a:r>
            <a:r>
              <a:rPr kumimoji="1" lang="en-US" altLang="zh-CN" sz="11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1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endParaRPr kumimoji="1" lang="en-US" altLang="zh-CN" sz="11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1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1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main()</a:t>
            </a:r>
            <a:endParaRPr kumimoji="1" lang="en-US" altLang="zh-CN" sz="11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1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1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1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</a:t>
            </a:r>
            <a:r>
              <a:rPr kumimoji="1" lang="en-US" altLang="zh-CN" sz="11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1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[20];</a:t>
            </a:r>
            <a:endParaRPr kumimoji="1" lang="en-US" altLang="zh-CN" sz="11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1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1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1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"enter a sentence:"; </a:t>
            </a:r>
            <a:r>
              <a:rPr kumimoji="1" lang="en-US" altLang="zh-CN" sz="11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1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不需要</a:t>
            </a:r>
            <a:r>
              <a:rPr kumimoji="1" lang="en-US" altLang="zh-CN" sz="1100" b="1" dirty="0" err="1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endParaRPr kumimoji="1" lang="en-US" altLang="zh-CN" sz="11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1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1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1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</a:t>
            </a:r>
            <a:r>
              <a:rPr kumimoji="1" lang="en-US" altLang="zh-CN" sz="11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1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           </a:t>
            </a:r>
            <a:r>
              <a:rPr kumimoji="1" lang="en-US" altLang="zh-CN" sz="11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1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直接</a:t>
            </a:r>
            <a:r>
              <a:rPr kumimoji="1" lang="en-US" altLang="zh-CN" sz="1100" b="1" dirty="0" err="1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zh-CN" altLang="en-US" sz="11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，空格结束</a:t>
            </a:r>
            <a:endParaRPr kumimoji="1" lang="zh-CN" altLang="en-US" sz="11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zh-CN" altLang="en-US" sz="11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1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1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"The string with </a:t>
            </a:r>
            <a:r>
              <a:rPr kumimoji="1" lang="en-US" altLang="zh-CN" sz="11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1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is:" &lt;&lt; </a:t>
            </a:r>
            <a:r>
              <a:rPr kumimoji="1" lang="en-US" altLang="zh-CN" sz="11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1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'#' &lt;&lt; </a:t>
            </a:r>
            <a:r>
              <a:rPr kumimoji="1" lang="en-US" altLang="zh-CN" sz="11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1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1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1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1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cin.getline</a:t>
            </a:r>
            <a:r>
              <a:rPr kumimoji="1" lang="en-US" altLang="zh-CN" sz="11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1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1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20, '/');</a:t>
            </a:r>
            <a:endParaRPr kumimoji="1" lang="en-US" altLang="zh-CN" sz="11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1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1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1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"The second part is:" &lt;&lt; </a:t>
            </a:r>
            <a:r>
              <a:rPr kumimoji="1" lang="en-US" altLang="zh-CN" sz="11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1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'#' &lt;&lt; </a:t>
            </a:r>
            <a:r>
              <a:rPr kumimoji="1" lang="en-US" altLang="zh-CN" sz="11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1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1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1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100" b="1" dirty="0" err="1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cin.getline</a:t>
            </a:r>
            <a:r>
              <a:rPr kumimoji="1" lang="en-US" altLang="zh-CN" sz="11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100" b="1" dirty="0" err="1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1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20, '/');</a:t>
            </a:r>
            <a:endParaRPr kumimoji="1" lang="zh-CN" altLang="en-US" sz="11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zh-CN" altLang="en-US" sz="11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1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1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"The third part is:" &lt;&lt; </a:t>
            </a:r>
            <a:r>
              <a:rPr kumimoji="1" lang="en-US" altLang="zh-CN" sz="11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1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'#' &lt;&lt; </a:t>
            </a:r>
            <a:r>
              <a:rPr kumimoji="1" lang="en-US" altLang="zh-CN" sz="11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1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1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1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1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endParaRPr kumimoji="1" lang="en-US" altLang="zh-CN" sz="11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zh-CN" altLang="en-US" sz="11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运行结果：</a:t>
            </a:r>
            <a:endParaRPr kumimoji="1" lang="en-US" altLang="zh-CN" sz="11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1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enter a </a:t>
            </a:r>
            <a:r>
              <a:rPr kumimoji="1" lang="en-US" altLang="zh-CN" sz="11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sentence:</a:t>
            </a:r>
            <a:r>
              <a:rPr kumimoji="1" lang="en-US" altLang="zh-CN" sz="1100" b="1" u="sng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100" b="1" u="sng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like C++./I study C++./I am happy.</a:t>
            </a:r>
            <a:endParaRPr kumimoji="1" lang="en-US" altLang="zh-CN" sz="1100" b="1" u="sng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1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The string with </a:t>
            </a:r>
            <a:r>
              <a:rPr kumimoji="1" lang="en-US" altLang="zh-CN" sz="11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1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is:</a:t>
            </a:r>
            <a:r>
              <a:rPr kumimoji="1" lang="en-US" altLang="zh-CN" sz="1100" b="1" u="sng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I#</a:t>
            </a:r>
            <a:endParaRPr kumimoji="1" lang="en-US" altLang="zh-CN" sz="1100" b="1" u="sng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1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The second part is:</a:t>
            </a:r>
            <a:r>
              <a:rPr kumimoji="1" lang="en-US" altLang="zh-CN" sz="1100" b="1" u="sng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like C++.#</a:t>
            </a:r>
            <a:endParaRPr kumimoji="1" lang="en-US" altLang="zh-CN" sz="1100" b="1" u="sng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1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The third part is:</a:t>
            </a:r>
            <a:r>
              <a:rPr kumimoji="1" lang="en-US" altLang="zh-CN" sz="1100" b="1" u="sng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 study C++.#</a:t>
            </a:r>
            <a:endParaRPr kumimoji="1" lang="en-US" altLang="zh-CN" sz="1100" b="1" u="sng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5269811" y="3405097"/>
            <a:ext cx="1829912" cy="20296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用于字符输入的流成员函数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★ 三个参数的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zh-CN" altLang="en-US" sz="1600" b="1" dirty="0">
                <a:latin typeface="+mn-ea"/>
              </a:rPr>
              <a:t>与</a:t>
            </a:r>
            <a:r>
              <a:rPr lang="en-US" altLang="zh-CN" sz="1600" b="1" dirty="0" err="1">
                <a:latin typeface="+mn-ea"/>
              </a:rPr>
              <a:t>cin.getline</a:t>
            </a:r>
            <a:r>
              <a:rPr lang="zh-CN" altLang="en-US" sz="1600" b="1" dirty="0">
                <a:latin typeface="+mn-ea"/>
              </a:rPr>
              <a:t>的使用区别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58024" y="5455990"/>
            <a:ext cx="4324066" cy="7620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getline</a:t>
            </a:r>
            <a:r>
              <a:rPr kumimoji="1" lang="zh-CN" altLang="en-US" sz="12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：遇见终止字符，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停止本次读入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3333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get    </a:t>
            </a:r>
            <a:r>
              <a:rPr kumimoji="1" lang="zh-CN" altLang="en-US" sz="12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：遇见终止字符，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停止所有读入</a:t>
            </a:r>
            <a:endParaRPr kumimoji="1" lang="zh-CN" altLang="en-US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58024" y="1244870"/>
            <a:ext cx="4324066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1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&lt;iostream&gt;</a:t>
            </a:r>
            <a:endParaRPr kumimoji="1" lang="en-US" altLang="zh-CN" sz="11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100" b="1" dirty="0">
                <a:solidFill>
                  <a:srgbClr val="000000"/>
                </a:solidFill>
                <a:latin typeface="宋体" panose="02010600030101010101" pitchFamily="2" charset="-122"/>
              </a:rPr>
              <a:t>using namespace std;</a:t>
            </a:r>
            <a:endParaRPr kumimoji="1" lang="en-US" altLang="zh-CN" sz="11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endParaRPr kumimoji="1" lang="en-US" altLang="zh-CN" sz="11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1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1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1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1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100" b="1" dirty="0">
                <a:solidFill>
                  <a:srgbClr val="000000"/>
                </a:solidFill>
                <a:latin typeface="宋体" panose="02010600030101010101" pitchFamily="2" charset="-122"/>
              </a:rPr>
              <a:t>    char </a:t>
            </a:r>
            <a:r>
              <a:rPr kumimoji="1" lang="en-US" altLang="zh-CN" sz="11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ch</a:t>
            </a:r>
            <a:r>
              <a:rPr kumimoji="1" lang="en-US" altLang="zh-CN" sz="1100" b="1" dirty="0">
                <a:solidFill>
                  <a:srgbClr val="000000"/>
                </a:solidFill>
                <a:latin typeface="宋体" panose="02010600030101010101" pitchFamily="2" charset="-122"/>
              </a:rPr>
              <a:t>[20];</a:t>
            </a:r>
            <a:endParaRPr kumimoji="1" lang="en-US" altLang="zh-CN" sz="11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1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1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1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"enter a sentence:"; </a:t>
            </a:r>
            <a:r>
              <a:rPr kumimoji="1" lang="en-US" altLang="zh-CN" sz="1100" b="1" dirty="0">
                <a:solidFill>
                  <a:srgbClr val="FF3300"/>
                </a:solidFill>
                <a:latin typeface="宋体" panose="02010600030101010101" pitchFamily="2" charset="-122"/>
              </a:rPr>
              <a:t>//</a:t>
            </a:r>
            <a:r>
              <a:rPr kumimoji="1" lang="zh-CN" altLang="en-US" sz="1100" b="1" dirty="0">
                <a:solidFill>
                  <a:srgbClr val="FF3300"/>
                </a:solidFill>
                <a:latin typeface="宋体" panose="02010600030101010101" pitchFamily="2" charset="-122"/>
              </a:rPr>
              <a:t>不需要</a:t>
            </a:r>
            <a:r>
              <a:rPr kumimoji="1" lang="en-US" altLang="zh-CN" sz="1100" b="1" dirty="0" err="1">
                <a:solidFill>
                  <a:srgbClr val="FF3300"/>
                </a:solidFill>
                <a:latin typeface="宋体" panose="02010600030101010101" pitchFamily="2" charset="-122"/>
              </a:rPr>
              <a:t>endl</a:t>
            </a:r>
            <a:endParaRPr kumimoji="1" lang="en-US" altLang="zh-CN" sz="1100" b="1" dirty="0">
              <a:solidFill>
                <a:srgbClr val="FF33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1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1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</a:t>
            </a:r>
            <a:r>
              <a:rPr kumimoji="1" lang="en-US" altLang="zh-CN" sz="1100" b="1" dirty="0">
                <a:solidFill>
                  <a:srgbClr val="000000"/>
                </a:solidFill>
                <a:latin typeface="宋体" panose="02010600030101010101" pitchFamily="2" charset="-122"/>
              </a:rPr>
              <a:t> &gt;&gt; </a:t>
            </a:r>
            <a:r>
              <a:rPr kumimoji="1" lang="en-US" altLang="zh-CN" sz="11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ch</a:t>
            </a:r>
            <a:r>
              <a:rPr kumimoji="1" lang="en-US" altLang="zh-CN" sz="1100" b="1" dirty="0">
                <a:solidFill>
                  <a:srgbClr val="000000"/>
                </a:solidFill>
                <a:latin typeface="宋体" panose="02010600030101010101" pitchFamily="2" charset="-122"/>
              </a:rPr>
              <a:t>;           </a:t>
            </a:r>
            <a:r>
              <a:rPr kumimoji="1" lang="en-US" altLang="zh-CN" sz="1100" b="1" dirty="0">
                <a:solidFill>
                  <a:srgbClr val="FF3300"/>
                </a:solidFill>
                <a:latin typeface="宋体" panose="02010600030101010101" pitchFamily="2" charset="-122"/>
              </a:rPr>
              <a:t>//</a:t>
            </a:r>
            <a:r>
              <a:rPr kumimoji="1" lang="zh-CN" altLang="en-US" sz="1100" b="1" dirty="0">
                <a:solidFill>
                  <a:srgbClr val="FF3300"/>
                </a:solidFill>
                <a:latin typeface="宋体" panose="02010600030101010101" pitchFamily="2" charset="-122"/>
              </a:rPr>
              <a:t>直接</a:t>
            </a:r>
            <a:r>
              <a:rPr kumimoji="1" lang="en-US" altLang="zh-CN" sz="1100" b="1" dirty="0" err="1">
                <a:solidFill>
                  <a:srgbClr val="FF3300"/>
                </a:solidFill>
                <a:latin typeface="宋体" panose="02010600030101010101" pitchFamily="2" charset="-122"/>
              </a:rPr>
              <a:t>cin</a:t>
            </a:r>
            <a:r>
              <a:rPr kumimoji="1" lang="zh-CN" altLang="en-US" sz="1100" b="1" dirty="0">
                <a:solidFill>
                  <a:srgbClr val="FF3300"/>
                </a:solidFill>
                <a:latin typeface="宋体" panose="02010600030101010101" pitchFamily="2" charset="-122"/>
              </a:rPr>
              <a:t>，空格结束</a:t>
            </a:r>
            <a:endParaRPr kumimoji="1" lang="zh-CN" altLang="en-US" sz="1100" b="1" dirty="0">
              <a:solidFill>
                <a:srgbClr val="FF33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zh-CN" altLang="en-US" sz="11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1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1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"The string with </a:t>
            </a:r>
            <a:r>
              <a:rPr kumimoji="1" lang="en-US" altLang="zh-CN" sz="11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</a:t>
            </a:r>
            <a:r>
              <a:rPr kumimoji="1" lang="en-US" altLang="zh-CN" sz="1100" b="1" dirty="0">
                <a:solidFill>
                  <a:srgbClr val="000000"/>
                </a:solidFill>
                <a:latin typeface="宋体" panose="02010600030101010101" pitchFamily="2" charset="-122"/>
              </a:rPr>
              <a:t> is:" &lt;&lt; </a:t>
            </a:r>
            <a:r>
              <a:rPr kumimoji="1" lang="en-US" altLang="zh-CN" sz="11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ch</a:t>
            </a:r>
            <a:r>
              <a:rPr kumimoji="1" lang="en-US" altLang="zh-CN" sz="11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'#' &lt;&lt; </a:t>
            </a:r>
            <a:r>
              <a:rPr kumimoji="1" lang="en-US" altLang="zh-CN" sz="11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endl</a:t>
            </a:r>
            <a:r>
              <a:rPr kumimoji="1" lang="en-US" altLang="zh-CN" sz="11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1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100" b="1" dirty="0">
                <a:solidFill>
                  <a:srgbClr val="3333CC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100" b="1" dirty="0" err="1">
                <a:solidFill>
                  <a:srgbClr val="3333CC"/>
                </a:solidFill>
                <a:latin typeface="宋体" panose="02010600030101010101" pitchFamily="2" charset="-122"/>
              </a:rPr>
              <a:t>cin.get</a:t>
            </a:r>
            <a:r>
              <a:rPr kumimoji="1" lang="en-US" altLang="zh-CN" sz="1100" b="1" dirty="0">
                <a:solidFill>
                  <a:srgbClr val="3333CC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sz="1100" b="1" dirty="0" err="1">
                <a:solidFill>
                  <a:srgbClr val="3333CC"/>
                </a:solidFill>
                <a:latin typeface="宋体" panose="02010600030101010101" pitchFamily="2" charset="-122"/>
              </a:rPr>
              <a:t>ch</a:t>
            </a:r>
            <a:r>
              <a:rPr kumimoji="1" lang="en-US" altLang="zh-CN" sz="1100" b="1" dirty="0">
                <a:solidFill>
                  <a:srgbClr val="3333CC"/>
                </a:solidFill>
                <a:latin typeface="宋体" panose="02010600030101010101" pitchFamily="2" charset="-122"/>
              </a:rPr>
              <a:t>, 20, '/');</a:t>
            </a:r>
            <a:endParaRPr kumimoji="1" lang="en-US" altLang="zh-CN" sz="1100" b="1" dirty="0">
              <a:solidFill>
                <a:srgbClr val="3333CC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1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1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1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"The second part is:" &lt;&lt; </a:t>
            </a:r>
            <a:r>
              <a:rPr kumimoji="1" lang="en-US" altLang="zh-CN" sz="11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ch</a:t>
            </a:r>
            <a:r>
              <a:rPr kumimoji="1" lang="en-US" altLang="zh-CN" sz="11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'#' &lt;&lt; </a:t>
            </a:r>
            <a:r>
              <a:rPr kumimoji="1" lang="en-US" altLang="zh-CN" sz="11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endl</a:t>
            </a:r>
            <a:r>
              <a:rPr kumimoji="1" lang="en-US" altLang="zh-CN" sz="11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1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100" b="1" dirty="0">
                <a:solidFill>
                  <a:srgbClr val="3333CC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100" b="1" dirty="0" err="1">
                <a:solidFill>
                  <a:srgbClr val="3333CC"/>
                </a:solidFill>
                <a:latin typeface="宋体" panose="02010600030101010101" pitchFamily="2" charset="-122"/>
              </a:rPr>
              <a:t>cin.get</a:t>
            </a:r>
            <a:r>
              <a:rPr kumimoji="1" lang="en-US" altLang="zh-CN" sz="1100" b="1" dirty="0">
                <a:solidFill>
                  <a:srgbClr val="3333CC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sz="1100" b="1" dirty="0" err="1">
                <a:solidFill>
                  <a:srgbClr val="3333CC"/>
                </a:solidFill>
                <a:latin typeface="宋体" panose="02010600030101010101" pitchFamily="2" charset="-122"/>
              </a:rPr>
              <a:t>ch</a:t>
            </a:r>
            <a:r>
              <a:rPr kumimoji="1" lang="en-US" altLang="zh-CN" sz="1100" b="1" dirty="0">
                <a:solidFill>
                  <a:srgbClr val="3333CC"/>
                </a:solidFill>
                <a:latin typeface="宋体" panose="02010600030101010101" pitchFamily="2" charset="-122"/>
              </a:rPr>
              <a:t>, 20, '/');</a:t>
            </a:r>
            <a:endParaRPr kumimoji="1" lang="en-US" altLang="zh-CN" sz="1100" b="1" dirty="0">
              <a:solidFill>
                <a:srgbClr val="3333CC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1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1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1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"The third part is:" &lt;&lt; </a:t>
            </a:r>
            <a:r>
              <a:rPr kumimoji="1" lang="en-US" altLang="zh-CN" sz="11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ch</a:t>
            </a:r>
            <a:r>
              <a:rPr kumimoji="1" lang="en-US" altLang="zh-CN" sz="11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'#' &lt;&lt; </a:t>
            </a:r>
            <a:r>
              <a:rPr kumimoji="1" lang="en-US" altLang="zh-CN" sz="11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endl</a:t>
            </a:r>
            <a:r>
              <a:rPr kumimoji="1" lang="en-US" altLang="zh-CN" sz="11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1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1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en-US" altLang="zh-CN" sz="11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endParaRPr kumimoji="1" lang="en-US" altLang="zh-CN" sz="1100" b="1" dirty="0">
              <a:solidFill>
                <a:srgbClr val="3333CC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zh-CN" altLang="en-US" sz="1100" b="1" dirty="0">
                <a:solidFill>
                  <a:srgbClr val="3333CC"/>
                </a:solidFill>
                <a:latin typeface="宋体" panose="02010600030101010101" pitchFamily="2" charset="-122"/>
              </a:rPr>
              <a:t>和上页的差别：两句蓝色语句从</a:t>
            </a:r>
            <a:r>
              <a:rPr kumimoji="1" lang="en-US" altLang="zh-CN" sz="1100" b="1" dirty="0" err="1">
                <a:solidFill>
                  <a:srgbClr val="3333CC"/>
                </a:solidFill>
                <a:latin typeface="宋体" panose="02010600030101010101" pitchFamily="2" charset="-122"/>
              </a:rPr>
              <a:t>getline</a:t>
            </a:r>
            <a:r>
              <a:rPr kumimoji="1" lang="zh-CN" altLang="en-US" sz="1100" b="1" dirty="0">
                <a:solidFill>
                  <a:srgbClr val="3333CC"/>
                </a:solidFill>
                <a:latin typeface="宋体" panose="02010600030101010101" pitchFamily="2" charset="-122"/>
              </a:rPr>
              <a:t>变为</a:t>
            </a:r>
            <a:r>
              <a:rPr kumimoji="1" lang="en-US" altLang="zh-CN" sz="1100" b="1" dirty="0">
                <a:solidFill>
                  <a:srgbClr val="3333CC"/>
                </a:solidFill>
                <a:latin typeface="宋体" panose="02010600030101010101" pitchFamily="2" charset="-122"/>
              </a:rPr>
              <a:t>get</a:t>
            </a:r>
            <a:r>
              <a:rPr kumimoji="1" lang="zh-CN" altLang="en-US" sz="1100" b="1" dirty="0">
                <a:solidFill>
                  <a:srgbClr val="3333CC"/>
                </a:solidFill>
                <a:latin typeface="宋体" panose="02010600030101010101" pitchFamily="2" charset="-122"/>
              </a:rPr>
              <a:t>，则结果：</a:t>
            </a:r>
            <a:endParaRPr kumimoji="1" lang="en-US" altLang="zh-CN" sz="1100" b="1" dirty="0">
              <a:solidFill>
                <a:srgbClr val="3333CC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100" b="1" dirty="0">
                <a:solidFill>
                  <a:srgbClr val="000000"/>
                </a:solidFill>
                <a:latin typeface="宋体" panose="02010600030101010101" pitchFamily="2" charset="-122"/>
              </a:rPr>
              <a:t>enter a </a:t>
            </a:r>
            <a:r>
              <a:rPr kumimoji="1" lang="en-US" altLang="zh-CN" sz="11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sentence:</a:t>
            </a:r>
            <a:r>
              <a:rPr kumimoji="1" lang="en-US" altLang="zh-CN" sz="1100" b="1" u="sng" dirty="0" err="1">
                <a:solidFill>
                  <a:srgbClr val="FF0000"/>
                </a:solidFill>
                <a:latin typeface="宋体" panose="02010600030101010101" pitchFamily="2" charset="-122"/>
              </a:rPr>
              <a:t>I</a:t>
            </a:r>
            <a:r>
              <a:rPr kumimoji="1" lang="en-US" altLang="zh-CN" sz="1100" b="1" u="sng" dirty="0">
                <a:solidFill>
                  <a:srgbClr val="FF0000"/>
                </a:solidFill>
                <a:latin typeface="宋体" panose="02010600030101010101" pitchFamily="2" charset="-122"/>
              </a:rPr>
              <a:t> like C++./I study C++./I am happy.</a:t>
            </a:r>
            <a:endParaRPr kumimoji="1" lang="en-US" altLang="zh-CN" sz="1100" b="1" u="sng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100" b="1" dirty="0">
                <a:solidFill>
                  <a:srgbClr val="000000"/>
                </a:solidFill>
                <a:latin typeface="宋体" panose="02010600030101010101" pitchFamily="2" charset="-122"/>
              </a:rPr>
              <a:t>The string with </a:t>
            </a:r>
            <a:r>
              <a:rPr kumimoji="1" lang="en-US" altLang="zh-CN" sz="11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</a:t>
            </a:r>
            <a:r>
              <a:rPr kumimoji="1" lang="en-US" altLang="zh-CN" sz="1100" b="1" dirty="0">
                <a:solidFill>
                  <a:srgbClr val="000000"/>
                </a:solidFill>
                <a:latin typeface="宋体" panose="02010600030101010101" pitchFamily="2" charset="-122"/>
              </a:rPr>
              <a:t> is:</a:t>
            </a:r>
            <a:r>
              <a:rPr kumimoji="1" lang="en-US" altLang="zh-CN" sz="1100" b="1" u="sng" dirty="0">
                <a:solidFill>
                  <a:srgbClr val="0000FF"/>
                </a:solidFill>
                <a:latin typeface="宋体" panose="02010600030101010101" pitchFamily="2" charset="-122"/>
              </a:rPr>
              <a:t>I#</a:t>
            </a:r>
            <a:endParaRPr kumimoji="1" lang="en-US" altLang="zh-CN" sz="1100" b="1" u="sng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100" b="1" dirty="0">
                <a:solidFill>
                  <a:srgbClr val="000000"/>
                </a:solidFill>
                <a:latin typeface="宋体" panose="02010600030101010101" pitchFamily="2" charset="-122"/>
              </a:rPr>
              <a:t>The second part is:</a:t>
            </a:r>
            <a:r>
              <a:rPr kumimoji="1" lang="en-US" altLang="zh-CN" sz="1100" b="1" u="sng" dirty="0">
                <a:solidFill>
                  <a:srgbClr val="0000FF"/>
                </a:solidFill>
                <a:latin typeface="宋体" panose="02010600030101010101" pitchFamily="2" charset="-122"/>
              </a:rPr>
              <a:t> like C++.#</a:t>
            </a:r>
            <a:endParaRPr kumimoji="1" lang="en-US" altLang="zh-CN" sz="1100" b="1" u="sng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100" b="1" dirty="0">
                <a:solidFill>
                  <a:srgbClr val="000000"/>
                </a:solidFill>
                <a:latin typeface="宋体" panose="02010600030101010101" pitchFamily="2" charset="-122"/>
              </a:rPr>
              <a:t>The third part is:</a:t>
            </a:r>
            <a:r>
              <a:rPr kumimoji="1" lang="en-US" altLang="zh-CN" sz="1100" b="1" u="sng" dirty="0">
                <a:solidFill>
                  <a:srgbClr val="0000FF"/>
                </a:solidFill>
                <a:latin typeface="宋体" panose="02010600030101010101" pitchFamily="2" charset="-122"/>
              </a:rPr>
              <a:t>#</a:t>
            </a:r>
            <a:endParaRPr kumimoji="1" lang="en-US" altLang="zh-CN" sz="1100" b="1" u="sng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用于字符输入的流成员函数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★ 三个参数的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zh-CN" altLang="en-US" sz="1600" b="1" dirty="0">
                <a:latin typeface="+mn-ea"/>
              </a:rPr>
              <a:t>与</a:t>
            </a:r>
            <a:r>
              <a:rPr lang="en-US" altLang="zh-CN" sz="1600" b="1" dirty="0" err="1">
                <a:latin typeface="+mn-ea"/>
              </a:rPr>
              <a:t>cin.getline</a:t>
            </a:r>
            <a:r>
              <a:rPr lang="zh-CN" altLang="en-US" sz="1600" b="1" dirty="0">
                <a:latin typeface="+mn-ea"/>
              </a:rPr>
              <a:t>的使用区别</a:t>
            </a:r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  ●</a:t>
            </a:r>
            <a:r>
              <a:rPr lang="zh-CN" altLang="en-US" sz="1600" b="1" dirty="0">
                <a:latin typeface="+mn-ea"/>
              </a:rPr>
              <a:t> 输入满：</a:t>
            </a:r>
            <a:r>
              <a:rPr lang="en-US" altLang="zh-CN" sz="1600" b="1" dirty="0">
                <a:latin typeface="+mn-ea"/>
              </a:rPr>
              <a:t>get</a:t>
            </a:r>
            <a:r>
              <a:rPr lang="zh-CN" altLang="en-US" sz="1600" b="1" dirty="0">
                <a:latin typeface="+mn-ea"/>
              </a:rPr>
              <a:t>满后</a:t>
            </a:r>
            <a:r>
              <a:rPr lang="zh-CN" altLang="en-US" sz="1600" b="1" u="sng" dirty="0">
                <a:solidFill>
                  <a:srgbClr val="0000FF"/>
                </a:solidFill>
                <a:latin typeface="+mn-ea"/>
              </a:rPr>
              <a:t>停止本次读入</a:t>
            </a:r>
            <a:endParaRPr lang="zh-CN" altLang="en-US" sz="1600" b="1" u="sng" dirty="0">
              <a:solidFill>
                <a:srgbClr val="0000FF"/>
              </a:solidFill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             </a:t>
            </a:r>
            <a:r>
              <a:rPr lang="en-US" altLang="zh-CN" sz="1600" b="1" dirty="0" err="1">
                <a:latin typeface="+mn-ea"/>
              </a:rPr>
              <a:t>getline</a:t>
            </a:r>
            <a:r>
              <a:rPr lang="zh-CN" altLang="en-US" sz="1600" b="1" dirty="0">
                <a:latin typeface="+mn-ea"/>
              </a:rPr>
              <a:t>满后</a:t>
            </a:r>
            <a:r>
              <a:rPr lang="zh-CN" altLang="en-US" sz="1600" b="1" u="sng" dirty="0">
                <a:solidFill>
                  <a:srgbClr val="0000FF"/>
                </a:solidFill>
                <a:latin typeface="+mn-ea"/>
              </a:rPr>
              <a:t>停止所有读入</a:t>
            </a:r>
            <a:endParaRPr lang="zh-CN" altLang="en-US" sz="1600" b="1" u="sng" dirty="0">
              <a:solidFill>
                <a:srgbClr val="0000FF"/>
              </a:solidFill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  </a:t>
            </a:r>
            <a:r>
              <a:rPr lang="zh-CN" altLang="en-US" sz="1600" b="1" dirty="0">
                <a:latin typeface="宋体" panose="02010600030101010101" pitchFamily="2" charset="-122"/>
              </a:rPr>
              <a:t>● </a:t>
            </a:r>
            <a:r>
              <a:rPr lang="zh-CN" altLang="en-US" sz="1600" b="1" dirty="0">
                <a:latin typeface="+mn-ea"/>
              </a:rPr>
              <a:t>遇中止字符：</a:t>
            </a:r>
            <a:r>
              <a:rPr lang="en-US" altLang="zh-CN" sz="1600" b="1" dirty="0">
                <a:latin typeface="+mn-ea"/>
              </a:rPr>
              <a:t>get</a:t>
            </a:r>
            <a:r>
              <a:rPr lang="zh-CN" altLang="en-US" sz="1600" b="1" dirty="0">
                <a:latin typeface="+mn-ea"/>
              </a:rPr>
              <a:t>遇中止字符，下一个</a:t>
            </a:r>
            <a:r>
              <a:rPr lang="zh-CN" altLang="en-US" sz="1600" b="1" u="sng" dirty="0">
                <a:solidFill>
                  <a:srgbClr val="0000FF"/>
                </a:solidFill>
                <a:latin typeface="+mn-ea"/>
              </a:rPr>
              <a:t>不再读入</a:t>
            </a:r>
            <a:endParaRPr lang="zh-CN" altLang="en-US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                 </a:t>
            </a:r>
            <a:r>
              <a:rPr lang="en-US" altLang="zh-CN" sz="1600" b="1" dirty="0" err="1">
                <a:latin typeface="+mn-ea"/>
              </a:rPr>
              <a:t>getline</a:t>
            </a:r>
            <a:r>
              <a:rPr lang="zh-CN" altLang="en-US" sz="1600" b="1" dirty="0">
                <a:latin typeface="+mn-ea"/>
              </a:rPr>
              <a:t>遇中止字符，下一个</a:t>
            </a:r>
            <a:r>
              <a:rPr lang="zh-CN" altLang="en-US" sz="1600" b="1" u="sng" dirty="0">
                <a:solidFill>
                  <a:srgbClr val="0000FF"/>
                </a:solidFill>
                <a:latin typeface="+mn-ea"/>
              </a:rPr>
              <a:t>继续读入</a:t>
            </a:r>
            <a:endParaRPr lang="zh-CN" altLang="en-US" sz="1600" b="1" u="sng" dirty="0">
              <a:solidFill>
                <a:srgbClr val="0000FF"/>
              </a:solidFill>
              <a:latin typeface="+mn-ea"/>
            </a:endParaRPr>
          </a:p>
          <a:p>
            <a:pPr algn="l"/>
            <a:r>
              <a:rPr lang="zh-CN" altLang="en-US" sz="1600" b="1" dirty="0">
                <a:latin typeface="宋体" panose="02010600030101010101" pitchFamily="2" charset="-122"/>
              </a:rPr>
              <a:t>  ●</a:t>
            </a:r>
            <a:r>
              <a:rPr lang="zh-CN" altLang="en-US" sz="1600" b="1" dirty="0">
                <a:latin typeface="+mn-ea"/>
              </a:rPr>
              <a:t> 未满遇回车：</a:t>
            </a:r>
            <a:r>
              <a:rPr lang="en-US" altLang="zh-CN" sz="1600" b="1" dirty="0">
                <a:latin typeface="+mn-ea"/>
              </a:rPr>
              <a:t>get</a:t>
            </a:r>
            <a:r>
              <a:rPr lang="zh-CN" altLang="en-US" sz="1600" b="1" dirty="0">
                <a:latin typeface="+mn-ea"/>
              </a:rPr>
              <a:t>把回车当一个普通字符读入至满，下一个</a:t>
            </a:r>
            <a:r>
              <a:rPr lang="zh-CN" altLang="en-US" sz="1600" b="1" u="sng" dirty="0">
                <a:solidFill>
                  <a:srgbClr val="0000FF"/>
                </a:solidFill>
                <a:latin typeface="+mn-ea"/>
              </a:rPr>
              <a:t>继续读入</a:t>
            </a:r>
            <a:endParaRPr lang="zh-CN" altLang="en-US" sz="1600" b="1" u="sng" dirty="0">
              <a:solidFill>
                <a:srgbClr val="0000FF"/>
              </a:solidFill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                 </a:t>
            </a:r>
            <a:r>
              <a:rPr lang="en-US" altLang="zh-CN" sz="1600" b="1" dirty="0" err="1">
                <a:latin typeface="+mn-ea"/>
              </a:rPr>
              <a:t>getline</a:t>
            </a:r>
            <a:r>
              <a:rPr lang="zh-CN" altLang="en-US" sz="1600" b="1" dirty="0">
                <a:latin typeface="+mn-ea"/>
              </a:rPr>
              <a:t>把回车当一个普通字符读入至满，下一个</a:t>
            </a:r>
            <a:r>
              <a:rPr lang="zh-CN" altLang="en-US" sz="1600" b="1" u="sng" dirty="0">
                <a:solidFill>
                  <a:srgbClr val="0000FF"/>
                </a:solidFill>
                <a:latin typeface="+mn-ea"/>
              </a:rPr>
              <a:t>不再读入</a:t>
            </a:r>
            <a:endParaRPr lang="zh-CN" altLang="en-US" sz="1600" b="1" u="sng" dirty="0">
              <a:solidFill>
                <a:srgbClr val="0000FF"/>
              </a:solidFill>
              <a:latin typeface="+mn-ea"/>
            </a:endParaRPr>
          </a:p>
          <a:p>
            <a:pPr algn="l"/>
            <a:endParaRPr lang="zh-CN" altLang="en-US" sz="1600" b="1" u="sng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58024" y="1244869"/>
            <a:ext cx="4176464" cy="339178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   char ch1[10], ch2[10];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cin.get</a:t>
            </a:r>
            <a:r>
              <a:rPr kumimoji="1" lang="en-US" altLang="zh-CN" sz="12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(ch1, 10, '*'); </a:t>
            </a:r>
            <a:endParaRPr kumimoji="1" lang="en-US" altLang="zh-CN" sz="1200" b="1" dirty="0">
              <a:solidFill>
                <a:srgbClr val="3333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ch1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cin.get</a:t>
            </a:r>
            <a:r>
              <a:rPr kumimoji="1" lang="en-US" altLang="zh-CN" sz="12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(ch2, 10, '*'); </a:t>
            </a:r>
            <a:endParaRPr kumimoji="1" lang="en-US" altLang="zh-CN" sz="1200" b="1" dirty="0">
              <a:solidFill>
                <a:srgbClr val="3333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ch2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输入一串大于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个字符的字符串，输出：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line1</a:t>
            </a:r>
            <a:r>
              <a:rPr kumimoji="1" lang="zh-CN" altLang="en-US" sz="1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：前九个字符</a:t>
            </a:r>
            <a:endParaRPr kumimoji="1" lang="zh-CN" altLang="en-US" sz="12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line2</a:t>
            </a:r>
            <a:r>
              <a:rPr kumimoji="1" lang="zh-CN" altLang="en-US" sz="1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：第</a:t>
            </a:r>
            <a:r>
              <a:rPr kumimoji="1" lang="en-US" altLang="zh-CN" sz="1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10-18</a:t>
            </a:r>
            <a:r>
              <a:rPr kumimoji="1" lang="zh-CN" altLang="en-US" sz="1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个字符</a:t>
            </a:r>
            <a:endParaRPr kumimoji="1" lang="zh-CN" altLang="en-US" sz="12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输入一串字符串，每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个以内含*，输出：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第一个</a:t>
            </a:r>
            <a:r>
              <a:rPr kumimoji="1" lang="en-US" altLang="zh-CN" sz="1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r>
              <a:rPr kumimoji="1" lang="zh-CN" altLang="en-US" sz="1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前的字符</a:t>
            </a:r>
            <a:endParaRPr kumimoji="1" lang="zh-CN" altLang="en-US" sz="12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输入一串小于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的字符串，加回车，输出：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等待继续输入</a:t>
            </a:r>
            <a:endParaRPr kumimoji="1" lang="zh-CN" altLang="en-US" sz="12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4954098" y="1244870"/>
            <a:ext cx="4176464" cy="339178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   char ch1[10], ch2[10];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cin.getline</a:t>
            </a:r>
            <a:r>
              <a:rPr kumimoji="1" lang="en-US" altLang="zh-CN" sz="12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(ch1, 10, '*'); </a:t>
            </a:r>
            <a:endParaRPr kumimoji="1" lang="en-US" altLang="zh-CN" sz="1200" b="1" dirty="0">
              <a:solidFill>
                <a:srgbClr val="3333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ch1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cin.getline</a:t>
            </a:r>
            <a:r>
              <a:rPr kumimoji="1" lang="en-US" altLang="zh-CN" sz="12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(ch2, 10, '*'); </a:t>
            </a:r>
            <a:endParaRPr kumimoji="1" lang="en-US" altLang="zh-CN" sz="1200" b="1" dirty="0">
              <a:solidFill>
                <a:srgbClr val="3333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ch2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输入一串大于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个字符的字符串，输出：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前九个字符</a:t>
            </a:r>
            <a:endParaRPr kumimoji="1" lang="zh-CN" altLang="en-US" sz="12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输入一串字符串，每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个以内含*，输出：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line1</a:t>
            </a:r>
            <a:r>
              <a:rPr kumimoji="1" lang="zh-CN" altLang="en-US" sz="1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：第一个</a:t>
            </a:r>
            <a:r>
              <a:rPr kumimoji="1" lang="en-US" altLang="zh-CN" sz="1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r>
              <a:rPr kumimoji="1" lang="zh-CN" altLang="en-US" sz="1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前的字符</a:t>
            </a:r>
            <a:endParaRPr kumimoji="1" lang="zh-CN" altLang="en-US" sz="12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line2</a:t>
            </a:r>
            <a:r>
              <a:rPr kumimoji="1" lang="zh-CN" altLang="en-US" sz="1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：第一个</a:t>
            </a:r>
            <a:r>
              <a:rPr kumimoji="1" lang="en-US" altLang="zh-CN" sz="1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r>
              <a:rPr kumimoji="1" lang="zh-CN" altLang="en-US" sz="1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和第二个</a:t>
            </a:r>
            <a:r>
              <a:rPr kumimoji="1" lang="en-US" altLang="zh-CN" sz="1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r>
              <a:rPr kumimoji="1" lang="zh-CN" altLang="en-US" sz="1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之间的字符</a:t>
            </a:r>
            <a:endParaRPr kumimoji="1" lang="zh-CN" altLang="en-US" sz="12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输入一串小于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的字符串，加回车，输出：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等待继续输入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与字符输入有关的其它成员函数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cin.eof</a:t>
            </a:r>
            <a:r>
              <a:rPr lang="en-US" altLang="zh-CN" sz="1600" b="1" dirty="0">
                <a:latin typeface="+mn-ea"/>
              </a:rPr>
              <a:t>()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功能：判断是否遇到了文件结束符</a:t>
            </a:r>
            <a:r>
              <a:rPr lang="en-US" altLang="zh-CN" sz="1600" b="1" dirty="0">
                <a:latin typeface="+mn-ea"/>
              </a:rPr>
              <a:t>EOF</a:t>
            </a:r>
            <a:r>
              <a:rPr lang="zh-CN" altLang="en-US" sz="1600" b="1" dirty="0">
                <a:latin typeface="+mn-ea"/>
              </a:rPr>
              <a:t>，返回逻辑值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遇到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EOF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为真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cin.peek</a:t>
            </a:r>
            <a:r>
              <a:rPr lang="en-US" altLang="zh-CN" sz="1600" b="1" dirty="0">
                <a:latin typeface="+mn-ea"/>
              </a:rPr>
              <a:t>()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功能：返回输入流中的下一个字符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不提取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遇见文件结束符则返回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EOF)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cin.putback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字符变量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字符常量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功能：将字符变量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常量插入到输入流的头部</a:t>
            </a:r>
            <a:endParaRPr lang="zh-CN" altLang="en-US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cin.ignore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字符个数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，中止字符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功能：跳过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个字符，或遇到中止字符时提前结束</a:t>
            </a:r>
            <a:endParaRPr lang="zh-CN" altLang="en-US" sz="1600" b="1" dirty="0">
              <a:latin typeface="+mn-ea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与字符输入有关的其它成员函数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cin.eof</a:t>
            </a:r>
            <a:r>
              <a:rPr lang="en-US" altLang="zh-CN" sz="1600" b="1" dirty="0">
                <a:latin typeface="+mn-ea"/>
              </a:rPr>
              <a:t>()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58024" y="1244870"/>
            <a:ext cx="6552728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  //P.430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13.5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char c;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while (!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cin.eof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())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   if ((c=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())!=' ')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cout.put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(c);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输入：连续多个字符串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含空格及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CTRL+Z)+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回车，最后一行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单独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CTRL+Z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输出：</a:t>
            </a:r>
            <a:r>
              <a:rPr kumimoji="1" lang="zh-CN" altLang="en-US" sz="1600" b="1" dirty="0">
                <a:solidFill>
                  <a:srgbClr val="0000FF"/>
                </a:solidFill>
                <a:latin typeface="宋体" panose="02010600030101010101" pitchFamily="2" charset="-122"/>
              </a:rPr>
              <a:t>连续输出第一个</a:t>
            </a:r>
            <a:r>
              <a:rPr kumimoji="1" lang="en-US" altLang="zh-CN" sz="1600" b="1" dirty="0">
                <a:solidFill>
                  <a:srgbClr val="0000FF"/>
                </a:solidFill>
                <a:latin typeface="宋体" panose="02010600030101010101" pitchFamily="2" charset="-122"/>
              </a:rPr>
              <a:t>CTRL+Z</a:t>
            </a:r>
            <a:r>
              <a:rPr kumimoji="1" lang="zh-CN" altLang="en-US" sz="1600" b="1" dirty="0">
                <a:solidFill>
                  <a:srgbClr val="0000FF"/>
                </a:solidFill>
                <a:latin typeface="宋体" panose="02010600030101010101" pitchFamily="2" charset="-122"/>
              </a:rPr>
              <a:t>前的所有字符</a:t>
            </a:r>
            <a:r>
              <a:rPr kumimoji="1" lang="en-US" altLang="zh-CN" sz="1600" b="1" dirty="0">
                <a:solidFill>
                  <a:srgbClr val="0000FF"/>
                </a:solidFill>
                <a:latin typeface="宋体" panose="02010600030101010101" pitchFamily="2" charset="-122"/>
              </a:rPr>
              <a:t>+</a:t>
            </a:r>
            <a:r>
              <a:rPr kumimoji="1" lang="zh-CN" altLang="en-US" sz="1600" b="1" dirty="0">
                <a:solidFill>
                  <a:srgbClr val="0000FF"/>
                </a:solidFill>
                <a:latin typeface="宋体" panose="02010600030101010101" pitchFamily="2" charset="-122"/>
              </a:rPr>
              <a:t>一个乱字符，程序结束</a:t>
            </a:r>
            <a:endParaRPr kumimoji="1" lang="zh-CN" altLang="en-US" sz="1600" b="1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注意：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用</a:t>
            </a:r>
            <a:r>
              <a:rPr lang="en-US" altLang="zh-CN" sz="1600" b="1" dirty="0">
                <a:latin typeface="+mn-ea"/>
              </a:rPr>
              <a:t>WPS</a:t>
            </a:r>
            <a:r>
              <a:rPr lang="zh-CN" altLang="en-US" sz="1600" b="1" dirty="0">
                <a:latin typeface="+mn-ea"/>
              </a:rPr>
              <a:t>等其他第三方软件打开</a:t>
            </a:r>
            <a:r>
              <a:rPr lang="en-US" altLang="zh-CN" sz="1600" b="1" dirty="0">
                <a:latin typeface="+mn-ea"/>
              </a:rPr>
              <a:t>PPT</a:t>
            </a:r>
            <a:r>
              <a:rPr lang="zh-CN" altLang="en-US" sz="1600" b="1" dirty="0">
                <a:latin typeface="+mn-ea"/>
              </a:rPr>
              <a:t>，将代码复制到</a:t>
            </a:r>
            <a:r>
              <a:rPr lang="en-US" altLang="zh-CN" sz="1600" b="1" dirty="0">
                <a:latin typeface="+mn-ea"/>
              </a:rPr>
              <a:t>VS2019</a:t>
            </a:r>
            <a:r>
              <a:rPr lang="zh-CN" altLang="en-US" sz="1600" b="1" dirty="0">
                <a:latin typeface="+mn-ea"/>
              </a:rPr>
              <a:t>中后，如果出现类似下面的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编译报错</a:t>
            </a:r>
            <a:r>
              <a:rPr lang="zh-CN" altLang="en-US" sz="1600" b="1" dirty="0">
                <a:latin typeface="+mn-ea"/>
              </a:rPr>
              <a:t>，则观察源程序编辑窗口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的右下角是否为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，如果是，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单击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，在弹出中选择</a:t>
            </a:r>
            <a:r>
              <a:rPr lang="en-US" altLang="zh-CN" sz="1600" b="1" dirty="0">
                <a:latin typeface="+mn-ea"/>
              </a:rPr>
              <a:t>CRLF</a:t>
            </a:r>
            <a:r>
              <a:rPr lang="zh-CN" altLang="en-US" sz="1600" b="1" dirty="0">
                <a:latin typeface="+mn-ea"/>
              </a:rPr>
              <a:t>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再次</a:t>
            </a:r>
            <a:r>
              <a:rPr lang="en-US" altLang="zh-CN" sz="1600" b="1" dirty="0">
                <a:latin typeface="+mn-ea"/>
              </a:rPr>
              <a:t>CTRL+F5</a:t>
            </a:r>
            <a:r>
              <a:rPr lang="zh-CN" altLang="en-US" sz="1600" b="1" dirty="0">
                <a:latin typeface="+mn-ea"/>
              </a:rPr>
              <a:t>运行即可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61635" y="3090983"/>
            <a:ext cx="2123810" cy="193333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58" y="1329084"/>
            <a:ext cx="7914286" cy="5314286"/>
          </a:xfrm>
          <a:prstGeom prst="rect">
            <a:avLst/>
          </a:prstGeom>
        </p:spPr>
      </p:pic>
      <p:sp>
        <p:nvSpPr>
          <p:cNvPr id="5" name="箭头: 右 4"/>
          <p:cNvSpPr/>
          <p:nvPr/>
        </p:nvSpPr>
        <p:spPr bwMode="auto">
          <a:xfrm>
            <a:off x="8023460" y="4571893"/>
            <a:ext cx="638175" cy="452423"/>
          </a:xfrm>
          <a:prstGeom prst="rightArrow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与字符输入有关的其它成员函数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cin.peek</a:t>
            </a:r>
            <a:r>
              <a:rPr lang="en-US" altLang="zh-CN" sz="1600" b="1" dirty="0">
                <a:latin typeface="+mn-ea"/>
              </a:rPr>
              <a:t>()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58024" y="1244870"/>
            <a:ext cx="6552728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cin.peek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int(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int(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输入：</a:t>
            </a:r>
            <a:r>
              <a:rPr kumimoji="1" lang="en-US" altLang="zh-CN" sz="1600" b="1" u="sng" dirty="0">
                <a:solidFill>
                  <a:srgbClr val="FF0000"/>
                </a:solidFill>
                <a:latin typeface="宋体" panose="02010600030101010101" pitchFamily="2" charset="-122"/>
              </a:rPr>
              <a:t>ab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 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输出为：</a:t>
            </a:r>
            <a:r>
              <a:rPr kumimoji="1" lang="en-US" altLang="zh-CN" sz="1600" b="1" dirty="0">
                <a:solidFill>
                  <a:srgbClr val="0000FF"/>
                </a:solidFill>
                <a:latin typeface="宋体" panose="02010600030101010101" pitchFamily="2" charset="-122"/>
              </a:rPr>
              <a:t>line1</a:t>
            </a:r>
            <a:r>
              <a:rPr kumimoji="1" lang="zh-CN" altLang="en-US" sz="1600" b="1" dirty="0">
                <a:solidFill>
                  <a:srgbClr val="0000FF"/>
                </a:solidFill>
                <a:latin typeface="宋体" panose="02010600030101010101" pitchFamily="2" charset="-122"/>
              </a:rPr>
              <a:t>：</a:t>
            </a:r>
            <a:r>
              <a:rPr kumimoji="1" lang="en-US" altLang="zh-CN" sz="1600" b="1" dirty="0">
                <a:solidFill>
                  <a:srgbClr val="0000FF"/>
                </a:solidFill>
                <a:latin typeface="宋体" panose="02010600030101010101" pitchFamily="2" charset="-122"/>
              </a:rPr>
              <a:t>a97  line2</a:t>
            </a:r>
            <a:r>
              <a:rPr kumimoji="1" lang="zh-CN" altLang="en-US" sz="1600" b="1" dirty="0">
                <a:solidFill>
                  <a:srgbClr val="0000FF"/>
                </a:solidFill>
                <a:latin typeface="宋体" panose="02010600030101010101" pitchFamily="2" charset="-122"/>
              </a:rPr>
              <a:t>：</a:t>
            </a:r>
            <a:r>
              <a:rPr kumimoji="1" lang="en-US" altLang="zh-CN" sz="1600" b="1" dirty="0">
                <a:solidFill>
                  <a:srgbClr val="0000FF"/>
                </a:solidFill>
                <a:latin typeface="宋体" panose="02010600030101010101" pitchFamily="2" charset="-122"/>
              </a:rPr>
              <a:t>a97</a:t>
            </a:r>
            <a:endParaRPr kumimoji="1" lang="zh-CN" altLang="en-US" sz="1600" b="1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输入：</a:t>
            </a:r>
            <a:r>
              <a:rPr kumimoji="1" lang="en-US" altLang="zh-CN" sz="1600" b="1" u="sng" dirty="0">
                <a:solidFill>
                  <a:srgbClr val="FF0000"/>
                </a:solidFill>
                <a:latin typeface="宋体" panose="02010600030101010101" pitchFamily="2" charset="-122"/>
              </a:rPr>
              <a:t>CTRL+Z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输出为：</a:t>
            </a:r>
            <a:r>
              <a:rPr kumimoji="1" lang="en-US" altLang="zh-CN" sz="1600" b="1" dirty="0">
                <a:solidFill>
                  <a:srgbClr val="0000FF"/>
                </a:solidFill>
                <a:latin typeface="宋体" panose="02010600030101010101" pitchFamily="2" charset="-122"/>
              </a:rPr>
              <a:t>line1:</a:t>
            </a:r>
            <a:r>
              <a:rPr kumimoji="1" lang="en-US" altLang="zh-CN" sz="1600" b="1" u="sng" dirty="0">
                <a:solidFill>
                  <a:srgbClr val="0000FF"/>
                </a:solidFill>
                <a:latin typeface="宋体" panose="02010600030101010101" pitchFamily="2" charset="-122"/>
              </a:rPr>
              <a:t> -1</a:t>
            </a:r>
            <a:r>
              <a:rPr kumimoji="1" lang="en-US" altLang="zh-CN" sz="1600" b="1" dirty="0">
                <a:solidFill>
                  <a:srgbClr val="0000FF"/>
                </a:solidFill>
                <a:latin typeface="宋体" panose="02010600030101010101" pitchFamily="2" charset="-122"/>
              </a:rPr>
              <a:t>  line2</a:t>
            </a:r>
            <a:r>
              <a:rPr kumimoji="1" lang="zh-CN" altLang="en-US" sz="1600" b="1" dirty="0">
                <a:solidFill>
                  <a:srgbClr val="0000FF"/>
                </a:solidFill>
                <a:latin typeface="宋体" panose="02010600030101010101" pitchFamily="2" charset="-122"/>
              </a:rPr>
              <a:t>：</a:t>
            </a:r>
            <a:r>
              <a:rPr kumimoji="1" lang="zh-CN" altLang="en-US" sz="1600" b="1" u="sng" dirty="0">
                <a:solidFill>
                  <a:srgbClr val="0000FF"/>
                </a:solidFill>
                <a:latin typeface="宋体" panose="02010600030101010101" pitchFamily="2" charset="-122"/>
              </a:rPr>
              <a:t> </a:t>
            </a:r>
            <a:r>
              <a:rPr kumimoji="1" lang="en-US" altLang="zh-CN" sz="1600" b="1" u="sng" dirty="0">
                <a:solidFill>
                  <a:srgbClr val="0000FF"/>
                </a:solidFill>
                <a:latin typeface="宋体" panose="02010600030101010101" pitchFamily="2" charset="-122"/>
              </a:rPr>
              <a:t>-1</a:t>
            </a:r>
            <a:endParaRPr kumimoji="1" lang="en-US" altLang="zh-CN" sz="1600" b="1" u="sng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与字符输入有关的其它成员函数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cin.putback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字符变量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字符常量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58025" y="1244870"/>
            <a:ext cx="4176464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();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//get()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一次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cin.putback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('H');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//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</a:rPr>
              <a:t>putback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()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一次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while((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=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())!='\n') 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cout.put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输入：</a:t>
            </a:r>
            <a:r>
              <a:rPr kumimoji="1" lang="en-US" altLang="zh-CN" sz="1600" b="1" u="sng" dirty="0" err="1">
                <a:solidFill>
                  <a:srgbClr val="FF0000"/>
                </a:solidFill>
                <a:latin typeface="宋体" panose="02010600030101010101" pitchFamily="2" charset="-122"/>
              </a:rPr>
              <a:t>abc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输出：</a:t>
            </a:r>
            <a:r>
              <a:rPr kumimoji="1" lang="en-US" altLang="zh-CN" sz="1600" b="1" dirty="0">
                <a:solidFill>
                  <a:srgbClr val="0000FF"/>
                </a:solidFill>
                <a:latin typeface="宋体" panose="02010600030101010101" pitchFamily="2" charset="-122"/>
              </a:rPr>
              <a:t>Hbc</a:t>
            </a:r>
            <a:endParaRPr kumimoji="1" lang="en-US" altLang="zh-CN" sz="1600" b="1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与字符输入有关的其它成员函数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cin.putback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字符变量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字符常量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58025" y="1244870"/>
            <a:ext cx="4176464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();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//get()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两次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cin.putback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('H');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//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putback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两次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cin.putback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('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');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while((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=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())!='\n') 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cout.put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输入：</a:t>
            </a:r>
            <a:r>
              <a:rPr kumimoji="1" lang="en-US" altLang="zh-CN" sz="1600" b="1" u="sng" dirty="0" err="1">
                <a:solidFill>
                  <a:srgbClr val="FF0000"/>
                </a:solidFill>
                <a:latin typeface="宋体" panose="02010600030101010101" pitchFamily="2" charset="-122"/>
              </a:rPr>
              <a:t>abc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输出：</a:t>
            </a:r>
            <a:r>
              <a:rPr kumimoji="1" lang="en-US" altLang="zh-CN" sz="1600" b="1" dirty="0">
                <a:solidFill>
                  <a:srgbClr val="0000FF"/>
                </a:solidFill>
                <a:latin typeface="宋体" panose="02010600030101010101" pitchFamily="2" charset="-122"/>
              </a:rPr>
              <a:t>iHc</a:t>
            </a:r>
            <a:endParaRPr kumimoji="1" lang="en-US" altLang="zh-CN" sz="1600" b="1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与字符输入有关的其它成员函数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cin.putback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字符变量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字符常量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4948711" y="4917278"/>
            <a:ext cx="4032448" cy="12961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上两页的正确情况，本页的错误情况，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综合起来，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putback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使用时要注意什么问题？</a:t>
            </a:r>
            <a:endParaRPr kumimoji="1" lang="zh-CN" altLang="en-US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答：所有</a:t>
            </a:r>
            <a:r>
              <a:rPr kumimoji="1" lang="en-US" altLang="zh-CN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putback</a:t>
            </a:r>
            <a:r>
              <a:rPr kumimoji="1" lang="zh-CN" altLang="en-US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语句执行完成后，输入流的长度不能超过原输入流的长度。</a:t>
            </a:r>
            <a:endParaRPr kumimoji="1" lang="zh-CN" altLang="en-US" sz="16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58025" y="1244870"/>
            <a:ext cx="4176464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();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    //get()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一次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cin.putback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('H');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//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</a:rPr>
              <a:t>putback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()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两次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cin.putback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('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');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while((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=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())!='\n') 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cout.put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输入：</a:t>
            </a:r>
            <a:r>
              <a:rPr kumimoji="1" lang="en-US" altLang="zh-CN" sz="1600" b="1" u="sng" dirty="0" err="1">
                <a:solidFill>
                  <a:srgbClr val="FF0000"/>
                </a:solidFill>
                <a:latin typeface="宋体" panose="02010600030101010101" pitchFamily="2" charset="-122"/>
              </a:rPr>
              <a:t>abc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输出：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VS2019    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：</a:t>
            </a:r>
            <a:r>
              <a:rPr kumimoji="1" lang="en-US" altLang="zh-CN" sz="1600" b="1" dirty="0">
                <a:solidFill>
                  <a:srgbClr val="0000FF"/>
                </a:solidFill>
                <a:latin typeface="宋体" panose="02010600030101010101" pitchFamily="2" charset="-122"/>
              </a:rPr>
              <a:t>iHbc</a:t>
            </a:r>
            <a:endParaRPr kumimoji="1" lang="en-US" altLang="zh-CN" sz="1600" b="1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DevC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++    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：</a:t>
            </a:r>
            <a:r>
              <a:rPr kumimoji="1" lang="zh-CN" altLang="en-US" sz="1600" b="1" dirty="0">
                <a:solidFill>
                  <a:srgbClr val="0000FF"/>
                </a:solidFill>
                <a:latin typeface="宋体" panose="02010600030101010101" pitchFamily="2" charset="-122"/>
              </a:rPr>
              <a:t>只无限循环输出某个无法显示的字符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  (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提示，光标一直在动，什么意思？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与字符输入有关的其它成员函数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cin.putback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字符变量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字符常量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58024" y="1244870"/>
            <a:ext cx="6552728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cin.putback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('H');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cin.putback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('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');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while((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=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())!='\n') </a:t>
            </a:r>
            <a:endParaRPr kumimoji="1" lang="en-US" altLang="zh-CN" sz="1600" b="1" dirty="0">
              <a:solidFill>
                <a:srgbClr val="3333CC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int(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) &lt;&lt; ' ';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输出换为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int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输入：</a:t>
            </a:r>
            <a:r>
              <a:rPr kumimoji="1" lang="en-US" altLang="zh-CN" sz="1600" b="1" u="sng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abc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VS2019    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kumimoji="1" lang="zh-CN" altLang="en-US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105 72 98 99</a:t>
            </a:r>
            <a:endParaRPr kumimoji="1" lang="zh-CN" altLang="en-US" sz="16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DevC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    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kumimoji="1" lang="zh-CN" altLang="en-US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无限循环输出</a:t>
            </a:r>
            <a:r>
              <a:rPr kumimoji="1" lang="en-US" altLang="zh-CN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-1</a:t>
            </a:r>
            <a:endParaRPr kumimoji="1" lang="en-US" altLang="zh-CN" sz="16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与字符输入有关的其它成员函数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cin.putback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字符变量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字符常量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58024" y="1244870"/>
            <a:ext cx="6552728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cin.putback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('H');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cin.putback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('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');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while((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=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())!=EOF)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判断条件换为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!=EOF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cout.put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输入：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abc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VS2019    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kumimoji="1" lang="en-US" altLang="zh-CN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iHbc</a:t>
            </a:r>
            <a:r>
              <a:rPr kumimoji="1" lang="zh-CN" altLang="en-US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，等待继续输入</a:t>
            </a:r>
            <a:endParaRPr kumimoji="1" lang="en-US" altLang="zh-CN" sz="16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DevC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    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kumimoji="1" lang="zh-CN" altLang="en-US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无输出</a:t>
            </a:r>
            <a:endParaRPr kumimoji="1" lang="zh-CN" altLang="en-US" sz="16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与字符输入有关的其它成员函数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cin.putback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字符变量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字符常量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58023" y="1244870"/>
            <a:ext cx="7496085" cy="530371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{   char c[20];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"please enter a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sentense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:"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cin.getline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(c, 15, '/');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"The first part is:" &lt;&lt; c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cin.peek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"The next char(ASCII):"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cin.putback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(c[0]);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cin.getline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(c, 15, '/');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"The second part is:" &lt;&lt; c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运行结果：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please enter a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sentense:</a:t>
            </a:r>
            <a:r>
              <a:rPr kumimoji="1" lang="en-US" altLang="zh-CN" sz="1600" b="1" u="sng" dirty="0" err="1">
                <a:solidFill>
                  <a:srgbClr val="FF0000"/>
                </a:solidFill>
                <a:latin typeface="宋体" panose="02010600030101010101" pitchFamily="2" charset="-122"/>
              </a:rPr>
              <a:t>I</a:t>
            </a:r>
            <a:r>
              <a:rPr kumimoji="1" lang="en-US" altLang="zh-CN" sz="1600" b="1" u="sng" dirty="0">
                <a:solidFill>
                  <a:srgbClr val="FF0000"/>
                </a:solidFill>
                <a:latin typeface="宋体" panose="02010600030101010101" pitchFamily="2" charset="-122"/>
              </a:rPr>
              <a:t> am a boy./ am a student.</a:t>
            </a:r>
            <a:endParaRPr kumimoji="1" lang="en-US" altLang="zh-CN" sz="1600" b="1" u="sng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The first part is:</a:t>
            </a:r>
            <a:r>
              <a:rPr kumimoji="1" lang="en-US" altLang="zh-CN" sz="1600" b="1" dirty="0">
                <a:solidFill>
                  <a:srgbClr val="0000FF"/>
                </a:solidFill>
                <a:latin typeface="宋体" panose="02010600030101010101" pitchFamily="2" charset="-122"/>
              </a:rPr>
              <a:t>I am a boy.</a:t>
            </a:r>
            <a:endParaRPr kumimoji="1" lang="en-US" altLang="zh-CN" sz="1600" b="1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The next char(ASCII):</a:t>
            </a:r>
            <a:r>
              <a:rPr kumimoji="1" lang="en-US" altLang="zh-CN" sz="1600" b="1" dirty="0">
                <a:solidFill>
                  <a:srgbClr val="0000FF"/>
                </a:solidFill>
                <a:latin typeface="宋体" panose="02010600030101010101" pitchFamily="2" charset="-122"/>
              </a:rPr>
              <a:t>32</a:t>
            </a:r>
            <a:endParaRPr kumimoji="1" lang="en-US" altLang="zh-CN" sz="1600" b="1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The second part is:</a:t>
            </a:r>
            <a:r>
              <a:rPr kumimoji="1" lang="en-US" altLang="zh-CN" sz="1600" b="1" dirty="0">
                <a:solidFill>
                  <a:srgbClr val="0000FF"/>
                </a:solidFill>
                <a:latin typeface="宋体" panose="02010600030101010101" pitchFamily="2" charset="-122"/>
              </a:rPr>
              <a:t>I am a student</a:t>
            </a:r>
            <a:endParaRPr kumimoji="1" lang="en-US" altLang="zh-CN" sz="1600" b="1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与字符输入有关的其它成员函数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cin.ignore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字符个数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，中止字符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58025" y="1244870"/>
            <a:ext cx="4176464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cin.ignore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(5, 'A');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return 0; 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输入：</a:t>
            </a:r>
            <a:r>
              <a:rPr kumimoji="1" lang="en-US" altLang="zh-CN" sz="1600" b="1" u="sng" dirty="0" err="1">
                <a:solidFill>
                  <a:srgbClr val="FF0000"/>
                </a:solidFill>
                <a:latin typeface="宋体" panose="02010600030101010101" pitchFamily="2" charset="-122"/>
              </a:rPr>
              <a:t>abcdefghijk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输出：</a:t>
            </a:r>
            <a:r>
              <a:rPr kumimoji="1" lang="en-US" altLang="zh-CN" sz="1600" b="1" dirty="0">
                <a:solidFill>
                  <a:srgbClr val="0000FF"/>
                </a:solidFill>
                <a:latin typeface="宋体" panose="02010600030101010101" pitchFamily="2" charset="-122"/>
              </a:rPr>
              <a:t>ag</a:t>
            </a:r>
            <a:endParaRPr kumimoji="1" lang="zh-CN" altLang="en-US" sz="1600" b="1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输入：</a:t>
            </a:r>
            <a:r>
              <a:rPr kumimoji="1" lang="en-US" altLang="zh-CN" sz="1600" b="1" u="sng" dirty="0" err="1">
                <a:solidFill>
                  <a:srgbClr val="FF0000"/>
                </a:solidFill>
                <a:latin typeface="宋体" panose="02010600030101010101" pitchFamily="2" charset="-122"/>
              </a:rPr>
              <a:t>abcd</a:t>
            </a:r>
            <a:r>
              <a:rPr kumimoji="1" lang="en-US" altLang="zh-CN" sz="1600" b="1" u="sng" dirty="0" err="1">
                <a:solidFill>
                  <a:schemeClr val="accent2"/>
                </a:solidFill>
                <a:latin typeface="宋体" panose="02010600030101010101" pitchFamily="2" charset="-122"/>
              </a:rPr>
              <a:t>A</a:t>
            </a:r>
            <a:r>
              <a:rPr kumimoji="1" lang="en-US" altLang="zh-CN" sz="1600" b="1" u="sng" dirty="0" err="1">
                <a:solidFill>
                  <a:srgbClr val="FF0000"/>
                </a:solidFill>
                <a:latin typeface="宋体" panose="02010600030101010101" pitchFamily="2" charset="-122"/>
              </a:rPr>
              <a:t>fghijk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输出：</a:t>
            </a:r>
            <a:r>
              <a:rPr kumimoji="1" lang="en-US" altLang="zh-CN" sz="1600" b="1" dirty="0">
                <a:solidFill>
                  <a:srgbClr val="0000FF"/>
                </a:solidFill>
                <a:latin typeface="宋体" panose="02010600030101010101" pitchFamily="2" charset="-122"/>
              </a:rPr>
              <a:t>af</a:t>
            </a:r>
            <a:endParaRPr kumimoji="1" lang="en-US" altLang="zh-CN" sz="1600" b="1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与字符输入有关的其它成员函数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cin.ignore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字符个数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，中止字符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58024" y="1244870"/>
            <a:ext cx="6552728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cin.ignore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();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缺省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1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个字符，中止字符为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EOF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return 0; 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输入：</a:t>
            </a:r>
            <a:r>
              <a:rPr kumimoji="1" lang="en-US" altLang="zh-CN" sz="1600" b="1" u="sng" dirty="0" err="1">
                <a:solidFill>
                  <a:srgbClr val="FF0000"/>
                </a:solidFill>
                <a:latin typeface="宋体" panose="02010600030101010101" pitchFamily="2" charset="-122"/>
              </a:rPr>
              <a:t>abcdefghijk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输出：</a:t>
            </a:r>
            <a:r>
              <a:rPr kumimoji="1" lang="en-US" altLang="zh-CN" sz="1600" b="1" dirty="0">
                <a:solidFill>
                  <a:srgbClr val="0000FF"/>
                </a:solidFill>
                <a:latin typeface="宋体" panose="02010600030101010101" pitchFamily="2" charset="-122"/>
              </a:rPr>
              <a:t>ac</a:t>
            </a:r>
            <a:endParaRPr kumimoji="1" lang="zh-CN" altLang="en-US" sz="1600" b="1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输入：</a:t>
            </a:r>
            <a:r>
              <a:rPr kumimoji="1" lang="en-US" altLang="zh-CN" sz="1600" b="1" u="sng" dirty="0" err="1">
                <a:solidFill>
                  <a:srgbClr val="FF0000"/>
                </a:solidFill>
                <a:latin typeface="宋体" panose="02010600030101010101" pitchFamily="2" charset="-122"/>
              </a:rPr>
              <a:t>abcd</a:t>
            </a:r>
            <a:r>
              <a:rPr kumimoji="1" lang="en-US" altLang="zh-CN" sz="1600" b="1" u="sng" dirty="0" err="1">
                <a:solidFill>
                  <a:schemeClr val="accent2"/>
                </a:solidFill>
                <a:latin typeface="宋体" panose="02010600030101010101" pitchFamily="2" charset="-122"/>
              </a:rPr>
              <a:t>A</a:t>
            </a:r>
            <a:r>
              <a:rPr kumimoji="1" lang="en-US" altLang="zh-CN" sz="1600" b="1" u="sng" dirty="0" err="1">
                <a:solidFill>
                  <a:srgbClr val="FF0000"/>
                </a:solidFill>
                <a:latin typeface="宋体" panose="02010600030101010101" pitchFamily="2" charset="-122"/>
              </a:rPr>
              <a:t>fghijk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输出：</a:t>
            </a:r>
            <a:r>
              <a:rPr kumimoji="1" lang="en-US" altLang="zh-CN" sz="1600" b="1" dirty="0">
                <a:solidFill>
                  <a:srgbClr val="0000FF"/>
                </a:solidFill>
                <a:latin typeface="宋体" panose="02010600030101010101" pitchFamily="2" charset="-122"/>
              </a:rPr>
              <a:t>ac</a:t>
            </a:r>
            <a:endParaRPr kumimoji="1" lang="en-US" altLang="zh-CN" sz="1600" b="1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与字符输入有关的其它成员函数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cin.ignore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字符个数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，中止字符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58024" y="1244870"/>
            <a:ext cx="6552728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[20];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, 20, '/');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指针停留在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'/'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处</a:t>
            </a:r>
            <a:endParaRPr kumimoji="1" lang="zh-CN" altLang="en-US" sz="16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"The first part is:"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, 20, '/');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从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'/'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处取，为空</a:t>
            </a:r>
            <a:endParaRPr kumimoji="1" lang="zh-CN" altLang="en-US" sz="16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"The second part is:"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return 0; 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输入：</a:t>
            </a:r>
            <a:r>
              <a:rPr kumimoji="1" lang="en-US" altLang="zh-CN" sz="1600" b="1" u="sng" dirty="0">
                <a:solidFill>
                  <a:srgbClr val="FF0000"/>
                </a:solidFill>
                <a:latin typeface="宋体" panose="02010600030101010101" pitchFamily="2" charset="-122"/>
              </a:rPr>
              <a:t>I like C++./I study C++./I am happy.</a:t>
            </a:r>
            <a:endParaRPr kumimoji="1" lang="en-US" altLang="zh-CN" sz="1600" b="1" u="sng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输出：</a:t>
            </a:r>
            <a:r>
              <a:rPr kumimoji="1" lang="zh-CN" altLang="en-US" sz="1600" b="1" dirty="0">
                <a:solidFill>
                  <a:srgbClr val="0000FF"/>
                </a:solidFill>
                <a:latin typeface="宋体" panose="02010600030101010101" pitchFamily="2" charset="-122"/>
              </a:rPr>
              <a:t>The first part is:I like C++.</a:t>
            </a:r>
            <a:endParaRPr kumimoji="1" lang="zh-CN" altLang="en-US" sz="1600" b="1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FF"/>
                </a:solidFill>
                <a:latin typeface="宋体" panose="02010600030101010101" pitchFamily="2" charset="-122"/>
              </a:rPr>
              <a:t>      The second part is:</a:t>
            </a:r>
            <a:endParaRPr kumimoji="1" lang="en-US" altLang="zh-CN" sz="1600" b="1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>
              <a:spcBef>
                <a:spcPts val="385"/>
              </a:spcBef>
            </a:pPr>
            <a:endParaRPr lang="en-US" altLang="zh-CN" sz="1600" b="1" dirty="0">
              <a:latin typeface="+mn-ea"/>
            </a:endParaRPr>
          </a:p>
          <a:p>
            <a:pPr algn="l">
              <a:spcBef>
                <a:spcPts val="385"/>
              </a:spcBef>
            </a:pPr>
            <a:r>
              <a:rPr lang="zh-CN" altLang="en-US" sz="1600" b="1" dirty="0">
                <a:latin typeface="+mn-ea"/>
              </a:rPr>
              <a:t>基本概念：</a:t>
            </a:r>
            <a:endParaRPr lang="zh-CN" altLang="en-US" sz="1600" b="1" dirty="0">
              <a:latin typeface="+mn-ea"/>
            </a:endParaRPr>
          </a:p>
          <a:p>
            <a:pPr algn="l">
              <a:spcBef>
                <a:spcPts val="385"/>
              </a:spcBef>
            </a:pPr>
            <a:r>
              <a:rPr lang="zh-CN" altLang="en-US" sz="1600" b="1" dirty="0">
                <a:latin typeface="+mn-ea"/>
              </a:rPr>
              <a:t>文件结束符：表示文件结束的特殊标记</a:t>
            </a:r>
            <a:endParaRPr lang="zh-CN" altLang="en-US" sz="1600" b="1" dirty="0">
              <a:latin typeface="+mn-ea"/>
            </a:endParaRPr>
          </a:p>
          <a:p>
            <a:pPr algn="l">
              <a:spcBef>
                <a:spcPts val="385"/>
              </a:spcBef>
            </a:pPr>
            <a:r>
              <a:rPr lang="zh-CN" altLang="en-US" sz="1600" b="1" dirty="0">
                <a:latin typeface="+mn-ea"/>
              </a:rPr>
              <a:t>  ★ 一般用</a:t>
            </a:r>
            <a:r>
              <a:rPr lang="en-US" altLang="zh-CN" sz="1600" b="1" dirty="0">
                <a:latin typeface="+mn-ea"/>
              </a:rPr>
              <a:t>CTRL+Z</a:t>
            </a:r>
            <a:r>
              <a:rPr lang="zh-CN" altLang="en-US" sz="1600" b="1" dirty="0">
                <a:latin typeface="+mn-ea"/>
              </a:rPr>
              <a:t>表示键盘输入文件结束符</a:t>
            </a:r>
            <a:endParaRPr lang="zh-CN" altLang="en-US" sz="1600" b="1" dirty="0">
              <a:latin typeface="+mn-ea"/>
            </a:endParaRPr>
          </a:p>
          <a:p>
            <a:pPr algn="l">
              <a:spcBef>
                <a:spcPts val="385"/>
              </a:spcBef>
            </a:pPr>
            <a:endParaRPr lang="en-US" altLang="zh-CN" sz="1600" b="1" dirty="0">
              <a:latin typeface="+mn-ea"/>
            </a:endParaRPr>
          </a:p>
          <a:p>
            <a:pPr algn="l">
              <a:spcBef>
                <a:spcPts val="385"/>
              </a:spcBef>
            </a:pPr>
            <a:r>
              <a:rPr lang="zh-CN" altLang="en-US" sz="1600" b="1" dirty="0">
                <a:latin typeface="+mn-ea"/>
              </a:rPr>
              <a:t>文件结束标记：判断文件是否结束的标记，用宏定义</a:t>
            </a:r>
            <a:r>
              <a:rPr lang="en-US" altLang="zh-CN" sz="1600" b="1" dirty="0">
                <a:latin typeface="+mn-ea"/>
              </a:rPr>
              <a:t>EOF</a:t>
            </a:r>
            <a:r>
              <a:rPr lang="zh-CN" altLang="en-US" sz="1600" b="1" dirty="0">
                <a:latin typeface="+mn-ea"/>
              </a:rPr>
              <a:t>（</a:t>
            </a:r>
            <a:r>
              <a:rPr lang="en-US" altLang="zh-CN" sz="1600" b="1" dirty="0">
                <a:latin typeface="+mn-ea"/>
              </a:rPr>
              <a:t>End Of File</a:t>
            </a:r>
            <a:r>
              <a:rPr lang="zh-CN" altLang="en-US" sz="1600" b="1" dirty="0">
                <a:latin typeface="+mn-ea"/>
              </a:rPr>
              <a:t>）来表示</a:t>
            </a:r>
            <a:endParaRPr lang="zh-CN" altLang="en-US" sz="1600" b="1" dirty="0">
              <a:latin typeface="+mn-ea"/>
            </a:endParaRPr>
          </a:p>
          <a:p>
            <a:pPr algn="l" eaLnBrk="0" hangingPunct="0">
              <a:spcBef>
                <a:spcPts val="385"/>
              </a:spcBef>
            </a:pPr>
            <a:r>
              <a:rPr lang="zh-CN" altLang="en-US" sz="1600" b="1" dirty="0">
                <a:latin typeface="+mn-ea"/>
              </a:rPr>
              <a:t>  ★ 不同系统</a:t>
            </a:r>
            <a:r>
              <a:rPr lang="en-US" altLang="zh-CN" sz="1600" b="1" dirty="0">
                <a:latin typeface="+mn-ea"/>
              </a:rPr>
              <a:t>EOF</a:t>
            </a:r>
            <a:r>
              <a:rPr lang="zh-CN" altLang="en-US" sz="1600" b="1" dirty="0">
                <a:latin typeface="+mn-ea"/>
              </a:rPr>
              <a:t>的值（目前双编译器都是</a:t>
            </a:r>
            <a:r>
              <a:rPr lang="en-US" altLang="zh-CN" sz="1600" b="1" dirty="0">
                <a:latin typeface="+mn-ea"/>
              </a:rPr>
              <a:t>-1</a:t>
            </a:r>
            <a:r>
              <a:rPr lang="zh-CN" altLang="en-US" sz="1600" b="1" dirty="0">
                <a:latin typeface="+mn-ea"/>
              </a:rPr>
              <a:t>）可能不同，不必关心</a:t>
            </a:r>
            <a:endParaRPr lang="zh-CN" altLang="en-US" sz="1600" b="1" dirty="0">
              <a:latin typeface="+mn-ea"/>
            </a:endParaRPr>
          </a:p>
          <a:p>
            <a:pPr algn="l">
              <a:spcBef>
                <a:spcPts val="385"/>
              </a:spcBef>
            </a:pPr>
            <a:r>
              <a:rPr lang="zh-CN" altLang="en-US" sz="1600" b="1" dirty="0">
                <a:latin typeface="+mn-ea"/>
              </a:rPr>
              <a:t>  ★ 一般用于字符流输入的判断，对其它类型一般不用</a:t>
            </a:r>
            <a:endParaRPr lang="en-US" altLang="zh-CN" sz="1600" b="1" dirty="0">
              <a:latin typeface="+mn-ea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与字符输入有关的其它成员函数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cin.ignore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字符个数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，中止字符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58024" y="1244870"/>
            <a:ext cx="6552728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[20];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, 20, '/');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指针停留在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'/'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处</a:t>
            </a:r>
            <a:endParaRPr kumimoji="1" lang="zh-CN" altLang="en-US" sz="16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"The first part is:"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</a:rPr>
              <a:t>cin.ignore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();          //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跳过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'/'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, 20, '/');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从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'/'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后取，非空</a:t>
            </a:r>
            <a:endParaRPr kumimoji="1" lang="zh-CN" altLang="en-US" sz="16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"The second part is:"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return 0; 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输入：</a:t>
            </a:r>
            <a:r>
              <a:rPr kumimoji="1" lang="en-US" altLang="zh-CN" sz="1600" b="1" u="sng" dirty="0">
                <a:solidFill>
                  <a:srgbClr val="FF0000"/>
                </a:solidFill>
                <a:latin typeface="宋体" panose="02010600030101010101" pitchFamily="2" charset="-122"/>
              </a:rPr>
              <a:t>I like C++./I study C++./I am happy.</a:t>
            </a:r>
            <a:endParaRPr kumimoji="1" lang="en-US" altLang="zh-CN" sz="1600" b="1" u="sng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输出：</a:t>
            </a:r>
            <a:r>
              <a:rPr kumimoji="1" lang="zh-CN" altLang="en-US" sz="1600" b="1" dirty="0">
                <a:solidFill>
                  <a:srgbClr val="0000FF"/>
                </a:solidFill>
                <a:latin typeface="宋体" panose="02010600030101010101" pitchFamily="2" charset="-122"/>
              </a:rPr>
              <a:t>The first part is:I like C++.</a:t>
            </a:r>
            <a:endParaRPr kumimoji="1" lang="zh-CN" altLang="en-US" sz="1600" b="1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FF"/>
                </a:solidFill>
                <a:latin typeface="宋体" panose="02010600030101010101" pitchFamily="2" charset="-122"/>
              </a:rPr>
              <a:t>      The second part is:I study C++.</a:t>
            </a:r>
            <a:endParaRPr kumimoji="1" lang="en-US" altLang="zh-CN" sz="1600" b="1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用于字符输入的流成员函数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en-US" altLang="zh-CN" sz="1600" b="1" dirty="0">
                <a:latin typeface="+mn-ea"/>
              </a:rPr>
              <a:t>()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功能：从输入流中读一个字符并返回该字符</a:t>
            </a:r>
            <a:endParaRPr lang="zh-CN" altLang="en-US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字符变量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功能：从输入流中读一个字符给字符变量，返回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流对象自身</a:t>
            </a:r>
            <a:r>
              <a:rPr lang="en-US" altLang="zh-CN" sz="1600" b="1" dirty="0">
                <a:latin typeface="+mn-ea"/>
              </a:rPr>
              <a:t>)</a:t>
            </a:r>
            <a:endParaRPr lang="zh-CN" altLang="en-US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字符数组，字符个数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，中止字符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功能：从输入流中读</a:t>
            </a:r>
            <a:r>
              <a:rPr lang="en-US" altLang="zh-CN" sz="1600" b="1" dirty="0">
                <a:latin typeface="+mn-ea"/>
              </a:rPr>
              <a:t>n-1</a:t>
            </a:r>
            <a:r>
              <a:rPr lang="zh-CN" altLang="en-US" sz="1600" b="1" dirty="0">
                <a:latin typeface="+mn-ea"/>
              </a:rPr>
              <a:t>个字符，若遇到中止字符，则提前结束，返回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流对象自身</a:t>
            </a:r>
            <a:r>
              <a:rPr lang="en-US" altLang="zh-CN" sz="1600" b="1" dirty="0">
                <a:latin typeface="+mn-ea"/>
              </a:rPr>
              <a:t>)</a:t>
            </a:r>
            <a:endParaRPr lang="zh-CN" altLang="en-US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cin.getline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字符数组，字符个数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，中止字符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功能：同三个参数的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en-US" altLang="zh-CN" sz="1600" b="1" dirty="0">
                <a:latin typeface="+mn-ea"/>
              </a:rPr>
              <a:t>()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470012" y="5223015"/>
            <a:ext cx="5162128" cy="112192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关于</a:t>
            </a:r>
            <a:r>
              <a:rPr kumimoji="1" lang="en-US" altLang="zh-CN" sz="1600" b="1" dirty="0" err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cin.get</a:t>
            </a:r>
            <a:r>
              <a:rPr kumimoji="1" lang="zh-CN" altLang="en-US" sz="16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函数返回值的讨论：</a:t>
            </a:r>
            <a:endParaRPr kumimoji="1" lang="en-US" altLang="zh-CN" sz="1600" b="1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u="sng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http://bbs.bccn.net/thread-420985-1-1.html</a:t>
            </a:r>
            <a:endParaRPr kumimoji="1" lang="en-US" altLang="zh-CN" sz="1600" b="1" u="sng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u="sng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看得懂就看，看不懂就放弃</a:t>
            </a:r>
            <a:endParaRPr kumimoji="1" lang="zh-CN" altLang="en-US" sz="1600" b="1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用于字符输入的流成员函数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en-US" altLang="zh-CN" sz="1600" b="1" dirty="0">
                <a:latin typeface="+mn-ea"/>
              </a:rPr>
              <a:t>()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8165" y="1244600"/>
            <a:ext cx="7396480" cy="550989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iostream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输入一个字符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回车，输出：        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输入一串字符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+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回车，输出：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line1</a:t>
            </a:r>
            <a:r>
              <a:rPr kumimoji="1" lang="zh-CN" altLang="en-US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：该字符</a:t>
            </a:r>
            <a:r>
              <a:rPr kumimoji="1" lang="en-US" altLang="zh-CN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kumimoji="1" lang="zh-CN" altLang="en-US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该字符的</a:t>
            </a:r>
            <a:r>
              <a:rPr kumimoji="1" lang="en-US" altLang="zh-CN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ASCII       line1</a:t>
            </a:r>
            <a:r>
              <a:rPr kumimoji="1" lang="zh-CN" altLang="en-US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：第一个字符</a:t>
            </a:r>
            <a:r>
              <a:rPr kumimoji="1" lang="en-US" altLang="zh-CN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kumimoji="1" lang="zh-CN" altLang="en-US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第一个字符的</a:t>
            </a:r>
            <a:r>
              <a:rPr kumimoji="1" lang="en-US" altLang="zh-CN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ASCII</a:t>
            </a:r>
            <a:endParaRPr kumimoji="1" lang="en-US" altLang="zh-CN" sz="16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line2</a:t>
            </a:r>
            <a:r>
              <a:rPr kumimoji="1" lang="zh-CN" altLang="en-US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：空                         </a:t>
            </a:r>
            <a:r>
              <a:rPr kumimoji="1" lang="en-US" altLang="zh-CN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line2</a:t>
            </a:r>
            <a:r>
              <a:rPr kumimoji="1" lang="zh-CN" altLang="en-US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kumimoji="1" lang="zh-CN" altLang="en-US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第二个字符</a:t>
            </a:r>
            <a:r>
              <a:rPr kumimoji="1" lang="en-US" altLang="zh-CN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+</a:t>
            </a:r>
            <a:r>
              <a:rPr kumimoji="1" lang="zh-CN" altLang="en-US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第二个字符的</a:t>
            </a:r>
            <a:r>
              <a:rPr kumimoji="1" lang="en-US" altLang="zh-CN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ASCII</a:t>
            </a:r>
            <a:endParaRPr kumimoji="1" lang="zh-CN" altLang="en-US" sz="16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line3</a:t>
            </a:r>
            <a:r>
              <a:rPr kumimoji="1" lang="zh-CN" altLang="en-US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kumimoji="1" lang="en-US" altLang="zh-CN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endParaRPr kumimoji="1" lang="en-US" altLang="zh-CN" sz="16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用于字符输入的流成员函数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en-US" altLang="zh-CN" sz="1600" b="1" dirty="0">
                <a:latin typeface="+mn-ea"/>
              </a:rPr>
              <a:t>()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58025" y="1244870"/>
            <a:ext cx="4176464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while((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())!='\n')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输入一串字符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+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回车，输出：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3300"/>
                </a:solidFill>
                <a:latin typeface="宋体" panose="02010600030101010101" pitchFamily="2" charset="-122"/>
              </a:rPr>
              <a:t>这一串字符</a:t>
            </a:r>
            <a:endParaRPr kumimoji="1" lang="zh-CN" altLang="en-US" sz="1600" b="1" dirty="0">
              <a:solidFill>
                <a:srgbClr val="FF33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用于字符输入的流成员函数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en-US" altLang="zh-CN" sz="1600" b="1" dirty="0">
                <a:latin typeface="+mn-ea"/>
              </a:rPr>
              <a:t>()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58165" y="1244600"/>
            <a:ext cx="6408420" cy="523811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cstdio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while((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())!=EOF)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输入：连续多个一串字符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+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回车，串中可含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CTRL+Z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输出：</a:t>
            </a:r>
            <a:r>
              <a:rPr kumimoji="1" lang="zh-CN" altLang="en-US" sz="1600" b="1" dirty="0">
                <a:solidFill>
                  <a:srgbClr val="0000FF"/>
                </a:solidFill>
                <a:latin typeface="宋体" panose="02010600030101010101" pitchFamily="2" charset="-122"/>
              </a:rPr>
              <a:t>该多个一串字符，</a:t>
            </a:r>
            <a:r>
              <a:rPr kumimoji="1" lang="en-US" altLang="zh-CN" sz="1600" b="1" dirty="0">
                <a:solidFill>
                  <a:srgbClr val="0000FF"/>
                </a:solidFill>
                <a:latin typeface="宋体" panose="02010600030101010101" pitchFamily="2" charset="-122"/>
              </a:rPr>
              <a:t>CTRL+Z</a:t>
            </a:r>
            <a:r>
              <a:rPr kumimoji="1" lang="zh-CN" altLang="en-US" sz="1600" b="1" dirty="0">
                <a:solidFill>
                  <a:srgbClr val="0000FF"/>
                </a:solidFill>
                <a:latin typeface="宋体" panose="02010600030101010101" pitchFamily="2" charset="-122"/>
              </a:rPr>
              <a:t>的位置输出乱字符，且一个串中</a:t>
            </a:r>
            <a:r>
              <a:rPr kumimoji="1" lang="en-US" altLang="zh-CN" sz="1600" b="1" dirty="0">
                <a:solidFill>
                  <a:srgbClr val="0000FF"/>
                </a:solidFill>
                <a:latin typeface="宋体" panose="02010600030101010101" pitchFamily="2" charset="-122"/>
              </a:rPr>
              <a:t>CTRL+Z</a:t>
            </a:r>
            <a:r>
              <a:rPr kumimoji="1" lang="zh-CN" altLang="en-US" sz="1600" b="1" dirty="0">
                <a:solidFill>
                  <a:srgbClr val="0000FF"/>
                </a:solidFill>
                <a:latin typeface="宋体" panose="02010600030101010101" pitchFamily="2" charset="-122"/>
              </a:rPr>
              <a:t>后面的字符不输出。</a:t>
            </a:r>
            <a:r>
              <a:rPr kumimoji="1" lang="zh-CN" altLang="en-US" sz="1600" b="1" dirty="0">
                <a:solidFill>
                  <a:srgbClr val="0000FF"/>
                </a:solidFill>
                <a:latin typeface="宋体" panose="02010600030101010101" pitchFamily="2" charset="-122"/>
              </a:rPr>
              <a:t>等待继续输入</a:t>
            </a:r>
            <a:endParaRPr kumimoji="1" lang="zh-CN" altLang="en-US" sz="1600" b="1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输入：连续多个一串字符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+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回车，最后一行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单独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CTRL+Z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输出：</a:t>
            </a:r>
            <a:r>
              <a:rPr kumimoji="1" lang="zh-CN" altLang="en-US" sz="1600" b="1" dirty="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该多个一串字符，最后一行无输出，程序结束</a:t>
            </a:r>
            <a:endParaRPr kumimoji="1" lang="zh-CN" altLang="en-US" sz="1600" b="1" dirty="0">
              <a:solidFill>
                <a:srgbClr val="0000FF"/>
              </a:solidFill>
              <a:latin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用于字符输入的流成员函数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字符变量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58165" y="1244600"/>
            <a:ext cx="7498080" cy="49682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int(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int(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输入一个字符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+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回车，输出：        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输入一串字符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+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回车，输出：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line1</a:t>
            </a:r>
            <a:r>
              <a:rPr kumimoji="1" lang="zh-CN" altLang="en-US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：该字符</a:t>
            </a:r>
            <a:r>
              <a:rPr kumimoji="1" lang="en-US" altLang="zh-CN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+</a:t>
            </a:r>
            <a:r>
              <a:rPr kumimoji="1" lang="zh-CN" altLang="en-US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该字符的</a:t>
            </a:r>
            <a:r>
              <a:rPr kumimoji="1" lang="en-US" altLang="zh-CN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ASCII       line1</a:t>
            </a:r>
            <a:r>
              <a:rPr kumimoji="1" lang="zh-CN" altLang="en-US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：第一个字符</a:t>
            </a:r>
            <a:r>
              <a:rPr kumimoji="1" lang="en-US" altLang="zh-CN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+</a:t>
            </a:r>
            <a:r>
              <a:rPr kumimoji="1" lang="zh-CN" altLang="en-US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第一个字符的</a:t>
            </a:r>
            <a:r>
              <a:rPr kumimoji="1" lang="en-US" altLang="zh-CN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ASCII</a:t>
            </a:r>
            <a:endParaRPr kumimoji="1" lang="en-US" altLang="zh-CN" sz="16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line2</a:t>
            </a:r>
            <a:r>
              <a:rPr kumimoji="1" lang="zh-CN" altLang="en-US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：空                         </a:t>
            </a:r>
            <a:r>
              <a:rPr kumimoji="1" lang="en-US" altLang="zh-CN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line2</a:t>
            </a:r>
            <a:r>
              <a:rPr kumimoji="1" lang="zh-CN" altLang="en-US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</a:t>
            </a:r>
            <a:r>
              <a:rPr kumimoji="1" lang="zh-CN" altLang="en-US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第二个字符</a:t>
            </a:r>
            <a:r>
              <a:rPr kumimoji="1" lang="en-US" altLang="zh-CN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+</a:t>
            </a:r>
            <a:r>
              <a:rPr kumimoji="1" lang="zh-CN" altLang="en-US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第二个字符的</a:t>
            </a:r>
            <a:r>
              <a:rPr kumimoji="1" lang="en-US" altLang="zh-CN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ASCII</a:t>
            </a:r>
            <a:endParaRPr kumimoji="1" lang="zh-CN" altLang="en-US" sz="16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line3</a:t>
            </a:r>
            <a:r>
              <a:rPr kumimoji="1" lang="zh-CN" altLang="en-US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</a:t>
            </a:r>
            <a:r>
              <a:rPr kumimoji="1" lang="en-US" altLang="zh-CN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10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用于字符输入的流成员函数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字符变量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58024" y="1244870"/>
            <a:ext cx="5953611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while((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)))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//(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=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</a:rPr>
              <a:t>cin.get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())!=EOF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输入：连续多个一串字符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+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回车，串中可含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CTRL+Z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输出：</a:t>
            </a:r>
            <a:r>
              <a:rPr kumimoji="1" lang="zh-CN" altLang="en-US" sz="1600" b="1" dirty="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该多个一串字符，</a:t>
            </a:r>
            <a:r>
              <a:rPr kumimoji="1" lang="en-US" altLang="zh-CN" sz="1600" b="1" dirty="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CTRL+Z</a:t>
            </a:r>
            <a:r>
              <a:rPr kumimoji="1" lang="zh-CN" altLang="en-US" sz="1600" b="1" dirty="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的位置输出乱字符，且一个串中</a:t>
            </a:r>
            <a:r>
              <a:rPr kumimoji="1" lang="en-US" altLang="zh-CN" sz="1600" b="1" dirty="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CTRL+Z</a:t>
            </a:r>
            <a:r>
              <a:rPr kumimoji="1" lang="zh-CN" altLang="en-US" sz="1600" b="1" dirty="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后面的字符不输出。等待继续输入</a:t>
            </a:r>
            <a:endParaRPr kumimoji="1" lang="zh-CN" altLang="en-US" sz="1600" b="1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输入：连续多个一串字符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+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回车，最后一行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单独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CTRL+Z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输出：</a:t>
            </a:r>
            <a:r>
              <a:rPr kumimoji="1" lang="zh-CN" altLang="en-US" sz="1600" b="1" dirty="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该多个一串字符，最后一行无输出，程序结束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11634</Words>
  <Application>WPS 演示</Application>
  <PresentationFormat>宽屏</PresentationFormat>
  <Paragraphs>743</Paragraphs>
  <Slides>30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Arial</vt:lpstr>
      <vt:lpstr>宋体</vt:lpstr>
      <vt:lpstr>Wingdings</vt:lpstr>
      <vt:lpstr>Times New Roman</vt:lpstr>
      <vt:lpstr>微软雅黑</vt:lpstr>
      <vt:lpstr>Arial Unicode MS</vt:lpstr>
      <vt:lpstr>等线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Larry</dc:creator>
  <cp:lastModifiedBy>无聊的人</cp:lastModifiedBy>
  <cp:revision>38</cp:revision>
  <dcterms:created xsi:type="dcterms:W3CDTF">2020-08-13T13:39:00Z</dcterms:created>
  <dcterms:modified xsi:type="dcterms:W3CDTF">2021-11-20T01:00:13Z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2052-11.1.0.9914</vt:lpwstr>
  </property>
</Properties>
</file>