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38" r:id="rId3"/>
    <p:sldId id="522" r:id="rId4"/>
    <p:sldId id="839" r:id="rId5"/>
    <p:sldId id="840" r:id="rId6"/>
    <p:sldId id="841" r:id="rId7"/>
    <p:sldId id="842" r:id="rId8"/>
    <p:sldId id="843" r:id="rId9"/>
    <p:sldId id="844" r:id="rId10"/>
    <p:sldId id="845" r:id="rId11"/>
    <p:sldId id="846" r:id="rId12"/>
    <p:sldId id="851" r:id="rId13"/>
    <p:sldId id="849" r:id="rId14"/>
    <p:sldId id="854" r:id="rId15"/>
    <p:sldId id="81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、完成视频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21221-060002-W1301.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第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06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模块 指针基础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引用及不同类型的指针的互相转换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.mp4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的学习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、用于看懂</a:t>
            </a:r>
            <a:r>
              <a:rPr lang="en-US" altLang="zh-CN" sz="1600" b="1" dirty="0">
                <a:latin typeface="+mn-ea"/>
              </a:rPr>
              <a:t>float/double</a:t>
            </a:r>
            <a:r>
              <a:rPr lang="zh-CN" altLang="en-US" sz="1600" b="1" dirty="0">
                <a:latin typeface="+mn-ea"/>
              </a:rPr>
              <a:t>内部存储格式的例子如下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、完成后续</a:t>
            </a:r>
            <a:r>
              <a:rPr lang="en-US" altLang="zh-CN" sz="1600" b="1" dirty="0">
                <a:latin typeface="+mn-ea"/>
              </a:rPr>
              <a:t>page</a:t>
            </a:r>
            <a:r>
              <a:rPr lang="zh-CN" altLang="en-US" sz="1600" b="1" dirty="0">
                <a:latin typeface="+mn-ea"/>
              </a:rPr>
              <a:t>的内容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12.9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66530" y="1868557"/>
            <a:ext cx="6848061" cy="33196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float f = 123.456f;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char* p = (char*)&amp;f;</a:t>
            </a:r>
            <a:endParaRPr lang="zh-CN" altLang="zh-CN" sz="1600" dirty="0">
              <a:latin typeface="+mn-ea"/>
            </a:endParaRPr>
          </a:p>
          <a:p>
            <a:r>
              <a:rPr lang="fr-FR" altLang="zh-CN" sz="1600" b="1" dirty="0">
                <a:latin typeface="+mn-ea"/>
              </a:rPr>
              <a:t>    cout &lt;&lt; hex &lt;&lt; (int)(*p)     &lt;&lt; endl;</a:t>
            </a:r>
            <a:endParaRPr lang="zh-CN" altLang="zh-CN" sz="1600" dirty="0">
              <a:latin typeface="+mn-ea"/>
            </a:endParaRPr>
          </a:p>
          <a:p>
            <a:r>
              <a:rPr lang="fr-FR" altLang="zh-CN" sz="1600" b="1" dirty="0">
                <a:latin typeface="+mn-ea"/>
              </a:rPr>
              <a:t>    cout &lt;&lt; hex &lt;&lt; (int)(*(p+1)) &lt;&lt; endl;</a:t>
            </a:r>
            <a:endParaRPr lang="zh-CN" altLang="zh-CN" sz="1600" dirty="0">
              <a:latin typeface="+mn-ea"/>
            </a:endParaRPr>
          </a:p>
          <a:p>
            <a:r>
              <a:rPr lang="fr-FR" altLang="zh-CN" sz="1600" b="1" dirty="0">
                <a:latin typeface="+mn-ea"/>
              </a:rPr>
              <a:t>    cout &lt;&lt; hex &lt;&lt; (int)(*(p+2)) &lt;&lt; endl;</a:t>
            </a:r>
            <a:endParaRPr lang="zh-CN" altLang="zh-CN" sz="1600" dirty="0">
              <a:latin typeface="+mn-ea"/>
            </a:endParaRPr>
          </a:p>
          <a:p>
            <a:r>
              <a:rPr lang="fr-FR" altLang="zh-CN" sz="1600" b="1" dirty="0">
                <a:latin typeface="+mn-ea"/>
              </a:rPr>
              <a:t>    cout &lt;&lt; hex &lt;&lt; (int)(*(p+3)) &lt;&lt; endl;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//</a:t>
            </a:r>
            <a:r>
              <a:rPr lang="zh-CN" altLang="zh-CN" sz="1600" b="1" dirty="0">
                <a:latin typeface="+mn-ea"/>
              </a:rPr>
              <a:t>注：</a:t>
            </a:r>
            <a:r>
              <a:rPr lang="en-US" altLang="zh-CN" sz="1600" b="1" dirty="0">
                <a:latin typeface="+mn-ea"/>
              </a:rPr>
              <a:t>x86</a:t>
            </a:r>
            <a:r>
              <a:rPr lang="zh-CN" altLang="zh-CN" sz="1600" b="1" dirty="0">
                <a:latin typeface="+mn-ea"/>
              </a:rPr>
              <a:t>系列</a:t>
            </a:r>
            <a:r>
              <a:rPr lang="en-US" altLang="zh-CN" sz="1600" b="1" dirty="0">
                <a:latin typeface="+mn-ea"/>
              </a:rPr>
              <a:t>CPU</a:t>
            </a:r>
            <a:r>
              <a:rPr lang="zh-CN" altLang="zh-CN" sz="1600" b="1" dirty="0">
                <a:latin typeface="+mn-ea"/>
              </a:rPr>
              <a:t>的多字节数据存储，是低位在前</a:t>
            </a:r>
            <a:endParaRPr lang="zh-CN" altLang="zh-CN" sz="16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、总结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(1) float</a:t>
            </a:r>
            <a:r>
              <a:rPr lang="zh-CN" altLang="en-US" sz="1600" b="1" dirty="0">
                <a:latin typeface="+mn-ea"/>
              </a:rPr>
              <a:t>型数据的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是如何分段来表示一个单精度的浮点数的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给出</a:t>
            </a:r>
            <a:r>
              <a:rPr lang="en-US" altLang="zh-CN" sz="1600" b="1" dirty="0">
                <a:latin typeface="+mn-ea"/>
              </a:rPr>
              <a:t>bit</a:t>
            </a:r>
            <a:r>
              <a:rPr lang="zh-CN" altLang="en-US" sz="1600" b="1" dirty="0">
                <a:latin typeface="+mn-ea"/>
              </a:rPr>
              <a:t>位的分段解释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XXXXXXX X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XXXXXXX XXXXXXXX XXXXXXX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float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型数据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=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数符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+ 1.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尾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数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* 2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指数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次方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位：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数符：尾数正负</a:t>
            </a:r>
            <a:endParaRPr lang="zh-CN" altLang="en-US" sz="1600" b="1" dirty="0">
              <a:solidFill>
                <a:schemeClr val="tx1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第</a:t>
            </a:r>
            <a:r>
              <a:rPr lang="en-US" altLang="zh-CN" sz="1600" b="1" dirty="0">
                <a:latin typeface="+mn-ea"/>
              </a:rPr>
              <a:t>2-9</a:t>
            </a:r>
            <a:r>
              <a:rPr lang="zh-CN" altLang="en-US" sz="1600" b="1" dirty="0">
                <a:latin typeface="+mn-ea"/>
              </a:rPr>
              <a:t>位：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指数：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的次方</a:t>
            </a:r>
            <a:endParaRPr lang="zh-CN" altLang="en-US" sz="1600" b="1" dirty="0">
              <a:solidFill>
                <a:srgbClr val="0000FF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10-32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位：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尾数：小数部分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尾数的正负如何表示</a:t>
            </a:r>
            <a:r>
              <a:rPr lang="en-US" altLang="zh-CN" sz="1600" b="1" dirty="0">
                <a:latin typeface="+mn-ea"/>
              </a:rPr>
              <a:t>?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用数符位表示：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，尾数为正；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，尾数为负。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尾数如何表示</a:t>
            </a:r>
            <a:r>
              <a:rPr lang="en-US" altLang="zh-CN" sz="1600" b="1" dirty="0">
                <a:latin typeface="+mn-ea"/>
              </a:rPr>
              <a:t>?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将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float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型数据转换成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小数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* 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次方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的形式，将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小数的小数部分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转换成二进制，取前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23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位（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舍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入）成为尾数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指数的正负如何表示</a:t>
            </a:r>
            <a:r>
              <a:rPr lang="en-US" altLang="zh-CN" sz="1600" b="1" dirty="0">
                <a:latin typeface="+mn-ea"/>
              </a:rPr>
              <a:t>?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用指数的第一位（数据第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位）表示：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，指数为正；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，指数为负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指数如何表示</a:t>
            </a:r>
            <a:r>
              <a:rPr lang="en-US" altLang="zh-CN" sz="1600" b="1" dirty="0">
                <a:latin typeface="+mn-ea"/>
              </a:rPr>
              <a:t>?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将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float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型数据转换成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小数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* 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次方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的形式，将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127 + 2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的次数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转换成二进制成为指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数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、总结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为什么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型数据只有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位十进制有效数字</a:t>
            </a:r>
            <a:r>
              <a:rPr lang="en-US" altLang="zh-CN" sz="1600" b="1" dirty="0">
                <a:latin typeface="+mn-ea"/>
              </a:rPr>
              <a:t>?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尾数（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23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位）以及整数部分的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位）共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24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位</a:t>
            </a:r>
            <a:endParaRPr lang="zh-CN" altLang="en-US" sz="1600" b="1" dirty="0">
              <a:solidFill>
                <a:srgbClr val="0000FF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    可以表示的最大数为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2^24-1=16777215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，共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8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位</a:t>
            </a:r>
            <a:endParaRPr lang="zh-CN" altLang="en-US" sz="1600" b="1" dirty="0">
              <a:solidFill>
                <a:srgbClr val="0000FF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    但第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8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位也可能不准确，故有效数字为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位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为什么最大只能是</a:t>
            </a:r>
            <a:r>
              <a:rPr lang="en-US" altLang="zh-CN" sz="1600" b="1" dirty="0">
                <a:latin typeface="+mn-ea"/>
              </a:rPr>
              <a:t>3.4x10</a:t>
            </a:r>
            <a:r>
              <a:rPr lang="en-US" altLang="zh-CN" sz="1600" b="1" baseline="30000" dirty="0">
                <a:latin typeface="+mn-ea"/>
              </a:rPr>
              <a:t>38</a:t>
            </a:r>
            <a:r>
              <a:rPr lang="en-US" altLang="zh-CN" sz="1600" b="1" dirty="0">
                <a:latin typeface="+mn-ea"/>
              </a:rPr>
              <a:t> ?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尾数最大：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111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1111 1111 1111 1111 1111</a:t>
            </a:r>
            <a:endParaRPr lang="en-US" altLang="zh-CN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指数最大：由于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float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型数在指数为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256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时，认为不是数字（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NaN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）</a:t>
            </a:r>
            <a:endParaRPr lang="zh-CN" altLang="en-US" sz="1600" b="1" dirty="0">
              <a:solidFill>
                <a:srgbClr val="0000FF"/>
              </a:solidFill>
              <a:latin typeface="+mn-ea"/>
              <a:sym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              故最大指数为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255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1111 1111</a:t>
            </a:r>
            <a:endParaRPr lang="en-US" altLang="zh-CN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最大数：</a:t>
            </a:r>
            <a:endParaRPr lang="zh-CN" altLang="en-US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 eaLnBrk="1" hangingPunct="1"/>
            <a:endParaRPr lang="zh-CN" altLang="en-US" sz="1600" b="1" dirty="0">
              <a:solidFill>
                <a:schemeClr val="tx1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有些资料上说有效位数是</a:t>
            </a:r>
            <a:r>
              <a:rPr lang="en-US" altLang="zh-CN" sz="1600" b="1" dirty="0">
                <a:latin typeface="+mn-ea"/>
              </a:rPr>
              <a:t>6~7</a:t>
            </a:r>
            <a:r>
              <a:rPr lang="zh-CN" altLang="en-US" sz="1600" b="1" dirty="0">
                <a:latin typeface="+mn-ea"/>
              </a:rPr>
              <a:t>位，能找出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/7</a:t>
            </a:r>
            <a:r>
              <a:rPr lang="zh-CN" altLang="en-US" sz="1600" b="1" dirty="0">
                <a:latin typeface="+mn-ea"/>
              </a:rPr>
              <a:t>位不同的例子吗</a:t>
            </a:r>
            <a:r>
              <a:rPr lang="en-US" altLang="zh-CN" sz="1600" b="1" dirty="0">
                <a:latin typeface="+mn-ea"/>
              </a:rPr>
              <a:t>?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6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位：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0.8765433f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存储为：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0.8765432835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    7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位：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0.0078125f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存储为：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0.0078125000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pPr algn="l" eaLnBrk="1" hangingPunct="1"/>
            <a:endParaRPr lang="en-US" altLang="zh-CN" sz="16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8435" y="3556635"/>
          <a:ext cx="5346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263900" imgH="228600" progId="Equation.KSEE3">
                  <p:embed/>
                </p:oleObj>
              </mc:Choice>
              <mc:Fallback>
                <p:oleObj name="" r:id="rId1" imgW="3263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8435" y="3556635"/>
                        <a:ext cx="534670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、总结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(3) double</a:t>
            </a:r>
            <a:r>
              <a:rPr lang="zh-CN" altLang="en-US" sz="1600" b="1" dirty="0">
                <a:latin typeface="+mn-ea"/>
              </a:rPr>
              <a:t>型数据的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是如何分段来表示一个双精度的浮点数的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给出</a:t>
            </a:r>
            <a:r>
              <a:rPr lang="en-US" altLang="zh-CN" sz="1600" b="1" dirty="0">
                <a:latin typeface="+mn-ea"/>
              </a:rPr>
              <a:t>bit</a:t>
            </a:r>
            <a:r>
              <a:rPr lang="zh-CN" altLang="en-US" sz="1600" b="1" dirty="0">
                <a:latin typeface="+mn-ea"/>
              </a:rPr>
              <a:t>位的分段解释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XXXXXXX XXXX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XXXX XXXXXXXX XXXXXXXX XXXXXXXX XXXXXXXX XXXXXXXX XXXXXXXX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double</a:t>
            </a:r>
            <a:r>
              <a:rPr lang="zh-CN" altLang="en-US" sz="1600" b="1" dirty="0">
                <a:latin typeface="+mn-ea"/>
                <a:sym typeface="+mn-ea"/>
              </a:rPr>
              <a:t>型数据</a:t>
            </a:r>
            <a:r>
              <a:rPr lang="en-US" altLang="zh-CN" sz="1600" b="1" dirty="0">
                <a:latin typeface="+mn-ea"/>
                <a:sym typeface="+mn-ea"/>
              </a:rPr>
              <a:t>=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数符 </a:t>
            </a:r>
            <a:r>
              <a:rPr lang="en-US" altLang="zh-CN" sz="1600" b="1" dirty="0">
                <a:latin typeface="+mn-ea"/>
                <a:sym typeface="+mn-ea"/>
              </a:rPr>
              <a:t>+ 1.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尾数 </a:t>
            </a:r>
            <a:r>
              <a:rPr lang="en-US" altLang="zh-CN" sz="1600" b="1" dirty="0">
                <a:latin typeface="+mn-ea"/>
                <a:sym typeface="+mn-ea"/>
              </a:rPr>
              <a:t>* 2</a:t>
            </a:r>
            <a:r>
              <a:rPr lang="zh-CN" altLang="en-US" sz="1600" b="1" dirty="0">
                <a:latin typeface="+mn-ea"/>
                <a:sym typeface="+mn-ea"/>
              </a:rPr>
              <a:t>的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指数</a:t>
            </a:r>
            <a:r>
              <a:rPr lang="zh-CN" altLang="en-US" sz="1600" b="1" dirty="0">
                <a:latin typeface="+mn-ea"/>
                <a:sym typeface="+mn-ea"/>
              </a:rPr>
              <a:t>次方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    </a:t>
            </a:r>
            <a:r>
              <a:rPr lang="zh-CN" altLang="en-US" sz="1600" b="1" dirty="0">
                <a:latin typeface="+mn-ea"/>
                <a:sym typeface="+mn-ea"/>
              </a:rPr>
              <a:t>第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位：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数符：尾数正负</a:t>
            </a:r>
            <a:endParaRPr lang="zh-CN" altLang="en-US" sz="1600" b="1" dirty="0">
              <a:solidFill>
                <a:schemeClr val="tx1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latin typeface="+mn-ea"/>
                <a:sym typeface="+mn-ea"/>
              </a:rPr>
              <a:t>第</a:t>
            </a:r>
            <a:r>
              <a:rPr lang="en-US" altLang="zh-CN" sz="1600" b="1" dirty="0">
                <a:latin typeface="+mn-ea"/>
                <a:sym typeface="+mn-ea"/>
              </a:rPr>
              <a:t>2-12</a:t>
            </a:r>
            <a:r>
              <a:rPr lang="zh-CN" altLang="en-US" sz="1600" b="1" dirty="0">
                <a:latin typeface="+mn-ea"/>
                <a:sym typeface="+mn-ea"/>
              </a:rPr>
              <a:t>位：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指数：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的次方</a:t>
            </a:r>
            <a:endParaRPr lang="zh-CN" altLang="en-US" sz="1600" b="1" dirty="0">
              <a:solidFill>
                <a:srgbClr val="0000FF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    </a:t>
            </a:r>
            <a:r>
              <a:rPr lang="zh-CN" altLang="en-US" sz="1600" b="1" dirty="0">
                <a:latin typeface="+mn-ea"/>
                <a:sym typeface="+mn-ea"/>
              </a:rPr>
              <a:t>第</a:t>
            </a:r>
            <a:r>
              <a:rPr lang="en-US" altLang="zh-CN" sz="1600" b="1" dirty="0">
                <a:latin typeface="+mn-ea"/>
                <a:sym typeface="+mn-ea"/>
              </a:rPr>
              <a:t>13-64</a:t>
            </a:r>
            <a:r>
              <a:rPr lang="zh-CN" altLang="en-US" sz="1600" b="1" dirty="0">
                <a:latin typeface="+mn-ea"/>
                <a:sym typeface="+mn-ea"/>
              </a:rPr>
              <a:t>位：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尾数：小数部分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  <a:sym typeface="+mn-ea"/>
              </a:rPr>
              <a:t>尾数的正负如何表示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用数符位表示：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0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，尾数为正；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，尾数为负。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  <a:sym typeface="+mn-ea"/>
              </a:rPr>
              <a:t>    尾数如何表示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将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double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型数据转换成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小数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* 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次方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的形式，将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小数的小数部分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转换成二进制，取前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52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位（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0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舍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入）成为尾数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  <a:sym typeface="+mn-ea"/>
              </a:rPr>
              <a:t>    指数的正负如何表示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用指数的第一位（数据第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位）表示：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0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，指数为正；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，指数为负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  <a:sym typeface="+mn-ea"/>
              </a:rPr>
              <a:t>    指数如何表示</a:t>
            </a:r>
            <a:r>
              <a:rPr lang="en-US" altLang="zh-CN" sz="1600" b="1" dirty="0">
                <a:latin typeface="+mn-ea"/>
                <a:sym typeface="+mn-ea"/>
              </a:rPr>
              <a:t>?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将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double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型数据转换成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小数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* 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次方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的形式，将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1023 + 2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的次数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转换成二进制成为指数</a:t>
            </a:r>
            <a:r>
              <a:rPr lang="en-US" altLang="zh-CN" sz="1600" b="1" dirty="0">
                <a:latin typeface="+mn-ea"/>
              </a:rPr>
              <a:t>    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、总结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(4) </a:t>
            </a:r>
            <a:r>
              <a:rPr lang="zh-CN" altLang="en-US" sz="1600" b="1" dirty="0">
                <a:latin typeface="+mn-ea"/>
                <a:sym typeface="+mn-ea"/>
              </a:rPr>
              <a:t>为什么</a:t>
            </a:r>
            <a:r>
              <a:rPr lang="en-US" altLang="zh-CN" sz="1600" b="1" dirty="0">
                <a:latin typeface="+mn-ea"/>
                <a:sym typeface="+mn-ea"/>
              </a:rPr>
              <a:t>double</a:t>
            </a:r>
            <a:r>
              <a:rPr lang="zh-CN" altLang="en-US" sz="1600" b="1" dirty="0">
                <a:latin typeface="+mn-ea"/>
                <a:sym typeface="+mn-ea"/>
              </a:rPr>
              <a:t>型数据只有</a:t>
            </a:r>
            <a:r>
              <a:rPr lang="en-US" altLang="zh-CN" sz="1600" b="1" dirty="0">
                <a:latin typeface="+mn-ea"/>
                <a:sym typeface="+mn-ea"/>
              </a:rPr>
              <a:t>15</a:t>
            </a:r>
            <a:r>
              <a:rPr lang="zh-CN" altLang="en-US" sz="1600" b="1" dirty="0">
                <a:latin typeface="+mn-ea"/>
                <a:sym typeface="+mn-ea"/>
              </a:rPr>
              <a:t>位十进制有效数字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endParaRPr lang="en-US" altLang="zh-CN" sz="1600" b="1" dirty="0">
              <a:latin typeface="+mn-ea"/>
              <a:sym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尾数（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52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位）以及整数部分的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位）共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53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位</a:t>
            </a:r>
            <a:endParaRPr lang="zh-CN" altLang="en-US" sz="1600" b="1" dirty="0">
              <a:solidFill>
                <a:srgbClr val="0000FF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    可以表示的最大数为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2^53-1=9007,1992,5474,0991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，共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16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位</a:t>
            </a:r>
            <a:endParaRPr lang="zh-CN" altLang="en-US" sz="1600" b="1" dirty="0">
              <a:solidFill>
                <a:srgbClr val="0000FF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    但第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16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位也可能不准确，故有效数字为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15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位</a:t>
            </a:r>
            <a:endParaRPr lang="zh-CN" altLang="en-US" sz="1600" b="1" dirty="0">
              <a:solidFill>
                <a:srgbClr val="0000FF"/>
              </a:solidFill>
              <a:latin typeface="+mn-ea"/>
              <a:sym typeface="+mn-ea"/>
            </a:endParaRPr>
          </a:p>
          <a:p>
            <a:pPr algn="l" eaLnBrk="1" hangingPunct="1"/>
            <a:endParaRPr lang="en-US" altLang="zh-CN" sz="1600" b="1" dirty="0">
              <a:latin typeface="+mn-ea"/>
              <a:sym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  <a:sym typeface="+mn-ea"/>
              </a:rPr>
              <a:t>    为什么最大只能是</a:t>
            </a:r>
            <a:r>
              <a:rPr lang="en-US" altLang="zh-CN" sz="1600" b="1" dirty="0">
                <a:latin typeface="+mn-ea"/>
                <a:sym typeface="+mn-ea"/>
              </a:rPr>
              <a:t>1.7x10</a:t>
            </a:r>
            <a:r>
              <a:rPr lang="en-US" altLang="zh-CN" sz="1600" b="1" baseline="30000" dirty="0">
                <a:latin typeface="+mn-ea"/>
                <a:sym typeface="+mn-ea"/>
              </a:rPr>
              <a:t>308</a:t>
            </a:r>
            <a:r>
              <a:rPr lang="en-US" altLang="zh-CN" sz="1600" b="1" dirty="0">
                <a:latin typeface="+mn-ea"/>
                <a:sym typeface="+mn-ea"/>
              </a:rPr>
              <a:t> ?</a:t>
            </a:r>
            <a:endParaRPr lang="en-US" altLang="zh-CN" sz="1600" b="1" dirty="0">
              <a:latin typeface="+mn-ea"/>
              <a:sym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尾数最大：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111 11111111 11111111 11111111 11111111 11111111 11111111</a:t>
            </a:r>
            <a:endParaRPr lang="en-US" altLang="zh-CN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指数最大：由于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double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型数在指数为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2048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时，认为不是数字（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NaN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）</a:t>
            </a:r>
            <a:endParaRPr lang="zh-CN" altLang="en-US" sz="1600" b="1" dirty="0">
              <a:solidFill>
                <a:srgbClr val="0000FF"/>
              </a:solidFill>
              <a:latin typeface="+mn-ea"/>
              <a:sym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              故最大指数为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2047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111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sym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11111111</a:t>
            </a:r>
            <a:endParaRPr lang="en-US" altLang="zh-CN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最大数：</a:t>
            </a:r>
            <a:endParaRPr lang="en-US" altLang="zh-CN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 eaLnBrk="1" hangingPunct="1"/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latin typeface="+mn-ea"/>
                <a:sym typeface="+mn-ea"/>
              </a:rPr>
              <a:t>有些资料上说有效位数是</a:t>
            </a:r>
            <a:r>
              <a:rPr lang="en-US" altLang="zh-CN" sz="1600" b="1" dirty="0">
                <a:latin typeface="+mn-ea"/>
                <a:sym typeface="+mn-ea"/>
              </a:rPr>
              <a:t>15~16</a:t>
            </a:r>
            <a:r>
              <a:rPr lang="zh-CN" altLang="en-US" sz="1600" b="1" dirty="0">
                <a:latin typeface="+mn-ea"/>
                <a:sym typeface="+mn-ea"/>
              </a:rPr>
              <a:t>位，能找出</a:t>
            </a:r>
            <a:r>
              <a:rPr lang="en-US" altLang="zh-CN" sz="1600" b="1" dirty="0">
                <a:latin typeface="+mn-ea"/>
                <a:sym typeface="+mn-ea"/>
              </a:rPr>
              <a:t>15</a:t>
            </a:r>
            <a:r>
              <a:rPr lang="zh-CN" altLang="en-US" sz="1600" b="1" dirty="0">
                <a:latin typeface="+mn-ea"/>
                <a:sym typeface="+mn-ea"/>
              </a:rPr>
              <a:t>位</a:t>
            </a:r>
            <a:r>
              <a:rPr lang="en-US" altLang="zh-CN" sz="1600" b="1" dirty="0">
                <a:latin typeface="+mn-ea"/>
                <a:sym typeface="+mn-ea"/>
              </a:rPr>
              <a:t>/16</a:t>
            </a:r>
            <a:r>
              <a:rPr lang="zh-CN" altLang="en-US" sz="1600" b="1" dirty="0">
                <a:latin typeface="+mn-ea"/>
                <a:sym typeface="+mn-ea"/>
              </a:rPr>
              <a:t>位不同的例子吗？</a:t>
            </a:r>
            <a:endParaRPr lang="zh-CN" altLang="en-US" sz="1600" b="1" dirty="0">
              <a:latin typeface="+mn-ea"/>
              <a:sym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15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位：0.9876543210987620 存储为：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0.9876543210987619448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    16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位：0.0000152587890625 存储为：0.0000152587890625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000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3355" y="3571240"/>
          <a:ext cx="8086725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588000" imgH="228600" progId="Equation.KSEE3">
                  <p:embed/>
                </p:oleObj>
              </mc:Choice>
              <mc:Fallback>
                <p:oleObj name="" r:id="rId1" imgW="5588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3355" y="3571240"/>
                        <a:ext cx="8086725" cy="33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A.2151294.4921512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u="sng" dirty="0">
                <a:solidFill>
                  <a:srgbClr val="0000FF"/>
                </a:solidFill>
                <a:latin typeface="+mn-ea"/>
              </a:rPr>
              <a:t>100 1010 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0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000 0011</a:t>
            </a:r>
            <a:r>
              <a:rPr lang="zh-CN" altLang="en-US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u="sng" dirty="0">
                <a:solidFill>
                  <a:srgbClr val="FF0000"/>
                </a:solidFill>
                <a:latin typeface="+mn-ea"/>
              </a:rPr>
              <a:t>100 1101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1111 1010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1001 0100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148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21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000 0011</a:t>
            </a:r>
            <a:r>
              <a:rPr lang="zh-CN" altLang="en-US" sz="1600" b="1" u="sng" dirty="0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0</a:t>
            </a:r>
            <a:r>
              <a:rPr lang="zh-CN" altLang="en-US" sz="1600" b="1" u="sng" dirty="0">
                <a:solidFill>
                  <a:srgbClr val="FF0000"/>
                </a:solidFill>
                <a:latin typeface="+mn-ea"/>
                <a:sym typeface="+mn-ea"/>
              </a:rPr>
              <a:t>100 1101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1111 1010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尾数转换为十进制整数形式是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1.0258171558380127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0.0258171558380127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保留小数点后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B.-4921512.2151294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100 1010 1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001 0110 0011 0001 0101 0000</a:t>
            </a:r>
            <a:endParaRPr lang="en-US" altLang="zh-CN" sz="1600" b="1" u="sng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endParaRPr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1001 0101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149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22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001 0110 0011 0001 0101 0000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尾数转换为十进制整数形式是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1.17337989807128906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0.17337989807128906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保留小数点后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C.0.002151294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011 1011 0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000 1100 1111 1100 1011 1001</a:t>
            </a:r>
            <a:endParaRPr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</a:t>
            </a:r>
            <a:endParaRPr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0111 0110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118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-9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000 1100 1111 1100 1011 1001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尾数转换为十进制整数形式是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1.1014624834060669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0.1014624834060669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保留小数点后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D.-0.004921512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011 1011 1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010 0001 0100 0100 1010 0011</a:t>
            </a:r>
            <a:endParaRPr lang="en-US" altLang="zh-CN" sz="1600" b="1" u="sng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endParaRPr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0111 0111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119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-8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010 0001 0100 0100 1010 0011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尾数转换为十进制整数形式是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1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.2599071264266968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0.2599071264266968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保留小数点后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A.2151294.4921512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100 0001 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  <a:sym typeface="+mn-ea"/>
              </a:rPr>
              <a:t>0100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0000 0110 1001 1011 1111 0011 1110 1111 1110 1100 1111 0111 1110</a:t>
            </a:r>
            <a:endParaRPr lang="en-US" altLang="zh-CN" sz="1600" b="1" u="sng" dirty="0">
              <a:solidFill>
                <a:srgbClr val="FF0000"/>
              </a:solidFill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</a:t>
            </a:r>
            <a:endParaRPr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100 0001 0100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1044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21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0000 0110 1001 1011 1111 0011 1110 1111 1110 1100 1111 0111 1110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尾数转换为十进制整数形式是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1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.02581715209541313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0.02581715209541313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保留小数点后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B.-4921512.2151294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100 0001 0101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0010 1100 0110 0010 1010 0000 1101 1100 0100 1010 1110 0001 1010</a:t>
            </a:r>
            <a:endParaRPr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endParaRPr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100 0001 0101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1045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22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0010 1100 0110 0010 1010 0000 1101 1100 0100 1010 1110 0001 1010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尾数转换为十进制整数形式是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1.17337994936213486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0.17337994936213486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保留小数点后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C.0.002151294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011 1111 0110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0001 1001 1111 1001 0111 0010 1011 1111 1000 0111 1000 1100 0101</a:t>
            </a:r>
            <a:endParaRPr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011 1111 0110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1014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-9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0001 1001 1111 1001 0111 0010 1011 1111 1000 0111 1000 1100 0101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尾数转换为十进制整数形式是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1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.10146252800000011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0.10146252800000011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保留小数点后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D.-0.007654321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011 1111 0111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0100 0010 1000 1001 0100 0101 0001 0110 0011 1101 0011 0110 1101</a:t>
            </a:r>
            <a:endParaRPr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endParaRPr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011 1111 0111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1015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solidFill>
                  <a:srgbClr val="0000FF"/>
                </a:solidFill>
                <a:latin typeface="+mn-ea"/>
              </a:rPr>
              <a:t>-8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0100 0010 1000 1001 0100 0101 0001 0110 0011 1101 0011 0110 1101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尾数转换为十进制整数形式是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1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.2599070720000001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0.2599070720000001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保留小数点后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7007</Words>
  <Application>WPS 演示</Application>
  <PresentationFormat>宽屏</PresentationFormat>
  <Paragraphs>266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默认设计模板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无聊的人</cp:lastModifiedBy>
  <cp:revision>41</cp:revision>
  <dcterms:created xsi:type="dcterms:W3CDTF">2020-08-13T13:39:00Z</dcterms:created>
  <dcterms:modified xsi:type="dcterms:W3CDTF">2021-12-09T14:15:15Z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