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492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3" r:id="rId31"/>
    <p:sldId id="1278" r:id="rId32"/>
    <p:sldId id="1279" r:id="rId33"/>
    <p:sldId id="1280" r:id="rId34"/>
    <p:sldId id="1281" r:id="rId35"/>
    <p:sldId id="1282" r:id="rId36"/>
    <p:sldId id="1283" r:id="rId37"/>
    <p:sldId id="1284" r:id="rId38"/>
    <p:sldId id="1285" r:id="rId39"/>
    <p:sldId id="1286" r:id="rId40"/>
    <p:sldId id="1287" r:id="rId41"/>
    <p:sldId id="1288" r:id="rId42"/>
    <p:sldId id="1289" r:id="rId43"/>
    <p:sldId id="1290" r:id="rId44"/>
    <p:sldId id="1291" r:id="rId45"/>
    <p:sldId id="1292" r:id="rId46"/>
    <p:sldId id="1293" r:id="rId47"/>
    <p:sldId id="1294" r:id="rId48"/>
    <p:sldId id="1295" r:id="rId49"/>
    <p:sldId id="1296" r:id="rId50"/>
    <p:sldId id="1297" r:id="rId51"/>
    <p:sldId id="1298" r:id="rId52"/>
    <p:sldId id="1299" r:id="rId53"/>
    <p:sldId id="1300" r:id="rId54"/>
    <p:sldId id="944" r:id="rId55"/>
    <p:sldId id="1342" r:id="rId56"/>
    <p:sldId id="1343" r:id="rId57"/>
    <p:sldId id="1344" r:id="rId58"/>
    <p:sldId id="1345" r:id="rId59"/>
    <p:sldId id="1346" r:id="rId60"/>
    <p:sldId id="1347" r:id="rId61"/>
    <p:sldId id="1348" r:id="rId62"/>
    <p:sldId id="1349" r:id="rId63"/>
    <p:sldId id="1350" r:id="rId64"/>
    <p:sldId id="1351" r:id="rId65"/>
    <p:sldId id="1352" r:id="rId66"/>
    <p:sldId id="1353" r:id="rId67"/>
    <p:sldId id="1354" r:id="rId68"/>
    <p:sldId id="1355" r:id="rId69"/>
    <p:sldId id="1356" r:id="rId70"/>
    <p:sldId id="1357" r:id="rId71"/>
    <p:sldId id="1358" r:id="rId72"/>
    <p:sldId id="1359" r:id="rId73"/>
    <p:sldId id="1360" r:id="rId74"/>
    <p:sldId id="1361" r:id="rId75"/>
    <p:sldId id="545" r:id="rId76"/>
    <p:sldId id="1303" r:id="rId77"/>
    <p:sldId id="1304" r:id="rId78"/>
    <p:sldId id="1305" r:id="rId79"/>
    <p:sldId id="1306" r:id="rId80"/>
    <p:sldId id="1307" r:id="rId81"/>
    <p:sldId id="1308" r:id="rId82"/>
    <p:sldId id="1309" r:id="rId83"/>
    <p:sldId id="1310" r:id="rId84"/>
    <p:sldId id="1311" r:id="rId85"/>
    <p:sldId id="1312" r:id="rId86"/>
    <p:sldId id="1313" r:id="rId87"/>
    <p:sldId id="1314" r:id="rId88"/>
    <p:sldId id="1315" r:id="rId89"/>
    <p:sldId id="1316" r:id="rId90"/>
    <p:sldId id="1317" r:id="rId91"/>
    <p:sldId id="1318" r:id="rId92"/>
    <p:sldId id="1319" r:id="rId93"/>
    <p:sldId id="1320" r:id="rId94"/>
    <p:sldId id="1321" r:id="rId95"/>
    <p:sldId id="1322" r:id="rId96"/>
    <p:sldId id="1323" r:id="rId97"/>
    <p:sldId id="1324" r:id="rId98"/>
    <p:sldId id="1325" r:id="rId99"/>
    <p:sldId id="1326" r:id="rId100"/>
    <p:sldId id="1327" r:id="rId101"/>
    <p:sldId id="1328" r:id="rId102"/>
    <p:sldId id="1329" r:id="rId103"/>
    <p:sldId id="541" r:id="rId104"/>
    <p:sldId id="542" r:id="rId105"/>
    <p:sldId id="546" r:id="rId106"/>
    <p:sldId id="547" r:id="rId107"/>
    <p:sldId id="548" r:id="rId108"/>
    <p:sldId id="549" r:id="rId109"/>
    <p:sldId id="550" r:id="rId110"/>
    <p:sldId id="551" r:id="rId111"/>
    <p:sldId id="552" r:id="rId112"/>
    <p:sldId id="553" r:id="rId113"/>
    <p:sldId id="554" r:id="rId114"/>
    <p:sldId id="555" r:id="rId1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1" d="100"/>
          <a:sy n="91" d="100"/>
        </p:scale>
        <p:origin x="9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9" Type="http://schemas.openxmlformats.org/officeDocument/2006/relationships/commentAuthors" Target="commentAuthors.xml"/><Relationship Id="rId118" Type="http://schemas.openxmlformats.org/officeDocument/2006/relationships/tableStyles" Target="tableStyles.xml"/><Relationship Id="rId117" Type="http://schemas.openxmlformats.org/officeDocument/2006/relationships/viewProps" Target="viewProps.xml"/><Relationship Id="rId116" Type="http://schemas.openxmlformats.org/officeDocument/2006/relationships/presProps" Target="presProps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5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7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0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1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贴图要有效部分即可，必须要全部内容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A.1001 0101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10010101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-)       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10010100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01101011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</a:t>
            </a:r>
            <a:r>
              <a:rPr lang="en-US" altLang="zh-CN" sz="1600" b="1" dirty="0">
                <a:latin typeface="+mn-ea"/>
              </a:rPr>
              <a:t>107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整数：</a:t>
            </a:r>
            <a:r>
              <a:rPr lang="en-US" altLang="zh-CN" sz="1600" b="1" dirty="0">
                <a:latin typeface="+mn-ea"/>
              </a:rPr>
              <a:t>-107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1LL - 123L * int(12.3)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+ 4.3f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int(12.3)                       =&gt;   12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123L * int(12.3)                =&gt;   1476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123L * int(12.3)          =&gt;  -1475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1LL - 123L * int(12.3)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+ 4.3f   =&gt;  -1470.7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80" y="2881543"/>
            <a:ext cx="8095238" cy="31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a = 4 * 6 , a = b = 7 * 3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(1)4 * 6                        =&gt;   24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(2)a = 4 * 6                    =&gt;   24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(3)7 * 3                        =&gt;   21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(4)b = 7 * 3                    =&gt;   21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(5)a = b = 7 * 3                =&gt;   21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(6)</a:t>
            </a:r>
            <a:r>
              <a:rPr lang="en-US" altLang="zh-CN" sz="1600" b="1" dirty="0">
                <a:latin typeface="+mn-ea"/>
                <a:sym typeface="+mn-ea"/>
              </a:rPr>
              <a:t>a = 4 * 6 , a = b = 7 * 3    =&gt;   21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4" name="图片 3" descr="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561715"/>
            <a:ext cx="755015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pt-BR" altLang="zh-CN" sz="1600" b="1" dirty="0">
                <a:latin typeface="+mn-ea"/>
              </a:rPr>
              <a:t> + (y - 3 * (x + z) - 2 * w) % 3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(1)x + z                          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(2)3 * (x + z)                        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(3)y - </a:t>
            </a:r>
            <a:r>
              <a:rPr lang="en-US" altLang="zh-CN" sz="1600" b="1" dirty="0">
                <a:latin typeface="+mn-ea"/>
                <a:sym typeface="+mn-ea"/>
              </a:rPr>
              <a:t>3 * (x + z)          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(4)2 * w                    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(5)y - </a:t>
            </a:r>
            <a:r>
              <a:rPr lang="en-US" altLang="zh-CN" sz="1600" b="1" dirty="0">
                <a:latin typeface="+mn-ea"/>
                <a:sym typeface="+mn-ea"/>
              </a:rPr>
              <a:t>3 * (x + z) -2 * w   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(6)(y - 3 * (x + z) -2 * w) % 3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(7)</a:t>
            </a:r>
            <a:r>
              <a:rPr lang="en-US" altLang="zh-CN" sz="1600" b="1" dirty="0">
                <a:latin typeface="+mn-ea"/>
                <a:sym typeface="+mn-ea"/>
              </a:rPr>
              <a:t>x</a:t>
            </a:r>
            <a:r>
              <a:rPr lang="pt-BR" altLang="zh-CN" sz="1600" b="1" dirty="0">
                <a:latin typeface="+mn-ea"/>
                <a:sym typeface="+mn-ea"/>
              </a:rPr>
              <a:t> + (y - 3 * (x + z) - 2 * w) % 3   </a:t>
            </a:r>
            <a:r>
              <a:rPr lang="en-US" altLang="pt-BR" sz="1600" b="1" dirty="0">
                <a:latin typeface="+mn-ea"/>
                <a:sym typeface="+mn-ea"/>
              </a:rPr>
              <a:t>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结果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724910"/>
            <a:ext cx="6038850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3.5F * 3U + 2LU * 7U - 'a'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(1)3.5F * 3U                    =&gt;   10.5         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(2)2LU *7U                      =&gt;   14      unsigned long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</a:t>
            </a:r>
            <a:r>
              <a:rPr lang="en-US" altLang="zh-CN" sz="1600" b="1" dirty="0">
                <a:latin typeface="+mn-ea"/>
                <a:sym typeface="+mn-ea"/>
              </a:rPr>
              <a:t>3.5F * 3U + 2LU * 7U         =&gt;   24.5            float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(4)3.5F * 3U + 2LU * 7U - 'a'   =&gt;  -72.5            float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080385"/>
            <a:ext cx="6019800" cy="210185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26LL % 3 + 34U % 7 + 3.5F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(1)26LL % 3                    =&gt;   2     long long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(2)34U % 7                     =&gt;   6      unsigned int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</a:t>
            </a:r>
            <a:r>
              <a:rPr lang="en-US" altLang="zh-CN" sz="1600" b="1" dirty="0">
                <a:latin typeface="+mn-ea"/>
                <a:sym typeface="+mn-ea"/>
              </a:rPr>
              <a:t>26LL % 3 + 34U % 7          =&gt;   8     long long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</a:rPr>
              <a:t>(4)</a:t>
            </a:r>
            <a:r>
              <a:rPr lang="en-US" altLang="zh-CN" sz="1600" b="1" dirty="0">
                <a:latin typeface="+mn-ea"/>
                <a:sym typeface="+mn-ea"/>
              </a:rPr>
              <a:t>26LL % 3 + 34U % 7 + 3.5F   =&gt;   11.5          float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074670"/>
            <a:ext cx="6045200" cy="210185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2.3 + 3 % 7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+ 1.3) % 2 * 4.0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(1)3 % 7                                                            =&gt;   3    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(2)2.8F + 1.3                                                       =&gt;   4.1          double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+ 1.3)                           =&gt;   4     </a:t>
            </a:r>
            <a:r>
              <a:rPr lang="en-US" altLang="zh-CN" sz="1600" b="1" dirty="0">
                <a:latin typeface="+mn-ea"/>
                <a:sym typeface="+mn-ea"/>
              </a:rPr>
              <a:t>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(4)3 % 7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+ 1.3)                   =&gt;   12    </a:t>
            </a:r>
            <a:r>
              <a:rPr lang="en-US" altLang="zh-CN" sz="1600" b="1" dirty="0">
                <a:latin typeface="+mn-ea"/>
                <a:sym typeface="+mn-ea"/>
              </a:rPr>
              <a:t>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(5)3 % 7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+ 1.3) % 2               =&gt;   0     </a:t>
            </a:r>
            <a:r>
              <a:rPr lang="en-US" altLang="zh-CN" sz="1600" b="1" dirty="0">
                <a:latin typeface="+mn-ea"/>
                <a:sym typeface="+mn-ea"/>
              </a:rPr>
              <a:t>unsigned long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(6)3 % 7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+ 1.3) % 2 * 4.0         =&gt;   0.0          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(7)2.3 + 3 % 7 * </a:t>
            </a:r>
            <a:r>
              <a:rPr lang="en-US" altLang="zh-CN" sz="1600" b="1" dirty="0" err="1">
                <a:latin typeface="+mn-ea"/>
                <a:sym typeface="+mn-ea"/>
              </a:rPr>
              <a:t>static_cast</a:t>
            </a:r>
            <a:r>
              <a:rPr lang="en-US" altLang="zh-CN" sz="1600" b="1" dirty="0">
                <a:latin typeface="+mn-ea"/>
                <a:sym typeface="+mn-ea"/>
              </a:rPr>
              <a:t>&lt;unsigned long&gt;(2.8F + 1.3) % 2 * 4.0   =&gt;   2.3          </a:t>
            </a:r>
            <a:r>
              <a:rPr lang="en-US" altLang="zh-CN" sz="1600" b="1" dirty="0">
                <a:latin typeface="+mn-ea"/>
                <a:sym typeface="+mn-ea"/>
              </a:rPr>
              <a:t>double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726815"/>
            <a:ext cx="89027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int(3.89 + 0.22) % 3 + (long)2.5 % 7 - 'Q' * 5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(1)3.89 + 0.22                                      =&gt;   4.11     double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en-US" altLang="zh-CN" sz="1600" b="1" dirty="0">
                <a:latin typeface="+mn-ea"/>
                <a:sym typeface="+mn-ea"/>
              </a:rPr>
              <a:t>int(3.89 + 0.22)                                 =&gt;   4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(3)int(3.89 + 0.22) % 3                             =&gt;   1  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(4)</a:t>
            </a:r>
            <a:r>
              <a:rPr lang="en-US" altLang="zh-CN" sz="1600" b="1" dirty="0">
                <a:latin typeface="+mn-ea"/>
                <a:sym typeface="+mn-ea"/>
              </a:rPr>
              <a:t>(long)2.5                                        =&gt;   2      long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(5)(long)2.5 % 7                                    =&gt;   2      </a:t>
            </a:r>
            <a:r>
              <a:rPr lang="en-US" altLang="zh-CN" sz="1600" b="1" dirty="0">
                <a:latin typeface="+mn-ea"/>
                <a:sym typeface="+mn-ea"/>
              </a:rPr>
              <a:t>long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(6)int(3.89 + 0.22) % 3 + (long)2.5 % 7             =&gt;   3      long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(7)'Q' * 5                                          =&gt;   405        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(8)int(3.89 + 0.22) % 3 + (long)2.5 % 7 - 'Q' * 5   =&gt;  -402    </a:t>
            </a:r>
            <a:r>
              <a:rPr lang="en-US" altLang="zh-CN" sz="1600" b="1" dirty="0">
                <a:latin typeface="+mn-ea"/>
                <a:sym typeface="+mn-ea"/>
              </a:rPr>
              <a:t>long int</a:t>
            </a:r>
            <a:r>
              <a:rPr lang="zh-CN" altLang="en-US" sz="1600" b="1" dirty="0">
                <a:latin typeface="+mn-ea"/>
                <a:sym typeface="+mn-ea"/>
              </a:rPr>
              <a:t>型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4030345"/>
            <a:ext cx="8896350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=&gt; a = a +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 a -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+ n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 a = a - (a + n)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(1) a + n      a=5  n=12 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17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(2) a - </a:t>
            </a:r>
            <a:r>
              <a:rPr lang="zh-CN" altLang="en-US" sz="1600" b="1" dirty="0">
                <a:latin typeface="+mn-ea"/>
                <a:sym typeface="+mn-ea"/>
              </a:rPr>
              <a:t>和     </a:t>
            </a:r>
            <a:r>
              <a:rPr lang="en-US" altLang="zh-CN" sz="1600" b="1" dirty="0">
                <a:latin typeface="+mn-ea"/>
                <a:sym typeface="+mn-ea"/>
              </a:rPr>
              <a:t>a=5  n=12  </a:t>
            </a:r>
            <a:r>
              <a:rPr lang="zh-CN" altLang="en-US" sz="1600" b="1" dirty="0">
                <a:latin typeface="+mn-ea"/>
                <a:sym typeface="+mn-ea"/>
              </a:rPr>
              <a:t>差</a:t>
            </a:r>
            <a:r>
              <a:rPr lang="en-US" altLang="zh-CN" sz="1600" b="1" dirty="0">
                <a:latin typeface="+mn-ea"/>
                <a:sym typeface="+mn-ea"/>
              </a:rPr>
              <a:t>-12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(3) a = </a:t>
            </a:r>
            <a:r>
              <a:rPr lang="zh-CN" altLang="en-US" sz="1600" b="1" dirty="0">
                <a:latin typeface="+mn-ea"/>
                <a:sym typeface="+mn-ea"/>
              </a:rPr>
              <a:t>差</a:t>
            </a:r>
            <a:r>
              <a:rPr lang="zh-CN" altLang="en-US" sz="1600" b="1" dirty="0">
                <a:latin typeface="+mn-ea"/>
                <a:sym typeface="+mn-ea"/>
              </a:rPr>
              <a:t>     </a:t>
            </a:r>
            <a:r>
              <a:rPr lang="en-US" altLang="zh-CN" sz="1600" b="1" dirty="0">
                <a:latin typeface="+mn-ea"/>
                <a:sym typeface="+mn-ea"/>
              </a:rPr>
              <a:t>a=-12 n=12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 descr="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061335"/>
            <a:ext cx="68834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1011 1011 0110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11011011 10110110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-)                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11011011 10110101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00100100 01001010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</a:t>
            </a:r>
            <a:r>
              <a:rPr lang="en-US" altLang="zh-CN" sz="1600" b="1" dirty="0">
                <a:latin typeface="+mn-ea"/>
              </a:rPr>
              <a:t>9290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整数：</a:t>
            </a:r>
            <a:r>
              <a:rPr lang="en-US" altLang="zh-CN" sz="1600" b="1" dirty="0">
                <a:latin typeface="+mn-ea"/>
              </a:rPr>
              <a:t>-9290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+= n += 7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+= (n += 7)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+= (n = n + 7)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(1) n + 7</a:t>
            </a:r>
            <a:r>
              <a:rPr lang="en-US" altLang="zh-CN" sz="1600" b="1" dirty="0">
                <a:latin typeface="+mn-ea"/>
                <a:sym typeface="+mn-ea"/>
              </a:rPr>
              <a:t>      a=5  n=12 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19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(2) n = </a:t>
            </a:r>
            <a:r>
              <a:rPr lang="zh-CN" altLang="en-US" sz="1600" b="1" dirty="0">
                <a:latin typeface="+mn-ea"/>
                <a:sym typeface="+mn-ea"/>
              </a:rPr>
              <a:t>和     </a:t>
            </a:r>
            <a:r>
              <a:rPr lang="en-US" altLang="zh-CN" sz="1600" b="1" dirty="0">
                <a:latin typeface="+mn-ea"/>
                <a:sym typeface="+mn-ea"/>
              </a:rPr>
              <a:t>a=5  n=19  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(n = n + 7)</a:t>
            </a:r>
            <a:r>
              <a:rPr lang="zh-CN" altLang="en-US" sz="1600" b="1" dirty="0">
                <a:latin typeface="+mn-ea"/>
                <a:sym typeface="+mn-ea"/>
              </a:rPr>
              <a:t>的值也为</a:t>
            </a:r>
            <a:r>
              <a:rPr lang="en-US" altLang="zh-CN" sz="1600" b="1" dirty="0">
                <a:latin typeface="+mn-ea"/>
                <a:sym typeface="+mn-ea"/>
              </a:rPr>
              <a:t>19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+= 19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=&gt;a = a + 19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(3) a + 19     a=5  n=19 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24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(4) a = </a:t>
            </a:r>
            <a:r>
              <a:rPr lang="zh-CN" altLang="en-US" sz="1600" b="1" dirty="0">
                <a:latin typeface="+mn-ea"/>
                <a:sym typeface="+mn-ea"/>
              </a:rPr>
              <a:t>和     </a:t>
            </a:r>
            <a:r>
              <a:rPr lang="en-US" altLang="zh-CN" sz="1600" b="1" dirty="0">
                <a:latin typeface="+mn-ea"/>
                <a:sym typeface="+mn-ea"/>
              </a:rPr>
              <a:t>a=24 n=19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4318000"/>
            <a:ext cx="6896100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*= a += a /= 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=&gt;a *= a += (a = a / a)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</a:t>
            </a:r>
            <a:r>
              <a:rPr lang="en-US" altLang="zh-CN" sz="1600" b="1" dirty="0">
                <a:latin typeface="+mn-ea"/>
                <a:sym typeface="+mn-ea"/>
              </a:rPr>
              <a:t> a / a      a=5  </a:t>
            </a:r>
            <a:r>
              <a:rPr lang="zh-CN" altLang="en-US" sz="1600" b="1" dirty="0">
                <a:latin typeface="+mn-ea"/>
                <a:sym typeface="+mn-ea"/>
              </a:rPr>
              <a:t>商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(2) a = </a:t>
            </a:r>
            <a:r>
              <a:rPr lang="zh-CN" altLang="en-US" sz="1600" b="1" dirty="0">
                <a:latin typeface="+mn-ea"/>
                <a:sym typeface="+mn-ea"/>
              </a:rPr>
              <a:t>商     </a:t>
            </a:r>
            <a:r>
              <a:rPr lang="en-US" altLang="zh-CN" sz="1600" b="1" dirty="0">
                <a:latin typeface="+mn-ea"/>
                <a:sym typeface="+mn-ea"/>
              </a:rPr>
              <a:t>a=1  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(a = a / a)</a:t>
            </a:r>
            <a:r>
              <a:rPr lang="zh-CN" altLang="en-US" sz="1600" b="1" dirty="0">
                <a:latin typeface="+mn-ea"/>
                <a:sym typeface="+mn-ea"/>
              </a:rPr>
              <a:t>的值也为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*= a += 1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*= (a = a + 1)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(3) a + 1      a=1  </a:t>
            </a:r>
            <a:r>
              <a:rPr lang="zh-CN" altLang="en-US" sz="1600" b="1" dirty="0">
                <a:latin typeface="+mn-ea"/>
                <a:sym typeface="+mn-ea"/>
              </a:rPr>
              <a:t>和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(4) a = </a:t>
            </a:r>
            <a:r>
              <a:rPr lang="zh-CN" altLang="en-US" sz="1600" b="1" dirty="0">
                <a:latin typeface="+mn-ea"/>
                <a:sym typeface="+mn-ea"/>
              </a:rPr>
              <a:t>和     </a:t>
            </a:r>
            <a:r>
              <a:rPr lang="en-US" altLang="zh-CN" sz="1600" b="1" dirty="0">
                <a:latin typeface="+mn-ea"/>
                <a:sym typeface="+mn-ea"/>
              </a:rPr>
              <a:t>a=2  </a:t>
            </a:r>
            <a:r>
              <a:rPr lang="zh-CN" altLang="en-US" sz="1600" b="1" dirty="0">
                <a:latin typeface="+mn-ea"/>
                <a:sym typeface="+mn-ea"/>
              </a:rPr>
              <a:t>表达式</a:t>
            </a:r>
            <a:r>
              <a:rPr lang="en-US" altLang="zh-CN" sz="1600" b="1" dirty="0">
                <a:latin typeface="+mn-ea"/>
                <a:sym typeface="+mn-ea"/>
              </a:rPr>
              <a:t>(a = a + 1)</a:t>
            </a:r>
            <a:r>
              <a:rPr lang="zh-CN" altLang="en-US" sz="1600" b="1" dirty="0">
                <a:latin typeface="+mn-ea"/>
                <a:sym typeface="+mn-ea"/>
              </a:rPr>
              <a:t>的值也为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*= 2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=&gt;a = a * 2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(5) a * 2      a=2  </a:t>
            </a:r>
            <a:r>
              <a:rPr lang="zh-CN" altLang="en-US" sz="1600" b="1" dirty="0">
                <a:latin typeface="+mn-ea"/>
                <a:sym typeface="+mn-ea"/>
              </a:rPr>
              <a:t>积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存放在中间变量中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(6) a = </a:t>
            </a:r>
            <a:r>
              <a:rPr lang="zh-CN" altLang="en-US" sz="1600" b="1" dirty="0">
                <a:latin typeface="+mn-ea"/>
                <a:sym typeface="+mn-ea"/>
              </a:rPr>
              <a:t>积     </a:t>
            </a:r>
            <a:r>
              <a:rPr lang="en-US" altLang="zh-CN" sz="1600" b="1" dirty="0">
                <a:latin typeface="+mn-ea"/>
                <a:sym typeface="+mn-ea"/>
              </a:rPr>
              <a:t>a=4</a:t>
            </a:r>
            <a:endParaRPr lang="en-US" altLang="zh-CN" sz="1600" b="1" dirty="0">
              <a:latin typeface="+mn-ea"/>
              <a:sym typeface="+mn-ea"/>
            </a:endParaRPr>
          </a:p>
        </p:txBody>
      </p:sp>
      <p:pic>
        <p:nvPicPr>
          <p:cNvPr id="2" name="图片 1" descr="结果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2665" y="4610100"/>
            <a:ext cx="602678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a=5, n = 12;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a %= n %= 4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7.B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、为何编译不报错：图中代码无语法错误，符合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编程</a:t>
            </a:r>
            <a:r>
              <a:rPr lang="zh-CN" altLang="en-US" sz="1600" b="1" dirty="0">
                <a:latin typeface="+mn-ea"/>
              </a:rPr>
              <a:t>要求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、为何运行无输出：第一步</a:t>
            </a:r>
            <a:r>
              <a:rPr lang="en-US" altLang="zh-CN" sz="1600" b="1" dirty="0">
                <a:latin typeface="+mn-ea"/>
              </a:rPr>
              <a:t>n %= 4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，表达式</a:t>
            </a:r>
            <a:r>
              <a:rPr lang="en-US" altLang="zh-CN" sz="1600" b="1" dirty="0">
                <a:latin typeface="+mn-ea"/>
              </a:rPr>
              <a:t>(n %= 4)</a:t>
            </a:r>
            <a:r>
              <a:rPr lang="zh-CN" altLang="en-US" sz="1600" b="1" dirty="0">
                <a:latin typeface="+mn-ea"/>
              </a:rPr>
              <a:t>的值也为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，使得第二步</a:t>
            </a:r>
            <a:r>
              <a:rPr lang="en-US" altLang="zh-CN" sz="1600" b="1" dirty="0">
                <a:latin typeface="+mn-ea"/>
              </a:rPr>
              <a:t>a %= 0</a:t>
            </a:r>
            <a:r>
              <a:rPr lang="zh-CN" altLang="en-US" sz="1600" b="1" dirty="0">
                <a:latin typeface="+mn-ea"/>
              </a:rPr>
              <a:t>无意义，故无输出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4034155"/>
            <a:ext cx="5689600" cy="2499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格式要求：多字节时，每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8bit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中间加一个空格或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-(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例：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"11010100 00110001" 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或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"11010100-00110001")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C.1111 1111 1111 1111 1111 1110 1011 0110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原码：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11111111 11111111 11111110 10110110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-)                                  1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-------------------------------------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  11111111 11111111 11111110 10110101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00000000 00000000 00000001 01001010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绝对值：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330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整数：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-330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D.1101 1111 0110 0000 0111 1001 1000 0000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11011111 01100000 01111001 10000000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-)                           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11011111 01100000 01111001 01111111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00100000 10011111 10000110 10000000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绝对值：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547325568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整数：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-547325568</a:t>
            </a:r>
            <a:endParaRPr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E.1111 1111 1111 1111 1111 1111 1111 1000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补码：</a:t>
            </a:r>
            <a:r>
              <a:rPr lang="en-US" altLang="zh-CN" sz="1600" b="1" dirty="0">
                <a:latin typeface="+mn-ea"/>
              </a:rPr>
              <a:t>11111111 11111111 11111111 11111000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-)                                  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11111111 11111111 11111111 11110111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00000000 00000000 00000000 00001000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绝对值：</a:t>
            </a:r>
            <a:r>
              <a:rPr lang="en-US" altLang="zh-CN" sz="1600" b="1" dirty="0">
                <a:latin typeface="+mn-ea"/>
              </a:rPr>
              <a:t>8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整数：</a:t>
            </a:r>
            <a:r>
              <a:rPr lang="en-US" altLang="zh-CN" sz="1600" b="1" dirty="0">
                <a:latin typeface="+mn-ea"/>
              </a:rPr>
              <a:t>-8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学号对应的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的结果直接拿来当做本题初始数据即可）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anose="02010600030101010101" pitchFamily="2" charset="-122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原码：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11111111 10110100 11100111 01011000</a:t>
            </a:r>
            <a:endParaRPr lang="en-US" altLang="zh-CN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    -)                                  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    -------------------------------------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      11111111 10110100 11100111 01010111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     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00000000 01001011 00011000 10101000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绝对值：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4921512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整数：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  <a:sym typeface="+mn-ea"/>
              </a:rPr>
              <a:t>-4921512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A."\b\\</a:t>
            </a:r>
            <a:r>
              <a:rPr lang="en-US" altLang="zh-CN" sz="1600" b="1" dirty="0" err="1">
                <a:latin typeface="+mn-ea"/>
              </a:rPr>
              <a:t>nrv</a:t>
            </a:r>
            <a:r>
              <a:rPr lang="en-US" altLang="zh-CN" sz="1600" b="1" dirty="0">
                <a:latin typeface="+mn-ea"/>
              </a:rPr>
              <a:t>\384\x3f6\2a\"\r\\a\v\f"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 descr="strle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2750820"/>
            <a:ext cx="88201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\138\xa2\214\x6w\383\x65\042\xd5\257\x3e\1325\x6a\175\x2e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 descr="strle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5" y="2606040"/>
            <a:ext cx="10058400" cy="692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这两个，第一个是正确的，第二个有问题，请构造测试程序验证，并将构造的测试程序及相应的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信息的截图贴在文档中；对有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的测试程序给出你的理解（主要是对比从八进制和十六进制转义的差异）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C."\t\\</a:t>
            </a:r>
            <a:r>
              <a:rPr lang="en-US" altLang="zh-CN" sz="1600" b="1" dirty="0" err="1">
                <a:latin typeface="+mn-ea"/>
              </a:rPr>
              <a:t>rnv</a:t>
            </a:r>
            <a:r>
              <a:rPr lang="en-US" altLang="zh-CN" sz="1600" b="1" dirty="0">
                <a:latin typeface="+mn-ea"/>
              </a:rPr>
              <a:t>\293\23456f\"\r\\av\f"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"\t\\</a:t>
            </a:r>
            <a:r>
              <a:rPr lang="en-US" altLang="zh-CN" sz="1600" b="1" dirty="0" err="1">
                <a:latin typeface="+mn-ea"/>
              </a:rPr>
              <a:t>rnv</a:t>
            </a:r>
            <a:r>
              <a:rPr lang="en-US" altLang="zh-CN" sz="1600" b="1" dirty="0">
                <a:latin typeface="+mn-ea"/>
              </a:rPr>
              <a:t>\293\x23456f\"\r\\av\f"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理解：由代码颜色知八进制时</a:t>
            </a:r>
            <a:r>
              <a:rPr lang="zh-CN" altLang="en-US" sz="1600" b="1" dirty="0">
                <a:latin typeface="+mn-ea"/>
              </a:rPr>
              <a:t>转义字符为</a:t>
            </a:r>
            <a:r>
              <a:rPr lang="en-US" altLang="zh-CN" sz="1600" b="1" dirty="0">
                <a:latin typeface="+mn-ea"/>
              </a:rPr>
              <a:t>\2</a:t>
            </a:r>
            <a:r>
              <a:rPr lang="zh-CN" altLang="en-US" sz="1600" b="1" dirty="0">
                <a:latin typeface="+mn-ea"/>
              </a:rPr>
              <a:t>，作为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八进制数未</a:t>
            </a:r>
            <a:r>
              <a:rPr lang="zh-CN" altLang="en-US" sz="1600" b="1" dirty="0">
                <a:latin typeface="+mn-ea"/>
              </a:rPr>
              <a:t>超过范围，故未报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；而十六进制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时转义字符为</a:t>
            </a:r>
            <a:r>
              <a:rPr lang="en-US" altLang="zh-CN" sz="1600" b="1" dirty="0">
                <a:latin typeface="+mn-ea"/>
              </a:rPr>
              <a:t>\x2345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latin typeface="+mn-ea"/>
                <a:sym typeface="+mn-ea"/>
              </a:rPr>
              <a:t>作为十六进制数超过了范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围，故报了</a:t>
            </a:r>
            <a:r>
              <a:rPr lang="en-US" altLang="zh-CN" sz="1600" b="1" dirty="0">
                <a:latin typeface="+mn-ea"/>
                <a:sym typeface="+mn-ea"/>
              </a:rPr>
              <a:t>error</a:t>
            </a:r>
            <a:r>
              <a:rPr lang="zh-CN" altLang="en-US" sz="1600" b="1" dirty="0">
                <a:latin typeface="+mn-ea"/>
                <a:sym typeface="+mn-ea"/>
              </a:rPr>
              <a:t>，</a:t>
            </a:r>
            <a:r>
              <a:rPr lang="zh-CN" altLang="en-US" sz="1600" b="1" dirty="0">
                <a:latin typeface="+mn-ea"/>
              </a:rPr>
              <a:t>说明 </a:t>
            </a:r>
            <a:r>
              <a:rPr lang="en-US" altLang="zh-CN" sz="1600" b="1" dirty="0">
                <a:latin typeface="+mn-ea"/>
              </a:rPr>
              <a:t>“</a:t>
            </a:r>
            <a:r>
              <a:rPr lang="zh-CN" altLang="en-US" sz="1600" b="1" dirty="0">
                <a:latin typeface="+mn-ea"/>
              </a:rPr>
              <a:t>对字符来说太大</a:t>
            </a:r>
            <a:r>
              <a:rPr lang="en-US" altLang="zh-CN" sz="1600" b="1" dirty="0">
                <a:latin typeface="+mn-ea"/>
              </a:rPr>
              <a:t>”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 descr="erro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392680"/>
            <a:ext cx="5627370" cy="3593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这两个，都是不完全正确的，请构造测试程序验证，并将你构造的测试程序及相应的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信息的截图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D."\9876"</a:t>
            </a:r>
            <a:r>
              <a:rPr lang="en-US" altLang="zh-CN" sz="1600" b="1" dirty="0">
                <a:latin typeface="+mn-ea"/>
                <a:sym typeface="+mn-ea"/>
              </a:rPr>
              <a:t>                                        "\*321"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 descr="warnin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2994660"/>
            <a:ext cx="5058410" cy="2369820"/>
          </a:xfrm>
          <a:prstGeom prst="rect">
            <a:avLst/>
          </a:prstGeom>
        </p:spPr>
      </p:pic>
      <p:pic>
        <p:nvPicPr>
          <p:cNvPr id="6" name="图片 5" descr="resul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5363845"/>
            <a:ext cx="1619885" cy="381000"/>
          </a:xfrm>
          <a:prstGeom prst="rect">
            <a:avLst/>
          </a:prstGeom>
        </p:spPr>
      </p:pic>
      <p:pic>
        <p:nvPicPr>
          <p:cNvPr id="8" name="图片 7" descr="warning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30" y="2995295"/>
            <a:ext cx="5053965" cy="2369185"/>
          </a:xfrm>
          <a:prstGeom prst="rect">
            <a:avLst/>
          </a:prstGeom>
        </p:spPr>
      </p:pic>
      <p:pic>
        <p:nvPicPr>
          <p:cNvPr id="10" name="图片 9" descr="result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85" y="5364480"/>
            <a:ext cx="1619885" cy="381000"/>
          </a:xfrm>
          <a:prstGeom prst="rect">
            <a:avLst/>
          </a:prstGeom>
        </p:spPr>
      </p:pic>
      <p:pic>
        <p:nvPicPr>
          <p:cNvPr id="12" name="图片 11" descr="无标题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705" y="5342255"/>
            <a:ext cx="939800" cy="402590"/>
          </a:xfrm>
          <a:prstGeom prst="rect">
            <a:avLst/>
          </a:prstGeom>
        </p:spPr>
      </p:pic>
      <p:pic>
        <p:nvPicPr>
          <p:cNvPr id="13" name="图片 12" descr="无标题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670" y="5343525"/>
            <a:ext cx="923290" cy="400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这两个，都是不完全正确的，请构造测试程序验证，并将你构造的测试程序及相应的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信息的截图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贴在文档中；对有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的测试程序的运行结果给出长度分析，对有</a:t>
            </a:r>
            <a:r>
              <a:rPr lang="en-US" altLang="zh-CN" sz="1600" b="1" dirty="0">
                <a:latin typeface="+mn-ea"/>
              </a:rPr>
              <a:t>error</a:t>
            </a:r>
            <a:r>
              <a:rPr lang="zh-CN" altLang="en-US" sz="1600" b="1" dirty="0">
                <a:latin typeface="+mn-ea"/>
              </a:rPr>
              <a:t>的测试程序给出你的理解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E."\xg321"                                       </a:t>
            </a:r>
            <a:r>
              <a:rPr lang="en-US" altLang="zh-CN" sz="1600" b="1" dirty="0">
                <a:latin typeface="+mn-ea"/>
                <a:sym typeface="+mn-ea"/>
              </a:rPr>
              <a:t>"\x*321"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理解：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“g321”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“*321”</a:t>
            </a:r>
            <a:r>
              <a:rPr lang="zh-CN" altLang="en-US" sz="1600" b="1" dirty="0">
                <a:latin typeface="+mn-ea"/>
              </a:rPr>
              <a:t>不是十六进制数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、十六进制常量，在转义字符后必须紧跟有一个十六进制数字，而</a:t>
            </a:r>
            <a:r>
              <a:rPr lang="en-US" altLang="zh-CN" sz="1600" b="1" dirty="0">
                <a:latin typeface="+mn-ea"/>
              </a:rPr>
              <a:t>“g”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“*”</a:t>
            </a:r>
            <a:r>
              <a:rPr lang="zh-CN" altLang="en-US" sz="1600" b="1" dirty="0">
                <a:latin typeface="+mn-ea"/>
              </a:rPr>
              <a:t>不是十六进制数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3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图片 1" descr="erro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2917190"/>
            <a:ext cx="5115560" cy="3069590"/>
          </a:xfrm>
          <a:prstGeom prst="rect">
            <a:avLst/>
          </a:prstGeom>
        </p:spPr>
      </p:pic>
      <p:pic>
        <p:nvPicPr>
          <p:cNvPr id="5" name="图片 4" descr="erro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917825"/>
            <a:ext cx="5106670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b=a-2;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(b</a:t>
            </a:r>
            <a:r>
              <a:rPr lang="zh-CN" altLang="en-US" sz="1600" b="1" dirty="0">
                <a:latin typeface="+mn-ea"/>
              </a:rPr>
              <a:t>的十进制表示形式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a=32700;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b=a+1300;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b=a+1300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01111111 10111100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+)1300 = 00000000 00000000 00000101 00010100  -&gt; 1300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---------------------------------------------------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00000000 00000000 10000100 11010000  -&gt; a+1300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10000100 11010000  -&gt; b=a+1300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10000100 11010000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10000100 11001111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01111011 00110000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31536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-31536 (b</a:t>
            </a:r>
            <a:r>
              <a:rPr lang="zh-CN" altLang="en-US" sz="1600" b="1" dirty="0">
                <a:latin typeface="+mn-ea"/>
                <a:sym typeface="+mn-ea"/>
              </a:rPr>
              <a:t>的十进制表示形式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a=65000;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11111101 11101000  -&gt; a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 = 11111101 11101000  </a:t>
            </a:r>
            <a:r>
              <a:rPr lang="en-US" altLang="zh-CN" sz="1600" b="1" dirty="0">
                <a:latin typeface="+mn-ea"/>
                <a:sym typeface="+mn-ea"/>
              </a:rPr>
              <a:t>-&gt; b=a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= 11111101 11101000  -&gt; b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11111101 11101000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11111101 11100111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00000010 00011000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536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-536</a:t>
            </a:r>
            <a:r>
              <a:rPr lang="en-US" altLang="zh-CN" sz="1600" b="1" dirty="0">
                <a:latin typeface="+mn-ea"/>
                <a:sym typeface="+mn-ea"/>
              </a:rPr>
              <a:t> (b</a:t>
            </a:r>
            <a:r>
              <a:rPr lang="zh-CN" altLang="en-US" sz="1600" b="1" dirty="0">
                <a:latin typeface="+mn-ea"/>
                <a:sym typeface="+mn-ea"/>
              </a:rPr>
              <a:t>的十进制表示形式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0247630" cy="57207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a=-8191;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的二进制补码                            </a:t>
            </a:r>
            <a:r>
              <a:rPr lang="en-US" altLang="zh-CN" sz="1600" b="1" dirty="0">
                <a:latin typeface="+mn-ea"/>
              </a:rPr>
              <a:t>Step3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zh-CN" altLang="en-US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二进制表示：</a:t>
            </a:r>
            <a:r>
              <a:rPr lang="en-US" altLang="zh-CN" sz="1600" b="1" dirty="0">
                <a:latin typeface="+mn-ea"/>
                <a:sym typeface="+mn-ea"/>
              </a:rPr>
              <a:t>1111111111111</a:t>
            </a:r>
            <a:r>
              <a:rPr lang="zh-CN" altLang="en-US" sz="1600" b="1" dirty="0">
                <a:latin typeface="+mn-ea"/>
                <a:sym typeface="+mn-ea"/>
              </a:rPr>
              <a:t>（绝对值）               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）减一：</a:t>
            </a:r>
            <a:r>
              <a:rPr lang="en-US" altLang="zh-CN" sz="1600" b="1" dirty="0">
                <a:latin typeface="+mn-ea"/>
                <a:sym typeface="+mn-ea"/>
              </a:rPr>
              <a:t>11111111 11111111 11100000 00000001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-)                                  1</a:t>
            </a:r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00011111 11111111                  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  11111111 11111111 11100000 00000000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00000000 00000000 00011111 11111111       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）取反：</a:t>
            </a:r>
            <a:r>
              <a:rPr lang="en-US" altLang="zh-CN" sz="1600" b="1" dirty="0">
                <a:latin typeface="+mn-ea"/>
                <a:sym typeface="+mn-ea"/>
              </a:rPr>
              <a:t>00000000 00000000 00011111 11111111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11111111 11111111 11100000 00000000       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）绝对值：</a:t>
            </a:r>
            <a:r>
              <a:rPr lang="en-US" altLang="zh-CN" sz="1600" b="1" dirty="0">
                <a:latin typeface="+mn-ea"/>
                <a:sym typeface="+mn-ea"/>
              </a:rPr>
              <a:t>8191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                  1       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）加负号：</a:t>
            </a:r>
            <a:r>
              <a:rPr lang="en-US" altLang="zh-CN" sz="1600" b="1" dirty="0">
                <a:latin typeface="+mn-ea"/>
                <a:sym typeface="+mn-ea"/>
              </a:rPr>
              <a:t>-8191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11111111 11111111 11100000 00000001</a:t>
            </a:r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11111111 11111111</a:t>
            </a:r>
            <a:r>
              <a:rPr lang="en-US" altLang="zh-CN" sz="1600" b="1" dirty="0">
                <a:latin typeface="+mn-ea"/>
                <a:sym typeface="+mn-ea"/>
              </a:rPr>
              <a:t> 11100000 00000001  -&gt; a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 = 11111111 11111111 11100000 00000001  -&gt; b=a</a:t>
            </a:r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a=65000;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</a:t>
            </a:r>
            <a:r>
              <a:rPr lang="en-US" altLang="zh-CN" sz="1600" b="1" dirty="0">
                <a:latin typeface="+mn-ea"/>
                <a:sym typeface="+mn-ea"/>
              </a:rPr>
              <a:t> 11111101 11101000  -&gt; a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 =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en-US" altLang="zh-CN" sz="1600" b="1" dirty="0">
                <a:latin typeface="+mn-ea"/>
                <a:sym typeface="+mn-ea"/>
              </a:rPr>
              <a:t>00000000 00000000 11111101 11101000  -&gt; b=a</a:t>
            </a:r>
            <a:endParaRPr lang="en-US" altLang="zh-CN" sz="1600" b="1" dirty="0">
              <a:latin typeface="+mn-ea"/>
              <a:sym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由于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二进制补码高位为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，故直接转换成十进制正数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的值：</a:t>
            </a:r>
            <a:r>
              <a:rPr lang="en-US" altLang="zh-CN" sz="1600" b="1" dirty="0">
                <a:latin typeface="+mn-ea"/>
              </a:rPr>
              <a:t>65000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a=4212345678;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Step1</a:t>
            </a:r>
            <a:r>
              <a:rPr lang="zh-CN" altLang="en-US" sz="1600" b="1" dirty="0">
                <a:latin typeface="+mn-ea"/>
                <a:sym typeface="+mn-ea"/>
              </a:rPr>
              <a:t>：</a:t>
            </a:r>
            <a:r>
              <a:rPr lang="en-US" altLang="zh-CN" sz="1600" b="1" dirty="0">
                <a:latin typeface="+mn-ea"/>
                <a:sym typeface="+mn-ea"/>
              </a:rPr>
              <a:t>b=a</a:t>
            </a:r>
            <a:r>
              <a:rPr lang="zh-CN" altLang="en-US" sz="1600" b="1" dirty="0">
                <a:latin typeface="+mn-ea"/>
                <a:sym typeface="+mn-ea"/>
              </a:rPr>
              <a:t>，得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latin typeface="+mn-ea"/>
                <a:sym typeface="+mn-ea"/>
              </a:rPr>
              <a:t> </a:t>
            </a:r>
            <a:r>
              <a:rPr lang="zh-CN" altLang="zh-CN" sz="1600" b="1" dirty="0">
                <a:latin typeface="+mn-ea"/>
                <a:sym typeface="+mn-ea"/>
              </a:rPr>
              <a:t>11111011 00010011 01001011 01001110</a:t>
            </a:r>
            <a:r>
              <a:rPr lang="en-US" altLang="zh-CN" sz="1600" b="1" dirty="0">
                <a:latin typeface="+mn-ea"/>
                <a:sym typeface="+mn-ea"/>
              </a:rPr>
              <a:t>  -&gt; a 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b 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00000000 00000000 00000000 00000000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zh-CN" sz="1600" b="1" dirty="0">
                <a:latin typeface="+mn-ea"/>
                <a:sym typeface="+mn-ea"/>
              </a:rPr>
              <a:t>11111011 00010011 01001011 01001110</a:t>
            </a:r>
            <a:r>
              <a:rPr lang="en-US" altLang="zh-CN" sz="1600" b="1" dirty="0">
                <a:latin typeface="+mn-ea"/>
                <a:sym typeface="+mn-ea"/>
              </a:rPr>
              <a:t>  -&gt; b=a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Step2</a:t>
            </a:r>
            <a:r>
              <a:rPr lang="zh-CN" altLang="en-US" sz="1600" b="1" dirty="0">
                <a:latin typeface="+mn-ea"/>
                <a:sym typeface="+mn-ea"/>
              </a:rPr>
              <a:t>：求</a:t>
            </a:r>
            <a:r>
              <a:rPr lang="en-US" altLang="zh-CN" sz="1600" b="1" dirty="0">
                <a:latin typeface="+mn-ea"/>
                <a:sym typeface="+mn-ea"/>
              </a:rPr>
              <a:t>b</a:t>
            </a:r>
            <a:r>
              <a:rPr lang="zh-CN" altLang="en-US" sz="1600" b="1" dirty="0">
                <a:latin typeface="+mn-ea"/>
                <a:sym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1</a:t>
            </a:r>
            <a:r>
              <a:rPr lang="zh-CN" altLang="en-US" sz="1600" b="1" dirty="0">
                <a:latin typeface="+mn-ea"/>
                <a:sym typeface="+mn-ea"/>
              </a:rPr>
              <a:t>）减一    </a:t>
            </a:r>
            <a:r>
              <a:rPr lang="en-US" altLang="zh-CN" sz="1600" b="1" dirty="0">
                <a:latin typeface="+mn-ea"/>
                <a:sym typeface="+mn-ea"/>
              </a:rPr>
              <a:t>11111011 00010011 01001011 01001110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-) 00000000 00000000 00000000 00000001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---------------------------------------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         11111011 00010011 01001011 01001101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2</a:t>
            </a:r>
            <a:r>
              <a:rPr lang="zh-CN" altLang="en-US" sz="1600" b="1" dirty="0">
                <a:latin typeface="+mn-ea"/>
                <a:sym typeface="+mn-ea"/>
              </a:rPr>
              <a:t>）取反    </a:t>
            </a:r>
            <a:r>
              <a:rPr lang="en-US" altLang="zh-CN" sz="1600" b="1" dirty="0">
                <a:latin typeface="+mn-ea"/>
                <a:sym typeface="+mn-ea"/>
              </a:rPr>
              <a:t>00000100 11101100 10110100 10110010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3</a:t>
            </a:r>
            <a:r>
              <a:rPr lang="zh-CN" altLang="en-US" sz="1600" b="1" dirty="0">
                <a:latin typeface="+mn-ea"/>
                <a:sym typeface="+mn-ea"/>
              </a:rPr>
              <a:t>）绝对值  </a:t>
            </a:r>
            <a:r>
              <a:rPr lang="en-US" altLang="zh-CN" sz="1600" b="1" dirty="0">
                <a:latin typeface="+mn-ea"/>
                <a:sym typeface="+mn-ea"/>
              </a:rPr>
              <a:t>82621618</a:t>
            </a:r>
            <a:endParaRPr lang="zh-CN" altLang="en-US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4</a:t>
            </a:r>
            <a:r>
              <a:rPr lang="zh-CN" altLang="en-US" sz="1600" b="1" dirty="0">
                <a:latin typeface="+mn-ea"/>
                <a:sym typeface="+mn-ea"/>
              </a:rPr>
              <a:t>）加负号  </a:t>
            </a:r>
            <a:r>
              <a:rPr lang="en-US" altLang="zh-CN" sz="1600" b="1" dirty="0">
                <a:latin typeface="+mn-ea"/>
                <a:sym typeface="+mn-ea"/>
              </a:rPr>
              <a:t>-82621618 (b</a:t>
            </a:r>
            <a:r>
              <a:rPr lang="zh-CN" altLang="en-US" sz="1600" b="1" dirty="0">
                <a:latin typeface="+mn-ea"/>
                <a:sym typeface="+mn-ea"/>
              </a:rPr>
              <a:t>的十进制表示形式</a:t>
            </a:r>
            <a:r>
              <a:rPr lang="en-US" altLang="zh-CN" sz="1600" b="1" dirty="0">
                <a:latin typeface="+mn-ea"/>
                <a:sym typeface="+mn-ea"/>
              </a:rPr>
              <a:t>)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P.41-47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P.82-85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000" b="1" dirty="0" err="1">
              <a:latin typeface="+mn-ea"/>
            </a:endParaRPr>
          </a:p>
          <a:p>
            <a:r>
              <a:rPr lang="en-US" altLang="zh-CN" sz="1000" b="1" dirty="0" err="1">
                <a:latin typeface="+mn-ea"/>
              </a:rPr>
              <a:t>F.long</a:t>
            </a:r>
            <a:r>
              <a:rPr lang="en-US" altLang="zh-CN" sz="1000" b="1" dirty="0">
                <a:latin typeface="+mn-ea"/>
              </a:rPr>
              <a:t> a=-4212345678;  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-4212345678 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unsigned short b=a;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Step1</a:t>
            </a:r>
            <a:r>
              <a:rPr lang="zh-CN" altLang="en-US" sz="1000" b="1" dirty="0">
                <a:latin typeface="+mn-ea"/>
              </a:rPr>
              <a:t>：确定</a:t>
            </a:r>
            <a:r>
              <a:rPr lang="en-US" altLang="zh-CN" sz="1000" b="1" dirty="0">
                <a:latin typeface="+mn-ea"/>
              </a:rPr>
              <a:t>a</a:t>
            </a:r>
            <a:r>
              <a:rPr lang="zh-CN" altLang="en-US" sz="1000" b="1" dirty="0">
                <a:latin typeface="+mn-ea"/>
              </a:rPr>
              <a:t>的值</a:t>
            </a:r>
            <a:endParaRPr lang="zh-CN" altLang="en-US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由题意，</a:t>
            </a:r>
            <a:r>
              <a:rPr lang="en-US" altLang="zh-CN" sz="1000" b="1" dirty="0">
                <a:latin typeface="+mn-ea"/>
              </a:rPr>
              <a:t>-4212345678</a:t>
            </a:r>
            <a:r>
              <a:rPr lang="zh-CN" altLang="en-US" sz="1000" b="1" dirty="0">
                <a:latin typeface="+mn-ea"/>
              </a:rPr>
              <a:t>为</a:t>
            </a:r>
            <a:r>
              <a:rPr lang="en-US" altLang="zh-CN" sz="1000" b="1" dirty="0">
                <a:latin typeface="+mn-ea"/>
              </a:rPr>
              <a:t>long long int</a:t>
            </a:r>
            <a:r>
              <a:rPr lang="zh-CN" altLang="en-US" sz="1000" b="1" dirty="0">
                <a:latin typeface="+mn-ea"/>
              </a:rPr>
              <a:t>型，先求其二进制补码</a:t>
            </a:r>
            <a:endParaRPr lang="zh-CN" altLang="en-US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二进制表示：11111011 00010011 01001011 01001110（绝对值）</a:t>
            </a:r>
            <a:endParaRPr lang="zh-CN" altLang="en-US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原码：</a:t>
            </a:r>
            <a:r>
              <a:rPr lang="en-US" altLang="zh-CN" sz="1000" b="1" dirty="0">
                <a:latin typeface="+mn-ea"/>
              </a:rPr>
              <a:t>00000000 </a:t>
            </a:r>
            <a:r>
              <a:rPr lang="en-US" altLang="zh-CN" sz="1000" b="1" dirty="0">
                <a:latin typeface="+mn-ea"/>
                <a:sym typeface="+mn-ea"/>
              </a:rPr>
              <a:t>00000000 00000000 00000000 </a:t>
            </a:r>
            <a:r>
              <a:rPr lang="zh-CN" altLang="en-US" sz="1000" b="1" dirty="0">
                <a:latin typeface="+mn-ea"/>
                <a:sym typeface="+mn-ea"/>
              </a:rPr>
              <a:t>11111011 00010011 01001011 01001110</a:t>
            </a:r>
            <a:endParaRPr lang="zh-CN" altLang="en-US" sz="1000" b="1" dirty="0">
              <a:latin typeface="+mn-ea"/>
              <a:sym typeface="+mn-ea"/>
            </a:endParaRPr>
          </a:p>
          <a:p>
            <a:endParaRPr lang="zh-CN" altLang="en-US" sz="1000" b="1" dirty="0">
              <a:latin typeface="+mn-ea"/>
              <a:sym typeface="+mn-ea"/>
            </a:endParaRPr>
          </a:p>
          <a:p>
            <a:r>
              <a:rPr lang="zh-CN" altLang="en-US" sz="1000" b="1" dirty="0">
                <a:latin typeface="+mn-ea"/>
                <a:sym typeface="+mn-ea"/>
              </a:rPr>
              <a:t>补码：</a:t>
            </a:r>
            <a:r>
              <a:rPr lang="en-US" altLang="zh-CN" sz="1000" b="1" dirty="0">
                <a:latin typeface="+mn-ea"/>
                <a:sym typeface="+mn-ea"/>
              </a:rPr>
              <a:t>00000000 </a:t>
            </a:r>
            <a:r>
              <a:rPr lang="en-US" altLang="zh-CN" sz="1000" b="1" dirty="0">
                <a:latin typeface="+mn-ea"/>
                <a:sym typeface="+mn-ea"/>
              </a:rPr>
              <a:t>00000000 00000000 00000000 </a:t>
            </a:r>
            <a:r>
              <a:rPr lang="zh-CN" altLang="en-US" sz="1000" b="1" dirty="0">
                <a:latin typeface="+mn-ea"/>
                <a:sym typeface="+mn-ea"/>
              </a:rPr>
              <a:t>11111011 00010011 01001011 01001110</a:t>
            </a:r>
            <a:endParaRPr lang="zh-CN" altLang="en-US" sz="1000" b="1" dirty="0">
              <a:latin typeface="+mn-ea"/>
              <a:sym typeface="+mn-ea"/>
            </a:endParaRPr>
          </a:p>
          <a:p>
            <a:r>
              <a:rPr lang="zh-CN" altLang="en-US" sz="1000" b="1" dirty="0">
                <a:latin typeface="+mn-ea"/>
                <a:sym typeface="+mn-ea"/>
              </a:rPr>
              <a:t>      </a:t>
            </a:r>
            <a:r>
              <a:rPr lang="en-US" altLang="zh-CN" sz="1000" b="1" dirty="0">
                <a:latin typeface="+mn-ea"/>
                <a:sym typeface="+mn-ea"/>
              </a:rPr>
              <a:t>11111111 11111111 11111111 11111111 00000100 11101100 10110100 10110001</a:t>
            </a:r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    +)                                                                      1</a:t>
            </a:r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    -------------------------------------------------------------------------</a:t>
            </a:r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      </a:t>
            </a:r>
            <a:r>
              <a:rPr lang="en-US" altLang="zh-CN" sz="1000" b="1" strike="sngStrike" dirty="0">
                <a:solidFill>
                  <a:srgbClr val="FF0000"/>
                </a:solidFill>
                <a:latin typeface="+mn-ea"/>
                <a:sym typeface="+mn-ea"/>
              </a:rPr>
              <a:t>11111111 11111111 11111111 11111111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  <a:sym typeface="+mn-ea"/>
              </a:rPr>
              <a:t> 00000100 11101100 10110100 10110010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1000" b="1" dirty="0">
                <a:latin typeface="+mn-ea"/>
                <a:sym typeface="+mn-ea"/>
              </a:rPr>
              <a:t>赋给</a:t>
            </a:r>
            <a:r>
              <a:rPr lang="en-US" altLang="zh-CN" sz="1000" b="1" dirty="0">
                <a:latin typeface="+mn-ea"/>
                <a:sym typeface="+mn-ea"/>
              </a:rPr>
              <a:t>a</a:t>
            </a:r>
            <a:r>
              <a:rPr lang="zh-CN" altLang="en-US" sz="1000" b="1" dirty="0">
                <a:latin typeface="+mn-ea"/>
                <a:sym typeface="+mn-ea"/>
              </a:rPr>
              <a:t>，</a:t>
            </a:r>
            <a:r>
              <a:rPr lang="en-US" altLang="zh-CN" sz="1000" b="1" dirty="0">
                <a:latin typeface="+mn-ea"/>
                <a:sym typeface="+mn-ea"/>
              </a:rPr>
              <a:t>a</a:t>
            </a:r>
            <a:r>
              <a:rPr lang="zh-CN" altLang="en-US" sz="1000" b="1" dirty="0">
                <a:latin typeface="+mn-ea"/>
                <a:sym typeface="+mn-ea"/>
              </a:rPr>
              <a:t>为</a:t>
            </a:r>
            <a:r>
              <a:rPr lang="en-US" altLang="zh-CN" sz="1000" b="1" dirty="0">
                <a:latin typeface="+mn-ea"/>
                <a:sym typeface="+mn-ea"/>
              </a:rPr>
              <a:t>long int</a:t>
            </a:r>
            <a:r>
              <a:rPr lang="zh-CN" altLang="en-US" sz="1000" b="1" dirty="0">
                <a:latin typeface="+mn-ea"/>
                <a:sym typeface="+mn-ea"/>
              </a:rPr>
              <a:t>型，补码：</a:t>
            </a:r>
            <a:r>
              <a:rPr lang="en-US" altLang="zh-CN" sz="1000" b="1" dirty="0">
                <a:latin typeface="+mn-ea"/>
                <a:sym typeface="+mn-ea"/>
              </a:rPr>
              <a:t>00000100 11101100 10110100 10110010</a:t>
            </a:r>
            <a:endParaRPr lang="en-US" altLang="zh-CN" sz="1000" b="1" dirty="0">
              <a:latin typeface="+mn-ea"/>
              <a:sym typeface="+mn-ea"/>
            </a:endParaRPr>
          </a:p>
          <a:p>
            <a:endParaRPr lang="en-US" altLang="zh-CN" sz="1000" b="1" dirty="0">
              <a:latin typeface="+mn-ea"/>
              <a:sym typeface="+mn-ea"/>
            </a:endParaRPr>
          </a:p>
          <a:p>
            <a:r>
              <a:rPr lang="zh-CN" altLang="en-US" sz="1000" b="1" dirty="0">
                <a:latin typeface="+mn-ea"/>
                <a:sym typeface="+mn-ea"/>
              </a:rPr>
              <a:t>由于</a:t>
            </a:r>
            <a:r>
              <a:rPr lang="en-US" altLang="zh-CN" sz="1000" b="1" dirty="0">
                <a:latin typeface="+mn-ea"/>
                <a:sym typeface="+mn-ea"/>
              </a:rPr>
              <a:t>a</a:t>
            </a:r>
            <a:r>
              <a:rPr lang="zh-CN" altLang="en-US" sz="1000" b="1" dirty="0">
                <a:latin typeface="+mn-ea"/>
                <a:sym typeface="+mn-ea"/>
              </a:rPr>
              <a:t>二进制补码高位为</a:t>
            </a:r>
            <a:r>
              <a:rPr lang="en-US" altLang="zh-CN" sz="1000" b="1" dirty="0">
                <a:latin typeface="+mn-ea"/>
                <a:sym typeface="+mn-ea"/>
              </a:rPr>
              <a:t>0</a:t>
            </a:r>
            <a:r>
              <a:rPr lang="zh-CN" altLang="en-US" sz="1000" b="1" dirty="0">
                <a:latin typeface="+mn-ea"/>
                <a:sym typeface="+mn-ea"/>
              </a:rPr>
              <a:t>，故直接转换成十进制正数</a:t>
            </a:r>
            <a:endParaRPr lang="zh-CN" altLang="en-US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a</a:t>
            </a:r>
            <a:r>
              <a:rPr lang="zh-CN" altLang="en-US" sz="1000" b="1" dirty="0">
                <a:latin typeface="+mn-ea"/>
                <a:sym typeface="+mn-ea"/>
              </a:rPr>
              <a:t>的值：</a:t>
            </a:r>
            <a:r>
              <a:rPr lang="en-US" altLang="zh-CN" sz="1000" b="1" dirty="0">
                <a:latin typeface="+mn-ea"/>
                <a:sym typeface="+mn-ea"/>
              </a:rPr>
              <a:t>82621618</a:t>
            </a:r>
            <a:endParaRPr lang="en-US" altLang="zh-CN" sz="1000" b="1" dirty="0">
              <a:latin typeface="+mn-ea"/>
              <a:sym typeface="+mn-ea"/>
            </a:endParaRPr>
          </a:p>
          <a:p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Step2</a:t>
            </a:r>
            <a:r>
              <a:rPr lang="zh-CN" altLang="en-US" sz="1000" b="1" dirty="0">
                <a:latin typeface="+mn-ea"/>
                <a:sym typeface="+mn-ea"/>
              </a:rPr>
              <a:t>：</a:t>
            </a:r>
            <a:r>
              <a:rPr lang="en-US" altLang="zh-CN" sz="1000" b="1" dirty="0">
                <a:latin typeface="+mn-ea"/>
                <a:sym typeface="+mn-ea"/>
              </a:rPr>
              <a:t>b=a</a:t>
            </a:r>
            <a:r>
              <a:rPr lang="zh-CN" altLang="en-US" sz="1000" b="1" dirty="0">
                <a:latin typeface="+mn-ea"/>
                <a:sym typeface="+mn-ea"/>
              </a:rPr>
              <a:t>，得</a:t>
            </a:r>
            <a:r>
              <a:rPr lang="en-US" altLang="zh-CN" sz="1000" b="1" dirty="0">
                <a:latin typeface="+mn-ea"/>
                <a:sym typeface="+mn-ea"/>
              </a:rPr>
              <a:t>b</a:t>
            </a:r>
            <a:r>
              <a:rPr lang="zh-CN" altLang="en-US" sz="1000" b="1" dirty="0">
                <a:latin typeface="+mn-ea"/>
                <a:sym typeface="+mn-ea"/>
              </a:rPr>
              <a:t>二进制补码形式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      a = 00000100 11101100 10110100 10110010  -&gt; a </a:t>
            </a:r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      b = </a:t>
            </a:r>
            <a:r>
              <a:rPr lang="en-US" altLang="zh-CN" sz="1000" b="1" strike="sngStrike" dirty="0">
                <a:solidFill>
                  <a:srgbClr val="FF0000"/>
                </a:solidFill>
                <a:latin typeface="+mn-ea"/>
                <a:sym typeface="+mn-ea"/>
              </a:rPr>
              <a:t>00000100 11101100</a:t>
            </a:r>
            <a:r>
              <a:rPr lang="en-US" altLang="zh-CN" sz="1000" b="1" dirty="0">
                <a:latin typeface="+mn-ea"/>
                <a:sym typeface="+mn-ea"/>
              </a:rPr>
              <a:t> 10110100 10110010  -&gt; b=a</a:t>
            </a:r>
            <a:endParaRPr lang="en-US" altLang="zh-CN" sz="1000" b="1" dirty="0">
              <a:latin typeface="+mn-ea"/>
              <a:sym typeface="+mn-ea"/>
            </a:endParaRPr>
          </a:p>
          <a:p>
            <a:endParaRPr lang="en-US" altLang="zh-CN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Step3</a:t>
            </a:r>
            <a:r>
              <a:rPr lang="zh-CN" altLang="en-US" sz="1000" b="1" dirty="0">
                <a:latin typeface="+mn-ea"/>
                <a:sym typeface="+mn-ea"/>
              </a:rPr>
              <a:t>：求</a:t>
            </a:r>
            <a:r>
              <a:rPr lang="en-US" altLang="zh-CN" sz="1000" b="1" dirty="0">
                <a:latin typeface="+mn-ea"/>
                <a:sym typeface="+mn-ea"/>
              </a:rPr>
              <a:t>b</a:t>
            </a:r>
            <a:r>
              <a:rPr lang="zh-CN" altLang="en-US" sz="1000" b="1" dirty="0">
                <a:latin typeface="+mn-ea"/>
                <a:sym typeface="+mn-ea"/>
              </a:rPr>
              <a:t>的十进制表示</a:t>
            </a:r>
            <a:endParaRPr lang="zh-CN" altLang="en-US" sz="1000" b="1" dirty="0">
              <a:latin typeface="+mn-ea"/>
              <a:sym typeface="+mn-ea"/>
            </a:endParaRPr>
          </a:p>
          <a:p>
            <a:endParaRPr lang="zh-CN" altLang="en-US" sz="1000" b="1" dirty="0">
              <a:latin typeface="+mn-ea"/>
              <a:sym typeface="+mn-ea"/>
            </a:endParaRPr>
          </a:p>
          <a:p>
            <a:r>
              <a:rPr lang="zh-CN" altLang="en-US" sz="1000" b="1" dirty="0">
                <a:latin typeface="+mn-ea"/>
                <a:sym typeface="+mn-ea"/>
              </a:rPr>
              <a:t>由于</a:t>
            </a:r>
            <a:r>
              <a:rPr lang="en-US" altLang="zh-CN" sz="1000" b="1" dirty="0">
                <a:latin typeface="+mn-ea"/>
                <a:sym typeface="+mn-ea"/>
              </a:rPr>
              <a:t>b</a:t>
            </a:r>
            <a:r>
              <a:rPr lang="zh-CN" altLang="en-US" sz="1000" b="1" dirty="0">
                <a:latin typeface="+mn-ea"/>
                <a:sym typeface="+mn-ea"/>
              </a:rPr>
              <a:t>为无符号的整型，故直接转换成十进制正数</a:t>
            </a:r>
            <a:endParaRPr lang="zh-CN" altLang="en-US" sz="1000" b="1" dirty="0">
              <a:latin typeface="+mn-ea"/>
              <a:sym typeface="+mn-ea"/>
            </a:endParaRPr>
          </a:p>
          <a:p>
            <a:endParaRPr lang="zh-CN" altLang="en-US" sz="1000" b="1" dirty="0">
              <a:latin typeface="+mn-ea"/>
              <a:sym typeface="+mn-ea"/>
            </a:endParaRPr>
          </a:p>
          <a:p>
            <a:r>
              <a:rPr lang="en-US" altLang="zh-CN" sz="1000" b="1" dirty="0">
                <a:latin typeface="+mn-ea"/>
                <a:sym typeface="+mn-ea"/>
              </a:rPr>
              <a:t>b</a:t>
            </a:r>
            <a:r>
              <a:rPr lang="zh-CN" altLang="en-US" sz="1000" b="1" dirty="0">
                <a:latin typeface="+mn-ea"/>
                <a:sym typeface="+mn-ea"/>
              </a:rPr>
              <a:t>的值：</a:t>
            </a:r>
            <a:r>
              <a:rPr lang="en-US" altLang="zh-CN" sz="1000" b="1" dirty="0">
                <a:latin typeface="+mn-ea"/>
                <a:sym typeface="+mn-ea"/>
              </a:rPr>
              <a:t>46258</a:t>
            </a:r>
            <a:endParaRPr lang="en-US" altLang="zh-CN" sz="1000" b="1" dirty="0">
              <a:latin typeface="+mn-ea"/>
              <a:sym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23 / 2 + 74 % 3 </a:t>
            </a:r>
            <a:r>
              <a:rPr lang="zh-CN" altLang="en-US" sz="1600" b="1" dirty="0">
                <a:latin typeface="+mn-ea"/>
              </a:rPr>
              <a:t>* </a:t>
            </a:r>
            <a:r>
              <a:rPr lang="en-US" altLang="zh-CN" sz="1600" b="1" dirty="0">
                <a:latin typeface="+mn-ea"/>
              </a:rPr>
              <a:t>2 - 2.3 + 2.5 * 3.2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 descr="无标题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A.-103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</a:rPr>
              <a:t>二进制表示：</a:t>
            </a:r>
            <a:r>
              <a:rPr lang="en-US" altLang="zh-CN" sz="1600" b="1" dirty="0">
                <a:latin typeface="+mn-ea"/>
              </a:rPr>
              <a:t>1100111</a:t>
            </a:r>
            <a:r>
              <a:rPr lang="zh-CN" altLang="en-US" sz="1600" b="1" dirty="0">
                <a:latin typeface="+mn-ea"/>
              </a:rPr>
              <a:t>（绝对值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原码：</a:t>
            </a:r>
            <a:r>
              <a:rPr lang="en-US" altLang="zh-CN" sz="1600" b="1" dirty="0">
                <a:latin typeface="+mn-ea"/>
              </a:rPr>
              <a:t>01100111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补码：</a:t>
            </a:r>
            <a:r>
              <a:rPr lang="en-US" altLang="zh-CN" sz="1600" b="1" dirty="0">
                <a:latin typeface="+mn-ea"/>
              </a:rPr>
              <a:t>01100111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10011000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+)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10011001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B.-103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二进制表示：</a:t>
            </a:r>
            <a:r>
              <a:rPr lang="en-US" altLang="zh-CN" sz="1600" b="1" dirty="0">
                <a:latin typeface="+mn-ea"/>
                <a:sym typeface="+mn-ea"/>
              </a:rPr>
              <a:t>1100111</a:t>
            </a:r>
            <a:r>
              <a:rPr lang="zh-CN" altLang="en-US" sz="1600" b="1" dirty="0">
                <a:latin typeface="+mn-ea"/>
                <a:sym typeface="+mn-ea"/>
              </a:rPr>
              <a:t>（绝对值）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latin typeface="+mn-ea"/>
                <a:sym typeface="+mn-ea"/>
              </a:rPr>
              <a:t>00000000 </a:t>
            </a:r>
            <a:r>
              <a:rPr lang="en-US" altLang="zh-CN" sz="1600" b="1" dirty="0">
                <a:latin typeface="+mn-ea"/>
                <a:sym typeface="+mn-ea"/>
              </a:rPr>
              <a:t>01100111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</a:t>
            </a:r>
            <a:r>
              <a:rPr lang="en-US" altLang="zh-CN" sz="1600" b="1" dirty="0">
                <a:latin typeface="+mn-ea"/>
                <a:sym typeface="+mn-ea"/>
              </a:rPr>
              <a:t>01100111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11111111 10011000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11111111 10011001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4 * 6 , a = b = 7 * 3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C.-103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二进制表示：</a:t>
            </a:r>
            <a:r>
              <a:rPr lang="en-US" altLang="zh-CN" sz="1600" b="1" dirty="0">
                <a:latin typeface="+mn-ea"/>
                <a:sym typeface="+mn-ea"/>
              </a:rPr>
              <a:t>1100111</a:t>
            </a:r>
            <a:r>
              <a:rPr lang="zh-CN" altLang="en-US" sz="1600" b="1" dirty="0">
                <a:latin typeface="+mn-ea"/>
                <a:sym typeface="+mn-ea"/>
              </a:rPr>
              <a:t>（绝对值）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latin typeface="+mn-ea"/>
                <a:sym typeface="+mn-ea"/>
              </a:rPr>
              <a:t>00000000 00000000 00000000 </a:t>
            </a:r>
            <a:r>
              <a:rPr lang="en-US" altLang="zh-CN" sz="1600" b="1" dirty="0">
                <a:latin typeface="+mn-ea"/>
                <a:sym typeface="+mn-ea"/>
              </a:rPr>
              <a:t>01100111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00000000 00000000 00000000</a:t>
            </a:r>
            <a:r>
              <a:rPr lang="en-US" altLang="zh-CN" sz="1600" b="1" dirty="0">
                <a:latin typeface="+mn-ea"/>
                <a:sym typeface="+mn-ea"/>
              </a:rPr>
              <a:t> 01100111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11111111 11111111 11111111 10011000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           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11111111 11111111 11111111 10011001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D.-8191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二进制表示：</a:t>
            </a:r>
            <a:r>
              <a:rPr lang="en-US" altLang="zh-CN" sz="1600" b="1" dirty="0">
                <a:latin typeface="+mn-ea"/>
                <a:sym typeface="+mn-ea"/>
              </a:rPr>
              <a:t>1111111111111</a:t>
            </a:r>
            <a:r>
              <a:rPr lang="zh-CN" altLang="en-US" sz="1600" b="1" dirty="0">
                <a:latin typeface="+mn-ea"/>
                <a:sym typeface="+mn-ea"/>
              </a:rPr>
              <a:t>（绝对值）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latin typeface="+mn-ea"/>
                <a:sym typeface="+mn-ea"/>
              </a:rPr>
              <a:t>00000000 00000000 00011111 11111111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00000000 00000000 00011111 11111111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11111111 11111111 11100000 00000000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           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11111111 11111111 11100000 00000001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 descr="无标题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x</a:t>
            </a:r>
            <a:r>
              <a:rPr lang="pt-BR" altLang="zh-CN" sz="1600" b="1" dirty="0">
                <a:latin typeface="+mn-ea"/>
              </a:rPr>
              <a:t> + (y - 3 * (x + z) - 2 * w) % 3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E.-65533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r>
              <a:rPr lang="zh-CN" altLang="zh-CN" sz="1600" b="1" dirty="0">
                <a:latin typeface="+mn-ea"/>
                <a:sym typeface="+mn-ea"/>
              </a:rPr>
              <a:t>二进制表示：</a:t>
            </a:r>
            <a:r>
              <a:rPr lang="en-US" altLang="zh-CN" sz="1600" b="1" dirty="0">
                <a:latin typeface="+mn-ea"/>
                <a:sym typeface="+mn-ea"/>
              </a:rPr>
              <a:t>111</a:t>
            </a:r>
            <a:r>
              <a:rPr lang="en-US" altLang="zh-CN" sz="1600" b="1" dirty="0">
                <a:latin typeface="+mn-ea"/>
                <a:sym typeface="+mn-ea"/>
              </a:rPr>
              <a:t>1111111111100</a:t>
            </a:r>
            <a:r>
              <a:rPr lang="zh-CN" altLang="en-US" sz="1600" b="1" dirty="0">
                <a:latin typeface="+mn-ea"/>
                <a:sym typeface="+mn-ea"/>
              </a:rPr>
              <a:t>（绝对值）</a:t>
            </a:r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latin typeface="+mn-ea"/>
                <a:sym typeface="+mn-ea"/>
              </a:rPr>
              <a:t>00000000 00000000 11111111 11111100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00000000 00000000 11111111 11111100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11111111 11111111 00000000 00000011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                  1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  <a:sym typeface="+mn-ea"/>
              </a:rPr>
              <a:t>    </a:t>
            </a:r>
            <a:r>
              <a:rPr lang="en-US" altLang="zh-CN" sz="1600" b="1" dirty="0">
                <a:latin typeface="+mn-ea"/>
                <a:sym typeface="+mn-ea"/>
              </a:rPr>
              <a:t>-------------------------------------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   11111111 11111111 00000000 00000100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P.22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 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"11010100-00110001")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你的学号对应的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2151234 =&gt; -4321512 / 2151000 =&gt; -1512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学号对应：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2151294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 =&gt; -4921512</a:t>
            </a:r>
            <a:endParaRPr lang="en-US" altLang="zh-CN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二进制表示：1001011 00011000 10101000（绝对值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）</a:t>
            </a:r>
            <a:endParaRPr lang="zh-CN" altLang="en-US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endParaRPr lang="zh-CN" altLang="en-US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原码：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00000000 01001011 00011000 10101000</a:t>
            </a:r>
            <a:endParaRPr lang="en-US" altLang="zh-CN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补码：</a:t>
            </a:r>
            <a:r>
              <a:rPr lang="en-US" altLang="zh-CN" sz="1600" b="1" dirty="0">
                <a:latin typeface="+mn-ea"/>
                <a:sym typeface="+mn-ea"/>
              </a:rPr>
              <a:t>00000000 01001011 00011000 10101000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11111111 10110100 11100111 01010111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+)                                  1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-------------------------------------</a:t>
            </a:r>
            <a:endParaRPr lang="en-US" altLang="zh-CN" sz="1600" b="1" dirty="0">
              <a:latin typeface="+mn-ea"/>
              <a:sym typeface="+mn-ea"/>
            </a:endParaRPr>
          </a:p>
          <a:p>
            <a:r>
              <a:rPr lang="en-US" altLang="zh-CN" sz="1600" b="1" dirty="0">
                <a:latin typeface="+mn-ea"/>
                <a:sym typeface="+mn-ea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sym typeface="+mn-ea"/>
              </a:rPr>
              <a:t>11111111 10110100 11100111 01011000</a:t>
            </a:r>
            <a:endParaRPr lang="zh-CN" altLang="en-US" sz="1600" b="1" dirty="0">
              <a:solidFill>
                <a:schemeClr val="tx1"/>
              </a:solidFill>
              <a:latin typeface="+mn-ea"/>
              <a:sym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P.61-81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本题允许一题多页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 descr="无标题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2724150"/>
            <a:ext cx="62865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19175</Words>
  <Application>WPS 演示</Application>
  <PresentationFormat>宽屏</PresentationFormat>
  <Paragraphs>1378</Paragraphs>
  <Slides>112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147</cp:revision>
  <dcterms:created xsi:type="dcterms:W3CDTF">2020-08-13T13:39:00Z</dcterms:created>
  <dcterms:modified xsi:type="dcterms:W3CDTF">2021-09-22T13:32:37Z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