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36" r:id="rId3"/>
    <p:sldId id="1268" r:id="rId5"/>
    <p:sldId id="1237" r:id="rId6"/>
    <p:sldId id="1230" r:id="rId7"/>
    <p:sldId id="449" r:id="rId8"/>
    <p:sldId id="492" r:id="rId9"/>
    <p:sldId id="1186" r:id="rId10"/>
    <p:sldId id="1188" r:id="rId11"/>
    <p:sldId id="1189" r:id="rId12"/>
    <p:sldId id="1190" r:id="rId13"/>
    <p:sldId id="1194" r:id="rId14"/>
    <p:sldId id="1193" r:id="rId15"/>
    <p:sldId id="1202" r:id="rId16"/>
    <p:sldId id="1213" r:id="rId17"/>
    <p:sldId id="1203" r:id="rId18"/>
    <p:sldId id="1214" r:id="rId19"/>
    <p:sldId id="1204" r:id="rId20"/>
    <p:sldId id="1215" r:id="rId21"/>
    <p:sldId id="1205" r:id="rId22"/>
    <p:sldId id="1216" r:id="rId23"/>
    <p:sldId id="1206" r:id="rId24"/>
    <p:sldId id="1210" r:id="rId25"/>
    <p:sldId id="1304" r:id="rId26"/>
    <p:sldId id="1305" r:id="rId27"/>
    <p:sldId id="1306" r:id="rId28"/>
    <p:sldId id="1307" r:id="rId29"/>
    <p:sldId id="1308" r:id="rId30"/>
    <p:sldId id="1346" r:id="rId31"/>
    <p:sldId id="1211" r:id="rId32"/>
    <p:sldId id="1309" r:id="rId33"/>
    <p:sldId id="1310" r:id="rId34"/>
    <p:sldId id="1311" r:id="rId35"/>
    <p:sldId id="1312" r:id="rId36"/>
    <p:sldId id="1313" r:id="rId37"/>
    <p:sldId id="1314" r:id="rId38"/>
    <p:sldId id="1330" r:id="rId39"/>
    <p:sldId id="1331" r:id="rId40"/>
    <p:sldId id="1209" r:id="rId41"/>
    <p:sldId id="1191" r:id="rId42"/>
    <p:sldId id="1192" r:id="rId43"/>
    <p:sldId id="1207" r:id="rId44"/>
    <p:sldId id="1208" r:id="rId45"/>
    <p:sldId id="1212" r:id="rId46"/>
    <p:sldId id="1217" r:id="rId47"/>
    <p:sldId id="1218" r:id="rId48"/>
    <p:sldId id="1221" r:id="rId49"/>
    <p:sldId id="1219" r:id="rId50"/>
    <p:sldId id="1220" r:id="rId51"/>
    <p:sldId id="1222" r:id="rId52"/>
    <p:sldId id="1224" r:id="rId53"/>
    <p:sldId id="1200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 varScale="1">
        <p:scale>
          <a:sx n="100" d="100"/>
          <a:sy n="100" d="100"/>
        </p:scale>
        <p:origin x="36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8" Type="http://schemas.openxmlformats.org/officeDocument/2006/relationships/commentAuthors" Target="commentAuthors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36.png"/><Relationship Id="rId11" Type="http://schemas.openxmlformats.org/officeDocument/2006/relationships/image" Target="../media/image35.png"/><Relationship Id="rId10" Type="http://schemas.openxmlformats.org/officeDocument/2006/relationships/image" Target="../media/image34.png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image" Target="../media/image44.png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46.png"/><Relationship Id="rId1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image" Target="../media/image54.png"/><Relationship Id="rId7" Type="http://schemas.openxmlformats.org/officeDocument/2006/relationships/image" Target="../media/image53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58.png"/><Relationship Id="rId11" Type="http://schemas.openxmlformats.org/officeDocument/2006/relationships/image" Target="../media/image57.png"/><Relationship Id="rId10" Type="http://schemas.openxmlformats.org/officeDocument/2006/relationships/image" Target="../media/image56.png"/><Relationship Id="rId1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png"/><Relationship Id="rId8" Type="http://schemas.openxmlformats.org/officeDocument/2006/relationships/image" Target="../media/image66.png"/><Relationship Id="rId7" Type="http://schemas.openxmlformats.org/officeDocument/2006/relationships/image" Target="../media/image65.png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68.png"/><Relationship Id="rId1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2.png"/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image" Target="../media/image8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1" Type="http://schemas.openxmlformats.org/officeDocument/2006/relationships/image" Target="../media/image91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6.png"/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image" Target="../media/image93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8.png"/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image" Target="../media/image93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image" Target="../media/image93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image" Target="../media/image9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image" Target="../media/image10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3.png"/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image" Target="../media/image110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21.png"/><Relationship Id="rId7" Type="http://schemas.openxmlformats.org/officeDocument/2006/relationships/image" Target="../media/image120.png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image" Target="../media/image114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29.png"/><Relationship Id="rId7" Type="http://schemas.openxmlformats.org/officeDocument/2006/relationships/image" Target="../media/image128.png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image" Target="../media/image122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8.png"/><Relationship Id="rId8" Type="http://schemas.openxmlformats.org/officeDocument/2006/relationships/image" Target="../media/image137.png"/><Relationship Id="rId7" Type="http://schemas.openxmlformats.org/officeDocument/2006/relationships/image" Target="../media/image136.png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45.png"/><Relationship Id="rId15" Type="http://schemas.openxmlformats.org/officeDocument/2006/relationships/image" Target="../media/image144.png"/><Relationship Id="rId14" Type="http://schemas.openxmlformats.org/officeDocument/2006/relationships/image" Target="../media/image143.png"/><Relationship Id="rId13" Type="http://schemas.openxmlformats.org/officeDocument/2006/relationships/image" Target="../media/image142.png"/><Relationship Id="rId12" Type="http://schemas.openxmlformats.org/officeDocument/2006/relationships/image" Target="../media/image141.png"/><Relationship Id="rId11" Type="http://schemas.openxmlformats.org/officeDocument/2006/relationships/image" Target="../media/image140.png"/><Relationship Id="rId10" Type="http://schemas.openxmlformats.org/officeDocument/2006/relationships/image" Target="../media/image139.png"/><Relationship Id="rId1" Type="http://schemas.openxmlformats.org/officeDocument/2006/relationships/image" Target="../media/image13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7.png"/><Relationship Id="rId1" Type="http://schemas.openxmlformats.org/officeDocument/2006/relationships/image" Target="../media/image14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0.png"/><Relationship Id="rId1" Type="http://schemas.openxmlformats.org/officeDocument/2006/relationships/image" Target="../media/image14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3.png"/><Relationship Id="rId1" Type="http://schemas.openxmlformats.org/officeDocument/2006/relationships/image" Target="../media/image15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VS2019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9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网上提交本次作业（在“实验报告”中提交）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0000CC"/>
                </a:solidFill>
                <a:latin typeface="+mn-ea"/>
              </a:rPr>
              <a:t>   =&gt; 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注：因为课时问题，本次作业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</a:rPr>
              <a:t>10069206/10071706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班级的同学放宽到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</a:rPr>
              <a:t>10.4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提交</a:t>
            </a:r>
            <a:endParaRPr lang="zh-CN" altLang="en-US" sz="1600" b="1" dirty="0">
              <a:solidFill>
                <a:srgbClr val="0000CC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程序同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，将修改后符合要求的程序及运行结果贴上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515704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65;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 + 0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92113" y="5665075"/>
            <a:ext cx="5162531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在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char</a:t>
            </a:r>
            <a:r>
              <a:rPr kumimoji="1" lang="zh-CN" altLang="en-US" sz="1600" b="1" dirty="0">
                <a:latin typeface="+mn-ea"/>
              </a:rPr>
              <a:t>类型不变的情况下，要求输出为</a:t>
            </a:r>
            <a:r>
              <a:rPr kumimoji="1" lang="en-US" altLang="zh-CN" sz="1600" b="1" dirty="0">
                <a:latin typeface="+mn-ea"/>
              </a:rPr>
              <a:t>65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（不允许添加其它变量，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</a:t>
            </a:r>
            <a:r>
              <a:rPr kumimoji="1" lang="zh-CN" altLang="en-US" sz="1600" b="1" dirty="0">
                <a:latin typeface="+mn-ea"/>
              </a:rPr>
              <a:t>不允许使用任何方式的强制类型转换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）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图片 3" descr="result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3704590"/>
            <a:ext cx="5156200" cy="19602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</a:t>
            </a:r>
            <a:r>
              <a:rPr lang="en-US" altLang="zh-CN" sz="1600" b="1" dirty="0">
                <a:latin typeface="+mn-ea"/>
              </a:rPr>
              <a:t> 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运行下面的程序，观察不同输入下的运行结果（贴图在清晰可辨的情况下尽可能小）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short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"k=" &lt;&lt; 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123</a:t>
            </a:r>
            <a:r>
              <a:rPr kumimoji="1" lang="en-US" altLang="zh-CN" sz="1200" b="1" dirty="0">
                <a:latin typeface="+mn-ea"/>
              </a:rPr>
              <a:t>↙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(↙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代表回车键，下同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123 456↙(</a:t>
            </a:r>
            <a:r>
              <a:rPr kumimoji="1" lang="zh-CN" altLang="en-US" sz="1200" b="1" dirty="0">
                <a:latin typeface="+mn-ea"/>
              </a:rPr>
              <a:t>一个空格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123    456↙(</a:t>
            </a:r>
            <a:r>
              <a:rPr kumimoji="1" lang="zh-CN" altLang="en-US" sz="1200" b="1" dirty="0">
                <a:latin typeface="+mn-ea"/>
              </a:rPr>
              <a:t>多个空格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123m↙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5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m↙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6</a:t>
            </a:r>
            <a:r>
              <a:rPr kumimoji="1" lang="zh-CN" altLang="en-US" sz="1200" b="1" dirty="0">
                <a:latin typeface="+mn-ea"/>
              </a:rPr>
              <a:t>、输入：     </a:t>
            </a:r>
            <a:r>
              <a:rPr kumimoji="1" lang="en-US" altLang="zh-CN" sz="1200" b="1" dirty="0">
                <a:latin typeface="+mn-ea"/>
              </a:rPr>
              <a:t>123↙ (</a:t>
            </a:r>
            <a:r>
              <a:rPr kumimoji="1" lang="zh-CN" altLang="en-US" sz="1200" b="1" dirty="0">
                <a:latin typeface="+mn-ea"/>
              </a:rPr>
              <a:t>持续多个空格后，再输入</a:t>
            </a:r>
            <a:r>
              <a:rPr kumimoji="1" lang="en-US" altLang="zh-CN" sz="1200" b="1" dirty="0">
                <a:latin typeface="+mn-ea"/>
              </a:rPr>
              <a:t>123</a:t>
            </a:r>
            <a:r>
              <a:rPr kumimoji="1" lang="zh-CN" altLang="en-US" sz="1200" b="1" dirty="0">
                <a:latin typeface="+mn-ea"/>
              </a:rPr>
              <a:t>，按回车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7</a:t>
            </a:r>
            <a:r>
              <a:rPr kumimoji="1" lang="zh-CN" altLang="en-US" sz="1200" b="1" dirty="0">
                <a:latin typeface="+mn-ea"/>
              </a:rPr>
              <a:t>、输入：     </a:t>
            </a:r>
            <a:r>
              <a:rPr kumimoji="1" lang="en-US" altLang="zh-CN" sz="1200" b="1" dirty="0">
                <a:latin typeface="+mn-ea"/>
              </a:rPr>
              <a:t>↙ (</a:t>
            </a:r>
            <a:r>
              <a:rPr kumimoji="1" lang="zh-CN" altLang="en-US" sz="1200" b="1" dirty="0">
                <a:latin typeface="+mn-ea"/>
              </a:rPr>
              <a:t>持续多个空格后，按回车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123↙   (</a:t>
            </a:r>
            <a:r>
              <a:rPr kumimoji="1" lang="zh-CN" altLang="en-US" sz="1200" b="1" dirty="0">
                <a:latin typeface="+mn-ea"/>
              </a:rPr>
              <a:t>再输入</a:t>
            </a:r>
            <a:r>
              <a:rPr kumimoji="1" lang="en-US" altLang="zh-CN" sz="1200" b="1" dirty="0">
                <a:latin typeface="+mn-ea"/>
              </a:rPr>
              <a:t>123</a:t>
            </a:r>
            <a:r>
              <a:rPr kumimoji="1" lang="zh-CN" altLang="en-US" sz="1200" b="1" dirty="0">
                <a:latin typeface="+mn-ea"/>
              </a:rPr>
              <a:t>，按回车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8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...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↙  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123↙ (</a:t>
            </a:r>
            <a:r>
              <a:rPr kumimoji="1" lang="zh-CN" altLang="en-US" sz="1200" b="1" dirty="0">
                <a:latin typeface="+mn-ea"/>
              </a:rPr>
              <a:t>持续多个空回车后，输入</a:t>
            </a:r>
            <a:r>
              <a:rPr kumimoji="1" lang="en-US" altLang="zh-CN" sz="1200" b="1" dirty="0">
                <a:latin typeface="+mn-ea"/>
              </a:rPr>
              <a:t>123)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分析结果：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、在前面有正确输入的情况下，回车、空格、</a:t>
            </a:r>
            <a:r>
              <a:rPr kumimoji="1" lang="en-US" altLang="zh-CN" sz="1200" b="1" dirty="0">
                <a:latin typeface="+mn-ea"/>
              </a:rPr>
              <a:t>(</a:t>
            </a:r>
            <a:r>
              <a:rPr kumimoji="1" lang="zh-CN" altLang="en-US" sz="1200" b="1" dirty="0">
                <a:latin typeface="+mn-ea"/>
              </a:rPr>
              <a:t>对</a:t>
            </a:r>
            <a:r>
              <a:rPr kumimoji="1" lang="en-US" altLang="zh-CN" sz="1200" b="1" dirty="0">
                <a:latin typeface="+mn-ea"/>
              </a:rPr>
              <a:t>int</a:t>
            </a:r>
            <a:r>
              <a:rPr kumimoji="1" lang="zh-CN" altLang="en-US" sz="1200" b="1" dirty="0">
                <a:latin typeface="+mn-ea"/>
              </a:rPr>
              <a:t>型而言是非法的字符</a:t>
            </a:r>
            <a:r>
              <a:rPr kumimoji="1" lang="en-US" altLang="zh-CN" sz="1200" b="1" dirty="0">
                <a:latin typeface="+mn-ea"/>
              </a:rPr>
              <a:t>)m</a:t>
            </a:r>
            <a:r>
              <a:rPr kumimoji="1" lang="zh-CN" altLang="en-US" sz="1200" b="1" dirty="0">
                <a:latin typeface="+mn-ea"/>
              </a:rPr>
              <a:t>的作用是？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作为输入终止条件使输入停止，缓冲区不再存储字节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、直接输入若干空格和回车后，再输入正确，变量是否能得到正确的值？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是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、直接输入</a:t>
            </a:r>
            <a:r>
              <a:rPr kumimoji="1" lang="en-US" altLang="zh-CN" sz="1200" b="1" dirty="0">
                <a:latin typeface="+mn-ea"/>
              </a:rPr>
              <a:t>(</a:t>
            </a:r>
            <a:r>
              <a:rPr kumimoji="1" lang="zh-CN" altLang="en-US" sz="1200" b="1" dirty="0">
                <a:latin typeface="+mn-ea"/>
              </a:rPr>
              <a:t>对</a:t>
            </a:r>
            <a:r>
              <a:rPr kumimoji="1" lang="en-US" altLang="zh-CN" sz="1200" b="1" dirty="0">
                <a:latin typeface="+mn-ea"/>
              </a:rPr>
              <a:t>int</a:t>
            </a:r>
            <a:r>
              <a:rPr kumimoji="1" lang="zh-CN" altLang="en-US" sz="1200" b="1" dirty="0">
                <a:latin typeface="+mn-ea"/>
              </a:rPr>
              <a:t>型而言是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非法的数据</a:t>
            </a:r>
            <a:r>
              <a:rPr kumimoji="1" lang="en-US" altLang="zh-CN" sz="1200" b="1" dirty="0">
                <a:latin typeface="+mn-ea"/>
              </a:rPr>
              <a:t>m</a:t>
            </a:r>
            <a:r>
              <a:rPr kumimoji="1" lang="zh-CN" altLang="en-US" sz="1200" b="1" dirty="0">
                <a:latin typeface="+mn-ea"/>
              </a:rPr>
              <a:t>，输出是？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0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114" y="4391025"/>
            <a:ext cx="3356644" cy="2143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基础知识：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short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的最小值是：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-32768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short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的最大值是：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32767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 descr="result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4175" y="1323975"/>
            <a:ext cx="960120" cy="279400"/>
          </a:xfrm>
          <a:prstGeom prst="rect">
            <a:avLst/>
          </a:prstGeom>
        </p:spPr>
      </p:pic>
      <p:pic>
        <p:nvPicPr>
          <p:cNvPr id="7" name="图片 6" descr="result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805" y="1667510"/>
            <a:ext cx="1015365" cy="297180"/>
          </a:xfrm>
          <a:prstGeom prst="rect">
            <a:avLst/>
          </a:prstGeom>
        </p:spPr>
      </p:pic>
      <p:pic>
        <p:nvPicPr>
          <p:cNvPr id="8" name="图片 7" descr="result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015" y="2030095"/>
            <a:ext cx="1043305" cy="307975"/>
          </a:xfrm>
          <a:prstGeom prst="rect">
            <a:avLst/>
          </a:prstGeom>
        </p:spPr>
      </p:pic>
      <p:pic>
        <p:nvPicPr>
          <p:cNvPr id="9" name="图片 8" descr="result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415" y="2419985"/>
            <a:ext cx="981075" cy="295910"/>
          </a:xfrm>
          <a:prstGeom prst="rect">
            <a:avLst/>
          </a:prstGeom>
        </p:spPr>
      </p:pic>
      <p:pic>
        <p:nvPicPr>
          <p:cNvPr id="10" name="图片 9" descr="result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8720" y="2786380"/>
            <a:ext cx="1014730" cy="294640"/>
          </a:xfrm>
          <a:prstGeom prst="rect">
            <a:avLst/>
          </a:prstGeom>
        </p:spPr>
      </p:pic>
      <p:pic>
        <p:nvPicPr>
          <p:cNvPr id="11" name="图片 10" descr="result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1675" y="3119120"/>
            <a:ext cx="1108710" cy="333375"/>
          </a:xfrm>
          <a:prstGeom prst="rect">
            <a:avLst/>
          </a:prstGeom>
        </p:spPr>
      </p:pic>
      <p:pic>
        <p:nvPicPr>
          <p:cNvPr id="12" name="图片 11" descr="result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2170" y="3531235"/>
            <a:ext cx="1269365" cy="465455"/>
          </a:xfrm>
          <a:prstGeom prst="rect">
            <a:avLst/>
          </a:prstGeom>
        </p:spPr>
      </p:pic>
      <p:pic>
        <p:nvPicPr>
          <p:cNvPr id="13" name="图片 12" descr="result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3130" y="4131945"/>
            <a:ext cx="1245870" cy="8102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运行下面的程序，观察不同输入下的运行结果（贴图在清晰可辨的情况下尽可能小）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52086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short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&gt;&gt;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"k="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800724" y="1323974"/>
            <a:ext cx="503468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123↙     (</a:t>
            </a:r>
            <a:r>
              <a:rPr kumimoji="1" lang="zh-CN" altLang="en-US" sz="1600" b="1" dirty="0">
                <a:latin typeface="+mn-ea"/>
              </a:rPr>
              <a:t>正确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123︺456↙(</a:t>
            </a:r>
            <a:r>
              <a:rPr kumimoji="1" lang="zh-CN" altLang="en-US" sz="1600" b="1" dirty="0">
                <a:latin typeface="+mn-ea"/>
              </a:rPr>
              <a:t>正确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空格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-123m↙   (</a:t>
            </a:r>
            <a:r>
              <a:rPr kumimoji="1" lang="zh-CN" altLang="en-US" sz="1600" b="1" dirty="0">
                <a:latin typeface="+mn-ea"/>
              </a:rPr>
              <a:t>正确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非法字符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m↙       (</a:t>
            </a:r>
            <a:r>
              <a:rPr kumimoji="1" lang="zh-CN" altLang="en-US" sz="1600" b="1" dirty="0">
                <a:latin typeface="+mn-ea"/>
              </a:rPr>
              <a:t>直接非法字符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54321↙   (</a:t>
            </a:r>
            <a:r>
              <a:rPr kumimoji="1" lang="zh-CN" altLang="en-US" sz="1600" b="1" dirty="0">
                <a:latin typeface="+mn-ea"/>
              </a:rPr>
              <a:t>超上限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-40000↙  (</a:t>
            </a:r>
            <a:r>
              <a:rPr kumimoji="1" lang="zh-CN" altLang="en-US" sz="1600" b="1" dirty="0">
                <a:latin typeface="+mn-ea"/>
              </a:rPr>
              <a:t>超下限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8539886" y="6043295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2113" y="4857749"/>
            <a:ext cx="5204571" cy="16763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多个输入中，编号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值是不可信的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 descr="result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1725" y="2120900"/>
            <a:ext cx="1012825" cy="444500"/>
          </a:xfrm>
          <a:prstGeom prst="rect">
            <a:avLst/>
          </a:prstGeom>
        </p:spPr>
      </p:pic>
      <p:pic>
        <p:nvPicPr>
          <p:cNvPr id="7" name="图片 6" descr="result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550" y="2120900"/>
            <a:ext cx="830580" cy="443865"/>
          </a:xfrm>
          <a:prstGeom prst="rect">
            <a:avLst/>
          </a:prstGeom>
        </p:spPr>
      </p:pic>
      <p:pic>
        <p:nvPicPr>
          <p:cNvPr id="9" name="图片 8" descr="result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25" y="2844800"/>
            <a:ext cx="998220" cy="438150"/>
          </a:xfrm>
          <a:prstGeom prst="rect">
            <a:avLst/>
          </a:prstGeom>
        </p:spPr>
      </p:pic>
      <p:pic>
        <p:nvPicPr>
          <p:cNvPr id="10" name="图片 9" descr="result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9945" y="2844800"/>
            <a:ext cx="814705" cy="438785"/>
          </a:xfrm>
          <a:prstGeom prst="rect">
            <a:avLst/>
          </a:prstGeom>
        </p:spPr>
      </p:pic>
      <p:pic>
        <p:nvPicPr>
          <p:cNvPr id="11" name="图片 10" descr="result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725" y="3568700"/>
            <a:ext cx="1012825" cy="426085"/>
          </a:xfrm>
          <a:prstGeom prst="rect">
            <a:avLst/>
          </a:prstGeom>
        </p:spPr>
      </p:pic>
      <p:pic>
        <p:nvPicPr>
          <p:cNvPr id="12" name="图片 11" descr="result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9945" y="3568700"/>
            <a:ext cx="834390" cy="426085"/>
          </a:xfrm>
          <a:prstGeom prst="rect">
            <a:avLst/>
          </a:prstGeom>
        </p:spPr>
      </p:pic>
      <p:pic>
        <p:nvPicPr>
          <p:cNvPr id="13" name="图片 12" descr="result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1725" y="5065395"/>
            <a:ext cx="983615" cy="431800"/>
          </a:xfrm>
          <a:prstGeom prst="rect">
            <a:avLst/>
          </a:prstGeom>
        </p:spPr>
      </p:pic>
      <p:pic>
        <p:nvPicPr>
          <p:cNvPr id="14" name="图片 13" descr="result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5340" y="5065395"/>
            <a:ext cx="783590" cy="434340"/>
          </a:xfrm>
          <a:prstGeom prst="rect">
            <a:avLst/>
          </a:prstGeom>
        </p:spPr>
      </p:pic>
      <p:pic>
        <p:nvPicPr>
          <p:cNvPr id="15" name="图片 14" descr="result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1725" y="4279900"/>
            <a:ext cx="977900" cy="413385"/>
          </a:xfrm>
          <a:prstGeom prst="rect">
            <a:avLst/>
          </a:prstGeom>
        </p:spPr>
      </p:pic>
      <p:pic>
        <p:nvPicPr>
          <p:cNvPr id="16" name="图片 15" descr="result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59625" y="4279900"/>
            <a:ext cx="789305" cy="410210"/>
          </a:xfrm>
          <a:prstGeom prst="rect">
            <a:avLst/>
          </a:prstGeom>
        </p:spPr>
      </p:pic>
      <p:pic>
        <p:nvPicPr>
          <p:cNvPr id="17" name="图片 16" descr="result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81725" y="5819140"/>
            <a:ext cx="1002665" cy="425450"/>
          </a:xfrm>
          <a:prstGeom prst="rect">
            <a:avLst/>
          </a:prstGeom>
        </p:spPr>
      </p:pic>
      <p:pic>
        <p:nvPicPr>
          <p:cNvPr id="18" name="图片 17" descr="result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79945" y="5819140"/>
            <a:ext cx="788035" cy="4254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B-Compare.</a:t>
            </a:r>
            <a:r>
              <a:rPr lang="zh-CN" altLang="en-US" sz="1600" b="1" dirty="0">
                <a:latin typeface="+mn-ea"/>
              </a:rPr>
              <a:t>运行下面的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对比</a:t>
            </a:r>
            <a:r>
              <a:rPr lang="zh-CN" altLang="en-US" sz="1600" b="1" dirty="0">
                <a:latin typeface="+mn-ea"/>
              </a:rPr>
              <a:t>程序（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输入与赋值），观察运行结果并与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的输出结果进行对比分析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short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k1, k2, k3, k4, k5;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k1 = 12345;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k2 = 54321;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k3 = 70000;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k4 = -12345;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k5 = -54321;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k3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k4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k5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B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的输入：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12345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k1=12345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54321↙</a:t>
            </a:r>
            <a:r>
              <a:rPr kumimoji="1" lang="zh-CN" altLang="en-US" sz="1600" b="1" dirty="0">
                <a:latin typeface="+mn-ea"/>
              </a:rPr>
              <a:t> （超上限但未超同类型的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k2=-11215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70000↙</a:t>
            </a:r>
            <a:r>
              <a:rPr kumimoji="1" lang="zh-CN" altLang="en-US" sz="1600" b="1" dirty="0">
                <a:latin typeface="+mn-ea"/>
              </a:rPr>
              <a:t> （超上限且超过同类型的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k3=4464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-12345↙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k4=-12345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-54321↙</a:t>
            </a:r>
            <a:r>
              <a:rPr kumimoji="1" lang="zh-CN" altLang="en-US" sz="1600" b="1" dirty="0">
                <a:latin typeface="+mn-ea"/>
              </a:rPr>
              <a:t>（超下限）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k5=11215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对比分析：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cin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输入时，如果超出上限（或下限），会返回一个不可信值【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VS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与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Dev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是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该数据类型的上限（或下限）】；赋值时，如果超出上限（或下限），会以二进制补码的形式存储，再进行赋值、输出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8103477" y="1323974"/>
            <a:ext cx="2731934" cy="3905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u_short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=unsigned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short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仿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，自行构造不同测试数据，观察不同输入下的运行结果（贴图在清晰可辨的情况下尽可能小）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520457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int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&gt;&gt;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"k="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800725" y="1323974"/>
            <a:ext cx="569594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1300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2147483648</a:t>
            </a:r>
            <a:r>
              <a:rPr kumimoji="1" lang="en-US" altLang="zh-CN" sz="1600" b="1" dirty="0">
                <a:latin typeface="+mn-ea"/>
              </a:rPr>
              <a:t>↙</a:t>
            </a:r>
            <a:r>
              <a:rPr kumimoji="1" lang="zh-CN" altLang="en-US" sz="1600" b="1" dirty="0">
                <a:latin typeface="+mn-ea"/>
              </a:rPr>
              <a:t> （超上限但未超同类型的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4294967297</a:t>
            </a:r>
            <a:r>
              <a:rPr kumimoji="1" lang="en-US" altLang="zh-CN" sz="1600" b="1" dirty="0">
                <a:latin typeface="+mn-ea"/>
              </a:rPr>
              <a:t>↙</a:t>
            </a:r>
            <a:r>
              <a:rPr kumimoji="1" lang="zh-CN" altLang="en-US" sz="1600" b="1" dirty="0">
                <a:latin typeface="+mn-ea"/>
              </a:rPr>
              <a:t> （超上限且超过同类型的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-1300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</a:t>
            </a:r>
            <a:r>
              <a:rPr kumimoji="1" lang="en-US" altLang="zh-CN" sz="1600" b="1" dirty="0">
                <a:latin typeface="+mn-ea"/>
                <a:sym typeface="+mn-ea"/>
              </a:rPr>
              <a:t>2147483649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（超下限）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201149" y="6043294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92113" y="4857749"/>
            <a:ext cx="5204571" cy="16763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多个输入中，编号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值是不可信的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9201149" y="1323974"/>
            <a:ext cx="2295525" cy="3905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u_int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=unsigned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3" name="图片 2" descr="result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9975" y="2136775"/>
            <a:ext cx="972185" cy="420370"/>
          </a:xfrm>
          <a:prstGeom prst="rect">
            <a:avLst/>
          </a:prstGeom>
        </p:spPr>
      </p:pic>
      <p:pic>
        <p:nvPicPr>
          <p:cNvPr id="6" name="图片 5" descr="result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160" y="2136775"/>
            <a:ext cx="797560" cy="420370"/>
          </a:xfrm>
          <a:prstGeom prst="rect">
            <a:avLst/>
          </a:prstGeom>
        </p:spPr>
      </p:pic>
      <p:pic>
        <p:nvPicPr>
          <p:cNvPr id="7" name="图片 6" descr="result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975" y="2886075"/>
            <a:ext cx="1016000" cy="438150"/>
          </a:xfrm>
          <a:prstGeom prst="rect">
            <a:avLst/>
          </a:prstGeom>
        </p:spPr>
      </p:pic>
      <p:pic>
        <p:nvPicPr>
          <p:cNvPr id="10" name="图片 9" descr="result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975" y="2886075"/>
            <a:ext cx="815975" cy="438785"/>
          </a:xfrm>
          <a:prstGeom prst="rect">
            <a:avLst/>
          </a:prstGeom>
        </p:spPr>
      </p:pic>
      <p:pic>
        <p:nvPicPr>
          <p:cNvPr id="11" name="图片 10" descr="result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975" y="3575050"/>
            <a:ext cx="1039495" cy="459740"/>
          </a:xfrm>
          <a:prstGeom prst="rect">
            <a:avLst/>
          </a:prstGeom>
        </p:spPr>
      </p:pic>
      <p:pic>
        <p:nvPicPr>
          <p:cNvPr id="12" name="图片 11" descr="result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9470" y="3575050"/>
            <a:ext cx="851535" cy="459105"/>
          </a:xfrm>
          <a:prstGeom prst="rect">
            <a:avLst/>
          </a:prstGeom>
        </p:spPr>
      </p:pic>
      <p:pic>
        <p:nvPicPr>
          <p:cNvPr id="13" name="图片 12" descr="result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9975" y="4283075"/>
            <a:ext cx="1062355" cy="469900"/>
          </a:xfrm>
          <a:prstGeom prst="rect">
            <a:avLst/>
          </a:prstGeom>
        </p:spPr>
      </p:pic>
      <p:pic>
        <p:nvPicPr>
          <p:cNvPr id="14" name="图片 13" descr="result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2330" y="4283075"/>
            <a:ext cx="860425" cy="469900"/>
          </a:xfrm>
          <a:prstGeom prst="rect">
            <a:avLst/>
          </a:prstGeom>
        </p:spPr>
      </p:pic>
      <p:pic>
        <p:nvPicPr>
          <p:cNvPr id="15" name="图片 14" descr="result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49975" y="5065395"/>
            <a:ext cx="1029970" cy="450850"/>
          </a:xfrm>
          <a:prstGeom prst="rect">
            <a:avLst/>
          </a:prstGeom>
        </p:spPr>
      </p:pic>
      <p:pic>
        <p:nvPicPr>
          <p:cNvPr id="16" name="图片 15" descr="result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9945" y="5065395"/>
            <a:ext cx="838835" cy="4514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C-Compare.</a:t>
            </a:r>
            <a:r>
              <a:rPr lang="zh-CN" altLang="en-US" sz="1600" b="1" dirty="0">
                <a:latin typeface="+mn-ea"/>
              </a:rPr>
              <a:t>仿</a:t>
            </a:r>
            <a:r>
              <a:rPr lang="en-US" altLang="zh-CN" sz="1600" b="1" dirty="0">
                <a:latin typeface="+mn-ea"/>
              </a:rPr>
              <a:t>B-Compare</a:t>
            </a:r>
            <a:r>
              <a:rPr lang="zh-CN" altLang="en-US" sz="1600" b="1" dirty="0">
                <a:latin typeface="+mn-ea"/>
              </a:rPr>
              <a:t>，构造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对比</a:t>
            </a:r>
            <a:r>
              <a:rPr lang="zh-CN" altLang="en-US" sz="1600" b="1" dirty="0">
                <a:latin typeface="+mn-ea"/>
              </a:rPr>
              <a:t>程序（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输入与赋值，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型），观察运行结果并与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的输出结果进行对比分析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k1, k2, k3, k4, k5;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k1 = 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1300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k2 = </a:t>
            </a:r>
            <a:r>
              <a:rPr kumimoji="1" lang="en-US" altLang="zh-CN" sz="1600" b="1" dirty="0">
                <a:latin typeface="+mn-ea"/>
                <a:sym typeface="+mn-ea"/>
              </a:rPr>
              <a:t>2147483648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k3 = </a:t>
            </a:r>
            <a:r>
              <a:rPr kumimoji="1" lang="en-US" altLang="zh-CN" sz="1600" b="1" dirty="0">
                <a:latin typeface="+mn-ea"/>
                <a:sym typeface="+mn-ea"/>
              </a:rPr>
              <a:t>4294967297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k4 = </a:t>
            </a:r>
            <a:r>
              <a:rPr kumimoji="1" lang="en-US" altLang="zh-CN" sz="1600" b="1" dirty="0">
                <a:latin typeface="+mn-ea"/>
                <a:sym typeface="+mn-ea"/>
              </a:rPr>
              <a:t>-1300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k5 = </a:t>
            </a:r>
            <a:r>
              <a:rPr kumimoji="1" lang="en-US" altLang="zh-CN" sz="1600" b="1" dirty="0">
                <a:latin typeface="+mn-ea"/>
                <a:sym typeface="+mn-ea"/>
              </a:rPr>
              <a:t>-</a:t>
            </a:r>
            <a:r>
              <a:rPr kumimoji="1" lang="en-US" altLang="zh-CN" sz="1600" b="1" dirty="0">
                <a:latin typeface="+mn-ea"/>
                <a:sym typeface="+mn-ea"/>
              </a:rPr>
              <a:t>2147483649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k3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k4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k5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B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的输入：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1300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k1=1300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  <a:sym typeface="+mn-ea"/>
              </a:rPr>
              <a:t>2147483648</a:t>
            </a:r>
            <a:r>
              <a:rPr kumimoji="1" lang="en-US" altLang="zh-CN" sz="1600" b="1" dirty="0">
                <a:latin typeface="+mn-ea"/>
              </a:rPr>
              <a:t>↙</a:t>
            </a:r>
            <a:r>
              <a:rPr kumimoji="1" lang="zh-CN" altLang="en-US" sz="1600" b="1" dirty="0">
                <a:latin typeface="+mn-ea"/>
              </a:rPr>
              <a:t> （超上限但未超同类型的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k2=-</a:t>
            </a:r>
            <a:r>
              <a:rPr kumimoji="1" lang="en-US" altLang="zh-CN" sz="1600" b="1" dirty="0">
                <a:latin typeface="+mn-ea"/>
                <a:sym typeface="+mn-ea"/>
              </a:rPr>
              <a:t>2147483648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  <a:sym typeface="+mn-ea"/>
              </a:rPr>
              <a:t>4294967297</a:t>
            </a:r>
            <a:r>
              <a:rPr kumimoji="1" lang="en-US" altLang="zh-CN" sz="1600" b="1" dirty="0">
                <a:latin typeface="+mn-ea"/>
              </a:rPr>
              <a:t>↙</a:t>
            </a:r>
            <a:r>
              <a:rPr kumimoji="1" lang="zh-CN" altLang="en-US" sz="1600" b="1" dirty="0">
                <a:latin typeface="+mn-ea"/>
              </a:rPr>
              <a:t> （超上限且超过同类型的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k3=1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  <a:sym typeface="+mn-ea"/>
              </a:rPr>
              <a:t>-1300</a:t>
            </a:r>
            <a:r>
              <a:rPr kumimoji="1" lang="en-US" altLang="zh-CN" sz="1600" b="1" dirty="0">
                <a:latin typeface="+mn-ea"/>
              </a:rPr>
              <a:t>↙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k4=-1300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  <a:sym typeface="+mn-ea"/>
              </a:rPr>
              <a:t>-</a:t>
            </a:r>
            <a:r>
              <a:rPr kumimoji="1" lang="en-US" altLang="zh-CN" sz="1600" b="1" dirty="0">
                <a:latin typeface="+mn-ea"/>
                <a:sym typeface="+mn-ea"/>
              </a:rPr>
              <a:t>2147483649</a:t>
            </a:r>
            <a:r>
              <a:rPr kumimoji="1" lang="en-US" altLang="zh-CN" sz="1600" b="1" dirty="0">
                <a:latin typeface="+mn-ea"/>
              </a:rPr>
              <a:t>↙</a:t>
            </a:r>
            <a:r>
              <a:rPr kumimoji="1" lang="zh-CN" altLang="en-US" sz="1600" b="1" dirty="0">
                <a:latin typeface="+mn-ea"/>
              </a:rPr>
              <a:t>（超下限）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k5=</a:t>
            </a:r>
            <a:r>
              <a:rPr kumimoji="1" lang="en-US" altLang="zh-CN" sz="1600" b="1" dirty="0">
                <a:latin typeface="+mn-ea"/>
                <a:sym typeface="+mn-ea"/>
              </a:rPr>
              <a:t>2147483647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对比分析：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cin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输入时，如果超出上限（或下限），会返回一个不可信值【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VS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与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Dev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是该数据类型的上限（或下限）】；赋值时，如果超出上限（或下限），会以二进制补码的形式存储，再进行赋值、输出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运行下面的程序，观察不同输入下的运行结果（贴图在清晰可辨的情况下尽可能小）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520457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unsigned short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&gt;&gt;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"k="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796683" y="1323974"/>
            <a:ext cx="610004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12345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70000↙</a:t>
            </a:r>
            <a:r>
              <a:rPr kumimoji="1" lang="zh-CN" altLang="en-US" sz="1600" b="1" dirty="0">
                <a:latin typeface="+mn-ea"/>
              </a:rPr>
              <a:t> （超上限）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-12345↙</a:t>
            </a:r>
            <a:r>
              <a:rPr kumimoji="1" lang="zh-CN" altLang="en-US" sz="1600" b="1" dirty="0">
                <a:latin typeface="+mn-ea"/>
              </a:rPr>
              <a:t>（负数但未超过</a:t>
            </a:r>
            <a:r>
              <a:rPr kumimoji="1" lang="en-US" altLang="zh-CN" sz="1600" b="1" dirty="0">
                <a:latin typeface="+mn-ea"/>
              </a:rPr>
              <a:t>short</a:t>
            </a:r>
            <a:r>
              <a:rPr kumimoji="1" lang="zh-CN" altLang="en-US" sz="1600" b="1" dirty="0">
                <a:latin typeface="+mn-ea"/>
              </a:rPr>
              <a:t>下限）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-1↙    </a:t>
            </a:r>
            <a:r>
              <a:rPr kumimoji="1" lang="zh-CN" altLang="en-US" sz="1600" b="1" dirty="0">
                <a:latin typeface="+mn-ea"/>
              </a:rPr>
              <a:t>（负数且未超过</a:t>
            </a:r>
            <a:r>
              <a:rPr kumimoji="1" lang="en-US" altLang="zh-CN" sz="1600" b="1" dirty="0">
                <a:latin typeface="+mn-ea"/>
              </a:rPr>
              <a:t>short</a:t>
            </a:r>
            <a:r>
              <a:rPr kumimoji="1" lang="zh-CN" altLang="en-US" sz="1600" b="1" dirty="0">
                <a:latin typeface="+mn-ea"/>
              </a:rPr>
              <a:t>下限）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-65535↙</a:t>
            </a:r>
            <a:r>
              <a:rPr kumimoji="1" lang="zh-CN" altLang="en-US" sz="1600" b="1" dirty="0">
                <a:latin typeface="+mn-ea"/>
              </a:rPr>
              <a:t>（负数且未超过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-65536↙</a:t>
            </a:r>
            <a:r>
              <a:rPr kumimoji="1" lang="zh-CN" altLang="en-US" sz="1600" b="1" dirty="0">
                <a:latin typeface="+mn-ea"/>
              </a:rPr>
              <a:t>（负数且超过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9601199" y="6043294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2113" y="4857749"/>
            <a:ext cx="5204571" cy="16763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多个输入中，编号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值是不可信的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9270124" y="1323973"/>
            <a:ext cx="2636125" cy="3905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u_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short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=unsigned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short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6" name="图片 5" descr="result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3950" y="2136775"/>
            <a:ext cx="882650" cy="382905"/>
          </a:xfrm>
          <a:prstGeom prst="rect">
            <a:avLst/>
          </a:prstGeom>
        </p:spPr>
      </p:pic>
      <p:pic>
        <p:nvPicPr>
          <p:cNvPr id="7" name="图片 6" descr="result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136775"/>
            <a:ext cx="718820" cy="382905"/>
          </a:xfrm>
          <a:prstGeom prst="rect">
            <a:avLst/>
          </a:prstGeom>
        </p:spPr>
      </p:pic>
      <p:pic>
        <p:nvPicPr>
          <p:cNvPr id="10" name="图片 9" descr="result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50" y="2863850"/>
            <a:ext cx="870585" cy="381000"/>
          </a:xfrm>
          <a:prstGeom prst="rect">
            <a:avLst/>
          </a:prstGeom>
        </p:spPr>
      </p:pic>
      <p:pic>
        <p:nvPicPr>
          <p:cNvPr id="11" name="图片 10" descr="result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535" y="2863850"/>
            <a:ext cx="735965" cy="381635"/>
          </a:xfrm>
          <a:prstGeom prst="rect">
            <a:avLst/>
          </a:prstGeom>
        </p:spPr>
      </p:pic>
      <p:pic>
        <p:nvPicPr>
          <p:cNvPr id="12" name="图片 11" descr="result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950" y="3624580"/>
            <a:ext cx="898525" cy="406400"/>
          </a:xfrm>
          <a:prstGeom prst="rect">
            <a:avLst/>
          </a:prstGeom>
        </p:spPr>
      </p:pic>
      <p:pic>
        <p:nvPicPr>
          <p:cNvPr id="13" name="图片 12" descr="result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2475" y="3624580"/>
            <a:ext cx="760730" cy="406400"/>
          </a:xfrm>
          <a:prstGeom prst="rect">
            <a:avLst/>
          </a:prstGeom>
        </p:spPr>
      </p:pic>
      <p:pic>
        <p:nvPicPr>
          <p:cNvPr id="14" name="图片 13" descr="result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3950" y="4318000"/>
            <a:ext cx="876935" cy="375285"/>
          </a:xfrm>
          <a:prstGeom prst="rect">
            <a:avLst/>
          </a:prstGeom>
        </p:spPr>
      </p:pic>
      <p:pic>
        <p:nvPicPr>
          <p:cNvPr id="15" name="图片 14" descr="result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4535" y="4318000"/>
            <a:ext cx="725805" cy="375285"/>
          </a:xfrm>
          <a:prstGeom prst="rect">
            <a:avLst/>
          </a:prstGeom>
        </p:spPr>
      </p:pic>
      <p:pic>
        <p:nvPicPr>
          <p:cNvPr id="16" name="图片 15" descr="result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3950" y="5065395"/>
            <a:ext cx="859790" cy="376555"/>
          </a:xfrm>
          <a:prstGeom prst="rect">
            <a:avLst/>
          </a:prstGeom>
        </p:spPr>
      </p:pic>
      <p:pic>
        <p:nvPicPr>
          <p:cNvPr id="18" name="图片 17" descr="result5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63740" y="5067935"/>
            <a:ext cx="686435" cy="374015"/>
          </a:xfrm>
          <a:prstGeom prst="rect">
            <a:avLst/>
          </a:prstGeom>
        </p:spPr>
      </p:pic>
      <p:pic>
        <p:nvPicPr>
          <p:cNvPr id="19" name="图片 18" descr="result4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03950" y="5808980"/>
            <a:ext cx="871855" cy="368935"/>
          </a:xfrm>
          <a:prstGeom prst="rect">
            <a:avLst/>
          </a:prstGeom>
        </p:spPr>
      </p:pic>
      <p:pic>
        <p:nvPicPr>
          <p:cNvPr id="20" name="图片 19" descr="result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63740" y="5808980"/>
            <a:ext cx="706120" cy="3689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D-Compare.</a:t>
            </a:r>
            <a:r>
              <a:rPr lang="zh-CN" altLang="en-US" sz="1600" b="1" dirty="0">
                <a:latin typeface="+mn-ea"/>
              </a:rPr>
              <a:t>仿</a:t>
            </a:r>
            <a:r>
              <a:rPr lang="en-US" altLang="zh-CN" sz="1600" b="1" dirty="0">
                <a:latin typeface="+mn-ea"/>
              </a:rPr>
              <a:t>B-Compare</a:t>
            </a:r>
            <a:r>
              <a:rPr lang="zh-CN" altLang="en-US" sz="1600" b="1" dirty="0">
                <a:latin typeface="+mn-ea"/>
              </a:rPr>
              <a:t>，构造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对比</a:t>
            </a:r>
            <a:r>
              <a:rPr lang="zh-CN" altLang="en-US" sz="1600" b="1" dirty="0">
                <a:latin typeface="+mn-ea"/>
              </a:rPr>
              <a:t>程序（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输入与赋值，</a:t>
            </a:r>
            <a:r>
              <a:rPr lang="en-US" altLang="zh-CN" sz="1600" b="1" dirty="0" err="1">
                <a:latin typeface="+mn-ea"/>
              </a:rPr>
              <a:t>u_short</a:t>
            </a:r>
            <a:r>
              <a:rPr lang="zh-CN" altLang="en-US" sz="1600" b="1" dirty="0">
                <a:latin typeface="+mn-ea"/>
              </a:rPr>
              <a:t>型），观察运行结果并与</a:t>
            </a:r>
            <a:r>
              <a:rPr lang="en-US" altLang="zh-CN" sz="1600" b="1" dirty="0">
                <a:latin typeface="+mn-ea"/>
              </a:rPr>
              <a:t>D</a:t>
            </a:r>
            <a:r>
              <a:rPr lang="zh-CN" altLang="en-US" sz="1600" b="1" dirty="0">
                <a:latin typeface="+mn-ea"/>
              </a:rPr>
              <a:t>的输出结果进行对比分析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unsigned short k1, k2, k3, k4, k5, k6;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k1 = </a:t>
            </a:r>
            <a:r>
              <a:rPr kumimoji="1" lang="en-US" altLang="zh-CN" sz="1400" b="1" dirty="0">
                <a:ln>
                  <a:noFill/>
                </a:ln>
                <a:effectLst/>
                <a:latin typeface="+mn-ea"/>
                <a:sym typeface="+mn-ea"/>
              </a:rPr>
              <a:t>12345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k2 = </a:t>
            </a:r>
            <a:r>
              <a:rPr kumimoji="1" lang="en-US" altLang="zh-CN" sz="1400" b="1" dirty="0">
                <a:latin typeface="+mn-ea"/>
                <a:sym typeface="+mn-ea"/>
              </a:rPr>
              <a:t>70000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k3 = </a:t>
            </a:r>
            <a:r>
              <a:rPr kumimoji="1" lang="en-US" altLang="zh-CN" sz="1400" b="1" dirty="0">
                <a:latin typeface="+mn-ea"/>
                <a:sym typeface="+mn-ea"/>
              </a:rPr>
              <a:t>-12345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k4 = </a:t>
            </a:r>
            <a:r>
              <a:rPr kumimoji="1" lang="en-US" altLang="zh-CN" sz="1400" b="1" dirty="0">
                <a:latin typeface="+mn-ea"/>
                <a:sym typeface="+mn-ea"/>
              </a:rPr>
              <a:t>-1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k5 = </a:t>
            </a:r>
            <a:r>
              <a:rPr kumimoji="1" lang="en-US" altLang="zh-CN" sz="1400" b="1" dirty="0">
                <a:latin typeface="+mn-ea"/>
                <a:sym typeface="+mn-ea"/>
              </a:rPr>
              <a:t>-65535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k6 = </a:t>
            </a:r>
            <a:r>
              <a:rPr kumimoji="1" lang="en-US" altLang="zh-CN" sz="1400" b="1" dirty="0">
                <a:latin typeface="+mn-ea"/>
                <a:sym typeface="+mn-ea"/>
              </a:rPr>
              <a:t>-65536;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k1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k2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k3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k4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k5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&lt;&lt; k6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B</a:t>
            </a:r>
            <a:r>
              <a: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的输入：</a:t>
            </a:r>
            <a:endParaRPr kumimoji="1" lang="en-US" altLang="zh-C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400" b="1" dirty="0">
                <a:ln>
                  <a:noFill/>
                </a:ln>
                <a:effectLst/>
                <a:latin typeface="+mn-ea"/>
                <a:sym typeface="+mn-ea"/>
              </a:rPr>
              <a:t>12345</a:t>
            </a:r>
            <a:r>
              <a:rPr kumimoji="1" lang="en-US" altLang="zh-CN" sz="1400" b="1" dirty="0">
                <a:latin typeface="+mn-ea"/>
              </a:rPr>
              <a:t>↙ </a:t>
            </a:r>
            <a:r>
              <a:rPr kumimoji="1" lang="zh-CN" altLang="en-US" sz="1400" b="1" dirty="0">
                <a:latin typeface="+mn-ea"/>
              </a:rPr>
              <a:t>（合理范围）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   </a:t>
            </a:r>
            <a:r>
              <a:rPr kumimoji="1" lang="zh-CN" altLang="en-US" sz="1400" b="1" dirty="0">
                <a:latin typeface="+mn-ea"/>
              </a:rPr>
              <a:t>对应本例的</a:t>
            </a:r>
            <a:r>
              <a:rPr kumimoji="1" lang="en-US" altLang="zh-CN" sz="1400" b="1" dirty="0">
                <a:latin typeface="+mn-ea"/>
              </a:rPr>
              <a:t>k1=12345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2</a:t>
            </a:r>
            <a:r>
              <a:rPr kumimoji="1" lang="zh-CN" altLang="en-US" sz="1400" b="1" dirty="0">
                <a:latin typeface="+mn-ea"/>
              </a:rPr>
              <a:t>、输入：</a:t>
            </a:r>
            <a:r>
              <a:rPr kumimoji="1" lang="en-US" altLang="zh-CN" sz="1400" b="1" dirty="0">
                <a:latin typeface="+mn-ea"/>
                <a:sym typeface="+mn-ea"/>
              </a:rPr>
              <a:t>70000</a:t>
            </a:r>
            <a:r>
              <a:rPr kumimoji="1" lang="en-US" altLang="zh-CN" sz="1400" b="1" dirty="0">
                <a:latin typeface="+mn-ea"/>
              </a:rPr>
              <a:t>↙</a:t>
            </a:r>
            <a:r>
              <a:rPr kumimoji="1" lang="zh-CN" altLang="en-US" sz="1400" b="1" dirty="0">
                <a:latin typeface="+mn-ea"/>
              </a:rPr>
              <a:t> （超上限）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   </a:t>
            </a:r>
            <a:r>
              <a:rPr kumimoji="1" lang="zh-CN" altLang="en-US" sz="1400" b="1" dirty="0">
                <a:latin typeface="+mn-ea"/>
              </a:rPr>
              <a:t>对应本例的</a:t>
            </a:r>
            <a:r>
              <a:rPr kumimoji="1" lang="en-US" altLang="zh-CN" sz="1400" b="1" dirty="0">
                <a:latin typeface="+mn-ea"/>
              </a:rPr>
              <a:t>k2=4464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3</a:t>
            </a:r>
            <a:r>
              <a:rPr kumimoji="1" lang="zh-CN" altLang="en-US" sz="1400" b="1" dirty="0">
                <a:latin typeface="+mn-ea"/>
              </a:rPr>
              <a:t>、输入：</a:t>
            </a:r>
            <a:r>
              <a:rPr kumimoji="1" lang="en-US" altLang="zh-CN" sz="1400" b="1" dirty="0">
                <a:latin typeface="+mn-ea"/>
                <a:sym typeface="+mn-ea"/>
              </a:rPr>
              <a:t>-12345</a:t>
            </a:r>
            <a:r>
              <a:rPr kumimoji="1" lang="en-US" altLang="zh-CN" sz="1400" b="1" dirty="0">
                <a:latin typeface="+mn-ea"/>
              </a:rPr>
              <a:t>↙</a:t>
            </a:r>
            <a:r>
              <a:rPr kumimoji="1" lang="zh-CN" altLang="en-US" sz="1400" b="1" dirty="0">
                <a:latin typeface="+mn-ea"/>
              </a:rPr>
              <a:t> （</a:t>
            </a:r>
            <a:r>
              <a:rPr kumimoji="1" lang="zh-CN" altLang="en-US" sz="1400" b="1" dirty="0">
                <a:latin typeface="+mn-ea"/>
                <a:sym typeface="+mn-ea"/>
              </a:rPr>
              <a:t>负数但未超过</a:t>
            </a:r>
            <a:r>
              <a:rPr kumimoji="1" lang="en-US" altLang="zh-CN" sz="1400" b="1" dirty="0">
                <a:latin typeface="+mn-ea"/>
                <a:sym typeface="+mn-ea"/>
              </a:rPr>
              <a:t>short</a:t>
            </a:r>
            <a:r>
              <a:rPr kumimoji="1" lang="zh-CN" altLang="en-US" sz="1400" b="1" dirty="0">
                <a:latin typeface="+mn-ea"/>
                <a:sym typeface="+mn-ea"/>
              </a:rPr>
              <a:t>下限</a:t>
            </a:r>
            <a:r>
              <a:rPr kumimoji="1" lang="zh-CN" altLang="en-US" sz="1400" b="1" dirty="0">
                <a:latin typeface="+mn-ea"/>
              </a:rPr>
              <a:t>）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   </a:t>
            </a:r>
            <a:r>
              <a:rPr kumimoji="1" lang="zh-CN" altLang="en-US" sz="1400" b="1" dirty="0">
                <a:latin typeface="+mn-ea"/>
              </a:rPr>
              <a:t>对应本例的</a:t>
            </a:r>
            <a:r>
              <a:rPr kumimoji="1" lang="en-US" altLang="zh-CN" sz="1400" b="1" dirty="0">
                <a:latin typeface="+mn-ea"/>
              </a:rPr>
              <a:t>k3=53191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4</a:t>
            </a:r>
            <a:r>
              <a:rPr kumimoji="1" lang="zh-CN" altLang="en-US" sz="1400" b="1" dirty="0">
                <a:latin typeface="+mn-ea"/>
              </a:rPr>
              <a:t>、输入：</a:t>
            </a:r>
            <a:r>
              <a:rPr kumimoji="1" lang="en-US" altLang="zh-CN" sz="1400" b="1" dirty="0">
                <a:latin typeface="+mn-ea"/>
                <a:sym typeface="+mn-ea"/>
              </a:rPr>
              <a:t>-1</a:t>
            </a:r>
            <a:r>
              <a:rPr kumimoji="1" lang="en-US" altLang="zh-CN" sz="1400" b="1" dirty="0">
                <a:latin typeface="+mn-ea"/>
              </a:rPr>
              <a:t>↙</a:t>
            </a:r>
            <a:r>
              <a:rPr kumimoji="1" lang="zh-CN" altLang="en-US" sz="1400" b="1" dirty="0">
                <a:latin typeface="+mn-ea"/>
              </a:rPr>
              <a:t>（</a:t>
            </a:r>
            <a:r>
              <a:rPr kumimoji="1" lang="zh-CN" altLang="en-US" sz="1400" b="1" dirty="0">
                <a:latin typeface="+mn-ea"/>
                <a:sym typeface="+mn-ea"/>
              </a:rPr>
              <a:t>负数且未超过</a:t>
            </a:r>
            <a:r>
              <a:rPr kumimoji="1" lang="en-US" altLang="zh-CN" sz="1400" b="1" dirty="0">
                <a:latin typeface="+mn-ea"/>
                <a:sym typeface="+mn-ea"/>
              </a:rPr>
              <a:t>short</a:t>
            </a:r>
            <a:r>
              <a:rPr kumimoji="1" lang="zh-CN" altLang="en-US" sz="1400" b="1" dirty="0">
                <a:latin typeface="+mn-ea"/>
                <a:sym typeface="+mn-ea"/>
              </a:rPr>
              <a:t>下限</a:t>
            </a:r>
            <a:r>
              <a:rPr kumimoji="1" lang="zh-CN" altLang="en-US" sz="1400" b="1" dirty="0">
                <a:latin typeface="+mn-ea"/>
              </a:rPr>
              <a:t>）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   </a:t>
            </a:r>
            <a:r>
              <a:rPr kumimoji="1" lang="zh-CN" altLang="en-US" sz="1400" b="1" dirty="0">
                <a:latin typeface="+mn-ea"/>
              </a:rPr>
              <a:t>对应本例的</a:t>
            </a:r>
            <a:r>
              <a:rPr kumimoji="1" lang="en-US" altLang="zh-CN" sz="1400" b="1" dirty="0">
                <a:latin typeface="+mn-ea"/>
              </a:rPr>
              <a:t>k4=65535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5</a:t>
            </a:r>
            <a:r>
              <a:rPr kumimoji="1" lang="zh-CN" altLang="en-US" sz="1400" b="1" dirty="0">
                <a:latin typeface="+mn-ea"/>
              </a:rPr>
              <a:t>、输入：</a:t>
            </a:r>
            <a:r>
              <a:rPr kumimoji="1" lang="en-US" altLang="zh-CN" sz="1400" b="1" dirty="0">
                <a:latin typeface="+mn-ea"/>
                <a:sym typeface="+mn-ea"/>
              </a:rPr>
              <a:t>-65535</a:t>
            </a:r>
            <a:r>
              <a:rPr kumimoji="1" lang="en-US" altLang="zh-CN" sz="1400" b="1" dirty="0">
                <a:latin typeface="+mn-ea"/>
              </a:rPr>
              <a:t>↙</a:t>
            </a:r>
            <a:r>
              <a:rPr kumimoji="1" lang="zh-CN" altLang="en-US" sz="1400" b="1" dirty="0">
                <a:latin typeface="+mn-ea"/>
              </a:rPr>
              <a:t>（</a:t>
            </a:r>
            <a:r>
              <a:rPr kumimoji="1" lang="zh-CN" altLang="en-US" sz="1400" b="1" dirty="0">
                <a:latin typeface="+mn-ea"/>
                <a:sym typeface="+mn-ea"/>
              </a:rPr>
              <a:t>负数且未超过</a:t>
            </a:r>
            <a:r>
              <a:rPr kumimoji="1" lang="en-US" altLang="zh-CN" sz="1400" b="1" dirty="0" err="1">
                <a:latin typeface="+mn-ea"/>
                <a:sym typeface="+mn-ea"/>
              </a:rPr>
              <a:t>u_short</a:t>
            </a:r>
            <a:r>
              <a:rPr kumimoji="1" lang="zh-CN" altLang="en-US" sz="1400" b="1" dirty="0">
                <a:latin typeface="+mn-ea"/>
                <a:sym typeface="+mn-ea"/>
              </a:rPr>
              <a:t>上限加负号后的下限</a:t>
            </a:r>
            <a:r>
              <a:rPr kumimoji="1" lang="zh-CN" altLang="en-US" sz="1400" b="1" dirty="0">
                <a:latin typeface="+mn-ea"/>
              </a:rPr>
              <a:t>）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   </a:t>
            </a:r>
            <a:r>
              <a:rPr kumimoji="1" lang="zh-CN" altLang="en-US" sz="1400" b="1" dirty="0">
                <a:latin typeface="+mn-ea"/>
              </a:rPr>
              <a:t>对应本例的</a:t>
            </a:r>
            <a:r>
              <a:rPr kumimoji="1" lang="en-US" altLang="zh-CN" sz="1400" b="1" dirty="0">
                <a:latin typeface="+mn-ea"/>
              </a:rPr>
              <a:t>k5=1</a:t>
            </a:r>
            <a:endParaRPr kumimoji="1" lang="en-US" altLang="zh-CN" sz="14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  <a:sym typeface="+mn-ea"/>
              </a:rPr>
              <a:t>6</a:t>
            </a:r>
            <a:r>
              <a:rPr kumimoji="1" lang="zh-CN" altLang="en-US" sz="1400" b="1" dirty="0">
                <a:latin typeface="+mn-ea"/>
                <a:sym typeface="+mn-ea"/>
              </a:rPr>
              <a:t>、输入：</a:t>
            </a:r>
            <a:r>
              <a:rPr kumimoji="1" lang="en-US" altLang="zh-CN" sz="1400" b="1" dirty="0">
                <a:latin typeface="+mn-ea"/>
                <a:sym typeface="+mn-ea"/>
              </a:rPr>
              <a:t>-65536↙</a:t>
            </a:r>
            <a:r>
              <a:rPr kumimoji="1" lang="zh-CN" altLang="en-US" sz="1400" b="1" dirty="0">
                <a:latin typeface="+mn-ea"/>
                <a:sym typeface="+mn-ea"/>
              </a:rPr>
              <a:t>（负数且超过</a:t>
            </a:r>
            <a:r>
              <a:rPr kumimoji="1" lang="en-US" altLang="zh-CN" sz="1400" b="1" dirty="0" err="1">
                <a:latin typeface="+mn-ea"/>
                <a:sym typeface="+mn-ea"/>
              </a:rPr>
              <a:t>u_short</a:t>
            </a:r>
            <a:r>
              <a:rPr kumimoji="1" lang="zh-CN" altLang="en-US" sz="1400" b="1" dirty="0">
                <a:latin typeface="+mn-ea"/>
                <a:sym typeface="+mn-ea"/>
              </a:rPr>
              <a:t>上限加负号后的下限）</a:t>
            </a:r>
            <a:endParaRPr kumimoji="1" lang="zh-CN" altLang="en-US" sz="14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latin typeface="+mn-ea"/>
                <a:sym typeface="+mn-ea"/>
              </a:rPr>
              <a:t>   对应本例的</a:t>
            </a:r>
            <a:r>
              <a:rPr kumimoji="1" lang="en-US" altLang="zh-CN" sz="1400" b="1" dirty="0">
                <a:latin typeface="+mn-ea"/>
                <a:sym typeface="+mn-ea"/>
              </a:rPr>
              <a:t>k6=0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  <a:latin typeface="+mn-ea"/>
              </a:rPr>
              <a:t>对比分析：</a:t>
            </a:r>
            <a:r>
              <a:rPr kumimoji="1" lang="en-US" altLang="zh-CN" sz="14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4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kumimoji="1" lang="en-US" altLang="zh-CN" sz="1400" b="1" dirty="0">
                <a:solidFill>
                  <a:srgbClr val="FF0000"/>
                </a:solidFill>
                <a:latin typeface="+mn-ea"/>
                <a:sym typeface="+mn-ea"/>
              </a:rPr>
              <a:t>cin</a:t>
            </a:r>
            <a:r>
              <a:rPr kumimoji="1" lang="zh-CN" altLang="en-US" sz="1400" b="1" dirty="0">
                <a:solidFill>
                  <a:srgbClr val="FF0000"/>
                </a:solidFill>
                <a:latin typeface="+mn-ea"/>
                <a:sym typeface="+mn-ea"/>
              </a:rPr>
              <a:t>输入时，如果超出上限（或</a:t>
            </a:r>
            <a:r>
              <a:rPr kumimoji="1" lang="en-US" altLang="zh-CN" sz="1400" b="1" dirty="0" err="1">
                <a:solidFill>
                  <a:srgbClr val="FF0000"/>
                </a:solidFill>
                <a:latin typeface="+mn-ea"/>
                <a:sym typeface="+mn-ea"/>
              </a:rPr>
              <a:t>u_short</a:t>
            </a:r>
            <a:r>
              <a:rPr kumimoji="1" lang="zh-CN" altLang="en-US" sz="1400" b="1" dirty="0">
                <a:solidFill>
                  <a:srgbClr val="FF0000"/>
                </a:solidFill>
                <a:latin typeface="+mn-ea"/>
                <a:sym typeface="+mn-ea"/>
              </a:rPr>
              <a:t>上限加负号后的下限</a:t>
            </a:r>
            <a:r>
              <a:rPr kumimoji="1" lang="zh-CN" altLang="en-US" sz="1400" b="1" dirty="0">
                <a:solidFill>
                  <a:srgbClr val="FF0000"/>
                </a:solidFill>
                <a:latin typeface="+mn-ea"/>
                <a:sym typeface="+mn-ea"/>
              </a:rPr>
              <a:t>），会返回一个不可信值【</a:t>
            </a:r>
            <a:r>
              <a:rPr kumimoji="1" lang="en-US" altLang="zh-CN" sz="1400" b="1" dirty="0">
                <a:solidFill>
                  <a:srgbClr val="FF0000"/>
                </a:solidFill>
                <a:latin typeface="+mn-ea"/>
                <a:sym typeface="+mn-ea"/>
              </a:rPr>
              <a:t>VS</a:t>
            </a:r>
            <a:r>
              <a:rPr kumimoji="1" lang="zh-CN" altLang="en-US" sz="1400" b="1" dirty="0">
                <a:solidFill>
                  <a:srgbClr val="FF0000"/>
                </a:solidFill>
                <a:latin typeface="+mn-ea"/>
                <a:sym typeface="+mn-ea"/>
              </a:rPr>
              <a:t>与</a:t>
            </a:r>
            <a:r>
              <a:rPr kumimoji="1" lang="en-US" altLang="zh-CN" sz="1400" b="1" dirty="0">
                <a:solidFill>
                  <a:srgbClr val="FF0000"/>
                </a:solidFill>
                <a:latin typeface="+mn-ea"/>
                <a:sym typeface="+mn-ea"/>
              </a:rPr>
              <a:t>Dev</a:t>
            </a:r>
            <a:r>
              <a:rPr kumimoji="1" lang="zh-CN" altLang="en-US" sz="1400" b="1" dirty="0">
                <a:solidFill>
                  <a:srgbClr val="FF0000"/>
                </a:solidFill>
                <a:latin typeface="+mn-ea"/>
                <a:sym typeface="+mn-ea"/>
              </a:rPr>
              <a:t>是该数据类型的上限</a:t>
            </a:r>
            <a:r>
              <a:rPr kumimoji="1" lang="zh-CN" altLang="en-US" sz="1400" b="1" dirty="0">
                <a:solidFill>
                  <a:srgbClr val="FF0000"/>
                </a:solidFill>
                <a:latin typeface="+mn-ea"/>
                <a:sym typeface="+mn-ea"/>
              </a:rPr>
              <a:t>（或</a:t>
            </a:r>
            <a:r>
              <a:rPr kumimoji="1" lang="en-US" altLang="zh-CN" sz="1400" b="1" dirty="0" err="1">
                <a:solidFill>
                  <a:srgbClr val="FF0000"/>
                </a:solidFill>
                <a:latin typeface="+mn-ea"/>
                <a:sym typeface="+mn-ea"/>
              </a:rPr>
              <a:t>u_short</a:t>
            </a:r>
            <a:r>
              <a:rPr kumimoji="1" lang="zh-CN" altLang="en-US" sz="1400" b="1" dirty="0">
                <a:solidFill>
                  <a:srgbClr val="FF0000"/>
                </a:solidFill>
                <a:latin typeface="+mn-ea"/>
                <a:sym typeface="+mn-ea"/>
              </a:rPr>
              <a:t>上限）</a:t>
            </a:r>
            <a:r>
              <a:rPr kumimoji="1" lang="zh-CN" altLang="en-US" sz="1400" b="1" dirty="0">
                <a:solidFill>
                  <a:srgbClr val="FF0000"/>
                </a:solidFill>
                <a:latin typeface="+mn-ea"/>
                <a:sym typeface="+mn-ea"/>
              </a:rPr>
              <a:t>】；赋值时，如果超出上限</a:t>
            </a:r>
            <a:r>
              <a:rPr kumimoji="1" lang="zh-CN" altLang="en-US" sz="1400" b="1" dirty="0">
                <a:solidFill>
                  <a:srgbClr val="FF0000"/>
                </a:solidFill>
                <a:latin typeface="+mn-ea"/>
                <a:sym typeface="+mn-ea"/>
              </a:rPr>
              <a:t>（或</a:t>
            </a:r>
            <a:r>
              <a:rPr kumimoji="1" lang="en-US" altLang="zh-CN" sz="1400" b="1" dirty="0" err="1">
                <a:solidFill>
                  <a:srgbClr val="FF0000"/>
                </a:solidFill>
                <a:latin typeface="+mn-ea"/>
                <a:sym typeface="+mn-ea"/>
              </a:rPr>
              <a:t>u_short</a:t>
            </a:r>
            <a:r>
              <a:rPr kumimoji="1" lang="zh-CN" altLang="en-US" sz="1400" b="1" dirty="0">
                <a:solidFill>
                  <a:srgbClr val="FF0000"/>
                </a:solidFill>
                <a:latin typeface="+mn-ea"/>
                <a:sym typeface="+mn-ea"/>
              </a:rPr>
              <a:t>上限加负号后的下限）</a:t>
            </a:r>
            <a:r>
              <a:rPr kumimoji="1" lang="zh-CN" altLang="en-US" sz="1400" b="1" dirty="0">
                <a:solidFill>
                  <a:srgbClr val="FF0000"/>
                </a:solidFill>
                <a:latin typeface="+mn-ea"/>
                <a:sym typeface="+mn-ea"/>
              </a:rPr>
              <a:t>，会以二进制补码的形式存储，再进行赋值、输出</a:t>
            </a:r>
            <a:endParaRPr kumimoji="1" lang="zh-CN" altLang="en-US" sz="1400" b="1" dirty="0">
              <a:solidFill>
                <a:srgbClr val="FF0000"/>
              </a:solidFill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400" b="1" dirty="0">
                <a:solidFill>
                  <a:srgbClr val="FF0000"/>
                </a:solidFill>
                <a:latin typeface="+mn-ea"/>
              </a:rPr>
              <a:t>、如果为负数但未超过</a:t>
            </a:r>
            <a:r>
              <a:rPr kumimoji="1" lang="en-US" altLang="zh-CN" sz="1400" b="1" dirty="0">
                <a:solidFill>
                  <a:srgbClr val="FF0000"/>
                </a:solidFill>
                <a:latin typeface="+mn-ea"/>
              </a:rPr>
              <a:t>u_short</a:t>
            </a:r>
            <a:r>
              <a:rPr kumimoji="1" lang="zh-CN" altLang="en-US" sz="1400" b="1" dirty="0">
                <a:solidFill>
                  <a:srgbClr val="FF0000"/>
                </a:solidFill>
                <a:latin typeface="+mn-ea"/>
              </a:rPr>
              <a:t>上限加负号后的下限，两种情况下都是</a:t>
            </a:r>
            <a:r>
              <a:rPr kumimoji="1" lang="zh-CN" altLang="en-US" sz="1400" b="1" dirty="0">
                <a:solidFill>
                  <a:srgbClr val="FF0000"/>
                </a:solidFill>
                <a:latin typeface="+mn-ea"/>
                <a:sym typeface="+mn-ea"/>
              </a:rPr>
              <a:t>以二进制补码的形式存储，再进行赋值、输出（</a:t>
            </a:r>
            <a:r>
              <a:rPr kumimoji="1" lang="en-US" altLang="zh-CN" sz="1400" b="1" dirty="0">
                <a:solidFill>
                  <a:srgbClr val="FF0000"/>
                </a:solidFill>
                <a:latin typeface="+mn-ea"/>
                <a:sym typeface="+mn-ea"/>
              </a:rPr>
              <a:t>cin</a:t>
            </a:r>
            <a:r>
              <a:rPr kumimoji="1" lang="zh-CN" altLang="en-US" sz="1400" b="1" dirty="0">
                <a:solidFill>
                  <a:srgbClr val="FF0000"/>
                </a:solidFill>
                <a:latin typeface="+mn-ea"/>
                <a:sym typeface="+mn-ea"/>
              </a:rPr>
              <a:t>输入的值显示可信</a:t>
            </a:r>
            <a:r>
              <a:rPr kumimoji="1" lang="zh-CN" altLang="en-US" sz="1400" b="1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endParaRPr kumimoji="1" lang="zh-CN" altLang="en-US" sz="14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仿</a:t>
            </a:r>
            <a:r>
              <a:rPr lang="en-US" altLang="zh-CN" sz="1600" b="1" dirty="0">
                <a:latin typeface="+mn-ea"/>
              </a:rPr>
              <a:t>D</a:t>
            </a:r>
            <a:r>
              <a:rPr lang="zh-CN" altLang="en-US" sz="1600" b="1" dirty="0">
                <a:latin typeface="+mn-ea"/>
              </a:rPr>
              <a:t>，自行构造不同测试数据，观察不同输入下的运行结果（贴图在清晰可辨的情况下尽可能小）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520457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unsigned int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&gt;&gt;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"k="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796684" y="1323974"/>
            <a:ext cx="610956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1300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4294967296</a:t>
            </a:r>
            <a:r>
              <a:rPr kumimoji="1" lang="en-US" altLang="zh-CN" sz="1600" b="1" dirty="0">
                <a:latin typeface="+mn-ea"/>
              </a:rPr>
              <a:t>↙</a:t>
            </a:r>
            <a:r>
              <a:rPr kumimoji="1" lang="zh-CN" altLang="en-US" sz="1600" b="1" dirty="0">
                <a:latin typeface="+mn-ea"/>
              </a:rPr>
              <a:t> （超上限）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-1300</a:t>
            </a:r>
            <a:r>
              <a:rPr kumimoji="1" lang="en-US" altLang="zh-CN" sz="1600" b="1" dirty="0">
                <a:latin typeface="+mn-ea"/>
              </a:rPr>
              <a:t>↙</a:t>
            </a:r>
            <a:r>
              <a:rPr kumimoji="1" lang="zh-CN" altLang="en-US" sz="1600" b="1" dirty="0">
                <a:latin typeface="+mn-ea"/>
              </a:rPr>
              <a:t>（负数但未超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-2147483649↙</a:t>
            </a:r>
            <a:r>
              <a:rPr kumimoji="1" lang="zh-CN" altLang="en-US" sz="1600" b="1" dirty="0">
                <a:latin typeface="+mn-ea"/>
              </a:rPr>
              <a:t>（负数且未超过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-4294967296↙</a:t>
            </a:r>
            <a:r>
              <a:rPr kumimoji="1" lang="zh-CN" altLang="en-US" sz="1600" b="1" dirty="0">
                <a:latin typeface="+mn-ea"/>
              </a:rPr>
              <a:t>（负数且超过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9610725" y="6043294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2113" y="4857749"/>
            <a:ext cx="5204571" cy="16763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多个输入中，编号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值是不可信的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9610724" y="1323973"/>
            <a:ext cx="2295525" cy="3905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u_int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=unsigned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3" name="图片 2" descr="result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6960" y="2124075"/>
            <a:ext cx="951865" cy="419735"/>
          </a:xfrm>
          <a:prstGeom prst="rect">
            <a:avLst/>
          </a:prstGeom>
        </p:spPr>
      </p:pic>
      <p:pic>
        <p:nvPicPr>
          <p:cNvPr id="6" name="图片 5" descr="result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25" y="2124075"/>
            <a:ext cx="795655" cy="420370"/>
          </a:xfrm>
          <a:prstGeom prst="rect">
            <a:avLst/>
          </a:prstGeom>
        </p:spPr>
      </p:pic>
      <p:pic>
        <p:nvPicPr>
          <p:cNvPr id="7" name="图片 6" descr="result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60" y="2832735"/>
            <a:ext cx="970915" cy="424815"/>
          </a:xfrm>
          <a:prstGeom prst="rect">
            <a:avLst/>
          </a:prstGeom>
        </p:spPr>
      </p:pic>
      <p:pic>
        <p:nvPicPr>
          <p:cNvPr id="10" name="图片 9" descr="result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875" y="2832735"/>
            <a:ext cx="826770" cy="424815"/>
          </a:xfrm>
          <a:prstGeom prst="rect">
            <a:avLst/>
          </a:prstGeom>
        </p:spPr>
      </p:pic>
      <p:pic>
        <p:nvPicPr>
          <p:cNvPr id="11" name="图片 10" descr="result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960" y="3535680"/>
            <a:ext cx="993775" cy="431165"/>
          </a:xfrm>
          <a:prstGeom prst="rect">
            <a:avLst/>
          </a:prstGeom>
        </p:spPr>
      </p:pic>
      <p:pic>
        <p:nvPicPr>
          <p:cNvPr id="12" name="图片 11" descr="result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0735" y="3535680"/>
            <a:ext cx="833120" cy="430530"/>
          </a:xfrm>
          <a:prstGeom prst="rect">
            <a:avLst/>
          </a:prstGeom>
        </p:spPr>
      </p:pic>
      <p:pic>
        <p:nvPicPr>
          <p:cNvPr id="13" name="图片 12" descr="result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5380" y="4491355"/>
            <a:ext cx="956310" cy="419735"/>
          </a:xfrm>
          <a:prstGeom prst="rect">
            <a:avLst/>
          </a:prstGeom>
        </p:spPr>
      </p:pic>
      <p:pic>
        <p:nvPicPr>
          <p:cNvPr id="14" name="图片 13" descr="result6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1690" y="4491355"/>
            <a:ext cx="781685" cy="419735"/>
          </a:xfrm>
          <a:prstGeom prst="rect">
            <a:avLst/>
          </a:prstGeom>
        </p:spPr>
      </p:pic>
      <p:pic>
        <p:nvPicPr>
          <p:cNvPr id="15" name="图片 14" descr="result5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5380" y="5329555"/>
            <a:ext cx="991235" cy="425450"/>
          </a:xfrm>
          <a:prstGeom prst="rect">
            <a:avLst/>
          </a:prstGeom>
        </p:spPr>
      </p:pic>
      <p:pic>
        <p:nvPicPr>
          <p:cNvPr id="16" name="图片 15" descr="result6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06615" y="5329555"/>
            <a:ext cx="815340" cy="425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E-Compare.</a:t>
            </a:r>
            <a:r>
              <a:rPr lang="zh-CN" altLang="en-US" sz="1600" b="1" dirty="0">
                <a:latin typeface="+mn-ea"/>
              </a:rPr>
              <a:t>仿</a:t>
            </a:r>
            <a:r>
              <a:rPr lang="en-US" altLang="zh-CN" sz="1600" b="1" dirty="0">
                <a:latin typeface="+mn-ea"/>
              </a:rPr>
              <a:t>B-Compare</a:t>
            </a:r>
            <a:r>
              <a:rPr lang="zh-CN" altLang="en-US" sz="1600" b="1" dirty="0">
                <a:latin typeface="+mn-ea"/>
              </a:rPr>
              <a:t>，构造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对比</a:t>
            </a:r>
            <a:r>
              <a:rPr lang="zh-CN" altLang="en-US" sz="1600" b="1" dirty="0">
                <a:latin typeface="+mn-ea"/>
              </a:rPr>
              <a:t>程序（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输入与赋值，</a:t>
            </a:r>
            <a:r>
              <a:rPr lang="en-US" altLang="zh-CN" sz="1600" b="1" dirty="0" err="1">
                <a:latin typeface="+mn-ea"/>
              </a:rPr>
              <a:t>u_int</a:t>
            </a:r>
            <a:r>
              <a:rPr lang="zh-CN" altLang="en-US" sz="1600" b="1" dirty="0">
                <a:latin typeface="+mn-ea"/>
              </a:rPr>
              <a:t>型），观察运行结果并与</a:t>
            </a:r>
            <a:r>
              <a:rPr lang="en-US" altLang="zh-CN" sz="1600" b="1" dirty="0">
                <a:latin typeface="+mn-ea"/>
              </a:rPr>
              <a:t>E</a:t>
            </a:r>
            <a:r>
              <a:rPr lang="zh-CN" altLang="en-US" sz="1600" b="1" dirty="0">
                <a:latin typeface="+mn-ea"/>
              </a:rPr>
              <a:t>的输出结果进行对比分析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unsigned int k1, k2, k3, k4, k5;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k1 = </a:t>
            </a:r>
            <a:r>
              <a:rPr kumimoji="1" lang="en-US" altLang="zh-CN" sz="1400" b="1" dirty="0">
                <a:ln>
                  <a:noFill/>
                </a:ln>
                <a:effectLst/>
                <a:latin typeface="+mn-ea"/>
                <a:sym typeface="+mn-ea"/>
              </a:rPr>
              <a:t>1300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k2 = </a:t>
            </a:r>
            <a:r>
              <a:rPr kumimoji="1" lang="en-US" altLang="zh-CN" sz="1400" b="1" dirty="0">
                <a:latin typeface="+mn-ea"/>
                <a:sym typeface="+mn-ea"/>
              </a:rPr>
              <a:t>4294967296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k3 = </a:t>
            </a:r>
            <a:r>
              <a:rPr kumimoji="1" lang="en-US" altLang="zh-CN" sz="1400" b="1" dirty="0">
                <a:latin typeface="+mn-ea"/>
                <a:sym typeface="+mn-ea"/>
              </a:rPr>
              <a:t>-1300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k4 = </a:t>
            </a:r>
            <a:r>
              <a:rPr kumimoji="1" lang="en-US" altLang="zh-CN" sz="1400" b="1" dirty="0">
                <a:latin typeface="+mn-ea"/>
                <a:sym typeface="+mn-ea"/>
              </a:rPr>
              <a:t>-2147483649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k5 = </a:t>
            </a:r>
            <a:r>
              <a:rPr kumimoji="1" lang="en-US" altLang="zh-CN" sz="1400" b="1" dirty="0">
                <a:latin typeface="+mn-ea"/>
                <a:sym typeface="+mn-ea"/>
              </a:rPr>
              <a:t>-4294967296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k1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k2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k3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k4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k5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B</a:t>
            </a:r>
            <a:r>
              <a: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的输入：</a:t>
            </a:r>
            <a:endParaRPr kumimoji="1" lang="en-US" altLang="zh-C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400" b="1" dirty="0">
                <a:latin typeface="+mn-ea"/>
                <a:sym typeface="+mn-ea"/>
              </a:rPr>
              <a:t>1300</a:t>
            </a:r>
            <a:r>
              <a:rPr kumimoji="1" lang="en-US" altLang="zh-CN" sz="1400" b="1" dirty="0">
                <a:latin typeface="+mn-ea"/>
              </a:rPr>
              <a:t>↙ </a:t>
            </a:r>
            <a:r>
              <a:rPr kumimoji="1" lang="zh-CN" altLang="en-US" sz="1400" b="1" dirty="0">
                <a:latin typeface="+mn-ea"/>
              </a:rPr>
              <a:t>（合理范围）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   </a:t>
            </a:r>
            <a:r>
              <a:rPr kumimoji="1" lang="zh-CN" altLang="en-US" sz="1400" b="1" dirty="0">
                <a:latin typeface="+mn-ea"/>
              </a:rPr>
              <a:t>对应本例的</a:t>
            </a:r>
            <a:r>
              <a:rPr kumimoji="1" lang="en-US" altLang="zh-CN" sz="1400" b="1" dirty="0">
                <a:latin typeface="+mn-ea"/>
              </a:rPr>
              <a:t>k1=1300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2</a:t>
            </a:r>
            <a:r>
              <a:rPr kumimoji="1" lang="zh-CN" altLang="en-US" sz="1400" b="1" dirty="0">
                <a:latin typeface="+mn-ea"/>
              </a:rPr>
              <a:t>、输入：</a:t>
            </a:r>
            <a:r>
              <a:rPr kumimoji="1" lang="en-US" altLang="zh-CN" sz="1400" b="1" dirty="0">
                <a:latin typeface="+mn-ea"/>
                <a:sym typeface="+mn-ea"/>
              </a:rPr>
              <a:t>4294967296</a:t>
            </a:r>
            <a:r>
              <a:rPr kumimoji="1" lang="en-US" altLang="zh-CN" sz="1400" b="1" dirty="0">
                <a:latin typeface="+mn-ea"/>
              </a:rPr>
              <a:t>↙</a:t>
            </a:r>
            <a:r>
              <a:rPr kumimoji="1" lang="zh-CN" altLang="en-US" sz="1400" b="1" dirty="0">
                <a:latin typeface="+mn-ea"/>
              </a:rPr>
              <a:t> （超上限）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   </a:t>
            </a:r>
            <a:r>
              <a:rPr kumimoji="1" lang="zh-CN" altLang="en-US" sz="1400" b="1" dirty="0">
                <a:latin typeface="+mn-ea"/>
              </a:rPr>
              <a:t>对应本例的</a:t>
            </a:r>
            <a:r>
              <a:rPr kumimoji="1" lang="en-US" altLang="zh-CN" sz="1400" b="1" dirty="0">
                <a:latin typeface="+mn-ea"/>
              </a:rPr>
              <a:t>k2=0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3</a:t>
            </a:r>
            <a:r>
              <a:rPr kumimoji="1" lang="zh-CN" altLang="en-US" sz="1400" b="1" dirty="0">
                <a:latin typeface="+mn-ea"/>
              </a:rPr>
              <a:t>、输入：</a:t>
            </a:r>
            <a:r>
              <a:rPr kumimoji="1" lang="en-US" altLang="zh-CN" sz="1400" b="1" dirty="0">
                <a:latin typeface="+mn-ea"/>
                <a:sym typeface="+mn-ea"/>
              </a:rPr>
              <a:t>-1300</a:t>
            </a:r>
            <a:r>
              <a:rPr kumimoji="1" lang="en-US" altLang="zh-CN" sz="1400" b="1" dirty="0">
                <a:latin typeface="+mn-ea"/>
              </a:rPr>
              <a:t>↙</a:t>
            </a:r>
            <a:r>
              <a:rPr kumimoji="1" lang="zh-CN" altLang="en-US" sz="1400" b="1" dirty="0">
                <a:latin typeface="+mn-ea"/>
              </a:rPr>
              <a:t> （</a:t>
            </a:r>
            <a:r>
              <a:rPr kumimoji="1" lang="zh-CN" altLang="en-US" sz="1400" b="1" dirty="0">
                <a:latin typeface="+mn-ea"/>
                <a:sym typeface="+mn-ea"/>
              </a:rPr>
              <a:t>负数但未超</a:t>
            </a:r>
            <a:r>
              <a:rPr kumimoji="1" lang="en-US" altLang="zh-CN" sz="1400" b="1" dirty="0">
                <a:latin typeface="+mn-ea"/>
                <a:sym typeface="+mn-ea"/>
              </a:rPr>
              <a:t>int</a:t>
            </a:r>
            <a:r>
              <a:rPr kumimoji="1" lang="zh-CN" altLang="en-US" sz="1400" b="1" dirty="0">
                <a:latin typeface="+mn-ea"/>
                <a:sym typeface="+mn-ea"/>
              </a:rPr>
              <a:t>下限</a:t>
            </a:r>
            <a:r>
              <a:rPr kumimoji="1" lang="zh-CN" altLang="en-US" sz="1400" b="1" dirty="0">
                <a:latin typeface="+mn-ea"/>
              </a:rPr>
              <a:t>）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   </a:t>
            </a:r>
            <a:r>
              <a:rPr kumimoji="1" lang="zh-CN" altLang="en-US" sz="1400" b="1" dirty="0">
                <a:latin typeface="+mn-ea"/>
              </a:rPr>
              <a:t>对应本例的</a:t>
            </a:r>
            <a:r>
              <a:rPr kumimoji="1" lang="en-US" altLang="zh-CN" sz="1400" b="1" dirty="0">
                <a:latin typeface="+mn-ea"/>
              </a:rPr>
              <a:t>k3=4294965996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4</a:t>
            </a:r>
            <a:r>
              <a:rPr kumimoji="1" lang="zh-CN" altLang="en-US" sz="1400" b="1" dirty="0">
                <a:latin typeface="+mn-ea"/>
              </a:rPr>
              <a:t>、输入：</a:t>
            </a:r>
            <a:r>
              <a:rPr kumimoji="1" lang="en-US" altLang="zh-CN" sz="1400" b="1" dirty="0">
                <a:latin typeface="+mn-ea"/>
                <a:sym typeface="+mn-ea"/>
              </a:rPr>
              <a:t>-2147483649</a:t>
            </a:r>
            <a:r>
              <a:rPr kumimoji="1" lang="en-US" altLang="zh-CN" sz="1400" b="1" dirty="0">
                <a:latin typeface="+mn-ea"/>
              </a:rPr>
              <a:t>↙</a:t>
            </a:r>
            <a:r>
              <a:rPr kumimoji="1" lang="zh-CN" altLang="en-US" sz="1400" b="1" dirty="0">
                <a:latin typeface="+mn-ea"/>
              </a:rPr>
              <a:t>（</a:t>
            </a:r>
            <a:r>
              <a:rPr kumimoji="1" lang="zh-CN" altLang="en-US" sz="1400" b="1" dirty="0">
                <a:latin typeface="+mn-ea"/>
                <a:sym typeface="+mn-ea"/>
              </a:rPr>
              <a:t>负数且未超过</a:t>
            </a:r>
            <a:r>
              <a:rPr kumimoji="1" lang="en-US" altLang="zh-CN" sz="1400" b="1" dirty="0" err="1">
                <a:latin typeface="+mn-ea"/>
                <a:sym typeface="+mn-ea"/>
              </a:rPr>
              <a:t>u_int</a:t>
            </a:r>
            <a:r>
              <a:rPr kumimoji="1" lang="zh-CN" altLang="en-US" sz="1400" b="1" dirty="0">
                <a:latin typeface="+mn-ea"/>
                <a:sym typeface="+mn-ea"/>
              </a:rPr>
              <a:t>上限加负号后的下限</a:t>
            </a:r>
            <a:r>
              <a:rPr kumimoji="1" lang="zh-CN" altLang="en-US" sz="1400" b="1" dirty="0">
                <a:latin typeface="+mn-ea"/>
              </a:rPr>
              <a:t>）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   </a:t>
            </a:r>
            <a:r>
              <a:rPr kumimoji="1" lang="zh-CN" altLang="en-US" sz="1400" b="1" dirty="0">
                <a:latin typeface="+mn-ea"/>
              </a:rPr>
              <a:t>对应本例的</a:t>
            </a:r>
            <a:r>
              <a:rPr kumimoji="1" lang="en-US" altLang="zh-CN" sz="1400" b="1" dirty="0">
                <a:latin typeface="+mn-ea"/>
              </a:rPr>
              <a:t>k4=2147483647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5</a:t>
            </a:r>
            <a:r>
              <a:rPr kumimoji="1" lang="zh-CN" altLang="en-US" sz="1400" b="1" dirty="0">
                <a:latin typeface="+mn-ea"/>
              </a:rPr>
              <a:t>、输入：</a:t>
            </a:r>
            <a:r>
              <a:rPr kumimoji="1" lang="en-US" altLang="zh-CN" sz="1400" b="1" dirty="0">
                <a:latin typeface="+mn-ea"/>
                <a:sym typeface="+mn-ea"/>
              </a:rPr>
              <a:t>-4294967296</a:t>
            </a:r>
            <a:r>
              <a:rPr kumimoji="1" lang="en-US" altLang="zh-CN" sz="1400" b="1" dirty="0">
                <a:latin typeface="+mn-ea"/>
              </a:rPr>
              <a:t>↙</a:t>
            </a:r>
            <a:r>
              <a:rPr kumimoji="1" lang="zh-CN" altLang="en-US" sz="1400" b="1" dirty="0">
                <a:latin typeface="+mn-ea"/>
              </a:rPr>
              <a:t>（</a:t>
            </a:r>
            <a:r>
              <a:rPr kumimoji="1" lang="zh-CN" altLang="en-US" sz="1400" b="1" dirty="0">
                <a:latin typeface="+mn-ea"/>
                <a:sym typeface="+mn-ea"/>
              </a:rPr>
              <a:t>负数且超过</a:t>
            </a:r>
            <a:r>
              <a:rPr kumimoji="1" lang="en-US" altLang="zh-CN" sz="1400" b="1" dirty="0" err="1">
                <a:latin typeface="+mn-ea"/>
                <a:sym typeface="+mn-ea"/>
              </a:rPr>
              <a:t>u_short</a:t>
            </a:r>
            <a:r>
              <a:rPr kumimoji="1" lang="zh-CN" altLang="en-US" sz="1400" b="1" dirty="0">
                <a:latin typeface="+mn-ea"/>
                <a:sym typeface="+mn-ea"/>
              </a:rPr>
              <a:t>上限加负号后的下限</a:t>
            </a:r>
            <a:r>
              <a:rPr kumimoji="1" lang="zh-CN" altLang="en-US" sz="1400" b="1" dirty="0">
                <a:latin typeface="+mn-ea"/>
              </a:rPr>
              <a:t>）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   </a:t>
            </a:r>
            <a:r>
              <a:rPr kumimoji="1" lang="zh-CN" altLang="en-US" sz="1400" b="1" dirty="0">
                <a:latin typeface="+mn-ea"/>
              </a:rPr>
              <a:t>对应本例的</a:t>
            </a:r>
            <a:r>
              <a:rPr kumimoji="1" lang="en-US" altLang="zh-CN" sz="1400" b="1" dirty="0">
                <a:latin typeface="+mn-ea"/>
              </a:rPr>
              <a:t>k5=0</a:t>
            </a:r>
            <a:endParaRPr kumimoji="1" lang="en-US" altLang="zh-CN" sz="14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  <a:latin typeface="+mn-ea"/>
              </a:rPr>
              <a:t>对比分析：</a:t>
            </a:r>
            <a:r>
              <a:rPr kumimoji="1" lang="en-US" altLang="zh-CN" sz="14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4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kumimoji="1" lang="en-US" altLang="zh-CN" sz="1400" b="1" dirty="0">
                <a:solidFill>
                  <a:srgbClr val="FF0000"/>
                </a:solidFill>
                <a:latin typeface="+mn-ea"/>
                <a:sym typeface="+mn-ea"/>
              </a:rPr>
              <a:t>cin</a:t>
            </a:r>
            <a:r>
              <a:rPr kumimoji="1" lang="zh-CN" altLang="en-US" sz="1400" b="1" dirty="0">
                <a:solidFill>
                  <a:srgbClr val="FF0000"/>
                </a:solidFill>
                <a:latin typeface="+mn-ea"/>
                <a:sym typeface="+mn-ea"/>
              </a:rPr>
              <a:t>输入时，如果超出上限（或</a:t>
            </a:r>
            <a:r>
              <a:rPr kumimoji="1" lang="en-US" altLang="zh-CN" sz="1400" b="1" dirty="0" err="1">
                <a:solidFill>
                  <a:srgbClr val="FF0000"/>
                </a:solidFill>
                <a:latin typeface="+mn-ea"/>
                <a:sym typeface="+mn-ea"/>
              </a:rPr>
              <a:t>u_int</a:t>
            </a:r>
            <a:r>
              <a:rPr kumimoji="1" lang="zh-CN" altLang="en-US" sz="1400" b="1" dirty="0">
                <a:solidFill>
                  <a:srgbClr val="FF0000"/>
                </a:solidFill>
                <a:latin typeface="+mn-ea"/>
                <a:sym typeface="+mn-ea"/>
              </a:rPr>
              <a:t>上限加负号后的下限</a:t>
            </a:r>
            <a:r>
              <a:rPr kumimoji="1" lang="zh-CN" altLang="en-US" sz="1400" b="1" dirty="0">
                <a:solidFill>
                  <a:srgbClr val="FF0000"/>
                </a:solidFill>
                <a:latin typeface="+mn-ea"/>
                <a:sym typeface="+mn-ea"/>
              </a:rPr>
              <a:t>），会返回一个不可信值【</a:t>
            </a:r>
            <a:r>
              <a:rPr kumimoji="1" lang="en-US" altLang="zh-CN" sz="1400" b="1" dirty="0">
                <a:solidFill>
                  <a:srgbClr val="FF0000"/>
                </a:solidFill>
                <a:latin typeface="+mn-ea"/>
                <a:sym typeface="+mn-ea"/>
              </a:rPr>
              <a:t>VS</a:t>
            </a:r>
            <a:r>
              <a:rPr kumimoji="1" lang="zh-CN" altLang="en-US" sz="1400" b="1" dirty="0">
                <a:solidFill>
                  <a:srgbClr val="FF0000"/>
                </a:solidFill>
                <a:latin typeface="+mn-ea"/>
                <a:sym typeface="+mn-ea"/>
              </a:rPr>
              <a:t>与</a:t>
            </a:r>
            <a:r>
              <a:rPr kumimoji="1" lang="en-US" altLang="zh-CN" sz="1400" b="1" dirty="0">
                <a:solidFill>
                  <a:srgbClr val="FF0000"/>
                </a:solidFill>
                <a:latin typeface="+mn-ea"/>
                <a:sym typeface="+mn-ea"/>
              </a:rPr>
              <a:t>Dev</a:t>
            </a:r>
            <a:r>
              <a:rPr kumimoji="1" lang="zh-CN" altLang="en-US" sz="1400" b="1" dirty="0">
                <a:solidFill>
                  <a:srgbClr val="FF0000"/>
                </a:solidFill>
                <a:latin typeface="+mn-ea"/>
                <a:sym typeface="+mn-ea"/>
              </a:rPr>
              <a:t>是该数据类型的上限</a:t>
            </a:r>
            <a:r>
              <a:rPr kumimoji="1" lang="zh-CN" altLang="en-US" sz="1400" b="1" dirty="0">
                <a:solidFill>
                  <a:srgbClr val="FF0000"/>
                </a:solidFill>
                <a:latin typeface="+mn-ea"/>
                <a:sym typeface="+mn-ea"/>
              </a:rPr>
              <a:t>（或</a:t>
            </a:r>
            <a:r>
              <a:rPr kumimoji="1" lang="en-US" altLang="zh-CN" sz="1400" b="1" dirty="0" err="1">
                <a:solidFill>
                  <a:srgbClr val="FF0000"/>
                </a:solidFill>
                <a:latin typeface="+mn-ea"/>
                <a:sym typeface="+mn-ea"/>
              </a:rPr>
              <a:t>u_int</a:t>
            </a:r>
            <a:r>
              <a:rPr kumimoji="1" lang="zh-CN" altLang="en-US" sz="1400" b="1" dirty="0">
                <a:solidFill>
                  <a:srgbClr val="FF0000"/>
                </a:solidFill>
                <a:latin typeface="+mn-ea"/>
                <a:sym typeface="+mn-ea"/>
              </a:rPr>
              <a:t>上限）</a:t>
            </a:r>
            <a:r>
              <a:rPr kumimoji="1" lang="zh-CN" altLang="en-US" sz="1400" b="1" dirty="0">
                <a:solidFill>
                  <a:srgbClr val="FF0000"/>
                </a:solidFill>
                <a:latin typeface="+mn-ea"/>
                <a:sym typeface="+mn-ea"/>
              </a:rPr>
              <a:t>】；赋值时，如果超出上限</a:t>
            </a:r>
            <a:r>
              <a:rPr kumimoji="1" lang="zh-CN" altLang="en-US" sz="1400" b="1" dirty="0">
                <a:solidFill>
                  <a:srgbClr val="FF0000"/>
                </a:solidFill>
                <a:latin typeface="+mn-ea"/>
                <a:sym typeface="+mn-ea"/>
              </a:rPr>
              <a:t>（或</a:t>
            </a:r>
            <a:r>
              <a:rPr kumimoji="1" lang="en-US" altLang="zh-CN" sz="1400" b="1" dirty="0" err="1">
                <a:solidFill>
                  <a:srgbClr val="FF0000"/>
                </a:solidFill>
                <a:latin typeface="+mn-ea"/>
                <a:sym typeface="+mn-ea"/>
              </a:rPr>
              <a:t>u_int</a:t>
            </a:r>
            <a:r>
              <a:rPr kumimoji="1" lang="zh-CN" altLang="en-US" sz="1400" b="1" dirty="0">
                <a:solidFill>
                  <a:srgbClr val="FF0000"/>
                </a:solidFill>
                <a:latin typeface="+mn-ea"/>
                <a:sym typeface="+mn-ea"/>
              </a:rPr>
              <a:t>上限加负号后的下限）</a:t>
            </a:r>
            <a:r>
              <a:rPr kumimoji="1" lang="zh-CN" altLang="en-US" sz="1400" b="1" dirty="0">
                <a:solidFill>
                  <a:srgbClr val="FF0000"/>
                </a:solidFill>
                <a:latin typeface="+mn-ea"/>
                <a:sym typeface="+mn-ea"/>
              </a:rPr>
              <a:t>，会以二进制补码的形式存储，再进行赋值、输出</a:t>
            </a:r>
            <a:endParaRPr kumimoji="1" lang="zh-CN" altLang="en-US" sz="1400" b="1" dirty="0">
              <a:solidFill>
                <a:srgbClr val="FF0000"/>
              </a:solidFill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400" b="1" dirty="0">
                <a:solidFill>
                  <a:srgbClr val="FF0000"/>
                </a:solidFill>
                <a:latin typeface="+mn-ea"/>
              </a:rPr>
              <a:t>、如果为负数但未超过</a:t>
            </a:r>
            <a:r>
              <a:rPr kumimoji="1" lang="en-US" altLang="zh-CN" sz="1400" b="1" dirty="0">
                <a:solidFill>
                  <a:srgbClr val="FF0000"/>
                </a:solidFill>
                <a:latin typeface="+mn-ea"/>
              </a:rPr>
              <a:t>u_int</a:t>
            </a:r>
            <a:r>
              <a:rPr kumimoji="1" lang="zh-CN" altLang="en-US" sz="1400" b="1" dirty="0">
                <a:solidFill>
                  <a:srgbClr val="FF0000"/>
                </a:solidFill>
                <a:latin typeface="+mn-ea"/>
              </a:rPr>
              <a:t>上限加负号后的下限，两种情况下都是</a:t>
            </a:r>
            <a:r>
              <a:rPr kumimoji="1" lang="zh-CN" altLang="en-US" sz="1400" b="1" dirty="0">
                <a:solidFill>
                  <a:srgbClr val="FF0000"/>
                </a:solidFill>
                <a:latin typeface="+mn-ea"/>
                <a:sym typeface="+mn-ea"/>
              </a:rPr>
              <a:t>以二进制补码的形式存储，再进行赋值、输出（</a:t>
            </a:r>
            <a:r>
              <a:rPr kumimoji="1" lang="en-US" altLang="zh-CN" sz="1400" b="1" dirty="0">
                <a:solidFill>
                  <a:srgbClr val="FF0000"/>
                </a:solidFill>
                <a:latin typeface="+mn-ea"/>
                <a:sym typeface="+mn-ea"/>
              </a:rPr>
              <a:t>cin</a:t>
            </a:r>
            <a:r>
              <a:rPr kumimoji="1" lang="zh-CN" altLang="en-US" sz="1400" b="1" dirty="0">
                <a:solidFill>
                  <a:srgbClr val="FF0000"/>
                </a:solidFill>
                <a:latin typeface="+mn-ea"/>
                <a:sym typeface="+mn-ea"/>
              </a:rPr>
              <a:t>输入的值显示可信</a:t>
            </a:r>
            <a:r>
              <a:rPr kumimoji="1" lang="zh-CN" altLang="en-US" sz="1400" b="1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endParaRPr kumimoji="1" lang="zh-CN" altLang="en-US" sz="14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B-E.</a:t>
            </a:r>
            <a:r>
              <a:rPr lang="zh-CN" altLang="en-US" sz="1600" b="1" dirty="0">
                <a:latin typeface="+mn-ea"/>
              </a:rPr>
              <a:t>总结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名词解释：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输入正确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-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指数学上合法的数，但不代表一定在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C/C++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的某类型数据的数据范围内（下同）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综合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2.B~2.E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，给出下列问题的分析及结论：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数据在输入正确且范围合理的情况下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正常输出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数据在输入正确但超上限（未超同类型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上限）的情况下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以二进制补码的形式存储，再进行赋值、输出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数据在输入正确且超上限（超过同类型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上限）的情况下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CC"/>
                </a:solidFill>
                <a:latin typeface="+mn-ea"/>
                <a:sym typeface="+mn-ea"/>
              </a:rPr>
              <a:t>   以二进制补码的形式存储，再进行赋值、输出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4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数据在输入正确但超下限范围的情况下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   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输出下限</a:t>
            </a:r>
            <a:endParaRPr kumimoji="1" lang="en-US" altLang="zh-CN" sz="12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5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数据在输入正确且范围合理的情况下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正常输出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6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数据在输入正确且超上限的情况下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输出上限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7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数据在输入正确但为负数（未超同类型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下限）的情况下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  <a:sym typeface="+mn-ea"/>
              </a:rPr>
              <a:t>以二进制补码的形式存储，再进行赋值、输出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8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数据在输入正确且为负数（超过同类型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下限）的情况下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  <a:sym typeface="+mn-ea"/>
              </a:rPr>
              <a:t>以二进制补码的形式存储，再进行赋值、输出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9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数据在输入正确且为负数（超过同类型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上限加负号后的下限）的情况下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   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输出同类型</a:t>
            </a: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上限</a:t>
            </a:r>
            <a:endParaRPr kumimoji="1" lang="en-US" altLang="zh-CN" sz="12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对比：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输入与变量赋值，在输入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右值超范围的情况下，表现是否相同？总结规律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chemeClr val="tx1"/>
                </a:solidFill>
                <a:latin typeface="+mn-ea"/>
              </a:rPr>
              <a:t>      signed</a:t>
            </a:r>
            <a:r>
              <a:rPr kumimoji="1" lang="zh-CN" altLang="en-US" sz="1200" b="1" dirty="0">
                <a:solidFill>
                  <a:schemeClr val="tx1"/>
                </a:solidFill>
                <a:latin typeface="+mn-ea"/>
              </a:rPr>
              <a:t>数据：超上限相同，超下限不同；</a:t>
            </a:r>
            <a:r>
              <a:rPr kumimoji="1" lang="en-US" altLang="zh-CN" sz="1200" b="1" dirty="0">
                <a:solidFill>
                  <a:schemeClr val="tx1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chemeClr val="tx1"/>
                </a:solidFill>
                <a:latin typeface="+mn-ea"/>
              </a:rPr>
              <a:t>数据：超下限相同，超上限不同。</a:t>
            </a:r>
            <a:endParaRPr kumimoji="1" lang="en-US" altLang="zh-CN" sz="1200" b="1" dirty="0">
              <a:solidFill>
                <a:schemeClr val="tx1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 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输入与变量赋值，在输入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右值合理范围的情况下，表现是否相同？总结规律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      两者表现相同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仿照</a:t>
            </a:r>
            <a:r>
              <a:rPr lang="en-US" altLang="zh-CN" sz="1600" b="1" dirty="0">
                <a:latin typeface="+mn-ea"/>
              </a:rPr>
              <a:t>short/int</a:t>
            </a:r>
            <a:r>
              <a:rPr lang="zh-CN" altLang="en-US" sz="1600" b="1" dirty="0">
                <a:latin typeface="+mn-ea"/>
              </a:rPr>
              <a:t>型，自行构造测试程序和测试数据，来验证</a:t>
            </a:r>
            <a:r>
              <a:rPr lang="en-US" altLang="zh-CN" sz="1600" b="1" dirty="0">
                <a:latin typeface="+mn-ea"/>
              </a:rPr>
              <a:t>char/unsigned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char</a:t>
            </a:r>
            <a:r>
              <a:rPr lang="zh-CN" altLang="en-US" sz="1600" b="1" dirty="0">
                <a:latin typeface="+mn-ea"/>
              </a:rPr>
              <a:t>型数据的输入，至少要涉及如下知识点：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 a) </a:t>
            </a:r>
            <a:r>
              <a:rPr lang="zh-CN" altLang="en-US" sz="1600" b="1" dirty="0">
                <a:latin typeface="+mn-ea"/>
              </a:rPr>
              <a:t>单个图形字符的输入（例如：</a:t>
            </a:r>
            <a:r>
              <a:rPr lang="en-US" altLang="zh-CN" sz="1600" b="1" dirty="0">
                <a:latin typeface="+mn-ea"/>
              </a:rPr>
              <a:t>char c; </a:t>
            </a:r>
            <a:r>
              <a:rPr lang="zh-CN" altLang="en-US" sz="1600" b="1" dirty="0">
                <a:latin typeface="+mn-ea"/>
              </a:rPr>
              <a:t>能否键盘输入使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得到</a:t>
            </a:r>
            <a:r>
              <a:rPr lang="en-US" altLang="zh-CN" sz="1600" b="1" dirty="0">
                <a:latin typeface="+mn-ea"/>
              </a:rPr>
              <a:t>'A'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 b)</a:t>
            </a:r>
            <a:r>
              <a:rPr lang="zh-CN" altLang="en-US" sz="1600" b="1" dirty="0">
                <a:latin typeface="+mn-ea"/>
              </a:rPr>
              <a:t> 能否输入</a:t>
            </a:r>
            <a:r>
              <a:rPr lang="en-US" altLang="zh-CN" sz="1600" b="1" dirty="0">
                <a:latin typeface="+mn-ea"/>
              </a:rPr>
              <a:t>\r\n\b</a:t>
            </a:r>
            <a:r>
              <a:rPr lang="zh-CN" altLang="en-US" sz="1600" b="1" dirty="0">
                <a:latin typeface="+mn-ea"/>
              </a:rPr>
              <a:t>等转义符（例如：</a:t>
            </a:r>
            <a:r>
              <a:rPr lang="en-US" altLang="zh-CN" sz="1600" b="1" dirty="0">
                <a:latin typeface="+mn-ea"/>
              </a:rPr>
              <a:t>char c; </a:t>
            </a:r>
            <a:r>
              <a:rPr lang="zh-CN" altLang="en-US" sz="1600" b="1" dirty="0">
                <a:latin typeface="+mn-ea"/>
              </a:rPr>
              <a:t>能否键盘输入</a:t>
            </a:r>
            <a:r>
              <a:rPr lang="en-US" altLang="zh-CN" sz="1600" b="1" dirty="0">
                <a:latin typeface="+mn-ea"/>
              </a:rPr>
              <a:t>\b</a:t>
            </a:r>
            <a:r>
              <a:rPr lang="zh-CN" altLang="en-US" sz="1600" b="1" dirty="0">
                <a:latin typeface="+mn-ea"/>
              </a:rPr>
              <a:t>使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得到退格键的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，想想，怎么得到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码值？）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 c) </a:t>
            </a:r>
            <a:r>
              <a:rPr lang="zh-CN" altLang="en-US" sz="1600" b="1" dirty="0">
                <a:latin typeface="+mn-ea"/>
              </a:rPr>
              <a:t>能否输入</a:t>
            </a:r>
            <a:r>
              <a:rPr lang="en-US" altLang="zh-CN" sz="1600" b="1" dirty="0">
                <a:latin typeface="+mn-ea"/>
              </a:rPr>
              <a:t>\***</a:t>
            </a:r>
            <a:r>
              <a:rPr lang="zh-CN" altLang="en-US" sz="1600" b="1" dirty="0">
                <a:latin typeface="+mn-ea"/>
              </a:rPr>
              <a:t>及</a:t>
            </a:r>
            <a:r>
              <a:rPr lang="en-US" altLang="zh-CN" sz="1600" b="1" dirty="0">
                <a:latin typeface="+mn-ea"/>
              </a:rPr>
              <a:t>\x**</a:t>
            </a:r>
            <a:r>
              <a:rPr lang="zh-CN" altLang="en-US" sz="1600" b="1" dirty="0">
                <a:latin typeface="+mn-ea"/>
              </a:rPr>
              <a:t>形式的转义符（例如：</a:t>
            </a:r>
            <a:r>
              <a:rPr lang="en-US" altLang="zh-CN" sz="1600" b="1" dirty="0">
                <a:latin typeface="+mn-ea"/>
              </a:rPr>
              <a:t>char c; </a:t>
            </a:r>
            <a:r>
              <a:rPr lang="zh-CN" altLang="en-US" sz="1600" b="1" dirty="0">
                <a:latin typeface="+mn-ea"/>
              </a:rPr>
              <a:t>能否键盘输入</a:t>
            </a:r>
            <a:r>
              <a:rPr lang="en-US" altLang="zh-CN" sz="1600" b="1" dirty="0">
                <a:latin typeface="+mn-ea"/>
              </a:rPr>
              <a:t>\101</a:t>
            </a:r>
            <a:r>
              <a:rPr lang="zh-CN" altLang="en-US" sz="1600" b="1" dirty="0">
                <a:latin typeface="+mn-ea"/>
              </a:rPr>
              <a:t>使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得到</a:t>
            </a:r>
            <a:r>
              <a:rPr lang="en-US" altLang="zh-CN" sz="1600" b="1" dirty="0">
                <a:latin typeface="+mn-ea"/>
              </a:rPr>
              <a:t>'A'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 d)</a:t>
            </a:r>
            <a:r>
              <a:rPr lang="zh-CN" altLang="en-US" sz="1600" b="1" dirty="0">
                <a:latin typeface="+mn-ea"/>
              </a:rPr>
              <a:t> 能否以数字形式输入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，使</a:t>
            </a:r>
            <a:r>
              <a:rPr lang="en-US" altLang="zh-CN" sz="1600" b="1" dirty="0">
                <a:latin typeface="+mn-ea"/>
              </a:rPr>
              <a:t>char</a:t>
            </a:r>
            <a:r>
              <a:rPr lang="zh-CN" altLang="en-US" sz="1600" b="1" dirty="0">
                <a:latin typeface="+mn-ea"/>
              </a:rPr>
              <a:t>型变量得到对应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字符（例如：</a:t>
            </a:r>
            <a:r>
              <a:rPr lang="en-US" altLang="zh-CN" sz="1600" b="1" dirty="0">
                <a:latin typeface="+mn-ea"/>
              </a:rPr>
              <a:t>char c; </a:t>
            </a:r>
            <a:r>
              <a:rPr lang="zh-CN" altLang="en-US" sz="1600" b="1" dirty="0">
                <a:latin typeface="+mn-ea"/>
              </a:rPr>
              <a:t>能否键盘输入</a:t>
            </a:r>
            <a:r>
              <a:rPr lang="en-US" altLang="zh-CN" sz="1600" b="1" dirty="0">
                <a:latin typeface="+mn-ea"/>
              </a:rPr>
              <a:t>65</a:t>
            </a:r>
            <a:r>
              <a:rPr lang="zh-CN" altLang="en-US" sz="1600" b="1" dirty="0">
                <a:latin typeface="+mn-ea"/>
              </a:rPr>
              <a:t>使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得到</a:t>
            </a:r>
            <a:r>
              <a:rPr lang="en-US" altLang="zh-CN" sz="1600" b="1" dirty="0">
                <a:latin typeface="+mn-ea"/>
              </a:rPr>
              <a:t>'A'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 e) 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>
                <a:latin typeface="+mn-ea"/>
              </a:rPr>
              <a:t>char/unsigned char</a:t>
            </a:r>
            <a:r>
              <a:rPr lang="zh-CN" altLang="en-US" sz="1600" b="1" dirty="0">
                <a:latin typeface="+mn-ea"/>
              </a:rPr>
              <a:t>型变量赋值的情况进行对比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注：测试程序及测试数据的构造要求（下同）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1)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 每组测试，为了涵盖所有情况，允许多页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2)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每页一个完整的测试程序（字体最小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12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，超过则将测试程序分开）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3)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每个测试程序要配合多组测试数据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4)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 在涵盖所有测试可能的情况下，尽量使页数少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5)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 测试结论，可以写在每页上，也可以多页后进行单独的总结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 eaLnBrk="1" hangingPunct="1"/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本页不要再贴测试程序了，下页开始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仿照</a:t>
            </a:r>
            <a:r>
              <a:rPr lang="en-US" altLang="zh-CN" sz="1600" b="1" dirty="0">
                <a:latin typeface="+mn-ea"/>
              </a:rPr>
              <a:t>short/int</a:t>
            </a:r>
            <a:r>
              <a:rPr lang="zh-CN" altLang="en-US" sz="1600" b="1" dirty="0">
                <a:latin typeface="+mn-ea"/>
              </a:rPr>
              <a:t>型，自行构造测试程序和测试数据，来验证</a:t>
            </a:r>
            <a:r>
              <a:rPr lang="en-US" altLang="zh-CN" sz="1600" b="1" dirty="0">
                <a:latin typeface="+mn-ea"/>
              </a:rPr>
              <a:t>char/unsigned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char</a:t>
            </a:r>
            <a:r>
              <a:rPr lang="zh-CN" altLang="en-US" sz="1600" b="1" dirty="0">
                <a:latin typeface="+mn-ea"/>
              </a:rPr>
              <a:t>型数据的输入，至少要涉及如下知识点：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 a) </a:t>
            </a:r>
            <a:r>
              <a:rPr lang="zh-CN" altLang="en-US" sz="1600" b="1" dirty="0">
                <a:latin typeface="+mn-ea"/>
              </a:rPr>
              <a:t>单个图形字符的输入（例如：</a:t>
            </a:r>
            <a:r>
              <a:rPr lang="en-US" altLang="zh-CN" sz="1600" b="1" dirty="0">
                <a:latin typeface="+mn-ea"/>
              </a:rPr>
              <a:t>char c; </a:t>
            </a:r>
            <a:r>
              <a:rPr lang="zh-CN" altLang="en-US" sz="1600" b="1" dirty="0">
                <a:latin typeface="+mn-ea"/>
              </a:rPr>
              <a:t>能否键盘输入使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得到</a:t>
            </a:r>
            <a:r>
              <a:rPr lang="en-US" altLang="zh-CN" sz="1600" b="1" dirty="0">
                <a:latin typeface="+mn-ea"/>
              </a:rPr>
              <a:t>'A'</a:t>
            </a:r>
            <a:r>
              <a:rPr lang="zh-CN" altLang="en-US" sz="1600" b="1" dirty="0">
                <a:latin typeface="+mn-ea"/>
              </a:rPr>
              <a:t>）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85764" y="1532255"/>
            <a:ext cx="520457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cin &gt;&gt;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cout &lt;&lt; c &lt;&lt; endl;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790334" y="1532254"/>
            <a:ext cx="610956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B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?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#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结论：可以键盘输入使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的值输出为</a:t>
            </a:r>
            <a:r>
              <a:rPr kumimoji="1" lang="en-US" altLang="zh-CN" sz="1600" b="1" dirty="0">
                <a:latin typeface="+mn-ea"/>
              </a:rPr>
              <a:t>'A'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3" name="图片 2" descr="屏幕截图 2021-09-25 1910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8340" y="1532255"/>
            <a:ext cx="2235200" cy="666750"/>
          </a:xfrm>
          <a:prstGeom prst="rect">
            <a:avLst/>
          </a:prstGeom>
        </p:spPr>
      </p:pic>
      <p:pic>
        <p:nvPicPr>
          <p:cNvPr id="4" name="图片 3" descr="屏幕截图 2021-09-25 1910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340" y="2301875"/>
            <a:ext cx="2216150" cy="635000"/>
          </a:xfrm>
          <a:prstGeom prst="rect">
            <a:avLst/>
          </a:prstGeom>
        </p:spPr>
      </p:pic>
      <p:pic>
        <p:nvPicPr>
          <p:cNvPr id="6" name="图片 5" descr="屏幕截图 2021-09-25 1911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340" y="3105150"/>
            <a:ext cx="2247900" cy="647700"/>
          </a:xfrm>
          <a:prstGeom prst="rect">
            <a:avLst/>
          </a:prstGeom>
        </p:spPr>
      </p:pic>
      <p:pic>
        <p:nvPicPr>
          <p:cNvPr id="7" name="图片 6" descr="屏幕截图 2021-09-25 1911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640" y="3804285"/>
            <a:ext cx="2247900" cy="666750"/>
          </a:xfrm>
          <a:prstGeom prst="rect">
            <a:avLst/>
          </a:prstGeom>
        </p:spPr>
      </p:pic>
      <p:pic>
        <p:nvPicPr>
          <p:cNvPr id="8" name="图片 7" descr="屏幕截图 2021-09-25 1912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1990" y="4568190"/>
            <a:ext cx="22352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仿照</a:t>
            </a:r>
            <a:r>
              <a:rPr lang="en-US" altLang="zh-CN" sz="1600" b="1" dirty="0">
                <a:latin typeface="+mn-ea"/>
              </a:rPr>
              <a:t>short/int</a:t>
            </a:r>
            <a:r>
              <a:rPr lang="zh-CN" altLang="en-US" sz="1600" b="1" dirty="0">
                <a:latin typeface="+mn-ea"/>
              </a:rPr>
              <a:t>型，自行构造测试程序和测试数据，来验证</a:t>
            </a:r>
            <a:r>
              <a:rPr lang="en-US" altLang="zh-CN" sz="1600" b="1" dirty="0">
                <a:latin typeface="+mn-ea"/>
              </a:rPr>
              <a:t>char/unsigned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char</a:t>
            </a:r>
            <a:r>
              <a:rPr lang="zh-CN" altLang="en-US" sz="1600" b="1" dirty="0">
                <a:latin typeface="+mn-ea"/>
              </a:rPr>
              <a:t>型数据的输入，至少要涉及如下知识点：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sym typeface="+mn-ea"/>
              </a:rPr>
              <a:t>     b)</a:t>
            </a:r>
            <a:r>
              <a:rPr lang="zh-CN" altLang="en-US" sz="1600" b="1" dirty="0">
                <a:latin typeface="+mn-ea"/>
                <a:sym typeface="+mn-ea"/>
              </a:rPr>
              <a:t> 能否输入</a:t>
            </a:r>
            <a:r>
              <a:rPr lang="en-US" altLang="zh-CN" sz="1600" b="1" dirty="0">
                <a:latin typeface="+mn-ea"/>
                <a:sym typeface="+mn-ea"/>
              </a:rPr>
              <a:t>\r\n\b</a:t>
            </a:r>
            <a:r>
              <a:rPr lang="zh-CN" altLang="en-US" sz="1600" b="1" dirty="0">
                <a:latin typeface="+mn-ea"/>
                <a:sym typeface="+mn-ea"/>
              </a:rPr>
              <a:t>等转义符（例如：</a:t>
            </a:r>
            <a:r>
              <a:rPr lang="en-US" altLang="zh-CN" sz="1600" b="1" dirty="0">
                <a:latin typeface="+mn-ea"/>
                <a:sym typeface="+mn-ea"/>
              </a:rPr>
              <a:t>char c; </a:t>
            </a:r>
            <a:r>
              <a:rPr lang="zh-CN" altLang="en-US" sz="1600" b="1" dirty="0">
                <a:latin typeface="+mn-ea"/>
                <a:sym typeface="+mn-ea"/>
              </a:rPr>
              <a:t>能否键盘输入</a:t>
            </a:r>
            <a:r>
              <a:rPr lang="en-US" altLang="zh-CN" sz="1600" b="1" dirty="0">
                <a:latin typeface="+mn-ea"/>
                <a:sym typeface="+mn-ea"/>
              </a:rPr>
              <a:t>\b</a:t>
            </a:r>
            <a:r>
              <a:rPr lang="zh-CN" altLang="en-US" sz="1600" b="1" dirty="0">
                <a:latin typeface="+mn-ea"/>
                <a:sym typeface="+mn-ea"/>
              </a:rPr>
              <a:t>使</a:t>
            </a:r>
            <a:r>
              <a:rPr lang="en-US" altLang="zh-CN" sz="1600" b="1" dirty="0">
                <a:latin typeface="+mn-ea"/>
                <a:sym typeface="+mn-ea"/>
              </a:rPr>
              <a:t>c</a:t>
            </a:r>
            <a:r>
              <a:rPr lang="zh-CN" altLang="en-US" sz="1600" b="1" dirty="0">
                <a:latin typeface="+mn-ea"/>
                <a:sym typeface="+mn-ea"/>
              </a:rPr>
              <a:t>得到退格键的</a:t>
            </a:r>
            <a:r>
              <a:rPr lang="en-US" altLang="zh-CN" sz="1600" b="1" dirty="0">
                <a:latin typeface="+mn-ea"/>
                <a:sym typeface="+mn-ea"/>
              </a:rPr>
              <a:t>ASCII</a:t>
            </a:r>
            <a:r>
              <a:rPr lang="zh-CN" altLang="en-US" sz="1600" b="1" dirty="0">
                <a:latin typeface="+mn-ea"/>
                <a:sym typeface="+mn-ea"/>
              </a:rPr>
              <a:t>，想想，怎么得到</a:t>
            </a:r>
            <a:r>
              <a:rPr lang="en-US" altLang="zh-CN" sz="1600" b="1" dirty="0">
                <a:latin typeface="+mn-ea"/>
                <a:sym typeface="+mn-ea"/>
              </a:rPr>
              <a:t>c</a:t>
            </a:r>
            <a:r>
              <a:rPr lang="zh-CN" altLang="en-US" sz="1600" b="1" dirty="0">
                <a:latin typeface="+mn-ea"/>
                <a:sym typeface="+mn-ea"/>
              </a:rPr>
              <a:t>的</a:t>
            </a:r>
            <a:r>
              <a:rPr lang="en-US" altLang="zh-CN" sz="1600" b="1" dirty="0">
                <a:latin typeface="+mn-ea"/>
                <a:sym typeface="+mn-ea"/>
              </a:rPr>
              <a:t>ASCII</a:t>
            </a:r>
            <a:r>
              <a:rPr lang="zh-CN" altLang="en-US" sz="1600" b="1" dirty="0">
                <a:latin typeface="+mn-ea"/>
                <a:sym typeface="+mn-ea"/>
              </a:rPr>
              <a:t>码值？）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85764" y="1532255"/>
            <a:ext cx="520457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cin &gt;&gt;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cout &lt;&lt; c &lt;&lt; endl;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790334" y="1532254"/>
            <a:ext cx="610956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\b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\r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\n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结论：无法输入转义符使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得到对应的</a:t>
            </a:r>
            <a:r>
              <a:rPr kumimoji="1" lang="en-US" altLang="zh-CN" sz="1600" b="1" dirty="0">
                <a:latin typeface="+mn-ea"/>
              </a:rPr>
              <a:t>ASCII</a:t>
            </a:r>
            <a:r>
              <a:rPr kumimoji="1" lang="zh-CN" altLang="en-US" sz="1600" b="1" dirty="0">
                <a:latin typeface="+mn-ea"/>
              </a:rPr>
              <a:t>，且这种情况下只能得到符号</a:t>
            </a:r>
            <a:r>
              <a:rPr kumimoji="1" lang="en-US" altLang="zh-CN" sz="1600" b="1" dirty="0">
                <a:latin typeface="+mn-ea"/>
              </a:rPr>
              <a:t>\</a:t>
            </a:r>
            <a:r>
              <a:rPr kumimoji="1" lang="zh-CN" altLang="en-US" sz="1600" b="1" dirty="0">
                <a:latin typeface="+mn-ea"/>
              </a:rPr>
              <a:t>的</a:t>
            </a:r>
            <a:r>
              <a:rPr kumimoji="1" lang="en-US" altLang="zh-CN" sz="1600" b="1" dirty="0">
                <a:latin typeface="+mn-ea"/>
              </a:rPr>
              <a:t>ASCII</a:t>
            </a:r>
            <a:r>
              <a:rPr kumimoji="1" lang="zh-CN" altLang="en-US" sz="1600" b="1" dirty="0">
                <a:latin typeface="+mn-ea"/>
              </a:rPr>
              <a:t>。因为输入</a:t>
            </a:r>
            <a:r>
              <a:rPr kumimoji="1" lang="en-US" altLang="zh-CN" sz="1600" b="1" dirty="0">
                <a:latin typeface="+mn-ea"/>
              </a:rPr>
              <a:t>\</a:t>
            </a:r>
            <a:r>
              <a:rPr kumimoji="1" lang="zh-CN" altLang="en-US" sz="1600" b="1" dirty="0">
                <a:latin typeface="+mn-ea"/>
              </a:rPr>
              <a:t>时，</a:t>
            </a:r>
            <a:r>
              <a:rPr kumimoji="1" lang="en-US" altLang="zh-CN" sz="1600" b="1" dirty="0">
                <a:latin typeface="+mn-ea"/>
              </a:rPr>
              <a:t>\</a:t>
            </a:r>
            <a:r>
              <a:rPr kumimoji="1" lang="zh-CN" altLang="en-US" sz="1600" b="1" dirty="0">
                <a:latin typeface="+mn-ea"/>
              </a:rPr>
              <a:t>被认为是图形字符，缓冲区已满，流提取运算符只提取了</a:t>
            </a:r>
            <a:r>
              <a:rPr kumimoji="1" lang="en-US" altLang="zh-CN" sz="1600" b="1" dirty="0">
                <a:latin typeface="+mn-ea"/>
              </a:rPr>
              <a:t>\</a:t>
            </a:r>
            <a:r>
              <a:rPr kumimoji="1" lang="zh-CN" altLang="en-US" sz="1600" b="1" dirty="0">
                <a:latin typeface="+mn-ea"/>
              </a:rPr>
              <a:t>，未提取后边的字母，将其对应的</a:t>
            </a:r>
            <a:r>
              <a:rPr kumimoji="1" lang="en-US" altLang="zh-CN" sz="1600" b="1" dirty="0">
                <a:latin typeface="+mn-ea"/>
              </a:rPr>
              <a:t>ASCII</a:t>
            </a:r>
            <a:r>
              <a:rPr kumimoji="1" lang="zh-CN" altLang="en-US" sz="1600" b="1" dirty="0">
                <a:latin typeface="+mn-ea"/>
              </a:rPr>
              <a:t>码值赋给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，故只能输出符号</a:t>
            </a:r>
            <a:r>
              <a:rPr kumimoji="1" lang="en-US" altLang="zh-CN" sz="1600" b="1" dirty="0">
                <a:latin typeface="+mn-ea"/>
              </a:rPr>
              <a:t>\</a:t>
            </a:r>
            <a:r>
              <a:rPr kumimoji="1" lang="zh-CN" altLang="en-US" sz="1600" b="1" dirty="0">
                <a:latin typeface="+mn-ea"/>
              </a:rPr>
              <a:t>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9" name="图片 8" descr="屏幕截图 2021-09-25 1924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5335" y="1532255"/>
            <a:ext cx="1687195" cy="527050"/>
          </a:xfrm>
          <a:prstGeom prst="rect">
            <a:avLst/>
          </a:prstGeom>
        </p:spPr>
      </p:pic>
      <p:pic>
        <p:nvPicPr>
          <p:cNvPr id="10" name="图片 9" descr="屏幕截图 2021-09-25 1925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575" y="2207895"/>
            <a:ext cx="1687195" cy="497840"/>
          </a:xfrm>
          <a:prstGeom prst="rect">
            <a:avLst/>
          </a:prstGeom>
        </p:spPr>
      </p:pic>
      <p:pic>
        <p:nvPicPr>
          <p:cNvPr id="11" name="图片 10" descr="屏幕截图 2021-09-25 1925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575" y="2926080"/>
            <a:ext cx="1671955" cy="5130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仿照</a:t>
            </a:r>
            <a:r>
              <a:rPr lang="en-US" altLang="zh-CN" sz="1600" b="1" dirty="0">
                <a:latin typeface="+mn-ea"/>
              </a:rPr>
              <a:t>short/int</a:t>
            </a:r>
            <a:r>
              <a:rPr lang="zh-CN" altLang="en-US" sz="1600" b="1" dirty="0">
                <a:latin typeface="+mn-ea"/>
              </a:rPr>
              <a:t>型，自行构造测试程序和测试数据，来验证</a:t>
            </a:r>
            <a:r>
              <a:rPr lang="en-US" altLang="zh-CN" sz="1600" b="1" dirty="0">
                <a:latin typeface="+mn-ea"/>
              </a:rPr>
              <a:t>char/unsigned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char</a:t>
            </a:r>
            <a:r>
              <a:rPr lang="zh-CN" altLang="en-US" sz="1600" b="1" dirty="0">
                <a:latin typeface="+mn-ea"/>
              </a:rPr>
              <a:t>型数据的输入，至少要涉及如下知识点：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sym typeface="+mn-ea"/>
              </a:rPr>
              <a:t>     c) </a:t>
            </a:r>
            <a:r>
              <a:rPr lang="zh-CN" altLang="en-US" sz="1600" b="1" dirty="0">
                <a:latin typeface="+mn-ea"/>
                <a:sym typeface="+mn-ea"/>
              </a:rPr>
              <a:t>能否输入</a:t>
            </a:r>
            <a:r>
              <a:rPr lang="en-US" altLang="zh-CN" sz="1600" b="1" dirty="0">
                <a:latin typeface="+mn-ea"/>
                <a:sym typeface="+mn-ea"/>
              </a:rPr>
              <a:t>\***</a:t>
            </a:r>
            <a:r>
              <a:rPr lang="zh-CN" altLang="en-US" sz="1600" b="1" dirty="0">
                <a:latin typeface="+mn-ea"/>
                <a:sym typeface="+mn-ea"/>
              </a:rPr>
              <a:t>及</a:t>
            </a:r>
            <a:r>
              <a:rPr lang="en-US" altLang="zh-CN" sz="1600" b="1" dirty="0">
                <a:latin typeface="+mn-ea"/>
                <a:sym typeface="+mn-ea"/>
              </a:rPr>
              <a:t>\x**</a:t>
            </a:r>
            <a:r>
              <a:rPr lang="zh-CN" altLang="en-US" sz="1600" b="1" dirty="0">
                <a:latin typeface="+mn-ea"/>
                <a:sym typeface="+mn-ea"/>
              </a:rPr>
              <a:t>形式的转义符（例如：</a:t>
            </a:r>
            <a:r>
              <a:rPr lang="en-US" altLang="zh-CN" sz="1600" b="1" dirty="0">
                <a:latin typeface="+mn-ea"/>
                <a:sym typeface="+mn-ea"/>
              </a:rPr>
              <a:t>char c; </a:t>
            </a:r>
            <a:r>
              <a:rPr lang="zh-CN" altLang="en-US" sz="1600" b="1" dirty="0">
                <a:latin typeface="+mn-ea"/>
                <a:sym typeface="+mn-ea"/>
              </a:rPr>
              <a:t>能否键盘输入</a:t>
            </a:r>
            <a:r>
              <a:rPr lang="en-US" altLang="zh-CN" sz="1600" b="1" dirty="0">
                <a:latin typeface="+mn-ea"/>
                <a:sym typeface="+mn-ea"/>
              </a:rPr>
              <a:t>\101</a:t>
            </a:r>
            <a:r>
              <a:rPr lang="zh-CN" altLang="en-US" sz="1600" b="1" dirty="0">
                <a:latin typeface="+mn-ea"/>
                <a:sym typeface="+mn-ea"/>
              </a:rPr>
              <a:t>使</a:t>
            </a:r>
            <a:r>
              <a:rPr lang="en-US" altLang="zh-CN" sz="1600" b="1" dirty="0">
                <a:latin typeface="+mn-ea"/>
                <a:sym typeface="+mn-ea"/>
              </a:rPr>
              <a:t>c</a:t>
            </a:r>
            <a:r>
              <a:rPr lang="zh-CN" altLang="en-US" sz="1600" b="1" dirty="0">
                <a:latin typeface="+mn-ea"/>
                <a:sym typeface="+mn-ea"/>
              </a:rPr>
              <a:t>得到</a:t>
            </a:r>
            <a:r>
              <a:rPr lang="en-US" altLang="zh-CN" sz="1600" b="1" dirty="0">
                <a:latin typeface="+mn-ea"/>
                <a:sym typeface="+mn-ea"/>
              </a:rPr>
              <a:t>'A'</a:t>
            </a:r>
            <a:r>
              <a:rPr lang="zh-CN" altLang="en-US" sz="1600" b="1" dirty="0">
                <a:latin typeface="+mn-ea"/>
                <a:sym typeface="+mn-ea"/>
              </a:rPr>
              <a:t>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85764" y="1532255"/>
            <a:ext cx="520457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cin &gt;&gt;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cout &lt;&lt; c &lt;&lt; endl;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790334" y="1532254"/>
            <a:ext cx="610956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程序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\101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\x41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\134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\x5c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\077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\x3f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  <a:sym typeface="+mn-ea"/>
              </a:rPr>
              <a:t>结论：无法输入转义符使</a:t>
            </a:r>
            <a:r>
              <a:rPr kumimoji="1" lang="en-US" altLang="zh-CN" sz="1200" b="1" dirty="0">
                <a:latin typeface="+mn-ea"/>
                <a:sym typeface="+mn-ea"/>
              </a:rPr>
              <a:t>c</a:t>
            </a:r>
            <a:r>
              <a:rPr kumimoji="1" lang="zh-CN" altLang="en-US" sz="1200" b="1" dirty="0">
                <a:latin typeface="+mn-ea"/>
                <a:sym typeface="+mn-ea"/>
              </a:rPr>
              <a:t>得到对应的</a:t>
            </a:r>
            <a:r>
              <a:rPr kumimoji="1" lang="en-US" altLang="zh-CN" sz="1200" b="1" dirty="0">
                <a:latin typeface="+mn-ea"/>
                <a:sym typeface="+mn-ea"/>
              </a:rPr>
              <a:t>ASCII</a:t>
            </a:r>
            <a:r>
              <a:rPr kumimoji="1" lang="zh-CN" altLang="en-US" sz="1200" b="1" dirty="0">
                <a:latin typeface="+mn-ea"/>
                <a:sym typeface="+mn-ea"/>
              </a:rPr>
              <a:t>，且这种情况下只能得到符号</a:t>
            </a:r>
            <a:r>
              <a:rPr kumimoji="1" lang="en-US" altLang="zh-CN" sz="1200" b="1" dirty="0">
                <a:latin typeface="+mn-ea"/>
                <a:sym typeface="+mn-ea"/>
              </a:rPr>
              <a:t>\</a:t>
            </a:r>
            <a:r>
              <a:rPr kumimoji="1" lang="zh-CN" altLang="en-US" sz="1200" b="1" dirty="0">
                <a:latin typeface="+mn-ea"/>
                <a:sym typeface="+mn-ea"/>
              </a:rPr>
              <a:t>的</a:t>
            </a:r>
            <a:r>
              <a:rPr kumimoji="1" lang="en-US" altLang="zh-CN" sz="1200" b="1" dirty="0">
                <a:latin typeface="+mn-ea"/>
                <a:sym typeface="+mn-ea"/>
              </a:rPr>
              <a:t>ASCII</a:t>
            </a:r>
            <a:r>
              <a:rPr kumimoji="1" lang="zh-CN" altLang="en-US" sz="1200" b="1" dirty="0">
                <a:latin typeface="+mn-ea"/>
                <a:sym typeface="+mn-ea"/>
              </a:rPr>
              <a:t>。因为输入</a:t>
            </a:r>
            <a:r>
              <a:rPr kumimoji="1" lang="en-US" altLang="zh-CN" sz="1200" b="1" dirty="0">
                <a:latin typeface="+mn-ea"/>
                <a:sym typeface="+mn-ea"/>
              </a:rPr>
              <a:t>\</a:t>
            </a:r>
            <a:r>
              <a:rPr kumimoji="1" lang="zh-CN" altLang="en-US" sz="1200" b="1" dirty="0">
                <a:latin typeface="+mn-ea"/>
                <a:sym typeface="+mn-ea"/>
              </a:rPr>
              <a:t>时，</a:t>
            </a:r>
            <a:r>
              <a:rPr kumimoji="1" lang="en-US" altLang="zh-CN" sz="1200" b="1" dirty="0">
                <a:latin typeface="+mn-ea"/>
                <a:sym typeface="+mn-ea"/>
              </a:rPr>
              <a:t>\</a:t>
            </a:r>
            <a:r>
              <a:rPr kumimoji="1" lang="zh-CN" altLang="en-US" sz="1200" b="1" dirty="0">
                <a:latin typeface="+mn-ea"/>
                <a:sym typeface="+mn-ea"/>
              </a:rPr>
              <a:t>被认为是图形字符，缓冲区已满，流提取运算符只提取了</a:t>
            </a:r>
            <a:r>
              <a:rPr kumimoji="1" lang="en-US" altLang="zh-CN" sz="1200" b="1" dirty="0">
                <a:latin typeface="+mn-ea"/>
                <a:sym typeface="+mn-ea"/>
              </a:rPr>
              <a:t>\</a:t>
            </a:r>
            <a:r>
              <a:rPr kumimoji="1" lang="zh-CN" altLang="en-US" sz="1200" b="1" dirty="0">
                <a:latin typeface="+mn-ea"/>
                <a:sym typeface="+mn-ea"/>
              </a:rPr>
              <a:t>，未提取后边的字母，将其对应的</a:t>
            </a:r>
            <a:r>
              <a:rPr kumimoji="1" lang="en-US" altLang="zh-CN" sz="1200" b="1" dirty="0">
                <a:latin typeface="+mn-ea"/>
                <a:sym typeface="+mn-ea"/>
              </a:rPr>
              <a:t>ASCII</a:t>
            </a:r>
            <a:r>
              <a:rPr kumimoji="1" lang="zh-CN" altLang="en-US" sz="1200" b="1" dirty="0">
                <a:latin typeface="+mn-ea"/>
                <a:sym typeface="+mn-ea"/>
              </a:rPr>
              <a:t>码值赋给</a:t>
            </a:r>
            <a:r>
              <a:rPr kumimoji="1" lang="en-US" altLang="zh-CN" sz="1200" b="1" dirty="0">
                <a:latin typeface="+mn-ea"/>
                <a:sym typeface="+mn-ea"/>
              </a:rPr>
              <a:t>c</a:t>
            </a:r>
            <a:r>
              <a:rPr kumimoji="1" lang="zh-CN" altLang="en-US" sz="1200" b="1" dirty="0">
                <a:latin typeface="+mn-ea"/>
                <a:sym typeface="+mn-ea"/>
              </a:rPr>
              <a:t>，故只能输出符号</a:t>
            </a:r>
            <a:r>
              <a:rPr kumimoji="1" lang="en-US" altLang="zh-CN" sz="1200" b="1" dirty="0">
                <a:latin typeface="+mn-ea"/>
                <a:sym typeface="+mn-ea"/>
              </a:rPr>
              <a:t>\</a:t>
            </a:r>
            <a:r>
              <a:rPr kumimoji="1" lang="zh-CN" altLang="en-US" sz="1200" b="1" dirty="0">
                <a:latin typeface="+mn-ea"/>
                <a:sym typeface="+mn-ea"/>
              </a:rPr>
              <a:t>。</a:t>
            </a:r>
            <a:endParaRPr kumimoji="1" lang="en-US" altLang="zh-CN" sz="1200" b="1" dirty="0">
              <a:latin typeface="+mn-ea"/>
            </a:endParaRPr>
          </a:p>
        </p:txBody>
      </p:sp>
      <p:pic>
        <p:nvPicPr>
          <p:cNvPr id="3" name="图片 2" descr="屏幕截图 2021-09-25 1932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1705" y="1642110"/>
            <a:ext cx="2228850" cy="692150"/>
          </a:xfrm>
          <a:prstGeom prst="rect">
            <a:avLst/>
          </a:prstGeom>
        </p:spPr>
      </p:pic>
      <p:pic>
        <p:nvPicPr>
          <p:cNvPr id="4" name="图片 3" descr="屏幕截图 2021-09-25 1933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355" y="2378075"/>
            <a:ext cx="2235200" cy="673100"/>
          </a:xfrm>
          <a:prstGeom prst="rect">
            <a:avLst/>
          </a:prstGeom>
        </p:spPr>
      </p:pic>
      <p:pic>
        <p:nvPicPr>
          <p:cNvPr id="6" name="图片 5" descr="屏幕截图 2021-09-25 1933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355" y="3092450"/>
            <a:ext cx="2235200" cy="673100"/>
          </a:xfrm>
          <a:prstGeom prst="rect">
            <a:avLst/>
          </a:prstGeom>
        </p:spPr>
      </p:pic>
      <p:pic>
        <p:nvPicPr>
          <p:cNvPr id="7" name="图片 6" descr="屏幕截图 2021-09-25 1933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355" y="3827145"/>
            <a:ext cx="2235200" cy="692150"/>
          </a:xfrm>
          <a:prstGeom prst="rect">
            <a:avLst/>
          </a:prstGeom>
        </p:spPr>
      </p:pic>
      <p:pic>
        <p:nvPicPr>
          <p:cNvPr id="8" name="图片 7" descr="屏幕截图 2021-09-25 1934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5355" y="4562475"/>
            <a:ext cx="2209800" cy="685800"/>
          </a:xfrm>
          <a:prstGeom prst="rect">
            <a:avLst/>
          </a:prstGeom>
        </p:spPr>
      </p:pic>
      <p:pic>
        <p:nvPicPr>
          <p:cNvPr id="12" name="图片 11" descr="屏幕截图 2021-09-25 1934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1705" y="5301615"/>
            <a:ext cx="2216150" cy="6731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仿照</a:t>
            </a:r>
            <a:r>
              <a:rPr lang="en-US" altLang="zh-CN" sz="1600" b="1" dirty="0">
                <a:latin typeface="+mn-ea"/>
              </a:rPr>
              <a:t>short/int</a:t>
            </a:r>
            <a:r>
              <a:rPr lang="zh-CN" altLang="en-US" sz="1600" b="1" dirty="0">
                <a:latin typeface="+mn-ea"/>
              </a:rPr>
              <a:t>型，自行构造测试程序和测试数据，来验证</a:t>
            </a:r>
            <a:r>
              <a:rPr lang="en-US" altLang="zh-CN" sz="1600" b="1" dirty="0">
                <a:latin typeface="+mn-ea"/>
              </a:rPr>
              <a:t>char/unsigned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char</a:t>
            </a:r>
            <a:r>
              <a:rPr lang="zh-CN" altLang="en-US" sz="1600" b="1" dirty="0">
                <a:latin typeface="+mn-ea"/>
              </a:rPr>
              <a:t>型数据的输入，至少要涉及如下知识点：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sym typeface="+mn-ea"/>
              </a:rPr>
              <a:t>     d)</a:t>
            </a:r>
            <a:r>
              <a:rPr lang="zh-CN" altLang="en-US" sz="1600" b="1" dirty="0">
                <a:latin typeface="+mn-ea"/>
                <a:sym typeface="+mn-ea"/>
              </a:rPr>
              <a:t> 能否以数字形式输入</a:t>
            </a:r>
            <a:r>
              <a:rPr lang="en-US" altLang="zh-CN" sz="1600" b="1" dirty="0">
                <a:latin typeface="+mn-ea"/>
                <a:sym typeface="+mn-ea"/>
              </a:rPr>
              <a:t>ascii</a:t>
            </a:r>
            <a:r>
              <a:rPr lang="zh-CN" altLang="en-US" sz="1600" b="1" dirty="0">
                <a:latin typeface="+mn-ea"/>
                <a:sym typeface="+mn-ea"/>
              </a:rPr>
              <a:t>，使</a:t>
            </a:r>
            <a:r>
              <a:rPr lang="en-US" altLang="zh-CN" sz="1600" b="1" dirty="0">
                <a:latin typeface="+mn-ea"/>
                <a:sym typeface="+mn-ea"/>
              </a:rPr>
              <a:t>char</a:t>
            </a:r>
            <a:r>
              <a:rPr lang="zh-CN" altLang="en-US" sz="1600" b="1" dirty="0">
                <a:latin typeface="+mn-ea"/>
                <a:sym typeface="+mn-ea"/>
              </a:rPr>
              <a:t>型变量得到对应</a:t>
            </a:r>
            <a:r>
              <a:rPr lang="en-US" altLang="zh-CN" sz="1600" b="1" dirty="0">
                <a:latin typeface="+mn-ea"/>
                <a:sym typeface="+mn-ea"/>
              </a:rPr>
              <a:t>ascii</a:t>
            </a:r>
            <a:r>
              <a:rPr lang="zh-CN" altLang="en-US" sz="1600" b="1" dirty="0">
                <a:latin typeface="+mn-ea"/>
                <a:sym typeface="+mn-ea"/>
              </a:rPr>
              <a:t>字符（例如：</a:t>
            </a:r>
            <a:r>
              <a:rPr lang="en-US" altLang="zh-CN" sz="1600" b="1" dirty="0">
                <a:latin typeface="+mn-ea"/>
                <a:sym typeface="+mn-ea"/>
              </a:rPr>
              <a:t>char c; </a:t>
            </a:r>
            <a:r>
              <a:rPr lang="zh-CN" altLang="en-US" sz="1600" b="1" dirty="0">
                <a:latin typeface="+mn-ea"/>
                <a:sym typeface="+mn-ea"/>
              </a:rPr>
              <a:t>能否键盘输入</a:t>
            </a:r>
            <a:r>
              <a:rPr lang="en-US" altLang="zh-CN" sz="1600" b="1" dirty="0">
                <a:latin typeface="+mn-ea"/>
                <a:sym typeface="+mn-ea"/>
              </a:rPr>
              <a:t>65</a:t>
            </a:r>
            <a:r>
              <a:rPr lang="zh-CN" altLang="en-US" sz="1600" b="1" dirty="0">
                <a:latin typeface="+mn-ea"/>
                <a:sym typeface="+mn-ea"/>
              </a:rPr>
              <a:t>使</a:t>
            </a:r>
            <a:r>
              <a:rPr lang="en-US" altLang="zh-CN" sz="1600" b="1" dirty="0">
                <a:latin typeface="+mn-ea"/>
                <a:sym typeface="+mn-ea"/>
              </a:rPr>
              <a:t>c</a:t>
            </a:r>
            <a:r>
              <a:rPr lang="zh-CN" altLang="en-US" sz="1600" b="1" dirty="0">
                <a:latin typeface="+mn-ea"/>
                <a:sym typeface="+mn-ea"/>
              </a:rPr>
              <a:t>得到</a:t>
            </a:r>
            <a:r>
              <a:rPr lang="en-US" altLang="zh-CN" sz="1600" b="1" dirty="0">
                <a:latin typeface="+mn-ea"/>
                <a:sym typeface="+mn-ea"/>
              </a:rPr>
              <a:t>'A'</a:t>
            </a:r>
            <a:r>
              <a:rPr lang="zh-CN" altLang="en-US" sz="1600" b="1" dirty="0">
                <a:latin typeface="+mn-ea"/>
                <a:sym typeface="+mn-ea"/>
              </a:rPr>
              <a:t>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85764" y="1532255"/>
            <a:ext cx="520457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cin &gt;&gt;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cout &lt;&lt; c &lt;&lt; endl;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790334" y="1532254"/>
            <a:ext cx="610956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65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63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35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59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126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255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结论：无法输入</a:t>
            </a:r>
            <a:r>
              <a:rPr kumimoji="1" lang="en-US" altLang="zh-CN" sz="1200" b="1" dirty="0">
                <a:latin typeface="+mn-ea"/>
              </a:rPr>
              <a:t>ASCII</a:t>
            </a:r>
            <a:r>
              <a:rPr kumimoji="1" lang="zh-CN" altLang="en-US" sz="1200" b="1" dirty="0">
                <a:latin typeface="+mn-ea"/>
              </a:rPr>
              <a:t>使</a:t>
            </a:r>
            <a:r>
              <a:rPr kumimoji="1" lang="en-US" altLang="zh-CN" sz="1200" b="1" dirty="0">
                <a:latin typeface="+mn-ea"/>
              </a:rPr>
              <a:t>c</a:t>
            </a:r>
            <a:r>
              <a:rPr kumimoji="1" lang="zh-CN" altLang="en-US" sz="1200" b="1" dirty="0">
                <a:latin typeface="+mn-ea"/>
              </a:rPr>
              <a:t>得到对应的</a:t>
            </a:r>
            <a:r>
              <a:rPr kumimoji="1" lang="en-US" altLang="zh-CN" sz="1200" b="1" dirty="0">
                <a:latin typeface="+mn-ea"/>
              </a:rPr>
              <a:t>ASCII</a:t>
            </a:r>
            <a:r>
              <a:rPr kumimoji="1" lang="zh-CN" altLang="en-US" sz="1200" b="1" dirty="0">
                <a:latin typeface="+mn-ea"/>
              </a:rPr>
              <a:t>，且这种情况下只能得到</a:t>
            </a:r>
            <a:r>
              <a:rPr kumimoji="1" lang="en-US" altLang="zh-CN" sz="1200" b="1" dirty="0">
                <a:latin typeface="+mn-ea"/>
              </a:rPr>
              <a:t>ASCII</a:t>
            </a:r>
            <a:r>
              <a:rPr kumimoji="1" lang="zh-CN" altLang="en-US" sz="1200" b="1" dirty="0">
                <a:latin typeface="+mn-ea"/>
              </a:rPr>
              <a:t>码第一位数字的</a:t>
            </a:r>
            <a:r>
              <a:rPr kumimoji="1" lang="en-US" altLang="zh-CN" sz="1200" b="1" dirty="0">
                <a:latin typeface="+mn-ea"/>
              </a:rPr>
              <a:t>ASCII</a:t>
            </a:r>
            <a:r>
              <a:rPr kumimoji="1" lang="zh-CN" altLang="en-US" sz="1200" b="1" dirty="0">
                <a:latin typeface="+mn-ea"/>
              </a:rPr>
              <a:t>。因为输入</a:t>
            </a:r>
            <a:r>
              <a:rPr kumimoji="1" lang="en-US" altLang="zh-CN" sz="1200" b="1" dirty="0">
                <a:latin typeface="+mn-ea"/>
              </a:rPr>
              <a:t>ASCII</a:t>
            </a:r>
            <a:r>
              <a:rPr kumimoji="1" lang="zh-CN" altLang="en-US" sz="1200" b="1" dirty="0">
                <a:latin typeface="+mn-ea"/>
              </a:rPr>
              <a:t>码时，这串数字被认为是一个个图形字符，缓冲区已满，流提取运算符只提取了第一位数字，未提取后边的数字，将其对应的</a:t>
            </a:r>
            <a:r>
              <a:rPr kumimoji="1" lang="en-US" altLang="zh-CN" sz="1200" b="1" dirty="0">
                <a:latin typeface="+mn-ea"/>
              </a:rPr>
              <a:t>ASCII</a:t>
            </a:r>
            <a:r>
              <a:rPr kumimoji="1" lang="zh-CN" altLang="en-US" sz="1200" b="1" dirty="0">
                <a:latin typeface="+mn-ea"/>
              </a:rPr>
              <a:t>码值赋给</a:t>
            </a:r>
            <a:r>
              <a:rPr kumimoji="1" lang="en-US" altLang="zh-CN" sz="1200" b="1" dirty="0">
                <a:latin typeface="+mn-ea"/>
              </a:rPr>
              <a:t>c</a:t>
            </a:r>
            <a:r>
              <a:rPr kumimoji="1" lang="zh-CN" altLang="en-US" sz="1200" b="1" dirty="0">
                <a:latin typeface="+mn-ea"/>
              </a:rPr>
              <a:t>，故只能输出</a:t>
            </a:r>
            <a:r>
              <a:rPr kumimoji="1" lang="en-US" sz="1200" b="1" dirty="0">
                <a:latin typeface="+mn-ea"/>
              </a:rPr>
              <a:t>ASCII</a:t>
            </a:r>
            <a:r>
              <a:rPr kumimoji="1" lang="zh-CN" altLang="en-US" sz="1200" b="1" dirty="0">
                <a:latin typeface="+mn-ea"/>
              </a:rPr>
              <a:t>码第一位数字。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3" name="图片 2" descr="屏幕截图 2021-09-25 1941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9935" y="1532255"/>
            <a:ext cx="2254250" cy="673100"/>
          </a:xfrm>
          <a:prstGeom prst="rect">
            <a:avLst/>
          </a:prstGeom>
        </p:spPr>
      </p:pic>
      <p:pic>
        <p:nvPicPr>
          <p:cNvPr id="6" name="图片 5" descr="屏幕截图 2021-09-25 1942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585" y="2878455"/>
            <a:ext cx="2228850" cy="654050"/>
          </a:xfrm>
          <a:prstGeom prst="rect">
            <a:avLst/>
          </a:prstGeom>
        </p:spPr>
      </p:pic>
      <p:pic>
        <p:nvPicPr>
          <p:cNvPr id="7" name="图片 6" descr="屏幕截图 2021-09-25 1943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585" y="3599815"/>
            <a:ext cx="2266950" cy="635000"/>
          </a:xfrm>
          <a:prstGeom prst="rect">
            <a:avLst/>
          </a:prstGeom>
        </p:spPr>
      </p:pic>
      <p:pic>
        <p:nvPicPr>
          <p:cNvPr id="8" name="图片 7" descr="屏幕截图 2021-09-25 1944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335" y="4361180"/>
            <a:ext cx="2235200" cy="647700"/>
          </a:xfrm>
          <a:prstGeom prst="rect">
            <a:avLst/>
          </a:prstGeom>
        </p:spPr>
      </p:pic>
      <p:pic>
        <p:nvPicPr>
          <p:cNvPr id="12" name="图片 11" descr="屏幕截图 2021-09-25 1944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5335" y="5128260"/>
            <a:ext cx="2235200" cy="685800"/>
          </a:xfrm>
          <a:prstGeom prst="rect">
            <a:avLst/>
          </a:prstGeom>
        </p:spPr>
      </p:pic>
      <p:pic>
        <p:nvPicPr>
          <p:cNvPr id="13" name="图片 12" descr="屏幕截图 2021-09-25 1946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9935" y="2205355"/>
            <a:ext cx="2235200" cy="6731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仿照</a:t>
            </a:r>
            <a:r>
              <a:rPr lang="en-US" altLang="zh-CN" sz="1600" b="1" dirty="0">
                <a:latin typeface="+mn-ea"/>
              </a:rPr>
              <a:t>short/int</a:t>
            </a:r>
            <a:r>
              <a:rPr lang="zh-CN" altLang="en-US" sz="1600" b="1" dirty="0">
                <a:latin typeface="+mn-ea"/>
              </a:rPr>
              <a:t>型，自行构造测试程序和测试数据，来验证</a:t>
            </a:r>
            <a:r>
              <a:rPr lang="en-US" altLang="zh-CN" sz="1600" b="1" dirty="0">
                <a:latin typeface="+mn-ea"/>
              </a:rPr>
              <a:t>char/unsigned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char</a:t>
            </a:r>
            <a:r>
              <a:rPr lang="zh-CN" altLang="en-US" sz="1600" b="1" dirty="0">
                <a:latin typeface="+mn-ea"/>
              </a:rPr>
              <a:t>型数据的输入，至少要涉及如下知识点：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sym typeface="+mn-ea"/>
              </a:rPr>
              <a:t>     e) </a:t>
            </a:r>
            <a:r>
              <a:rPr lang="zh-CN" altLang="en-US" sz="1600" b="1" dirty="0">
                <a:latin typeface="+mn-ea"/>
                <a:sym typeface="+mn-ea"/>
              </a:rPr>
              <a:t>和</a:t>
            </a:r>
            <a:r>
              <a:rPr lang="en-US" altLang="zh-CN" sz="1600" b="1" dirty="0">
                <a:latin typeface="+mn-ea"/>
                <a:sym typeface="+mn-ea"/>
              </a:rPr>
              <a:t>char/unsigned char</a:t>
            </a:r>
            <a:r>
              <a:rPr lang="zh-CN" altLang="en-US" sz="1600" b="1" dirty="0">
                <a:latin typeface="+mn-ea"/>
                <a:sym typeface="+mn-ea"/>
              </a:rPr>
              <a:t>型变量赋值的情况进行对比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85764" y="1520190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c1, c2, c3, c4, c5;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c1 = 'A';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c2 = '\n';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c3 = '\101';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c4 = '\x41';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c5 = 65;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c1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c2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c3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c4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c5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942408" y="1520189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B</a:t>
            </a:r>
            <a:r>
              <a: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的输入：</a:t>
            </a:r>
            <a:endParaRPr kumimoji="1" lang="en-US" altLang="zh-C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'A'</a:t>
            </a:r>
            <a:r>
              <a:rPr kumimoji="1" lang="en-US" altLang="zh-CN" sz="1400" b="1" dirty="0">
                <a:latin typeface="+mn-ea"/>
              </a:rPr>
              <a:t>↙ </a:t>
            </a:r>
            <a:r>
              <a:rPr kumimoji="1" lang="zh-CN" altLang="en-US" sz="1400" b="1" dirty="0">
                <a:latin typeface="+mn-ea"/>
              </a:rPr>
              <a:t>（图形字符</a:t>
            </a:r>
            <a:r>
              <a:rPr kumimoji="1" lang="zh-CN" altLang="en-US" sz="1400" b="1" dirty="0">
                <a:latin typeface="+mn-ea"/>
              </a:rPr>
              <a:t>）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   </a:t>
            </a:r>
            <a:r>
              <a:rPr kumimoji="1" lang="zh-CN" altLang="en-US" sz="1400" b="1" dirty="0">
                <a:latin typeface="+mn-ea"/>
              </a:rPr>
              <a:t>对应本例的</a:t>
            </a:r>
            <a:r>
              <a:rPr kumimoji="1" lang="en-US" altLang="zh-CN" sz="1400" b="1" dirty="0">
                <a:latin typeface="+mn-ea"/>
              </a:rPr>
              <a:t>k1=A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2</a:t>
            </a:r>
            <a:r>
              <a:rPr kumimoji="1" lang="zh-CN" altLang="en-US" sz="1400" b="1" dirty="0">
                <a:latin typeface="+mn-ea"/>
              </a:rPr>
              <a:t>、输入：</a:t>
            </a:r>
            <a:r>
              <a:rPr kumimoji="1" lang="en-US" altLang="zh-CN" sz="1400" b="1" dirty="0">
                <a:latin typeface="+mn-ea"/>
              </a:rPr>
              <a:t>'\n'↙</a:t>
            </a:r>
            <a:r>
              <a:rPr kumimoji="1" lang="zh-CN" altLang="en-US" sz="1400" b="1" dirty="0">
                <a:latin typeface="+mn-ea"/>
              </a:rPr>
              <a:t> （转义字符</a:t>
            </a:r>
            <a:r>
              <a:rPr kumimoji="1" lang="zh-CN" altLang="en-US" sz="1400" b="1" dirty="0">
                <a:latin typeface="+mn-ea"/>
              </a:rPr>
              <a:t>）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   </a:t>
            </a:r>
            <a:r>
              <a:rPr kumimoji="1" lang="zh-CN" altLang="en-US" sz="1400" b="1" dirty="0">
                <a:latin typeface="+mn-ea"/>
              </a:rPr>
              <a:t>对应本例的</a:t>
            </a:r>
            <a:r>
              <a:rPr kumimoji="1" lang="en-US" altLang="zh-CN" sz="1400" b="1" dirty="0">
                <a:latin typeface="+mn-ea"/>
              </a:rPr>
              <a:t>k2=</a:t>
            </a:r>
            <a:r>
              <a:rPr kumimoji="1" lang="zh-CN" altLang="en-US" sz="1400" b="1" dirty="0">
                <a:latin typeface="+mn-ea"/>
              </a:rPr>
              <a:t>换行符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3</a:t>
            </a:r>
            <a:r>
              <a:rPr kumimoji="1" lang="zh-CN" altLang="en-US" sz="1400" b="1" dirty="0">
                <a:latin typeface="+mn-ea"/>
              </a:rPr>
              <a:t>、输入：</a:t>
            </a:r>
            <a:r>
              <a:rPr kumimoji="1" lang="en-US" altLang="zh-CN" sz="1400" b="1" dirty="0">
                <a:latin typeface="+mn-ea"/>
              </a:rPr>
              <a:t>'\101'↙</a:t>
            </a:r>
            <a:r>
              <a:rPr kumimoji="1" lang="zh-CN" altLang="en-US" sz="1400" b="1" dirty="0">
                <a:latin typeface="+mn-ea"/>
              </a:rPr>
              <a:t> （八进制转义字符</a:t>
            </a:r>
            <a:r>
              <a:rPr kumimoji="1" lang="zh-CN" altLang="en-US" sz="1400" b="1" dirty="0">
                <a:latin typeface="+mn-ea"/>
              </a:rPr>
              <a:t>）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   </a:t>
            </a:r>
            <a:r>
              <a:rPr kumimoji="1" lang="zh-CN" altLang="en-US" sz="1400" b="1" dirty="0">
                <a:latin typeface="+mn-ea"/>
              </a:rPr>
              <a:t>对应本例的</a:t>
            </a:r>
            <a:r>
              <a:rPr kumimoji="1" lang="en-US" altLang="zh-CN" sz="1400" b="1" dirty="0">
                <a:latin typeface="+mn-ea"/>
              </a:rPr>
              <a:t>k3=A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4</a:t>
            </a:r>
            <a:r>
              <a:rPr kumimoji="1" lang="zh-CN" altLang="en-US" sz="1400" b="1" dirty="0">
                <a:latin typeface="+mn-ea"/>
              </a:rPr>
              <a:t>、输入：</a:t>
            </a:r>
            <a:r>
              <a:rPr kumimoji="1" lang="en-US" altLang="zh-CN" sz="1400" b="1" dirty="0">
                <a:latin typeface="+mn-ea"/>
              </a:rPr>
              <a:t>'\x41'↙</a:t>
            </a:r>
            <a:r>
              <a:rPr kumimoji="1" lang="zh-CN" altLang="en-US" sz="1400" b="1" dirty="0">
                <a:latin typeface="+mn-ea"/>
              </a:rPr>
              <a:t>（十六进制转义字符</a:t>
            </a:r>
            <a:r>
              <a:rPr kumimoji="1" lang="zh-CN" altLang="en-US" sz="1400" b="1" dirty="0">
                <a:latin typeface="+mn-ea"/>
              </a:rPr>
              <a:t>）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   </a:t>
            </a:r>
            <a:r>
              <a:rPr kumimoji="1" lang="zh-CN" altLang="en-US" sz="1400" b="1" dirty="0">
                <a:latin typeface="+mn-ea"/>
              </a:rPr>
              <a:t>对应本例的</a:t>
            </a:r>
            <a:r>
              <a:rPr kumimoji="1" lang="en-US" altLang="zh-CN" sz="1400" b="1" dirty="0">
                <a:latin typeface="+mn-ea"/>
              </a:rPr>
              <a:t>k4=A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5</a:t>
            </a:r>
            <a:r>
              <a:rPr kumimoji="1" lang="zh-CN" altLang="en-US" sz="1400" b="1" dirty="0">
                <a:latin typeface="+mn-ea"/>
              </a:rPr>
              <a:t>、输入：</a:t>
            </a:r>
            <a:r>
              <a:rPr kumimoji="1" lang="en-US" altLang="zh-CN" sz="1400" b="1" dirty="0">
                <a:latin typeface="+mn-ea"/>
              </a:rPr>
              <a:t>65</a:t>
            </a:r>
            <a:r>
              <a:rPr kumimoji="1" lang="en-US" altLang="zh-CN" sz="1400" b="1" dirty="0">
                <a:latin typeface="+mn-ea"/>
              </a:rPr>
              <a:t>↙</a:t>
            </a:r>
            <a:r>
              <a:rPr kumimoji="1" lang="zh-CN" altLang="en-US" sz="1400" b="1" dirty="0">
                <a:latin typeface="+mn-ea"/>
              </a:rPr>
              <a:t>（</a:t>
            </a:r>
            <a:r>
              <a:rPr kumimoji="1" lang="zh-CN" altLang="en-US" sz="1400" b="1" dirty="0">
                <a:latin typeface="+mn-ea"/>
                <a:sym typeface="+mn-ea"/>
              </a:rPr>
              <a:t>数字形式的</a:t>
            </a:r>
            <a:r>
              <a:rPr kumimoji="1" lang="en-US" altLang="zh-CN" sz="1400" b="1" dirty="0">
                <a:latin typeface="+mn-ea"/>
                <a:sym typeface="+mn-ea"/>
              </a:rPr>
              <a:t>ASCII</a:t>
            </a:r>
            <a:r>
              <a:rPr kumimoji="1" lang="zh-CN" altLang="en-US" sz="1400" b="1" dirty="0">
                <a:latin typeface="+mn-ea"/>
              </a:rPr>
              <a:t>）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   </a:t>
            </a:r>
            <a:r>
              <a:rPr kumimoji="1" lang="zh-CN" altLang="en-US" sz="1400" b="1" dirty="0">
                <a:latin typeface="+mn-ea"/>
              </a:rPr>
              <a:t>对应本例的</a:t>
            </a:r>
            <a:r>
              <a:rPr kumimoji="1" lang="en-US" altLang="zh-CN" sz="1400" b="1" dirty="0">
                <a:latin typeface="+mn-ea"/>
              </a:rPr>
              <a:t>k5=A</a:t>
            </a:r>
            <a:endParaRPr kumimoji="1" lang="en-US" altLang="zh-CN" sz="14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  <a:latin typeface="+mn-ea"/>
              </a:rPr>
              <a:t>对比分析：</a:t>
            </a:r>
            <a:r>
              <a:rPr kumimoji="1" lang="en-US" altLang="zh-CN" sz="1400" b="1" dirty="0">
                <a:solidFill>
                  <a:srgbClr val="FF0000"/>
                </a:solidFill>
                <a:latin typeface="+mn-ea"/>
              </a:rPr>
              <a:t>cin</a:t>
            </a:r>
            <a:r>
              <a:rPr kumimoji="1" lang="zh-CN" altLang="en-US" sz="1400" b="1" dirty="0">
                <a:solidFill>
                  <a:srgbClr val="FF0000"/>
                </a:solidFill>
                <a:latin typeface="+mn-ea"/>
              </a:rPr>
              <a:t>输入时，只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  <a:sym typeface="+mn-ea"/>
              </a:rPr>
              <a:t>能通过键盘输入使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  <a:sym typeface="+mn-ea"/>
              </a:rPr>
              <a:t>c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  <a:sym typeface="+mn-ea"/>
              </a:rPr>
              <a:t>得到目标图形字符，无法通过键盘输入任何形式的转义字符或以数字形式输入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  <a:sym typeface="+mn-ea"/>
              </a:rPr>
              <a:t>ASCII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  <a:sym typeface="+mn-ea"/>
              </a:rPr>
              <a:t>，使变量得到目标图形字符。赋值时，通过上述方法进行赋值都可行。</a:t>
            </a:r>
            <a:endParaRPr lang="zh-CN" altLang="en-US" sz="1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仿照</a:t>
            </a:r>
            <a:r>
              <a:rPr lang="en-US" altLang="zh-CN" sz="1600" b="1" dirty="0">
                <a:latin typeface="+mn-ea"/>
              </a:rPr>
              <a:t>short/int</a:t>
            </a:r>
            <a:r>
              <a:rPr lang="zh-CN" altLang="en-US" sz="1600" b="1" dirty="0">
                <a:latin typeface="+mn-ea"/>
              </a:rPr>
              <a:t>型，自行构造测试程序和测试数据，来验证</a:t>
            </a:r>
            <a:r>
              <a:rPr lang="en-US" altLang="zh-CN" sz="1600" b="1" dirty="0">
                <a:latin typeface="+mn-ea"/>
              </a:rPr>
              <a:t>char/unsigned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char</a:t>
            </a:r>
            <a:r>
              <a:rPr lang="zh-CN" altLang="en-US" sz="1600" b="1" dirty="0">
                <a:latin typeface="+mn-ea"/>
              </a:rPr>
              <a:t>型数据的输入，至少要涉及如下知识点：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sym typeface="+mn-ea"/>
              </a:rPr>
              <a:t>     e) </a:t>
            </a:r>
            <a:r>
              <a:rPr lang="zh-CN" altLang="en-US" sz="1600" b="1" dirty="0">
                <a:latin typeface="+mn-ea"/>
                <a:sym typeface="+mn-ea"/>
              </a:rPr>
              <a:t>和</a:t>
            </a:r>
            <a:r>
              <a:rPr lang="en-US" altLang="zh-CN" sz="1600" b="1" dirty="0">
                <a:latin typeface="+mn-ea"/>
                <a:sym typeface="+mn-ea"/>
              </a:rPr>
              <a:t>char/unsigned char</a:t>
            </a:r>
            <a:r>
              <a:rPr lang="zh-CN" altLang="en-US" sz="1600" b="1" dirty="0">
                <a:latin typeface="+mn-ea"/>
                <a:sym typeface="+mn-ea"/>
              </a:rPr>
              <a:t>型变量赋值的情况进行对比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85764" y="1520190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unsigned char c1, c2, c3, c4, c5;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c1 = '?';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c2 = '\n';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c3 = '\077';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c4 = '\x3f';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c5 = 63;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cout &lt;&lt; c1 &lt;&lt; endl;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cout &lt;&lt; c2 &lt;&lt; endl;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cout &lt;&lt; c3 &lt;&lt; endl;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cout &lt;&lt; c4 &lt;&lt; endl;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cout &lt;&lt; c5 &lt;&lt; endl;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942408" y="1520189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B</a:t>
            </a:r>
            <a:r>
              <a: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的输入：</a:t>
            </a:r>
            <a:endParaRPr kumimoji="1" lang="en-US" altLang="zh-C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'?'</a:t>
            </a:r>
            <a:r>
              <a:rPr kumimoji="1" lang="en-US" altLang="zh-CN" sz="1400" b="1" dirty="0">
                <a:latin typeface="+mn-ea"/>
              </a:rPr>
              <a:t>↙ </a:t>
            </a:r>
            <a:r>
              <a:rPr kumimoji="1" lang="zh-CN" altLang="en-US" sz="1400" b="1" dirty="0">
                <a:latin typeface="+mn-ea"/>
              </a:rPr>
              <a:t>（图形字符</a:t>
            </a:r>
            <a:r>
              <a:rPr kumimoji="1" lang="zh-CN" altLang="en-US" sz="1400" b="1" dirty="0">
                <a:latin typeface="+mn-ea"/>
              </a:rPr>
              <a:t>）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   </a:t>
            </a:r>
            <a:r>
              <a:rPr kumimoji="1" lang="zh-CN" altLang="en-US" sz="1400" b="1" dirty="0">
                <a:latin typeface="+mn-ea"/>
              </a:rPr>
              <a:t>对应本例的</a:t>
            </a:r>
            <a:r>
              <a:rPr kumimoji="1" lang="en-US" altLang="zh-CN" sz="1400" b="1" dirty="0">
                <a:latin typeface="+mn-ea"/>
              </a:rPr>
              <a:t>k1=?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2</a:t>
            </a:r>
            <a:r>
              <a:rPr kumimoji="1" lang="zh-CN" altLang="en-US" sz="1400" b="1" dirty="0">
                <a:latin typeface="+mn-ea"/>
              </a:rPr>
              <a:t>、输入：</a:t>
            </a:r>
            <a:r>
              <a:rPr kumimoji="1" lang="en-US" altLang="zh-CN" sz="1400" b="1" dirty="0">
                <a:latin typeface="+mn-ea"/>
              </a:rPr>
              <a:t>'\n'↙</a:t>
            </a:r>
            <a:r>
              <a:rPr kumimoji="1" lang="zh-CN" altLang="en-US" sz="1400" b="1" dirty="0">
                <a:latin typeface="+mn-ea"/>
              </a:rPr>
              <a:t> （转义字符</a:t>
            </a:r>
            <a:r>
              <a:rPr kumimoji="1" lang="zh-CN" altLang="en-US" sz="1400" b="1" dirty="0">
                <a:latin typeface="+mn-ea"/>
              </a:rPr>
              <a:t>）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   </a:t>
            </a:r>
            <a:r>
              <a:rPr kumimoji="1" lang="zh-CN" altLang="en-US" sz="1400" b="1" dirty="0">
                <a:latin typeface="+mn-ea"/>
              </a:rPr>
              <a:t>对应本例的</a:t>
            </a:r>
            <a:r>
              <a:rPr kumimoji="1" lang="en-US" altLang="zh-CN" sz="1400" b="1" dirty="0">
                <a:latin typeface="+mn-ea"/>
              </a:rPr>
              <a:t>k2=</a:t>
            </a:r>
            <a:r>
              <a:rPr kumimoji="1" lang="zh-CN" altLang="en-US" sz="1400" b="1" dirty="0">
                <a:latin typeface="+mn-ea"/>
              </a:rPr>
              <a:t>换行符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3</a:t>
            </a:r>
            <a:r>
              <a:rPr kumimoji="1" lang="zh-CN" altLang="en-US" sz="1400" b="1" dirty="0">
                <a:latin typeface="+mn-ea"/>
              </a:rPr>
              <a:t>、输入：</a:t>
            </a:r>
            <a:r>
              <a:rPr kumimoji="1" lang="en-US" altLang="zh-CN" sz="1400" b="1" dirty="0">
                <a:latin typeface="+mn-ea"/>
              </a:rPr>
              <a:t>'\077'↙</a:t>
            </a:r>
            <a:r>
              <a:rPr kumimoji="1" lang="zh-CN" altLang="en-US" sz="1400" b="1" dirty="0">
                <a:latin typeface="+mn-ea"/>
              </a:rPr>
              <a:t> （八进制转义字符</a:t>
            </a:r>
            <a:r>
              <a:rPr kumimoji="1" lang="zh-CN" altLang="en-US" sz="1400" b="1" dirty="0">
                <a:latin typeface="+mn-ea"/>
              </a:rPr>
              <a:t>）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   </a:t>
            </a:r>
            <a:r>
              <a:rPr kumimoji="1" lang="zh-CN" altLang="en-US" sz="1400" b="1" dirty="0">
                <a:latin typeface="+mn-ea"/>
              </a:rPr>
              <a:t>对应本例的</a:t>
            </a:r>
            <a:r>
              <a:rPr kumimoji="1" lang="en-US" altLang="zh-CN" sz="1400" b="1" dirty="0">
                <a:latin typeface="+mn-ea"/>
              </a:rPr>
              <a:t>k3=?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4</a:t>
            </a:r>
            <a:r>
              <a:rPr kumimoji="1" lang="zh-CN" altLang="en-US" sz="1400" b="1" dirty="0">
                <a:latin typeface="+mn-ea"/>
              </a:rPr>
              <a:t>、输入：</a:t>
            </a:r>
            <a:r>
              <a:rPr kumimoji="1" lang="en-US" altLang="zh-CN" sz="1400" b="1" dirty="0">
                <a:latin typeface="+mn-ea"/>
              </a:rPr>
              <a:t>'\x3f'↙</a:t>
            </a:r>
            <a:r>
              <a:rPr kumimoji="1" lang="zh-CN" altLang="en-US" sz="1400" b="1" dirty="0">
                <a:latin typeface="+mn-ea"/>
              </a:rPr>
              <a:t>（十六进制转义字符</a:t>
            </a:r>
            <a:r>
              <a:rPr kumimoji="1" lang="zh-CN" altLang="en-US" sz="1400" b="1" dirty="0">
                <a:latin typeface="+mn-ea"/>
              </a:rPr>
              <a:t>）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   </a:t>
            </a:r>
            <a:r>
              <a:rPr kumimoji="1" lang="zh-CN" altLang="en-US" sz="1400" b="1" dirty="0">
                <a:latin typeface="+mn-ea"/>
              </a:rPr>
              <a:t>对应本例的</a:t>
            </a:r>
            <a:r>
              <a:rPr kumimoji="1" lang="en-US" altLang="zh-CN" sz="1400" b="1" dirty="0">
                <a:latin typeface="+mn-ea"/>
              </a:rPr>
              <a:t>k4=?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5</a:t>
            </a:r>
            <a:r>
              <a:rPr kumimoji="1" lang="zh-CN" altLang="en-US" sz="1400" b="1" dirty="0">
                <a:latin typeface="+mn-ea"/>
              </a:rPr>
              <a:t>、输入：</a:t>
            </a:r>
            <a:r>
              <a:rPr kumimoji="1" lang="en-US" altLang="zh-CN" sz="1400" b="1" dirty="0">
                <a:latin typeface="+mn-ea"/>
              </a:rPr>
              <a:t>63↙</a:t>
            </a:r>
            <a:r>
              <a:rPr kumimoji="1" lang="zh-CN" altLang="en-US" sz="1400" b="1" dirty="0">
                <a:latin typeface="+mn-ea"/>
              </a:rPr>
              <a:t>（</a:t>
            </a:r>
            <a:r>
              <a:rPr kumimoji="1" lang="zh-CN" altLang="en-US" sz="1400" b="1" dirty="0">
                <a:latin typeface="+mn-ea"/>
                <a:sym typeface="+mn-ea"/>
              </a:rPr>
              <a:t>数字形式的</a:t>
            </a:r>
            <a:r>
              <a:rPr kumimoji="1" lang="en-US" altLang="zh-CN" sz="1400" b="1" dirty="0">
                <a:latin typeface="+mn-ea"/>
                <a:sym typeface="+mn-ea"/>
              </a:rPr>
              <a:t>ASCII</a:t>
            </a:r>
            <a:r>
              <a:rPr kumimoji="1" lang="zh-CN" altLang="en-US" sz="1400" b="1" dirty="0">
                <a:latin typeface="+mn-ea"/>
              </a:rPr>
              <a:t>）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   </a:t>
            </a:r>
            <a:r>
              <a:rPr kumimoji="1" lang="zh-CN" altLang="en-US" sz="1400" b="1" dirty="0">
                <a:latin typeface="+mn-ea"/>
              </a:rPr>
              <a:t>对应本例的</a:t>
            </a:r>
            <a:r>
              <a:rPr kumimoji="1" lang="en-US" altLang="zh-CN" sz="1400" b="1" dirty="0">
                <a:latin typeface="+mn-ea"/>
              </a:rPr>
              <a:t>k5=?</a:t>
            </a:r>
            <a:endParaRPr kumimoji="1" lang="en-US" altLang="zh-CN" sz="14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  <a:latin typeface="+mn-ea"/>
                <a:sym typeface="+mn-ea"/>
              </a:rPr>
              <a:t>对比分析：</a:t>
            </a:r>
            <a:r>
              <a:rPr kumimoji="1" lang="en-US" altLang="zh-CN" sz="1400" b="1" dirty="0">
                <a:solidFill>
                  <a:srgbClr val="FF0000"/>
                </a:solidFill>
                <a:latin typeface="+mn-ea"/>
                <a:sym typeface="+mn-ea"/>
              </a:rPr>
              <a:t>cin</a:t>
            </a:r>
            <a:r>
              <a:rPr kumimoji="1" lang="zh-CN" altLang="en-US" sz="1400" b="1" dirty="0">
                <a:solidFill>
                  <a:srgbClr val="FF0000"/>
                </a:solidFill>
                <a:latin typeface="+mn-ea"/>
                <a:sym typeface="+mn-ea"/>
              </a:rPr>
              <a:t>输入时，只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  <a:sym typeface="+mn-ea"/>
              </a:rPr>
              <a:t>能通过键盘输入使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  <a:sym typeface="+mn-ea"/>
              </a:rPr>
              <a:t>c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  <a:sym typeface="+mn-ea"/>
              </a:rPr>
              <a:t>得到目标图形字符，无法通过键盘输入任何形式的转义字符或以数字形式输入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  <a:sym typeface="+mn-ea"/>
              </a:rPr>
              <a:t>ASCII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  <a:sym typeface="+mn-ea"/>
              </a:rPr>
              <a:t>，使变量得到目标图形字符。赋值时，通过上述方法进行赋值都可行。</a:t>
            </a:r>
            <a:endParaRPr kumimoji="1" lang="zh-CN" altLang="en-US" sz="14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G.</a:t>
            </a:r>
            <a:r>
              <a:rPr lang="zh-CN" altLang="en-US" sz="1600" b="1" dirty="0">
                <a:latin typeface="+mn-ea"/>
              </a:rPr>
              <a:t>仿照</a:t>
            </a:r>
            <a:r>
              <a:rPr lang="en-US" altLang="zh-CN" sz="1600" b="1" dirty="0">
                <a:latin typeface="+mn-ea"/>
              </a:rPr>
              <a:t>short/int</a:t>
            </a:r>
            <a:r>
              <a:rPr lang="zh-CN" altLang="en-US" sz="1600" b="1" dirty="0">
                <a:latin typeface="+mn-ea"/>
              </a:rPr>
              <a:t>型，自行构造测试程序和测试数据，来验证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型和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型数据的输入，至少要涉及如下知识点：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 a) </a:t>
            </a:r>
            <a:r>
              <a:rPr lang="zh-CN" altLang="en-US" sz="1600" b="1" dirty="0">
                <a:latin typeface="+mn-ea"/>
              </a:rPr>
              <a:t>小数形式：输入正确且范围合理、输入正确但超上下限范围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超上下限只做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即可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、输入错误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 b) </a:t>
            </a:r>
            <a:r>
              <a:rPr lang="zh-CN" altLang="en-US" sz="1600" b="1" dirty="0">
                <a:latin typeface="+mn-ea"/>
              </a:rPr>
              <a:t>指数形式：输入正确且范围合理、输入正确但超上下限范围、输入错误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 c) </a:t>
            </a:r>
            <a:r>
              <a:rPr lang="zh-CN" altLang="en-US" sz="1600" b="1" dirty="0">
                <a:latin typeface="+mn-ea"/>
              </a:rPr>
              <a:t>输入的有效位数超过该类型数据有效位数的情况下是如何处理的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 d) 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>
                <a:latin typeface="+mn-ea"/>
              </a:rPr>
              <a:t>float/double</a:t>
            </a:r>
            <a:r>
              <a:rPr lang="zh-CN" altLang="en-US" sz="1600" b="1" dirty="0">
                <a:latin typeface="+mn-ea"/>
              </a:rPr>
              <a:t>型变量赋值的情况进行对比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VS2019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G.</a:t>
            </a:r>
            <a:r>
              <a:rPr lang="zh-CN" altLang="en-US" sz="1600" b="1" dirty="0">
                <a:latin typeface="+mn-ea"/>
              </a:rPr>
              <a:t>仿照</a:t>
            </a:r>
            <a:r>
              <a:rPr lang="en-US" altLang="zh-CN" sz="1600" b="1" dirty="0">
                <a:latin typeface="+mn-ea"/>
              </a:rPr>
              <a:t>short/int</a:t>
            </a:r>
            <a:r>
              <a:rPr lang="zh-CN" altLang="en-US" sz="1600" b="1" dirty="0">
                <a:latin typeface="+mn-ea"/>
              </a:rPr>
              <a:t>型，自行构造测试程序和测试数据，来验证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型和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型数据的输入，至少要涉及如下知识点：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 a) </a:t>
            </a:r>
            <a:r>
              <a:rPr lang="zh-CN" altLang="en-US" sz="1600" b="1" dirty="0">
                <a:latin typeface="+mn-ea"/>
              </a:rPr>
              <a:t>小数形式：输入正确且范围合理、输入正确但超上下限范围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超上下限只做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即可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、输入错误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508125"/>
            <a:ext cx="520457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float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&gt;&gt;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"k="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796683" y="1508124"/>
            <a:ext cx="610004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12345.6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341000000000000000000000000000000000000.0↙</a:t>
            </a:r>
            <a:r>
              <a:rPr kumimoji="1" lang="zh-CN" altLang="en-US" sz="1600" b="1" dirty="0">
                <a:latin typeface="+mn-ea"/>
              </a:rPr>
              <a:t> （超上限）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</a:t>
            </a:r>
            <a:r>
              <a:rPr kumimoji="1" lang="en-US" altLang="zh-CN" sz="1600" b="1" dirty="0">
                <a:latin typeface="+mn-ea"/>
                <a:sym typeface="+mn-ea"/>
              </a:rPr>
              <a:t>341000000000000000000000000000000000000.0</a:t>
            </a:r>
            <a:r>
              <a:rPr kumimoji="1" lang="en-US" altLang="zh-CN" sz="1600" b="1" dirty="0">
                <a:latin typeface="+mn-ea"/>
              </a:rPr>
              <a:t>↙</a:t>
            </a:r>
            <a:r>
              <a:rPr kumimoji="1" lang="zh-CN" altLang="en-US" sz="1600" b="1" dirty="0">
                <a:latin typeface="+mn-ea"/>
              </a:rPr>
              <a:t>（超</a:t>
            </a:r>
            <a:r>
              <a:rPr kumimoji="1" lang="zh-CN" altLang="en-US" sz="1600" b="1" dirty="0">
                <a:latin typeface="+mn-ea"/>
              </a:rPr>
              <a:t>下限）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m</a:t>
            </a:r>
            <a:r>
              <a:rPr kumimoji="1" lang="en-US" altLang="zh-CN" sz="1600" b="1" dirty="0">
                <a:latin typeface="+mn-ea"/>
              </a:rPr>
              <a:t>↙    </a:t>
            </a:r>
            <a:r>
              <a:rPr kumimoji="1" lang="zh-CN" altLang="en-US" sz="1600" b="1" dirty="0">
                <a:latin typeface="+mn-ea"/>
              </a:rPr>
              <a:t>（输入错误）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2113" y="5041899"/>
            <a:ext cx="5204571" cy="16763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多个输入中，编号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值是不可信的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 descr="屏幕截图 2021-09-25 2048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4950" y="3020695"/>
            <a:ext cx="2747010" cy="816610"/>
          </a:xfrm>
          <a:prstGeom prst="rect">
            <a:avLst/>
          </a:prstGeom>
        </p:spPr>
      </p:pic>
      <p:pic>
        <p:nvPicPr>
          <p:cNvPr id="6" name="图片 5" descr="屏幕截图 2021-09-25 2049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950" y="4232275"/>
            <a:ext cx="2746375" cy="804545"/>
          </a:xfrm>
          <a:prstGeom prst="rect">
            <a:avLst/>
          </a:prstGeom>
        </p:spPr>
      </p:pic>
      <p:pic>
        <p:nvPicPr>
          <p:cNvPr id="7" name="图片 6" descr="屏幕截图 2021-09-25 2049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25" y="5568950"/>
            <a:ext cx="2209800" cy="958850"/>
          </a:xfrm>
          <a:prstGeom prst="rect">
            <a:avLst/>
          </a:prstGeom>
        </p:spPr>
      </p:pic>
      <p:pic>
        <p:nvPicPr>
          <p:cNvPr id="9" name="图片 8" descr="屏幕截图 2021-09-25 2046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425" y="1788795"/>
            <a:ext cx="2254250" cy="9588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G.</a:t>
            </a:r>
            <a:r>
              <a:rPr lang="zh-CN" altLang="en-US" sz="1600" b="1" dirty="0">
                <a:latin typeface="+mn-ea"/>
              </a:rPr>
              <a:t>仿照</a:t>
            </a:r>
            <a:r>
              <a:rPr lang="en-US" altLang="zh-CN" sz="1600" b="1" dirty="0">
                <a:latin typeface="+mn-ea"/>
              </a:rPr>
              <a:t>short/int</a:t>
            </a:r>
            <a:r>
              <a:rPr lang="zh-CN" altLang="en-US" sz="1600" b="1" dirty="0">
                <a:latin typeface="+mn-ea"/>
              </a:rPr>
              <a:t>型，自行构造测试程序和测试数据，来验证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型和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型数据的输入，至少要涉及如下知识点：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 a) </a:t>
            </a:r>
            <a:r>
              <a:rPr lang="zh-CN" altLang="en-US" sz="1600" b="1" dirty="0">
                <a:latin typeface="+mn-ea"/>
              </a:rPr>
              <a:t>小数形式：输入正确且范围合理、输入正确但超上下限范围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超上下限只做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即可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、输入错误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508125"/>
            <a:ext cx="520457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double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&gt;&gt;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"k="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796683" y="1508124"/>
            <a:ext cx="610004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12345.6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输入：</a:t>
            </a:r>
            <a:r>
              <a:rPr kumimoji="1" lang="en-US" altLang="zh-CN" sz="1600" b="1" dirty="0">
                <a:latin typeface="+mn-ea"/>
              </a:rPr>
              <a:t>m</a:t>
            </a:r>
            <a:r>
              <a:rPr kumimoji="1" lang="en-US" altLang="zh-CN" sz="1600" b="1" dirty="0">
                <a:latin typeface="+mn-ea"/>
              </a:rPr>
              <a:t>↙    </a:t>
            </a:r>
            <a:r>
              <a:rPr kumimoji="1" lang="zh-CN" altLang="en-US" sz="1600" b="1" dirty="0">
                <a:latin typeface="+mn-ea"/>
              </a:rPr>
              <a:t>（输入错误）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2113" y="5041899"/>
            <a:ext cx="5204571" cy="16763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多个输入中，编号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值是不可信的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 descr="屏幕截图 2021-09-25 2049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4425" y="3348355"/>
            <a:ext cx="2209800" cy="958850"/>
          </a:xfrm>
          <a:prstGeom prst="rect">
            <a:avLst/>
          </a:prstGeom>
        </p:spPr>
      </p:pic>
      <p:pic>
        <p:nvPicPr>
          <p:cNvPr id="9" name="图片 8" descr="屏幕截图 2021-09-25 2046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425" y="1860550"/>
            <a:ext cx="2254250" cy="9588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G.</a:t>
            </a:r>
            <a:r>
              <a:rPr lang="zh-CN" altLang="en-US" sz="1600" b="1" dirty="0">
                <a:latin typeface="+mn-ea"/>
              </a:rPr>
              <a:t>仿照</a:t>
            </a:r>
            <a:r>
              <a:rPr lang="en-US" altLang="zh-CN" sz="1600" b="1" dirty="0">
                <a:latin typeface="+mn-ea"/>
              </a:rPr>
              <a:t>short/int</a:t>
            </a:r>
            <a:r>
              <a:rPr lang="zh-CN" altLang="en-US" sz="1600" b="1" dirty="0">
                <a:latin typeface="+mn-ea"/>
              </a:rPr>
              <a:t>型，自行构造测试程序和测试数据，来验证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型和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型数据的输入，至少要涉及如下知识点：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sym typeface="+mn-ea"/>
              </a:rPr>
              <a:t>     b) </a:t>
            </a:r>
            <a:r>
              <a:rPr lang="zh-CN" altLang="en-US" sz="1600" b="1" dirty="0">
                <a:latin typeface="+mn-ea"/>
                <a:sym typeface="+mn-ea"/>
              </a:rPr>
              <a:t>指数形式：输入正确且范围合理、输入正确但超上下限范围、输入错误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508125"/>
            <a:ext cx="520457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float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&gt;&gt;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"k="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796683" y="1508124"/>
            <a:ext cx="610004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1.23456e+10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3.41e+38</a:t>
            </a:r>
            <a:r>
              <a:rPr kumimoji="1" lang="zh-CN" altLang="en-US" sz="1600" b="1" dirty="0">
                <a:latin typeface="+mn-ea"/>
              </a:rPr>
              <a:t>（超上限</a:t>
            </a:r>
            <a:r>
              <a:rPr kumimoji="1" lang="zh-CN" altLang="en-US" sz="1600" b="1" dirty="0">
                <a:latin typeface="+mn-ea"/>
              </a:rPr>
              <a:t>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-3.41e+38</a:t>
            </a:r>
            <a:r>
              <a:rPr kumimoji="1" lang="zh-CN" altLang="en-US" sz="1600" b="1" dirty="0">
                <a:latin typeface="+mn-ea"/>
              </a:rPr>
              <a:t>（超下限</a:t>
            </a:r>
            <a:r>
              <a:rPr kumimoji="1" lang="zh-CN" altLang="en-US" sz="1600" b="1" dirty="0">
                <a:latin typeface="+mn-ea"/>
              </a:rPr>
              <a:t>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输入：</a:t>
            </a:r>
            <a:r>
              <a:rPr kumimoji="1" lang="en-US" altLang="zh-CN" sz="1600" b="1" dirty="0">
                <a:latin typeface="+mn-ea"/>
              </a:rPr>
              <a:t>m</a:t>
            </a:r>
            <a:r>
              <a:rPr kumimoji="1" lang="en-US" altLang="zh-CN" sz="1600" b="1" dirty="0">
                <a:latin typeface="+mn-ea"/>
              </a:rPr>
              <a:t>↙    </a:t>
            </a:r>
            <a:r>
              <a:rPr kumimoji="1" lang="zh-CN" altLang="en-US" sz="1600" b="1" dirty="0">
                <a:latin typeface="+mn-ea"/>
              </a:rPr>
              <a:t>（输入错误）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2113" y="5041899"/>
            <a:ext cx="5204571" cy="16763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多个输入中，编号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值是不可信的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屏幕截图 2021-09-25 2102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2675" y="1842135"/>
            <a:ext cx="1519555" cy="657225"/>
          </a:xfrm>
          <a:prstGeom prst="rect">
            <a:avLst/>
          </a:prstGeom>
        </p:spPr>
      </p:pic>
      <p:pic>
        <p:nvPicPr>
          <p:cNvPr id="4" name="图片 3" descr="屏幕截图 2021-09-25 2103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75" y="2788285"/>
            <a:ext cx="1518920" cy="654050"/>
          </a:xfrm>
          <a:prstGeom prst="rect">
            <a:avLst/>
          </a:prstGeom>
        </p:spPr>
      </p:pic>
      <p:pic>
        <p:nvPicPr>
          <p:cNvPr id="6" name="图片 5" descr="屏幕截图 2021-09-25 2103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5" y="3797300"/>
            <a:ext cx="1518920" cy="652780"/>
          </a:xfrm>
          <a:prstGeom prst="rect">
            <a:avLst/>
          </a:prstGeom>
        </p:spPr>
      </p:pic>
      <p:pic>
        <p:nvPicPr>
          <p:cNvPr id="10" name="图片 9" descr="屏幕截图 2021-09-25 2104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675" y="4800600"/>
            <a:ext cx="1489710" cy="65532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G.</a:t>
            </a:r>
            <a:r>
              <a:rPr lang="zh-CN" altLang="en-US" sz="1600" b="1" dirty="0">
                <a:latin typeface="+mn-ea"/>
              </a:rPr>
              <a:t>仿照</a:t>
            </a:r>
            <a:r>
              <a:rPr lang="en-US" altLang="zh-CN" sz="1600" b="1" dirty="0">
                <a:latin typeface="+mn-ea"/>
              </a:rPr>
              <a:t>short/int</a:t>
            </a:r>
            <a:r>
              <a:rPr lang="zh-CN" altLang="en-US" sz="1600" b="1" dirty="0">
                <a:latin typeface="+mn-ea"/>
              </a:rPr>
              <a:t>型，自行构造测试程序和测试数据，来验证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型和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型数据的输入，至少要涉及如下知识点：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sym typeface="+mn-ea"/>
              </a:rPr>
              <a:t>     b) </a:t>
            </a:r>
            <a:r>
              <a:rPr lang="zh-CN" altLang="en-US" sz="1600" b="1" dirty="0">
                <a:latin typeface="+mn-ea"/>
                <a:sym typeface="+mn-ea"/>
              </a:rPr>
              <a:t>指数形式：输入正确且范围合理、输入正确但超上下限范围、输入错误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508125"/>
            <a:ext cx="520457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double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&gt;&gt;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"k="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796683" y="1508124"/>
            <a:ext cx="610004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1.23456e+10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1.8e+308</a:t>
            </a:r>
            <a:r>
              <a:rPr kumimoji="1" lang="zh-CN" altLang="en-US" sz="1600" b="1" dirty="0">
                <a:latin typeface="+mn-ea"/>
              </a:rPr>
              <a:t>（超上限</a:t>
            </a:r>
            <a:r>
              <a:rPr kumimoji="1" lang="zh-CN" altLang="en-US" sz="1600" b="1" dirty="0">
                <a:latin typeface="+mn-ea"/>
              </a:rPr>
              <a:t>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-1.8e+308</a:t>
            </a:r>
            <a:r>
              <a:rPr kumimoji="1" lang="zh-CN" altLang="en-US" sz="1600" b="1" dirty="0">
                <a:latin typeface="+mn-ea"/>
              </a:rPr>
              <a:t>（超下限</a:t>
            </a:r>
            <a:r>
              <a:rPr kumimoji="1" lang="zh-CN" altLang="en-US" sz="1600" b="1" dirty="0">
                <a:latin typeface="+mn-ea"/>
              </a:rPr>
              <a:t>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输入：</a:t>
            </a:r>
            <a:r>
              <a:rPr kumimoji="1" lang="en-US" altLang="zh-CN" sz="1600" b="1" dirty="0">
                <a:latin typeface="+mn-ea"/>
              </a:rPr>
              <a:t>m</a:t>
            </a:r>
            <a:r>
              <a:rPr kumimoji="1" lang="en-US" altLang="zh-CN" sz="1600" b="1" dirty="0">
                <a:latin typeface="+mn-ea"/>
              </a:rPr>
              <a:t>↙    </a:t>
            </a:r>
            <a:r>
              <a:rPr kumimoji="1" lang="zh-CN" altLang="en-US" sz="1600" b="1" dirty="0">
                <a:latin typeface="+mn-ea"/>
              </a:rPr>
              <a:t>（输入错误）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2113" y="5041899"/>
            <a:ext cx="5204571" cy="16763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多个输入中，编号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值是不可信的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屏幕截图 2021-09-25 2102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2675" y="1842135"/>
            <a:ext cx="1519555" cy="657225"/>
          </a:xfrm>
          <a:prstGeom prst="rect">
            <a:avLst/>
          </a:prstGeom>
        </p:spPr>
      </p:pic>
      <p:pic>
        <p:nvPicPr>
          <p:cNvPr id="10" name="图片 9" descr="屏幕截图 2021-09-25 2104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75" y="4800600"/>
            <a:ext cx="1489710" cy="655320"/>
          </a:xfrm>
          <a:prstGeom prst="rect">
            <a:avLst/>
          </a:prstGeom>
        </p:spPr>
      </p:pic>
      <p:pic>
        <p:nvPicPr>
          <p:cNvPr id="7" name="图片 6" descr="屏幕截图 2021-09-25 2107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5" y="2796540"/>
            <a:ext cx="1519555" cy="664210"/>
          </a:xfrm>
          <a:prstGeom prst="rect">
            <a:avLst/>
          </a:prstGeom>
        </p:spPr>
      </p:pic>
      <p:pic>
        <p:nvPicPr>
          <p:cNvPr id="9" name="图片 8" descr="屏幕截图 2021-09-25 2108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675" y="3755390"/>
            <a:ext cx="1510665" cy="66421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G.</a:t>
            </a:r>
            <a:r>
              <a:rPr lang="zh-CN" altLang="en-US" sz="1600" b="1" dirty="0">
                <a:latin typeface="+mn-ea"/>
              </a:rPr>
              <a:t>仿照</a:t>
            </a:r>
            <a:r>
              <a:rPr lang="en-US" altLang="zh-CN" sz="1600" b="1" dirty="0">
                <a:latin typeface="+mn-ea"/>
              </a:rPr>
              <a:t>short/int</a:t>
            </a:r>
            <a:r>
              <a:rPr lang="zh-CN" altLang="en-US" sz="1600" b="1" dirty="0">
                <a:latin typeface="+mn-ea"/>
              </a:rPr>
              <a:t>型，自行构造测试程序和测试数据，来验证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型和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型数据的输入，至少要涉及如下知识点：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sym typeface="+mn-ea"/>
              </a:rPr>
              <a:t>     c) </a:t>
            </a:r>
            <a:r>
              <a:rPr lang="zh-CN" altLang="en-US" sz="1600" b="1" dirty="0">
                <a:latin typeface="+mn-ea"/>
                <a:sym typeface="+mn-ea"/>
              </a:rPr>
              <a:t>输入的有效位数超过该类型数据有效位数的情况下是如何处理的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508125"/>
            <a:ext cx="520457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float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&gt;&gt;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"k="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796683" y="1508124"/>
            <a:ext cx="610004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1.23456e+10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1.234565</a:t>
            </a:r>
            <a:r>
              <a:rPr kumimoji="1" lang="zh-CN" altLang="en-US" sz="1600" b="1" dirty="0">
                <a:latin typeface="+mn-ea"/>
              </a:rPr>
              <a:t>（超过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有效位数且为小数型</a:t>
            </a:r>
            <a:r>
              <a:rPr kumimoji="1" lang="zh-CN" altLang="en-US" sz="1600" b="1" dirty="0">
                <a:latin typeface="+mn-ea"/>
              </a:rPr>
              <a:t>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1.234564</a:t>
            </a:r>
            <a:r>
              <a:rPr kumimoji="1" lang="zh-CN" altLang="en-US" sz="1600" b="1" dirty="0">
                <a:latin typeface="+mn-ea"/>
                <a:sym typeface="+mn-ea"/>
              </a:rPr>
              <a:t>（超过</a:t>
            </a:r>
            <a:r>
              <a:rPr kumimoji="1" lang="en-US" altLang="zh-CN" sz="1600" b="1" dirty="0">
                <a:latin typeface="+mn-ea"/>
                <a:sym typeface="+mn-ea"/>
              </a:rPr>
              <a:t>float</a:t>
            </a:r>
            <a:r>
              <a:rPr kumimoji="1" lang="zh-CN" altLang="en-US" sz="1600" b="1" dirty="0">
                <a:latin typeface="+mn-ea"/>
                <a:sym typeface="+mn-ea"/>
              </a:rPr>
              <a:t>有效位数且为小数型）</a:t>
            </a:r>
            <a:endParaRPr kumimoji="1" lang="zh-CN" altLang="en-US" sz="16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1.234565e+10</a:t>
            </a:r>
            <a:r>
              <a:rPr kumimoji="1" lang="zh-CN" altLang="en-US" sz="1600" b="1" dirty="0">
                <a:latin typeface="+mn-ea"/>
                <a:sym typeface="+mn-ea"/>
              </a:rPr>
              <a:t>（超过</a:t>
            </a:r>
            <a:r>
              <a:rPr kumimoji="1" lang="en-US" altLang="zh-CN" sz="1600" b="1" dirty="0">
                <a:latin typeface="+mn-ea"/>
                <a:sym typeface="+mn-ea"/>
              </a:rPr>
              <a:t>float</a:t>
            </a:r>
            <a:r>
              <a:rPr kumimoji="1" lang="zh-CN" altLang="en-US" sz="1600" b="1" dirty="0">
                <a:latin typeface="+mn-ea"/>
                <a:sym typeface="+mn-ea"/>
              </a:rPr>
              <a:t>有效位数且为指</a:t>
            </a:r>
            <a:r>
              <a:rPr kumimoji="1" lang="zh-CN" altLang="en-US" sz="1600" b="1" dirty="0">
                <a:latin typeface="+mn-ea"/>
                <a:sym typeface="+mn-ea"/>
              </a:rPr>
              <a:t>数型）</a:t>
            </a:r>
            <a:endParaRPr kumimoji="1" lang="zh-CN" altLang="en-US" sz="16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1.234564e+10</a:t>
            </a:r>
            <a:r>
              <a:rPr kumimoji="1" lang="zh-CN" altLang="en-US" sz="1600" b="1" dirty="0">
                <a:latin typeface="+mn-ea"/>
                <a:sym typeface="+mn-ea"/>
              </a:rPr>
              <a:t>（超过</a:t>
            </a:r>
            <a:r>
              <a:rPr kumimoji="1" lang="en-US" altLang="zh-CN" sz="1600" b="1" dirty="0">
                <a:latin typeface="+mn-ea"/>
                <a:sym typeface="+mn-ea"/>
              </a:rPr>
              <a:t>float</a:t>
            </a:r>
            <a:r>
              <a:rPr kumimoji="1" lang="zh-CN" altLang="en-US" sz="1600" b="1" dirty="0">
                <a:latin typeface="+mn-ea"/>
                <a:sym typeface="+mn-ea"/>
              </a:rPr>
              <a:t>有效位数且为指数型）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2113" y="5041899"/>
            <a:ext cx="5204571" cy="16763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输入的有效位数</a:t>
            </a:r>
            <a:r>
              <a:rPr lang="zh-CN" altLang="en-US" sz="1600" b="1" dirty="0">
                <a:latin typeface="+mn-ea"/>
                <a:sym typeface="+mn-ea"/>
              </a:rPr>
              <a:t>超过</a:t>
            </a:r>
            <a:r>
              <a:rPr lang="en-US" altLang="zh-CN" sz="1600" b="1" dirty="0">
                <a:latin typeface="+mn-ea"/>
                <a:sym typeface="+mn-ea"/>
              </a:rPr>
              <a:t>float</a:t>
            </a:r>
            <a:r>
              <a:rPr lang="zh-CN" altLang="en-US" sz="1600" b="1" dirty="0">
                <a:latin typeface="+mn-ea"/>
                <a:sym typeface="+mn-ea"/>
              </a:rPr>
              <a:t>型数有效位数的情况下，无论是小数或指数型，都按四舍五入的原则去掉多余位数再输出。</a:t>
            </a:r>
            <a:endParaRPr lang="zh-CN" altLang="en-US" sz="1600" b="1" dirty="0">
              <a:latin typeface="+mn-ea"/>
              <a:sym typeface="+mn-ea"/>
            </a:endParaRPr>
          </a:p>
        </p:txBody>
      </p:sp>
      <p:pic>
        <p:nvPicPr>
          <p:cNvPr id="7" name="图片 6" descr="屏幕截图 2021-09-25 2102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2675" y="1842135"/>
            <a:ext cx="1519555" cy="657225"/>
          </a:xfrm>
          <a:prstGeom prst="rect">
            <a:avLst/>
          </a:prstGeom>
        </p:spPr>
      </p:pic>
      <p:pic>
        <p:nvPicPr>
          <p:cNvPr id="14" name="图片 13" descr="屏幕截图 2021-09-25 2124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75" y="2797175"/>
            <a:ext cx="1518920" cy="664845"/>
          </a:xfrm>
          <a:prstGeom prst="rect">
            <a:avLst/>
          </a:prstGeom>
        </p:spPr>
      </p:pic>
      <p:pic>
        <p:nvPicPr>
          <p:cNvPr id="15" name="图片 14" descr="屏幕截图 2021-09-25 2125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5" y="4737100"/>
            <a:ext cx="1544320" cy="686435"/>
          </a:xfrm>
          <a:prstGeom prst="rect">
            <a:avLst/>
          </a:prstGeom>
        </p:spPr>
      </p:pic>
      <p:pic>
        <p:nvPicPr>
          <p:cNvPr id="16" name="图片 15" descr="屏幕截图 2021-09-25 2125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675" y="3746500"/>
            <a:ext cx="1579245" cy="706120"/>
          </a:xfrm>
          <a:prstGeom prst="rect">
            <a:avLst/>
          </a:prstGeom>
        </p:spPr>
      </p:pic>
      <p:pic>
        <p:nvPicPr>
          <p:cNvPr id="17" name="图片 16" descr="屏幕截图 2021-09-25 2125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675" y="5740400"/>
            <a:ext cx="1595120" cy="70421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G.</a:t>
            </a:r>
            <a:r>
              <a:rPr lang="zh-CN" altLang="en-US" sz="1600" b="1" dirty="0">
                <a:latin typeface="+mn-ea"/>
              </a:rPr>
              <a:t>仿照</a:t>
            </a:r>
            <a:r>
              <a:rPr lang="en-US" altLang="zh-CN" sz="1600" b="1" dirty="0">
                <a:latin typeface="+mn-ea"/>
              </a:rPr>
              <a:t>short/int</a:t>
            </a:r>
            <a:r>
              <a:rPr lang="zh-CN" altLang="en-US" sz="1600" b="1" dirty="0">
                <a:latin typeface="+mn-ea"/>
              </a:rPr>
              <a:t>型，自行构造测试程序和测试数据，来验证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型和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型数据的输入，至少要涉及如下知识点：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sym typeface="+mn-ea"/>
              </a:rPr>
              <a:t>     c) </a:t>
            </a:r>
            <a:r>
              <a:rPr lang="zh-CN" altLang="en-US" sz="1600" b="1" dirty="0">
                <a:latin typeface="+mn-ea"/>
                <a:sym typeface="+mn-ea"/>
              </a:rPr>
              <a:t>输入的有效位数超过该类型数据有效位数的情况下是如何处理的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508125"/>
            <a:ext cx="520457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&lt;iomanip&gt;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double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&gt;&gt;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"k="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796683" y="1508124"/>
            <a:ext cx="610004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1.23456e+10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1.234567890123456</a:t>
            </a:r>
            <a:r>
              <a:rPr kumimoji="1" lang="zh-CN" altLang="en-US" sz="1600" b="1" dirty="0">
                <a:latin typeface="+mn-ea"/>
              </a:rPr>
              <a:t>（超过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有效位数且为小数型</a:t>
            </a:r>
            <a:r>
              <a:rPr kumimoji="1" lang="zh-CN" altLang="en-US" sz="1600" b="1" dirty="0">
                <a:latin typeface="+mn-ea"/>
              </a:rPr>
              <a:t>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1.234567890123456e+10</a:t>
            </a:r>
            <a:r>
              <a:rPr kumimoji="1" lang="zh-CN" altLang="en-US" sz="1600" b="1" dirty="0">
                <a:latin typeface="+mn-ea"/>
                <a:sym typeface="+mn-ea"/>
              </a:rPr>
              <a:t>（超过</a:t>
            </a:r>
            <a:r>
              <a:rPr kumimoji="1" lang="en-US" altLang="zh-CN" sz="1600" b="1" dirty="0">
                <a:latin typeface="+mn-ea"/>
                <a:sym typeface="+mn-ea"/>
              </a:rPr>
              <a:t>double</a:t>
            </a:r>
            <a:r>
              <a:rPr kumimoji="1" lang="zh-CN" altLang="en-US" sz="1600" b="1" dirty="0">
                <a:latin typeface="+mn-ea"/>
                <a:sym typeface="+mn-ea"/>
              </a:rPr>
              <a:t>有效位数且为指</a:t>
            </a:r>
            <a:r>
              <a:rPr kumimoji="1" lang="zh-CN" altLang="en-US" sz="1600" b="1" dirty="0">
                <a:latin typeface="+mn-ea"/>
                <a:sym typeface="+mn-ea"/>
              </a:rPr>
              <a:t>数型）</a:t>
            </a:r>
            <a:endParaRPr kumimoji="1" lang="zh-CN" altLang="en-US" sz="16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1.234567</a:t>
            </a:r>
            <a:r>
              <a:rPr kumimoji="1" lang="zh-CN" altLang="en-US" sz="1600" b="1" dirty="0">
                <a:latin typeface="+mn-ea"/>
              </a:rPr>
              <a:t>（超过</a:t>
            </a:r>
            <a:r>
              <a:rPr kumimoji="1" lang="en-US" altLang="zh-CN" sz="1600" b="1" dirty="0">
                <a:latin typeface="+mn-ea"/>
              </a:rPr>
              <a:t>cin</a:t>
            </a:r>
            <a:r>
              <a:rPr kumimoji="1" lang="zh-CN" altLang="en-US" sz="1600" b="1" dirty="0">
                <a:latin typeface="+mn-ea"/>
              </a:rPr>
              <a:t>默认输出有效位数且为小数型</a:t>
            </a:r>
            <a:r>
              <a:rPr kumimoji="1" lang="zh-CN" altLang="en-US" sz="1600" b="1" dirty="0">
                <a:latin typeface="+mn-ea"/>
              </a:rPr>
              <a:t>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1.234567e+10</a:t>
            </a:r>
            <a:r>
              <a:rPr kumimoji="1" lang="zh-CN" altLang="en-US" sz="1600" b="1" dirty="0">
                <a:latin typeface="+mn-ea"/>
              </a:rPr>
              <a:t>（超过</a:t>
            </a:r>
            <a:r>
              <a:rPr kumimoji="1" lang="en-US" altLang="zh-CN" sz="1600" b="1" dirty="0">
                <a:latin typeface="+mn-ea"/>
              </a:rPr>
              <a:t>cin</a:t>
            </a:r>
            <a:r>
              <a:rPr kumimoji="1" lang="zh-CN" altLang="en-US" sz="1600" b="1" dirty="0">
                <a:latin typeface="+mn-ea"/>
              </a:rPr>
              <a:t>默认输出有效位数且为指数型</a:t>
            </a:r>
            <a:r>
              <a:rPr kumimoji="1" lang="zh-CN" altLang="en-US" sz="1600" b="1" dirty="0">
                <a:latin typeface="+mn-ea"/>
              </a:rPr>
              <a:t>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2113" y="5041899"/>
            <a:ext cx="5204571" cy="16763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默认输出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位有效数字。尽管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double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有效位数大于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位，但</a:t>
            </a:r>
            <a:r>
              <a:rPr lang="zh-CN" altLang="en-US" sz="1600" b="1" dirty="0">
                <a:latin typeface="+mn-ea"/>
                <a:sym typeface="+mn-ea"/>
              </a:rPr>
              <a:t>无论是小数或指数型，只要输入的有效数字大于</a:t>
            </a:r>
            <a:r>
              <a:rPr lang="en-US" altLang="zh-CN" sz="1600" b="1" dirty="0">
                <a:latin typeface="+mn-ea"/>
                <a:sym typeface="+mn-ea"/>
              </a:rPr>
              <a:t>6</a:t>
            </a:r>
            <a:r>
              <a:rPr lang="zh-CN" altLang="en-US" sz="1600" b="1" dirty="0">
                <a:latin typeface="+mn-ea"/>
                <a:sym typeface="+mn-ea"/>
              </a:rPr>
              <a:t>位，都按四舍五入的原则去掉多余位数再输出。本例中与是否超出</a:t>
            </a:r>
            <a:r>
              <a:rPr lang="en-US" altLang="zh-CN" sz="1600" b="1" dirty="0">
                <a:latin typeface="+mn-ea"/>
                <a:sym typeface="+mn-ea"/>
              </a:rPr>
              <a:t>double</a:t>
            </a:r>
            <a:r>
              <a:rPr lang="zh-CN" altLang="en-US" sz="1600" b="1" dirty="0">
                <a:latin typeface="+mn-ea"/>
                <a:sym typeface="+mn-ea"/>
              </a:rPr>
              <a:t>有效位数无关。</a:t>
            </a:r>
            <a:endParaRPr lang="zh-CN" altLang="en-US" sz="1600" b="1" dirty="0">
              <a:latin typeface="+mn-ea"/>
              <a:sym typeface="+mn-ea"/>
            </a:endParaRPr>
          </a:p>
        </p:txBody>
      </p:sp>
      <p:pic>
        <p:nvPicPr>
          <p:cNvPr id="7" name="图片 6" descr="屏幕截图 2021-09-25 2102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2675" y="1842135"/>
            <a:ext cx="1519555" cy="657225"/>
          </a:xfrm>
          <a:prstGeom prst="rect">
            <a:avLst/>
          </a:prstGeom>
        </p:spPr>
      </p:pic>
      <p:pic>
        <p:nvPicPr>
          <p:cNvPr id="6" name="图片 5" descr="屏幕截图 2021-09-27 2123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75" y="2806700"/>
            <a:ext cx="1525270" cy="654050"/>
          </a:xfrm>
          <a:prstGeom prst="rect">
            <a:avLst/>
          </a:prstGeom>
        </p:spPr>
      </p:pic>
      <p:pic>
        <p:nvPicPr>
          <p:cNvPr id="9" name="图片 8" descr="屏幕截图 2021-09-27 2124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5" y="4008755"/>
            <a:ext cx="1518285" cy="648970"/>
          </a:xfrm>
          <a:prstGeom prst="rect">
            <a:avLst/>
          </a:prstGeom>
        </p:spPr>
      </p:pic>
      <p:pic>
        <p:nvPicPr>
          <p:cNvPr id="10" name="图片 9" descr="屏幕截图 2021-09-27 2127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675" y="5041900"/>
            <a:ext cx="1525905" cy="662305"/>
          </a:xfrm>
          <a:prstGeom prst="rect">
            <a:avLst/>
          </a:prstGeom>
        </p:spPr>
      </p:pic>
      <p:pic>
        <p:nvPicPr>
          <p:cNvPr id="11" name="图片 10" descr="屏幕截图 2021-09-27 2129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675" y="5937885"/>
            <a:ext cx="1525270" cy="65659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G.</a:t>
            </a:r>
            <a:r>
              <a:rPr lang="zh-CN" altLang="en-US" sz="1600" b="1" dirty="0">
                <a:latin typeface="+mn-ea"/>
              </a:rPr>
              <a:t>仿照</a:t>
            </a:r>
            <a:r>
              <a:rPr lang="en-US" altLang="zh-CN" sz="1600" b="1" dirty="0">
                <a:latin typeface="+mn-ea"/>
              </a:rPr>
              <a:t>short/int</a:t>
            </a:r>
            <a:r>
              <a:rPr lang="zh-CN" altLang="en-US" sz="1600" b="1" dirty="0">
                <a:latin typeface="+mn-ea"/>
              </a:rPr>
              <a:t>型，自行构造测试程序和测试数据，来验证</a:t>
            </a:r>
            <a:r>
              <a:rPr lang="en-US" altLang="zh-CN" sz="1600" b="1" dirty="0">
                <a:latin typeface="+mn-ea"/>
              </a:rPr>
              <a:t>float/double</a:t>
            </a:r>
            <a:r>
              <a:rPr lang="zh-CN" altLang="en-US" sz="1600" b="1" dirty="0">
                <a:latin typeface="+mn-ea"/>
              </a:rPr>
              <a:t>型数据的输入，至少要涉及如下知识点：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sym typeface="+mn-ea"/>
              </a:rPr>
              <a:t>     d) </a:t>
            </a:r>
            <a:r>
              <a:rPr lang="zh-CN" altLang="en-US" sz="1600" b="1" dirty="0">
                <a:latin typeface="+mn-ea"/>
                <a:sym typeface="+mn-ea"/>
              </a:rPr>
              <a:t>和</a:t>
            </a:r>
            <a:r>
              <a:rPr lang="en-US" altLang="zh-CN" sz="1600" b="1" dirty="0">
                <a:latin typeface="+mn-ea"/>
                <a:sym typeface="+mn-ea"/>
              </a:rPr>
              <a:t>float/double</a:t>
            </a:r>
            <a:r>
              <a:rPr lang="zh-CN" altLang="en-US" sz="1600" b="1" dirty="0">
                <a:latin typeface="+mn-ea"/>
                <a:sym typeface="+mn-ea"/>
              </a:rPr>
              <a:t>型变量赋值的情况进行对比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85764" y="1520190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float c1, c2, c3, c4, c5, c6, c7;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c1 = </a:t>
            </a:r>
            <a:r>
              <a:rPr kumimoji="1" lang="en-US" altLang="zh-CN" sz="1200" b="1" dirty="0">
                <a:ln>
                  <a:noFill/>
                </a:ln>
                <a:effectLst/>
                <a:latin typeface="+mn-ea"/>
                <a:sym typeface="+mn-ea"/>
              </a:rPr>
              <a:t>12345.6F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c2 = </a:t>
            </a:r>
            <a:r>
              <a:rPr kumimoji="1" lang="en-US" altLang="zh-CN" sz="1200" b="1" dirty="0">
                <a:latin typeface="+mn-ea"/>
                <a:sym typeface="+mn-ea"/>
              </a:rPr>
              <a:t>341000000000000000000000000000000000000.0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c3 = </a:t>
            </a:r>
            <a:r>
              <a:rPr kumimoji="1" lang="en-US" altLang="zh-CN" sz="1200" b="1" dirty="0">
                <a:latin typeface="+mn-ea"/>
                <a:sym typeface="+mn-ea"/>
              </a:rPr>
              <a:t>3.41e+38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c4 = </a:t>
            </a:r>
            <a:r>
              <a:rPr kumimoji="1" lang="en-US" altLang="zh-CN" sz="1200" b="1" dirty="0">
                <a:latin typeface="+mn-ea"/>
                <a:sym typeface="+mn-ea"/>
              </a:rPr>
              <a:t>-</a:t>
            </a:r>
            <a:r>
              <a:rPr kumimoji="1" lang="en-US" altLang="zh-CN" sz="1200" b="1" dirty="0">
                <a:latin typeface="+mn-ea"/>
                <a:sym typeface="+mn-ea"/>
              </a:rPr>
              <a:t>341000000000000000000000000000000000000.0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c5 = </a:t>
            </a:r>
            <a:r>
              <a:rPr kumimoji="1" lang="en-US" altLang="zh-CN" sz="1200" b="1" dirty="0">
                <a:latin typeface="+mn-ea"/>
                <a:sym typeface="+mn-ea"/>
              </a:rPr>
              <a:t>-3.41e+38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c6 = </a:t>
            </a:r>
            <a:r>
              <a:rPr kumimoji="1" lang="en-US" altLang="zh-CN" sz="1200" b="1" dirty="0">
                <a:latin typeface="+mn-ea"/>
                <a:sym typeface="+mn-ea"/>
              </a:rPr>
              <a:t>1.234567F</a:t>
            </a:r>
            <a:r>
              <a:rPr kumimoji="1" lang="en-US" altLang="zh-CN" sz="1200" b="1" dirty="0">
                <a:latin typeface="+mn-ea"/>
                <a:sym typeface="+mn-ea"/>
              </a:rPr>
              <a:t>;</a:t>
            </a:r>
            <a:endParaRPr kumimoji="1" lang="en-US" altLang="zh-CN" sz="12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  <a:sym typeface="+mn-ea"/>
              </a:rPr>
              <a:t>    c7 = </a:t>
            </a:r>
            <a:r>
              <a:rPr kumimoji="1" lang="en-US" altLang="zh-CN" sz="1200" b="1" dirty="0">
                <a:latin typeface="+mn-ea"/>
                <a:sym typeface="+mn-ea"/>
              </a:rPr>
              <a:t>1.234567e+10F;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c1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c2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c3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c4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c5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&lt;&lt; c6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&lt;&lt; c7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942408" y="1520189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B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的输入：</a:t>
            </a:r>
            <a:endParaRPr kumimoji="1" lang="en-US" altLang="zh-CN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12345.6F</a:t>
            </a:r>
            <a:r>
              <a:rPr kumimoji="1" lang="en-US" altLang="zh-CN" sz="1200" b="1" dirty="0">
                <a:latin typeface="+mn-ea"/>
              </a:rPr>
              <a:t>↙ </a:t>
            </a:r>
            <a:r>
              <a:rPr kumimoji="1" lang="zh-CN" altLang="en-US" sz="1200" b="1" dirty="0">
                <a:latin typeface="+mn-ea"/>
              </a:rPr>
              <a:t>（合理范围）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对应本例的</a:t>
            </a:r>
            <a:r>
              <a:rPr kumimoji="1" lang="en-US" altLang="zh-CN" sz="1200" b="1" dirty="0">
                <a:latin typeface="+mn-ea"/>
              </a:rPr>
              <a:t>k1=12345.6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  <a:sym typeface="+mn-ea"/>
              </a:rPr>
              <a:t>341000000000000000000000000000000000000.0</a:t>
            </a:r>
            <a:r>
              <a:rPr kumimoji="1" lang="en-US" altLang="zh-CN" sz="1200" b="1" dirty="0">
                <a:latin typeface="+mn-ea"/>
              </a:rPr>
              <a:t>↙</a:t>
            </a:r>
            <a:r>
              <a:rPr kumimoji="1" lang="zh-CN" altLang="en-US" sz="1200" b="1" dirty="0">
                <a:latin typeface="+mn-ea"/>
              </a:rPr>
              <a:t> （超上限小数型）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对应本例的</a:t>
            </a:r>
            <a:r>
              <a:rPr kumimoji="1" lang="en-US" altLang="zh-CN" sz="1200" b="1" dirty="0">
                <a:latin typeface="+mn-ea"/>
              </a:rPr>
              <a:t>k2=inf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3.41e+38↙</a:t>
            </a:r>
            <a:r>
              <a:rPr kumimoji="1" lang="zh-CN" altLang="en-US" sz="1200" b="1" dirty="0">
                <a:latin typeface="+mn-ea"/>
              </a:rPr>
              <a:t> （超上限指数型）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对应本例的</a:t>
            </a:r>
            <a:r>
              <a:rPr kumimoji="1" lang="en-US" altLang="zh-CN" sz="1200" b="1" dirty="0">
                <a:latin typeface="+mn-ea"/>
              </a:rPr>
              <a:t>k3=inf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-</a:t>
            </a:r>
            <a:r>
              <a:rPr kumimoji="1" lang="en-US" altLang="zh-CN" sz="1200" b="1" dirty="0">
                <a:latin typeface="+mn-ea"/>
                <a:sym typeface="+mn-ea"/>
              </a:rPr>
              <a:t>341000000000000000000000000000000000000.0</a:t>
            </a:r>
            <a:r>
              <a:rPr kumimoji="1" lang="en-US" altLang="zh-CN" sz="1200" b="1" dirty="0">
                <a:latin typeface="+mn-ea"/>
              </a:rPr>
              <a:t>↙ </a:t>
            </a:r>
            <a:r>
              <a:rPr kumimoji="1" lang="zh-CN" altLang="en-US" sz="1200" b="1" dirty="0">
                <a:latin typeface="+mn-ea"/>
              </a:rPr>
              <a:t>（</a:t>
            </a:r>
            <a:r>
              <a:rPr kumimoji="1" lang="zh-CN" altLang="en-US" sz="1200" b="1" dirty="0">
                <a:latin typeface="+mn-ea"/>
                <a:sym typeface="+mn-ea"/>
              </a:rPr>
              <a:t>超下限小数型</a:t>
            </a:r>
            <a:r>
              <a:rPr kumimoji="1" lang="zh-CN" altLang="en-US" sz="1200" b="1" dirty="0">
                <a:latin typeface="+mn-ea"/>
              </a:rPr>
              <a:t>）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对应本例的</a:t>
            </a:r>
            <a:r>
              <a:rPr kumimoji="1" lang="en-US" altLang="zh-CN" sz="1200" b="1" dirty="0">
                <a:latin typeface="+mn-ea"/>
              </a:rPr>
              <a:t>k4=-inf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5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-3.41e+38↙ </a:t>
            </a:r>
            <a:r>
              <a:rPr kumimoji="1" lang="zh-CN" altLang="en-US" sz="1200" b="1" dirty="0">
                <a:latin typeface="+mn-ea"/>
              </a:rPr>
              <a:t>（</a:t>
            </a:r>
            <a:r>
              <a:rPr kumimoji="1" lang="zh-CN" altLang="en-US" sz="1200" b="1" dirty="0">
                <a:latin typeface="+mn-ea"/>
                <a:sym typeface="+mn-ea"/>
              </a:rPr>
              <a:t>超下限指数型</a:t>
            </a:r>
            <a:r>
              <a:rPr kumimoji="1" lang="zh-CN" altLang="en-US" sz="1200" b="1" dirty="0">
                <a:latin typeface="+mn-ea"/>
              </a:rPr>
              <a:t>）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对应本例的</a:t>
            </a:r>
            <a:r>
              <a:rPr kumimoji="1" lang="en-US" altLang="zh-CN" sz="1200" b="1" dirty="0">
                <a:latin typeface="+mn-ea"/>
              </a:rPr>
              <a:t>k5=-inf</a:t>
            </a:r>
            <a:endParaRPr kumimoji="1" lang="en-US" altLang="zh-CN" sz="12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  <a:sym typeface="+mn-ea"/>
              </a:rPr>
              <a:t>6</a:t>
            </a:r>
            <a:r>
              <a:rPr kumimoji="1" lang="zh-CN" altLang="en-US" sz="1200" b="1" dirty="0">
                <a:latin typeface="+mn-ea"/>
                <a:sym typeface="+mn-ea"/>
              </a:rPr>
              <a:t>、输入：</a:t>
            </a:r>
            <a:r>
              <a:rPr kumimoji="1" lang="en-US" altLang="zh-CN" sz="1200" b="1" dirty="0">
                <a:latin typeface="+mn-ea"/>
                <a:sym typeface="+mn-ea"/>
              </a:rPr>
              <a:t>1.234567F↙ </a:t>
            </a:r>
            <a:r>
              <a:rPr kumimoji="1" lang="zh-CN" altLang="en-US" sz="1200" b="1" dirty="0">
                <a:latin typeface="+mn-ea"/>
                <a:sym typeface="+mn-ea"/>
              </a:rPr>
              <a:t>（超过有效位数小数型</a:t>
            </a:r>
            <a:r>
              <a:rPr kumimoji="1" lang="zh-CN" altLang="en-US" sz="1200" b="1" dirty="0">
                <a:latin typeface="+mn-ea"/>
                <a:sym typeface="+mn-ea"/>
              </a:rPr>
              <a:t>）</a:t>
            </a:r>
            <a:endParaRPr kumimoji="1" lang="zh-CN" altLang="en-US" sz="12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  <a:sym typeface="+mn-ea"/>
              </a:rPr>
              <a:t>   对应本例的</a:t>
            </a:r>
            <a:r>
              <a:rPr kumimoji="1" lang="en-US" altLang="zh-CN" sz="1200" b="1" dirty="0">
                <a:latin typeface="+mn-ea"/>
                <a:sym typeface="+mn-ea"/>
              </a:rPr>
              <a:t>k6=1.23457</a:t>
            </a:r>
            <a:endParaRPr kumimoji="1" lang="en-US" altLang="zh-CN" sz="12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  <a:sym typeface="+mn-ea"/>
              </a:rPr>
              <a:t>7</a:t>
            </a:r>
            <a:r>
              <a:rPr kumimoji="1" lang="zh-CN" altLang="en-US" sz="1200" b="1" dirty="0">
                <a:latin typeface="+mn-ea"/>
                <a:sym typeface="+mn-ea"/>
              </a:rPr>
              <a:t>、输入：</a:t>
            </a:r>
            <a:r>
              <a:rPr kumimoji="1" lang="en-US" altLang="zh-CN" sz="1200" b="1" dirty="0">
                <a:latin typeface="+mn-ea"/>
                <a:sym typeface="+mn-ea"/>
              </a:rPr>
              <a:t>1.234567e+10F</a:t>
            </a:r>
            <a:r>
              <a:rPr kumimoji="1" lang="en-US" altLang="zh-CN" sz="1200" b="1" dirty="0">
                <a:latin typeface="+mn-ea"/>
                <a:sym typeface="+mn-ea"/>
              </a:rPr>
              <a:t>↙  </a:t>
            </a:r>
            <a:r>
              <a:rPr kumimoji="1" lang="zh-CN" altLang="en-US" sz="1200" b="1" dirty="0">
                <a:latin typeface="+mn-ea"/>
                <a:sym typeface="+mn-ea"/>
              </a:rPr>
              <a:t>（超过有效位数指数型</a:t>
            </a:r>
            <a:r>
              <a:rPr kumimoji="1" lang="zh-CN" altLang="en-US" sz="1200" b="1" dirty="0">
                <a:latin typeface="+mn-ea"/>
                <a:sym typeface="+mn-ea"/>
              </a:rPr>
              <a:t>）</a:t>
            </a:r>
            <a:endParaRPr kumimoji="1" lang="zh-CN" altLang="en-US" sz="12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  <a:sym typeface="+mn-ea"/>
              </a:rPr>
              <a:t>   对应本例的</a:t>
            </a:r>
            <a:r>
              <a:rPr kumimoji="1" lang="en-US" altLang="zh-CN" sz="1200" b="1" dirty="0">
                <a:latin typeface="+mn-ea"/>
                <a:sym typeface="+mn-ea"/>
              </a:rPr>
              <a:t>k7=1.23457e+10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对比：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  <a:sym typeface="+mn-ea"/>
              </a:rPr>
              <a:t>cin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输入时，如果超出上限（或下限），会返回一个不可信值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  <a:sym typeface="+mn-ea"/>
              </a:rPr>
              <a:t>0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；赋值时，如果超出上限（或下限），会输出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  <a:sym typeface="+mn-ea"/>
              </a:rPr>
              <a:t>inf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（或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  <a:sym typeface="+mn-ea"/>
              </a:rPr>
              <a:t>-inf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endParaRPr kumimoji="1" lang="zh-CN" altLang="en-US" sz="1200" b="1" dirty="0">
              <a:solidFill>
                <a:srgbClr val="FF0000"/>
              </a:solidFill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、两种情况下，若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输入的有效位数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超过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  <a:sym typeface="+mn-ea"/>
              </a:rPr>
              <a:t>float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型数有效位数，都按四舍五入的原则去掉多余位数再输出。</a:t>
            </a:r>
            <a:endParaRPr kumimoji="1" lang="zh-CN" altLang="en-US" sz="12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G.</a:t>
            </a:r>
            <a:r>
              <a:rPr lang="zh-CN" altLang="en-US" sz="1600" b="1" dirty="0">
                <a:latin typeface="+mn-ea"/>
              </a:rPr>
              <a:t>仿照</a:t>
            </a:r>
            <a:r>
              <a:rPr lang="en-US" altLang="zh-CN" sz="1600" b="1" dirty="0">
                <a:latin typeface="+mn-ea"/>
              </a:rPr>
              <a:t>short/int</a:t>
            </a:r>
            <a:r>
              <a:rPr lang="zh-CN" altLang="en-US" sz="1600" b="1" dirty="0">
                <a:latin typeface="+mn-ea"/>
              </a:rPr>
              <a:t>型，自行构造测试程序和测试数据，来验证</a:t>
            </a:r>
            <a:r>
              <a:rPr lang="en-US" altLang="zh-CN" sz="1600" b="1" dirty="0">
                <a:latin typeface="+mn-ea"/>
              </a:rPr>
              <a:t>float/double</a:t>
            </a:r>
            <a:r>
              <a:rPr lang="zh-CN" altLang="en-US" sz="1600" b="1" dirty="0">
                <a:latin typeface="+mn-ea"/>
              </a:rPr>
              <a:t>型数据的输入，至少要涉及如下知识点：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sym typeface="+mn-ea"/>
              </a:rPr>
              <a:t>     d) </a:t>
            </a:r>
            <a:r>
              <a:rPr lang="zh-CN" altLang="en-US" sz="1600" b="1" dirty="0">
                <a:latin typeface="+mn-ea"/>
                <a:sym typeface="+mn-ea"/>
              </a:rPr>
              <a:t>和</a:t>
            </a:r>
            <a:r>
              <a:rPr lang="en-US" altLang="zh-CN" sz="1600" b="1" dirty="0">
                <a:latin typeface="+mn-ea"/>
                <a:sym typeface="+mn-ea"/>
              </a:rPr>
              <a:t>float/double</a:t>
            </a:r>
            <a:r>
              <a:rPr lang="zh-CN" altLang="en-US" sz="1600" b="1" dirty="0">
                <a:latin typeface="+mn-ea"/>
                <a:sym typeface="+mn-ea"/>
              </a:rPr>
              <a:t>型变量赋值的情况进行对比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85764" y="1520190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double c1, c2, c3, c4, c5;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c1 = 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12345.6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c2 = 1.8e+308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c3 = -1.8e+308;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c4 = 1.234567890123456;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c5 = 1.234567890123456e+10;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c3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c4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c5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942408" y="1520189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B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的输入：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12345.6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k1=12345.6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1.8e+308↙</a:t>
            </a:r>
            <a:r>
              <a:rPr kumimoji="1" lang="zh-CN" altLang="en-US" sz="1600" b="1" dirty="0">
                <a:latin typeface="+mn-ea"/>
              </a:rPr>
              <a:t> （超上限）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k2=</a:t>
            </a:r>
            <a:r>
              <a:rPr kumimoji="1" lang="zh-CN" altLang="en-US" sz="1600" b="1" dirty="0">
                <a:latin typeface="+mn-ea"/>
              </a:rPr>
              <a:t>（无</a:t>
            </a:r>
            <a:r>
              <a:rPr kumimoji="1" lang="zh-CN" altLang="en-US" sz="1600" b="1" dirty="0">
                <a:latin typeface="+mn-ea"/>
              </a:rPr>
              <a:t>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-1.8e+308↙ </a:t>
            </a:r>
            <a:r>
              <a:rPr kumimoji="1" lang="zh-CN" altLang="en-US" sz="1600" b="1" dirty="0">
                <a:latin typeface="+mn-ea"/>
              </a:rPr>
              <a:t>（</a:t>
            </a:r>
            <a:r>
              <a:rPr kumimoji="1" lang="zh-CN" altLang="en-US" sz="1600" b="1" dirty="0">
                <a:latin typeface="+mn-ea"/>
                <a:sym typeface="+mn-ea"/>
              </a:rPr>
              <a:t>超下限</a:t>
            </a:r>
            <a:r>
              <a:rPr kumimoji="1" lang="zh-CN" altLang="en-US" sz="1600" b="1" dirty="0">
                <a:latin typeface="+mn-ea"/>
              </a:rPr>
              <a:t>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k3=</a:t>
            </a:r>
            <a:r>
              <a:rPr kumimoji="1" lang="zh-CN" altLang="en-US" sz="1600" b="1" dirty="0">
                <a:latin typeface="+mn-ea"/>
              </a:rPr>
              <a:t>（无</a:t>
            </a:r>
            <a:r>
              <a:rPr kumimoji="1" lang="zh-CN" altLang="en-US" sz="1600" b="1" dirty="0">
                <a:latin typeface="+mn-ea"/>
              </a:rPr>
              <a:t>）</a:t>
            </a:r>
            <a:endParaRPr kumimoji="1" lang="en-US" altLang="zh-CN" sz="16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  <a:sym typeface="+mn-ea"/>
              </a:rPr>
              <a:t>4</a:t>
            </a:r>
            <a:r>
              <a:rPr kumimoji="1" lang="zh-CN" altLang="en-US" sz="1600" b="1" dirty="0">
                <a:latin typeface="+mn-ea"/>
                <a:sym typeface="+mn-ea"/>
              </a:rPr>
              <a:t>、输入：</a:t>
            </a:r>
            <a:r>
              <a:rPr kumimoji="1" lang="en-US" altLang="zh-CN" sz="1600" b="1" dirty="0">
                <a:latin typeface="+mn-ea"/>
                <a:sym typeface="+mn-ea"/>
              </a:rPr>
              <a:t>1.234567890123456↙ </a:t>
            </a:r>
            <a:r>
              <a:rPr kumimoji="1" lang="zh-CN" altLang="en-US" sz="1600" b="1" dirty="0">
                <a:latin typeface="+mn-ea"/>
                <a:sym typeface="+mn-ea"/>
              </a:rPr>
              <a:t>（超过有效位数小数型）</a:t>
            </a:r>
            <a:endParaRPr kumimoji="1" lang="zh-CN" altLang="en-US" sz="16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  <a:sym typeface="+mn-ea"/>
              </a:rPr>
              <a:t>   对应本例的</a:t>
            </a:r>
            <a:r>
              <a:rPr kumimoji="1" lang="en-US" altLang="zh-CN" sz="1600" b="1" dirty="0">
                <a:latin typeface="+mn-ea"/>
                <a:sym typeface="+mn-ea"/>
              </a:rPr>
              <a:t>k4=1.23457</a:t>
            </a:r>
            <a:endParaRPr kumimoji="1" lang="en-US" altLang="zh-CN" sz="16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  <a:sym typeface="+mn-ea"/>
              </a:rPr>
              <a:t>5</a:t>
            </a:r>
            <a:r>
              <a:rPr kumimoji="1" lang="zh-CN" altLang="en-US" sz="1600" b="1" dirty="0">
                <a:latin typeface="+mn-ea"/>
                <a:sym typeface="+mn-ea"/>
              </a:rPr>
              <a:t>、输入：</a:t>
            </a:r>
            <a:r>
              <a:rPr kumimoji="1" lang="en-US" altLang="zh-CN" sz="1600" b="1" dirty="0">
                <a:latin typeface="+mn-ea"/>
                <a:sym typeface="+mn-ea"/>
              </a:rPr>
              <a:t>1.234567890123456e+10↙  </a:t>
            </a:r>
            <a:r>
              <a:rPr kumimoji="1" lang="zh-CN" altLang="en-US" sz="1600" b="1" dirty="0">
                <a:latin typeface="+mn-ea"/>
                <a:sym typeface="+mn-ea"/>
              </a:rPr>
              <a:t>（超过有效位数指数型）</a:t>
            </a:r>
            <a:endParaRPr kumimoji="1" lang="zh-CN" altLang="en-US" sz="16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  <a:sym typeface="+mn-ea"/>
              </a:rPr>
              <a:t>   对应本例的</a:t>
            </a:r>
            <a:r>
              <a:rPr kumimoji="1" lang="en-US" altLang="zh-CN" sz="1600" b="1" dirty="0">
                <a:latin typeface="+mn-ea"/>
                <a:sym typeface="+mn-ea"/>
              </a:rPr>
              <a:t>k5=1.23457e+10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对比：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cin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输入时，如果超出上限（或下限），会返回一个不可信值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0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；赋值时，如果超出上限（或下限），程序会报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error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，甚至无法给变量赋值。</a:t>
            </a:r>
            <a:endParaRPr kumimoji="1" lang="zh-CN" altLang="en-US" sz="1600" b="1" dirty="0">
              <a:solidFill>
                <a:srgbClr val="FF0000"/>
              </a:solidFill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、两种情况下，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cout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都默认输出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6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位有效数字。无论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输入的有效位数是否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超过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double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型数有效位数，只要超过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6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位有效数字，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都按四舍五入的原则去掉多余位数再输出。</a:t>
            </a:r>
            <a:endParaRPr kumimoji="1" lang="zh-CN" altLang="en-US" sz="16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多个同类型数据的情况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个程序的运行结果，回答问题并将各程序的运行结果截图贴上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b, c,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b &gt;&gt; c &gt;&gt;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948760" y="1323975"/>
            <a:ext cx="314572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b, c,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&gt;&gt; b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&gt;&gt; c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&gt;&gt;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094482" y="1323974"/>
            <a:ext cx="374496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b, c,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88075" y="5665075"/>
            <a:ext cx="10247336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、程序运行后，输入：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1 2 3 4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，观察输出结果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、解释第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个和第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3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个程序的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cin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语句的使用区别：第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个程序使用了一个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cin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语句，总共有一个分号；第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3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个程序使用了四个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cin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语句，总共有四个分号。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图片 3" descr="屏幕截图 2021-09-25 0927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6160" y="4840605"/>
            <a:ext cx="1652905" cy="824230"/>
          </a:xfrm>
          <a:prstGeom prst="rect">
            <a:avLst/>
          </a:prstGeom>
        </p:spPr>
      </p:pic>
      <p:pic>
        <p:nvPicPr>
          <p:cNvPr id="6" name="图片 5" descr="屏幕截图 2021-09-25 0928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865" y="4839970"/>
            <a:ext cx="1697990" cy="824865"/>
          </a:xfrm>
          <a:prstGeom prst="rect">
            <a:avLst/>
          </a:prstGeom>
        </p:spPr>
      </p:pic>
      <p:pic>
        <p:nvPicPr>
          <p:cNvPr id="9" name="图片 8" descr="屏幕截图 2021-09-25 0928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2740" y="4839970"/>
            <a:ext cx="1612900" cy="8248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、做题过程中，先按要求输入，如果想替换数据，也要先做完指定输入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、如果替换数据后出现某些问题，先记录下来，不要问，等全部完成后，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还想不通再问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也许你的问题在后面的题目中有答案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不要偷懒、不要自以为是的脑补结论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!!!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、先得到题目要求的小结论，再综合考虑上下题目间关系，得到综合结论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5</a:t>
            </a:r>
            <a:r>
              <a:rPr lang="zh-CN" altLang="en-US" sz="2800" b="1" dirty="0">
                <a:latin typeface="+mn-ea"/>
              </a:rPr>
              <a:t>、这些结论，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是让你记住的，不是让你完成作业后就忘掉了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6</a:t>
            </a:r>
            <a:r>
              <a:rPr lang="zh-CN" altLang="en-US" sz="2800" b="1" dirty="0">
                <a:latin typeface="+mn-ea"/>
              </a:rPr>
              <a:t>、换位思考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从老师角度出发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，这些题的目的是希望掌握什么学习方法？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多个同类型数据的情况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程序同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b, c,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b &gt;&gt; c &gt;&gt;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1 2 3 4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1   2   3   4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↙(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每个数字间多于一个空格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)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2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</a:rPr>
              <a:t>         3↙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4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 (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每个数字后立即加回车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)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</a:rPr>
              <a:t>          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</a:rPr>
              <a:t>          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2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</a:rPr>
              <a:t>          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</a:rPr>
              <a:t>         3↙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</a:rPr>
              <a:t>          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4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 (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每个数字后立即加回车 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+ 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多个空回车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)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宋体" panose="02010600030101010101" pitchFamily="2" charset="-122"/>
              </a:rPr>
              <a:t>结论：在输入正确的情况下，回车和空格的作用？</a:t>
            </a:r>
            <a:endParaRPr kumimoji="1" lang="zh-CN" altLang="en-US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宋体" panose="02010600030101010101" pitchFamily="2" charset="-122"/>
              </a:rPr>
              <a:t>      作为输入终止条件使输入停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止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</p:txBody>
      </p:sp>
      <p:pic>
        <p:nvPicPr>
          <p:cNvPr id="6" name="图片 5" descr="屏幕截图 2021-09-25 0932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9795" y="1412240"/>
            <a:ext cx="1303020" cy="628650"/>
          </a:xfrm>
          <a:prstGeom prst="rect">
            <a:avLst/>
          </a:prstGeom>
        </p:spPr>
      </p:pic>
      <p:pic>
        <p:nvPicPr>
          <p:cNvPr id="7" name="图片 6" descr="屏幕截图 2021-09-25 0932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300" y="2040890"/>
            <a:ext cx="1824355" cy="889000"/>
          </a:xfrm>
          <a:prstGeom prst="rect">
            <a:avLst/>
          </a:prstGeom>
        </p:spPr>
      </p:pic>
      <p:pic>
        <p:nvPicPr>
          <p:cNvPr id="8" name="图片 7" descr="屏幕截图 2021-09-25 0933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005" y="2969260"/>
            <a:ext cx="1569085" cy="1078865"/>
          </a:xfrm>
          <a:prstGeom prst="rect">
            <a:avLst/>
          </a:prstGeom>
        </p:spPr>
      </p:pic>
      <p:pic>
        <p:nvPicPr>
          <p:cNvPr id="9" name="图片 8" descr="屏幕截图 2021-09-25 0933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025" y="4048125"/>
            <a:ext cx="1538605" cy="136969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多个同类型数据的情况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程序同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b, c,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b &gt;&gt; c &gt;&gt;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 2 3 4m</a:t>
            </a:r>
            <a:r>
              <a:rPr kumimoji="1" lang="en-US" altLang="zh-CN" sz="1200" b="1" dirty="0">
                <a:latin typeface="+mn-ea"/>
              </a:rPr>
              <a:t>↙                       </a:t>
            </a:r>
            <a:r>
              <a:rPr kumimoji="1" lang="en-US" altLang="zh-CN" sz="1200" b="1" dirty="0">
                <a:latin typeface="+mn-ea"/>
                <a:sym typeface="+mn-ea"/>
              </a:rPr>
              <a:t>2</a:t>
            </a:r>
            <a:r>
              <a:rPr kumimoji="1" lang="zh-CN" altLang="en-US" sz="1200" b="1" dirty="0">
                <a:latin typeface="+mn-ea"/>
                <a:sym typeface="+mn-ea"/>
              </a:rPr>
              <a:t>、输入：</a:t>
            </a:r>
            <a:r>
              <a:rPr kumimoji="1" lang="en-US" altLang="zh-CN" sz="1200" b="1" dirty="0">
                <a:latin typeface="+mn-ea"/>
                <a:sym typeface="+mn-ea"/>
              </a:rPr>
              <a:t>1 2 3m 4↙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 2m 3 4↙                       4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1m 2 3 4↙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5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 2 3 m↙                        6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 2 m 4↙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7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 m 3 4↙                        8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m 2 3 4↙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总结：多个</a:t>
            </a:r>
            <a:r>
              <a:rPr kumimoji="1" lang="en-US" altLang="zh-CN" sz="1600" b="1" dirty="0" err="1">
                <a:latin typeface="+mn-ea"/>
              </a:rPr>
              <a:t>cin</a:t>
            </a:r>
            <a:r>
              <a:rPr kumimoji="1" lang="zh-CN" altLang="en-US" sz="1600" b="1" dirty="0">
                <a:latin typeface="+mn-ea"/>
              </a:rPr>
              <a:t>输入时，错误输入出现在不同位置对输入正确性的影响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、错误输入量以正确输入部分开头：若错误输入前有正确输入，则这些正确输入照常输出；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错误输入量的正确输入部分照常输出；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若错误输入后有正确输入，第一个正确输入输出为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0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，其他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正确输入输出为一个不可信值。</a:t>
            </a:r>
            <a:endParaRPr kumimoji="1" lang="zh-CN" altLang="en-US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、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错误输入量以错误输入部分开头：若错误输入前有正确输入，则这些正确输入照常输出；错误输入输出为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0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；若错误输入后有正确输入，全部输出为一个不可信值</a:t>
            </a:r>
            <a:endParaRPr kumimoji="1" lang="zh-CN" altLang="en-US" sz="1600" b="1" dirty="0">
              <a:solidFill>
                <a:srgbClr val="0000CC"/>
              </a:solidFill>
              <a:latin typeface="+mn-ea"/>
              <a:sym typeface="+mn-ea"/>
            </a:endParaRPr>
          </a:p>
        </p:txBody>
      </p:sp>
      <p:pic>
        <p:nvPicPr>
          <p:cNvPr id="4" name="图片 3" descr="屏幕截图 2021-09-25 0937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9905" y="1323975"/>
            <a:ext cx="1491615" cy="721360"/>
          </a:xfrm>
          <a:prstGeom prst="rect">
            <a:avLst/>
          </a:prstGeom>
        </p:spPr>
      </p:pic>
      <p:pic>
        <p:nvPicPr>
          <p:cNvPr id="6" name="图片 5" descr="屏幕截图 2021-09-25 0938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780" y="1323975"/>
            <a:ext cx="1448435" cy="721360"/>
          </a:xfrm>
          <a:prstGeom prst="rect">
            <a:avLst/>
          </a:prstGeom>
        </p:spPr>
      </p:pic>
      <p:pic>
        <p:nvPicPr>
          <p:cNvPr id="7" name="图片 6" descr="屏幕截图 2021-09-25 0938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270" y="2045335"/>
            <a:ext cx="1492250" cy="756920"/>
          </a:xfrm>
          <a:prstGeom prst="rect">
            <a:avLst/>
          </a:prstGeom>
        </p:spPr>
      </p:pic>
      <p:pic>
        <p:nvPicPr>
          <p:cNvPr id="8" name="图片 7" descr="屏幕截图 2021-09-25 0939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780" y="2045335"/>
            <a:ext cx="1448435" cy="721995"/>
          </a:xfrm>
          <a:prstGeom prst="rect">
            <a:avLst/>
          </a:prstGeom>
        </p:spPr>
      </p:pic>
      <p:pic>
        <p:nvPicPr>
          <p:cNvPr id="9" name="图片 8" descr="屏幕截图 2021-09-25 0939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270" y="2802255"/>
            <a:ext cx="1486535" cy="749935"/>
          </a:xfrm>
          <a:prstGeom prst="rect">
            <a:avLst/>
          </a:prstGeom>
        </p:spPr>
      </p:pic>
      <p:pic>
        <p:nvPicPr>
          <p:cNvPr id="10" name="图片 9" descr="屏幕截图 2021-09-25 0940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0780" y="2767330"/>
            <a:ext cx="1440180" cy="706755"/>
          </a:xfrm>
          <a:prstGeom prst="rect">
            <a:avLst/>
          </a:prstGeom>
        </p:spPr>
      </p:pic>
      <p:pic>
        <p:nvPicPr>
          <p:cNvPr id="11" name="图片 10" descr="屏幕截图 2021-09-25 0940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9270" y="3552190"/>
            <a:ext cx="1482090" cy="743585"/>
          </a:xfrm>
          <a:prstGeom prst="rect">
            <a:avLst/>
          </a:prstGeom>
        </p:spPr>
      </p:pic>
      <p:pic>
        <p:nvPicPr>
          <p:cNvPr id="12" name="图片 11" descr="屏幕截图 2021-09-25 0940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0780" y="3474085"/>
            <a:ext cx="1434465" cy="72771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多个同类型数据的情况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仿</a:t>
            </a:r>
            <a:r>
              <a:rPr lang="en-US" altLang="zh-CN" sz="1600" b="1" dirty="0">
                <a:latin typeface="+mn-ea"/>
              </a:rPr>
              <a:t>BC</a:t>
            </a:r>
            <a:r>
              <a:rPr lang="zh-CN" altLang="en-US" sz="1600" b="1" dirty="0">
                <a:latin typeface="+mn-ea"/>
              </a:rPr>
              <a:t>，自己构造测试程序及测试数据，观察多个</a:t>
            </a:r>
            <a:r>
              <a:rPr lang="en-US" altLang="zh-CN" sz="1600" b="1" dirty="0">
                <a:latin typeface="+mn-ea"/>
              </a:rPr>
              <a:t>char</a:t>
            </a:r>
            <a:r>
              <a:rPr lang="zh-CN" altLang="en-US" sz="1600" b="1" dirty="0">
                <a:latin typeface="+mn-ea"/>
              </a:rPr>
              <a:t>型数据在不同输入下的运行结果（贴图在清晰可辨的情况下尽可能小）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a, b, c,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b &gt;&gt; c &gt;&gt;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</a:t>
            </a: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B C DEF</a:t>
            </a:r>
            <a:r>
              <a:rPr kumimoji="1" lang="en-US" altLang="zh-CN" sz="1200" b="1" dirty="0">
                <a:latin typeface="+mn-ea"/>
              </a:rPr>
              <a:t>↙                       </a:t>
            </a:r>
            <a:r>
              <a:rPr kumimoji="1" lang="en-US" altLang="zh-CN" sz="1200" b="1" dirty="0">
                <a:latin typeface="+mn-ea"/>
                <a:sym typeface="+mn-ea"/>
              </a:rPr>
              <a:t>2</a:t>
            </a:r>
            <a:r>
              <a:rPr kumimoji="1" lang="zh-CN" altLang="en-US" sz="1200" b="1" dirty="0">
                <a:latin typeface="+mn-ea"/>
                <a:sym typeface="+mn-ea"/>
              </a:rPr>
              <a:t>、输入：</a:t>
            </a:r>
            <a:r>
              <a:rPr kumimoji="1" lang="en-US" altLang="zh-CN" sz="1200" b="1" dirty="0">
                <a:latin typeface="+mn-ea"/>
                <a:sym typeface="+mn-ea"/>
              </a:rPr>
              <a:t>A B CEF D</a:t>
            </a:r>
            <a:r>
              <a:rPr kumimoji="1" lang="en-US" altLang="zh-CN" sz="1200" b="1" dirty="0">
                <a:latin typeface="+mn-ea"/>
                <a:sym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A BEF C D</a:t>
            </a:r>
            <a:r>
              <a:rPr kumimoji="1" lang="en-US" altLang="zh-CN" sz="1200" b="1" dirty="0">
                <a:latin typeface="+mn-ea"/>
              </a:rPr>
              <a:t>↙                       4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AEF B C D↙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5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A B C </a:t>
            </a:r>
            <a:r>
              <a:rPr kumimoji="1" lang="en-US" altLang="zh-CN" sz="1200" b="1" dirty="0">
                <a:latin typeface="+mn-ea"/>
              </a:rPr>
              <a:t>,.↙                        6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A B ,. D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7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A ,. C D</a:t>
            </a:r>
            <a:r>
              <a:rPr kumimoji="1" lang="en-US" altLang="zh-CN" sz="1200" b="1" dirty="0">
                <a:latin typeface="+mn-ea"/>
              </a:rPr>
              <a:t>↙                        8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,. B C D↙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总结：多个</a:t>
            </a:r>
            <a:r>
              <a:rPr kumimoji="1" lang="en-US" altLang="zh-CN" sz="1600" b="1" dirty="0" err="1">
                <a:latin typeface="+mn-ea"/>
              </a:rPr>
              <a:t>cin</a:t>
            </a:r>
            <a:r>
              <a:rPr kumimoji="1" lang="zh-CN" altLang="en-US" sz="1600" b="1" dirty="0">
                <a:latin typeface="+mn-ea"/>
              </a:rPr>
              <a:t>输入时，错误输入出现在不同位置对输入正确性的影响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、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对于错误输入，会将构成其的每一个字符依次提取，赋给不同的字符型变量。</a:t>
            </a:r>
            <a:endParaRPr kumimoji="1" lang="zh-CN" altLang="en-US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、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若错误输入前有正确输入，则这些正确输入照常输出。</a:t>
            </a:r>
            <a:endParaRPr kumimoji="1" lang="zh-CN" altLang="en-US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、若错误输入后有正确输入，且错误输入被提取完成后，仍有变量未赋值的，跟在后面正常输出，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到最后一个被赋值的变量为止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；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若错误输入后有正确输入，且错误输入未完成（或刚好完成）时所有变量都已被赋值，则只输出到最后一个被赋值的变量。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pic>
        <p:nvPicPr>
          <p:cNvPr id="3" name="图片 2" descr="屏幕截图 2021-09-25 1005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1810" y="1323975"/>
            <a:ext cx="1428750" cy="688975"/>
          </a:xfrm>
          <a:prstGeom prst="rect">
            <a:avLst/>
          </a:prstGeom>
        </p:spPr>
      </p:pic>
      <p:pic>
        <p:nvPicPr>
          <p:cNvPr id="4" name="图片 3" descr="屏幕截图 2021-09-25 1006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130" y="1323975"/>
            <a:ext cx="1424305" cy="698500"/>
          </a:xfrm>
          <a:prstGeom prst="rect">
            <a:avLst/>
          </a:prstGeom>
        </p:spPr>
      </p:pic>
      <p:pic>
        <p:nvPicPr>
          <p:cNvPr id="6" name="图片 5" descr="屏幕截图 2021-09-25 1006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810" y="2063115"/>
            <a:ext cx="1429385" cy="706755"/>
          </a:xfrm>
          <a:prstGeom prst="rect">
            <a:avLst/>
          </a:prstGeom>
        </p:spPr>
      </p:pic>
      <p:pic>
        <p:nvPicPr>
          <p:cNvPr id="7" name="图片 6" descr="屏幕截图 2021-09-25 1006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4130" y="2063115"/>
            <a:ext cx="1480185" cy="706755"/>
          </a:xfrm>
          <a:prstGeom prst="rect">
            <a:avLst/>
          </a:prstGeom>
        </p:spPr>
      </p:pic>
      <p:pic>
        <p:nvPicPr>
          <p:cNvPr id="8" name="图片 7" descr="屏幕截图 2021-09-25 1010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1810" y="2856865"/>
            <a:ext cx="1428115" cy="694055"/>
          </a:xfrm>
          <a:prstGeom prst="rect">
            <a:avLst/>
          </a:prstGeom>
        </p:spPr>
      </p:pic>
      <p:pic>
        <p:nvPicPr>
          <p:cNvPr id="9" name="图片 8" descr="屏幕截图 2021-09-25 1010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4130" y="2856865"/>
            <a:ext cx="1423670" cy="709295"/>
          </a:xfrm>
          <a:prstGeom prst="rect">
            <a:avLst/>
          </a:prstGeom>
        </p:spPr>
      </p:pic>
      <p:pic>
        <p:nvPicPr>
          <p:cNvPr id="10" name="图片 9" descr="屏幕截图 2021-09-25 1010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1810" y="3625850"/>
            <a:ext cx="1410335" cy="713740"/>
          </a:xfrm>
          <a:prstGeom prst="rect">
            <a:avLst/>
          </a:prstGeom>
        </p:spPr>
      </p:pic>
      <p:pic>
        <p:nvPicPr>
          <p:cNvPr id="11" name="图片 10" descr="屏幕截图 2021-09-25 1011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4130" y="3625850"/>
            <a:ext cx="1423670" cy="72199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多个同类型数据的情况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仿</a:t>
            </a:r>
            <a:r>
              <a:rPr lang="en-US" altLang="zh-CN" sz="1600" b="1" dirty="0">
                <a:latin typeface="+mn-ea"/>
              </a:rPr>
              <a:t>BC</a:t>
            </a:r>
            <a:r>
              <a:rPr lang="zh-CN" altLang="en-US" sz="1600" b="1" dirty="0">
                <a:latin typeface="+mn-ea"/>
              </a:rPr>
              <a:t>，自己构造测试程序及测试数据，观察多个</a:t>
            </a:r>
            <a:r>
              <a:rPr lang="en-US" altLang="zh-CN" sz="1600" b="1" dirty="0">
                <a:latin typeface="+mn-ea"/>
              </a:rPr>
              <a:t>float/double</a:t>
            </a:r>
            <a:r>
              <a:rPr lang="zh-CN" altLang="en-US" sz="1600" b="1" dirty="0">
                <a:latin typeface="+mn-ea"/>
              </a:rPr>
              <a:t>型数据在不同输入下的运行结果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含正确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错误情况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86399" y="1520190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float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a, b, c, d;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b &gt;&gt; c &gt;&gt; d;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d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double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a, b, c, d;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&gt;&gt; a &gt;&gt; b &gt;&gt; c &gt;&gt; d;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&lt;&lt; a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&lt;&lt; b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&lt;&lt;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&lt;&lt; d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943043" y="1520189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1.1 2.2 3.3 4.4m</a:t>
            </a:r>
            <a:r>
              <a:rPr kumimoji="1" lang="en-US" altLang="zh-CN" sz="1200" b="1" dirty="0">
                <a:latin typeface="+mn-ea"/>
              </a:rPr>
              <a:t>↙                       </a:t>
            </a:r>
            <a:r>
              <a:rPr kumimoji="1" lang="en-US" altLang="zh-CN" sz="1200" b="1" dirty="0">
                <a:latin typeface="+mn-ea"/>
                <a:sym typeface="+mn-ea"/>
              </a:rPr>
              <a:t>2</a:t>
            </a:r>
            <a:r>
              <a:rPr kumimoji="1" lang="zh-CN" altLang="en-US" sz="1200" b="1" dirty="0">
                <a:latin typeface="+mn-ea"/>
                <a:sym typeface="+mn-ea"/>
              </a:rPr>
              <a:t>、输入：</a:t>
            </a:r>
            <a:r>
              <a:rPr kumimoji="1" lang="en-US" altLang="zh-CN" sz="1200" b="1" dirty="0">
                <a:latin typeface="+mn-ea"/>
                <a:sym typeface="+mn-ea"/>
              </a:rPr>
              <a:t>1.1 2.2 3.3m 4.4↙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1.1 2.2m 3.3 4.4↙                       4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1.1m 2.2 3.3 4.4↙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5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1.1 2.2 3.3 m↙                        6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1.1 2.2 m 4.4↙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7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1.1 m 3.3 4.4↙                        8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m 2.2 3.3 4.4↙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总结：多个</a:t>
            </a:r>
            <a:r>
              <a:rPr kumimoji="1" lang="en-US" altLang="zh-CN" sz="1600" b="1" dirty="0" err="1">
                <a:latin typeface="+mn-ea"/>
              </a:rPr>
              <a:t>cin</a:t>
            </a:r>
            <a:r>
              <a:rPr kumimoji="1" lang="zh-CN" altLang="en-US" sz="1600" b="1" dirty="0">
                <a:latin typeface="+mn-ea"/>
              </a:rPr>
              <a:t>输入时，错误输入出现在不同位置对输入正确性的影响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1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、错误输入量以正确输入部分开头：若错误输入前有正确输入，则这些正确输入照常输出；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错误输入量的正确输入部分照常输出；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若错误输入后有正确输入，第一个正确输入输出为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0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，其他正确输入输出为一个不可信值。</a:t>
            </a:r>
            <a:endParaRPr kumimoji="1" lang="zh-CN" altLang="en-US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2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、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错误输入量以错误输入部分开头：若错误输入前有正确输入，则这些正确输入照常输出；错误输入输出为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0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；若错误输入后有正确输入，全部输出为一个不可信值</a:t>
            </a:r>
            <a:endParaRPr kumimoji="1" lang="en-US" altLang="zh-CN" sz="1200" b="1" dirty="0">
              <a:latin typeface="+mn-ea"/>
            </a:endParaRPr>
          </a:p>
        </p:txBody>
      </p:sp>
      <p:pic>
        <p:nvPicPr>
          <p:cNvPr id="3" name="图片 2" descr="屏幕截图 2021-09-25 1028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7675" y="1760220"/>
            <a:ext cx="1040130" cy="514350"/>
          </a:xfrm>
          <a:prstGeom prst="rect">
            <a:avLst/>
          </a:prstGeom>
        </p:spPr>
      </p:pic>
      <p:pic>
        <p:nvPicPr>
          <p:cNvPr id="4" name="图片 3" descr="屏幕截图 2021-09-25 1029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650" y="1760220"/>
            <a:ext cx="1031240" cy="514350"/>
          </a:xfrm>
          <a:prstGeom prst="rect">
            <a:avLst/>
          </a:prstGeom>
        </p:spPr>
      </p:pic>
      <p:pic>
        <p:nvPicPr>
          <p:cNvPr id="6" name="图片 5" descr="屏幕截图 2021-09-25 1029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675" y="2501265"/>
            <a:ext cx="1035050" cy="502920"/>
          </a:xfrm>
          <a:prstGeom prst="rect">
            <a:avLst/>
          </a:prstGeom>
        </p:spPr>
      </p:pic>
      <p:pic>
        <p:nvPicPr>
          <p:cNvPr id="7" name="图片 6" descr="屏幕截图 2021-09-25 1030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650" y="2501265"/>
            <a:ext cx="998855" cy="502285"/>
          </a:xfrm>
          <a:prstGeom prst="rect">
            <a:avLst/>
          </a:prstGeom>
        </p:spPr>
      </p:pic>
      <p:pic>
        <p:nvPicPr>
          <p:cNvPr id="9" name="图片 8" descr="屏幕截图 2021-09-25 1030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7675" y="3227705"/>
            <a:ext cx="1025525" cy="501015"/>
          </a:xfrm>
          <a:prstGeom prst="rect">
            <a:avLst/>
          </a:prstGeom>
        </p:spPr>
      </p:pic>
      <p:pic>
        <p:nvPicPr>
          <p:cNvPr id="10" name="图片 9" descr="屏幕截图 2021-09-25 1030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7650" y="3227705"/>
            <a:ext cx="998220" cy="510540"/>
          </a:xfrm>
          <a:prstGeom prst="rect">
            <a:avLst/>
          </a:prstGeom>
        </p:spPr>
      </p:pic>
      <p:pic>
        <p:nvPicPr>
          <p:cNvPr id="11" name="图片 10" descr="屏幕截图 2021-09-25 1031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7675" y="3973830"/>
            <a:ext cx="1029970" cy="509270"/>
          </a:xfrm>
          <a:prstGeom prst="rect">
            <a:avLst/>
          </a:prstGeom>
        </p:spPr>
      </p:pic>
      <p:pic>
        <p:nvPicPr>
          <p:cNvPr id="12" name="图片 11" descr="屏幕截图 2021-09-25 1031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7650" y="3973830"/>
            <a:ext cx="1002030" cy="509270"/>
          </a:xfrm>
          <a:prstGeom prst="rect">
            <a:avLst/>
          </a:prstGeom>
        </p:spPr>
      </p:pic>
      <p:pic>
        <p:nvPicPr>
          <p:cNvPr id="13" name="图片 12" descr="屏幕截图 2021-09-25 1035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7805" y="1760220"/>
            <a:ext cx="1024255" cy="513715"/>
          </a:xfrm>
          <a:prstGeom prst="rect">
            <a:avLst/>
          </a:prstGeom>
        </p:spPr>
      </p:pic>
      <p:pic>
        <p:nvPicPr>
          <p:cNvPr id="14" name="图片 13" descr="屏幕截图 2021-09-25 1035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98890" y="1760220"/>
            <a:ext cx="1046480" cy="513715"/>
          </a:xfrm>
          <a:prstGeom prst="rect">
            <a:avLst/>
          </a:prstGeom>
        </p:spPr>
      </p:pic>
      <p:pic>
        <p:nvPicPr>
          <p:cNvPr id="15" name="图片 14" descr="屏幕截图 2021-09-25 10360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97805" y="2501265"/>
            <a:ext cx="1009015" cy="502285"/>
          </a:xfrm>
          <a:prstGeom prst="rect">
            <a:avLst/>
          </a:prstGeom>
        </p:spPr>
      </p:pic>
      <p:pic>
        <p:nvPicPr>
          <p:cNvPr id="16" name="图片 15" descr="屏幕截图 2021-09-25 10363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65870" y="2501265"/>
            <a:ext cx="999490" cy="502920"/>
          </a:xfrm>
          <a:prstGeom prst="rect">
            <a:avLst/>
          </a:prstGeom>
        </p:spPr>
      </p:pic>
      <p:pic>
        <p:nvPicPr>
          <p:cNvPr id="17" name="图片 16" descr="屏幕截图 2021-09-25 10370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83200" y="3227705"/>
            <a:ext cx="1038225" cy="500380"/>
          </a:xfrm>
          <a:prstGeom prst="rect">
            <a:avLst/>
          </a:prstGeom>
        </p:spPr>
      </p:pic>
      <p:pic>
        <p:nvPicPr>
          <p:cNvPr id="18" name="图片 17" descr="屏幕截图 2021-09-25 1037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65870" y="3227705"/>
            <a:ext cx="1000760" cy="510540"/>
          </a:xfrm>
          <a:prstGeom prst="rect">
            <a:avLst/>
          </a:prstGeom>
        </p:spPr>
      </p:pic>
      <p:pic>
        <p:nvPicPr>
          <p:cNvPr id="19" name="图片 18" descr="屏幕截图 2021-09-25 10375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83200" y="3973830"/>
            <a:ext cx="978535" cy="509270"/>
          </a:xfrm>
          <a:prstGeom prst="rect">
            <a:avLst/>
          </a:prstGeom>
        </p:spPr>
      </p:pic>
      <p:pic>
        <p:nvPicPr>
          <p:cNvPr id="20" name="图片 19" descr="屏幕截图 2021-09-25 1038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65870" y="3973830"/>
            <a:ext cx="998855" cy="50990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b,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a,b,c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</a:rPr>
              <a:t>1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、如果编译有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error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或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warning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，则贴相应信息的截图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</a:rPr>
              <a:t>2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、如果能运行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(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包括有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warning)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，则输入三个正确的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int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型数据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</a:rPr>
              <a:t>  (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例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 :1 2 3↙)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，观察输出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</a:rPr>
              <a:t>3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、分析为什么只有某个变量的结果是正确的</a:t>
            </a:r>
            <a:endParaRPr kumimoji="1" lang="zh-CN" altLang="en-US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宋体" panose="02010600030101010101" pitchFamily="2" charset="-122"/>
              </a:rPr>
              <a:t>分析：流提取运算符只提取了变量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a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的值，输入语句后是逗号表达式，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b,c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的值并未输入，故输出一个不可信值</a:t>
            </a:r>
            <a:endParaRPr kumimoji="1" lang="zh-CN" altLang="en-US" sz="1600" b="1" dirty="0"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8539886" y="6043295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4" name="图片 3" descr="屏幕截图 2021-09-25 1043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8430" y="2940050"/>
            <a:ext cx="2933700" cy="977900"/>
          </a:xfrm>
          <a:prstGeom prst="rect">
            <a:avLst/>
          </a:prstGeom>
        </p:spPr>
      </p:pic>
      <p:pic>
        <p:nvPicPr>
          <p:cNvPr id="7" name="图片 6" descr="屏幕截图 2021-09-25 1045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130" y="2933065"/>
            <a:ext cx="1982470" cy="98488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a=66, b=67, c=68;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a,b,c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、运行后，输入三个正确的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型数据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例</a:t>
            </a:r>
            <a:r>
              <a:rPr kumimoji="1" lang="en-US" altLang="zh-CN" sz="1600" b="1" dirty="0">
                <a:latin typeface="+mn-ea"/>
              </a:rPr>
              <a:t> :1 2 3↙</a:t>
            </a:r>
            <a:r>
              <a:rPr kumimoji="1" lang="zh-CN" altLang="en-US" sz="1600" b="1" dirty="0">
                <a:latin typeface="+mn-ea"/>
              </a:rPr>
              <a:t>，注意不要是预置值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观察输出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、通过观察三个变量的输出，你得到了什么结论？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r>
              <a:rPr kumimoji="1" lang="en-US" altLang="zh-CN" sz="1600" b="1" dirty="0">
                <a:latin typeface="+mn-ea"/>
              </a:rPr>
              <a:t>cin</a:t>
            </a:r>
            <a:r>
              <a:rPr kumimoji="1" lang="zh-CN" altLang="en-US" sz="1600" b="1" dirty="0">
                <a:latin typeface="+mn-ea"/>
              </a:rPr>
              <a:t>输入可以覆盖变量的预置值，</a:t>
            </a:r>
            <a:r>
              <a:rPr kumimoji="1" lang="zh-CN" altLang="en-US" sz="1600" b="1" dirty="0">
                <a:latin typeface="宋体" panose="02010600030101010101" pitchFamily="2" charset="-122"/>
                <a:sym typeface="+mn-ea"/>
              </a:rPr>
              <a:t>流提取运算符只提取了变量</a:t>
            </a:r>
            <a:r>
              <a:rPr kumimoji="1" lang="en-US" altLang="zh-CN" sz="1600" b="1" dirty="0">
                <a:latin typeface="宋体" panose="02010600030101010101" pitchFamily="2" charset="-122"/>
                <a:sym typeface="+mn-ea"/>
              </a:rPr>
              <a:t>a</a:t>
            </a:r>
            <a:r>
              <a:rPr kumimoji="1" lang="zh-CN" altLang="en-US" sz="1600" b="1" dirty="0">
                <a:latin typeface="宋体" panose="02010600030101010101" pitchFamily="2" charset="-122"/>
                <a:sym typeface="+mn-ea"/>
              </a:rPr>
              <a:t>的</a:t>
            </a:r>
            <a:r>
              <a:rPr kumimoji="1" lang="en-US" altLang="zh-CN" sz="1600" b="1" dirty="0">
                <a:latin typeface="宋体" panose="02010600030101010101" pitchFamily="2" charset="-122"/>
                <a:sym typeface="+mn-ea"/>
              </a:rPr>
              <a:t>cin</a:t>
            </a:r>
            <a:r>
              <a:rPr kumimoji="1" lang="zh-CN" altLang="en-US" sz="1600" b="1" dirty="0">
                <a:latin typeface="宋体" panose="02010600030101010101" pitchFamily="2" charset="-122"/>
                <a:sym typeface="+mn-ea"/>
              </a:rPr>
              <a:t>输入值，输入语句后是逗号表达式，</a:t>
            </a:r>
            <a:r>
              <a:rPr kumimoji="1" lang="en-US" altLang="zh-CN" sz="1600" b="1" dirty="0">
                <a:latin typeface="宋体" panose="02010600030101010101" pitchFamily="2" charset="-122"/>
                <a:sym typeface="+mn-ea"/>
              </a:rPr>
              <a:t>b,c</a:t>
            </a:r>
            <a:r>
              <a:rPr kumimoji="1" lang="zh-CN" altLang="en-US" sz="1600" b="1" dirty="0">
                <a:latin typeface="宋体" panose="02010600030101010101" pitchFamily="2" charset="-122"/>
                <a:sym typeface="+mn-ea"/>
              </a:rPr>
              <a:t>的值并未输入，故只有变量</a:t>
            </a:r>
            <a:r>
              <a:rPr kumimoji="1" lang="en-US" altLang="zh-CN" sz="1600" b="1" dirty="0">
                <a:latin typeface="宋体" panose="02010600030101010101" pitchFamily="2" charset="-122"/>
                <a:sym typeface="+mn-ea"/>
              </a:rPr>
              <a:t>a</a:t>
            </a:r>
            <a:r>
              <a:rPr kumimoji="1" lang="zh-CN" altLang="en-US" sz="1600" b="1" dirty="0">
                <a:latin typeface="宋体" panose="02010600030101010101" pitchFamily="2" charset="-122"/>
                <a:sym typeface="+mn-ea"/>
              </a:rPr>
              <a:t>的值被覆盖，其余变量依然输出为预置值。</a:t>
            </a:r>
            <a:endParaRPr kumimoji="1" lang="zh-CN" altLang="en-US" sz="1600" b="1" dirty="0">
              <a:latin typeface="宋体" panose="02010600030101010101" pitchFamily="2" charset="-122"/>
              <a:sym typeface="+mn-ea"/>
            </a:endParaRPr>
          </a:p>
        </p:txBody>
      </p:sp>
      <p:pic>
        <p:nvPicPr>
          <p:cNvPr id="4" name="图片 3" descr="屏幕截图 2021-09-25 1051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8955" y="1964055"/>
            <a:ext cx="2228850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a+10;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、如果编译有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或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，则贴相应信息的截图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信息太多则前五行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、分析为什么编译有错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分析：流提取运算符后面只能跟变量，跟常量与表达式会造成语法错误。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、结论：流提取运算符后面必须跟</a:t>
            </a:r>
            <a:r>
              <a:rPr kumimoji="1" lang="en-US" altLang="zh-CN" sz="1600" b="1" u="sng" dirty="0">
                <a:latin typeface="+mn-ea"/>
              </a:rPr>
              <a:t>b</a:t>
            </a:r>
            <a:r>
              <a:rPr kumimoji="1" lang="zh-CN" altLang="en-US" sz="1600" b="1" dirty="0">
                <a:latin typeface="+mn-ea"/>
              </a:rPr>
              <a:t>，不能是</a:t>
            </a:r>
            <a:r>
              <a:rPr kumimoji="1" lang="en-US" altLang="zh-CN" sz="1600" b="1" u="sng" dirty="0">
                <a:latin typeface="+mn-ea"/>
              </a:rPr>
              <a:t>ac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a)</a:t>
            </a:r>
            <a:r>
              <a:rPr kumimoji="1" lang="zh-CN" altLang="en-US" sz="1600" b="1" dirty="0">
                <a:latin typeface="+mn-ea"/>
              </a:rPr>
              <a:t> 常量  </a:t>
            </a:r>
            <a:r>
              <a:rPr kumimoji="1" lang="en-US" altLang="zh-CN" sz="1600" b="1" dirty="0">
                <a:latin typeface="+mn-ea"/>
              </a:rPr>
              <a:t>b) </a:t>
            </a:r>
            <a:r>
              <a:rPr kumimoji="1" lang="zh-CN" altLang="en-US" sz="1600" b="1" dirty="0">
                <a:latin typeface="+mn-ea"/>
              </a:rPr>
              <a:t>变量  </a:t>
            </a:r>
            <a:r>
              <a:rPr kumimoji="1" lang="en-US" altLang="zh-CN" sz="1600" b="1" dirty="0">
                <a:latin typeface="+mn-ea"/>
              </a:rPr>
              <a:t>c) </a:t>
            </a:r>
            <a:r>
              <a:rPr kumimoji="1" lang="zh-CN" altLang="en-US" sz="1600" b="1" dirty="0">
                <a:latin typeface="+mn-ea"/>
              </a:rPr>
              <a:t>表达式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8539886" y="6043295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7" name="图片 6" descr="屏幕截图 2021-09-25 1055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9065" y="1731010"/>
            <a:ext cx="5302250" cy="990600"/>
          </a:xfrm>
          <a:prstGeom prst="rect">
            <a:avLst/>
          </a:prstGeom>
        </p:spPr>
      </p:pic>
      <p:pic>
        <p:nvPicPr>
          <p:cNvPr id="8" name="图片 7" descr="屏幕截图 2021-09-25 1056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430" y="2853690"/>
            <a:ext cx="6898640" cy="61023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a=66, b=67, c=68;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a,b,c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、运行后，输入三个正确的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型数据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例</a:t>
            </a:r>
            <a:r>
              <a:rPr kumimoji="1" lang="en-US" altLang="zh-CN" sz="1600" b="1" dirty="0">
                <a:latin typeface="+mn-ea"/>
              </a:rPr>
              <a:t> :1 2 3↙</a:t>
            </a:r>
            <a:r>
              <a:rPr kumimoji="1" lang="zh-CN" altLang="en-US" sz="1600" b="1" dirty="0">
                <a:latin typeface="+mn-ea"/>
              </a:rPr>
              <a:t>，注意不要是预置值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观察输出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、通过观察三个变量的输出，你得到了什么结论？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r>
              <a:rPr kumimoji="1" lang="en-US" altLang="zh-CN" sz="1600" b="1" dirty="0">
                <a:latin typeface="+mn-ea"/>
                <a:sym typeface="+mn-ea"/>
              </a:rPr>
              <a:t>cin</a:t>
            </a:r>
            <a:r>
              <a:rPr kumimoji="1" lang="zh-CN" altLang="en-US" sz="1600" b="1" dirty="0">
                <a:latin typeface="+mn-ea"/>
                <a:sym typeface="+mn-ea"/>
              </a:rPr>
              <a:t>输入可以覆盖变量的预置值，只要被流提取运算符提取</a:t>
            </a:r>
            <a:r>
              <a:rPr kumimoji="1" lang="en-US" altLang="zh-CN" sz="1600" b="1" dirty="0">
                <a:latin typeface="宋体" panose="02010600030101010101" pitchFamily="2" charset="-122"/>
                <a:sym typeface="+mn-ea"/>
              </a:rPr>
              <a:t>cin</a:t>
            </a:r>
            <a:r>
              <a:rPr kumimoji="1" lang="zh-CN" altLang="en-US" sz="1600" b="1" dirty="0">
                <a:latin typeface="宋体" panose="02010600030101010101" pitchFamily="2" charset="-122"/>
                <a:sym typeface="+mn-ea"/>
              </a:rPr>
              <a:t>输入值的变量都可被覆盖，输出为输入值而不是预置值</a:t>
            </a:r>
            <a:endParaRPr kumimoji="1" lang="zh-CN" altLang="en-US" sz="1600" b="1" dirty="0">
              <a:latin typeface="宋体" panose="02010600030101010101" pitchFamily="2" charset="-122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、和</a:t>
            </a:r>
            <a:r>
              <a:rPr kumimoji="1" lang="en-US" altLang="zh-CN" sz="1600" b="1" dirty="0">
                <a:latin typeface="+mn-ea"/>
              </a:rPr>
              <a:t>B</a:t>
            </a:r>
            <a:r>
              <a:rPr kumimoji="1" lang="zh-CN" altLang="en-US" sz="1600" b="1" dirty="0">
                <a:latin typeface="+mn-ea"/>
              </a:rPr>
              <a:t>进行比较，分析为什么结果有差异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分析：该语句先进行逗号表达式</a:t>
            </a:r>
            <a:r>
              <a:rPr kumimoji="1" lang="en-US" altLang="zh-CN" sz="1600" b="1" dirty="0">
                <a:latin typeface="+mn-ea"/>
              </a:rPr>
              <a:t>(a,b,c)</a:t>
            </a:r>
            <a:r>
              <a:rPr kumimoji="1" lang="zh-CN" altLang="en-US" sz="1600" b="1" dirty="0">
                <a:latin typeface="+mn-ea"/>
              </a:rPr>
              <a:t>的运算，得到结果为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，流提取运算符再提取输入的第一个数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（其余数由于有空格存在未被存入缓冲区）赋值给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，则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宋体" panose="02010600030101010101" pitchFamily="2" charset="-122"/>
                <a:sym typeface="+mn-ea"/>
              </a:rPr>
              <a:t>输出为输入值而不是预置值，其余变量输出为预置值。</a:t>
            </a:r>
            <a:endParaRPr kumimoji="1" lang="zh-CN" altLang="en-US" sz="1600" b="1" dirty="0">
              <a:latin typeface="宋体" panose="02010600030101010101" pitchFamily="2" charset="-122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宋体" panose="02010600030101010101" pitchFamily="2" charset="-122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、和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进行比较，与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得出的结论矛盾吗？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答：不矛盾。虽然本例中流提取运算符后跟的是表达式，但表达式的结果依旧是单个变量，符合流提取运算符的语法要求，</a:t>
            </a:r>
            <a:r>
              <a:rPr kumimoji="1" lang="zh-CN" altLang="en-US" sz="1600" b="1" dirty="0">
                <a:latin typeface="+mn-ea"/>
                <a:sym typeface="+mn-ea"/>
              </a:rPr>
              <a:t>流提取运算符依然可提取该变量的输入值。</a:t>
            </a:r>
            <a:endParaRPr kumimoji="1" lang="zh-CN" altLang="en-US" sz="1600" b="1" dirty="0">
              <a:latin typeface="+mn-ea"/>
              <a:sym typeface="+mn-ea"/>
            </a:endParaRPr>
          </a:p>
        </p:txBody>
      </p:sp>
      <p:pic>
        <p:nvPicPr>
          <p:cNvPr id="4" name="图片 3" descr="屏幕截图 2021-09-25 110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4170" y="1717040"/>
            <a:ext cx="1752600" cy="73914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611348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c1, c2;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float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c1 &gt;&gt; c2 &gt;&gt; a &gt;&gt;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c1 &lt;&lt; ' '&lt;&lt; c2 &lt;&lt;' '&lt;&lt; a &lt;&lt;' '&lt;&lt;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705600" y="1323974"/>
            <a:ext cx="41298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注：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︺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表示空格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1234︺56.78↙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1 2 34 56.78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1︺2︺34︺56.78↙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1 2 34 56.78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、分析在以上两种不同输入的情况下，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为什么输出相同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提示：空格的作用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tx1"/>
                </a:solidFill>
                <a:latin typeface="+mn-ea"/>
              </a:rPr>
              <a:t>分析：输入过程中，缓冲区满或遇到空格的时候，过程都会终止。本例中，第二种情况下遇到了空格，故输入终止，</a:t>
            </a:r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chemeClr val="tx1"/>
                </a:solidFill>
                <a:latin typeface="+mn-ea"/>
              </a:rPr>
              <a:t>赋值给</a:t>
            </a:r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c1</a:t>
            </a:r>
            <a:r>
              <a:rPr kumimoji="1" lang="zh-CN" altLang="en-US" sz="1600" b="1" dirty="0">
                <a:solidFill>
                  <a:schemeClr val="tx1"/>
                </a:solidFill>
                <a:latin typeface="+mn-ea"/>
              </a:rPr>
              <a:t>，</a:t>
            </a:r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chemeClr val="tx1"/>
                </a:solidFill>
                <a:latin typeface="+mn-ea"/>
              </a:rPr>
              <a:t>赋值给</a:t>
            </a:r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c2</a:t>
            </a:r>
            <a:r>
              <a:rPr kumimoji="1" lang="zh-CN" altLang="en-US" sz="1600" b="1" dirty="0">
                <a:solidFill>
                  <a:schemeClr val="tx1"/>
                </a:solidFill>
                <a:latin typeface="+mn-ea"/>
              </a:rPr>
              <a:t>；第一种情况下</a:t>
            </a:r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chemeClr val="tx1"/>
                </a:solidFill>
                <a:latin typeface="+mn-ea"/>
              </a:rPr>
              <a:t>已经占满了字符型变量的缓冲区，故输入也终止，</a:t>
            </a:r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chemeClr val="tx1"/>
                </a:solidFill>
                <a:latin typeface="+mn-ea"/>
              </a:rPr>
              <a:t>赋值给</a:t>
            </a:r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c1</a:t>
            </a:r>
            <a:r>
              <a:rPr kumimoji="1" lang="zh-CN" altLang="en-US" sz="1600" b="1" dirty="0">
                <a:solidFill>
                  <a:schemeClr val="tx1"/>
                </a:solidFill>
                <a:latin typeface="+mn-ea"/>
              </a:rPr>
              <a:t>，</a:t>
            </a:r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chemeClr val="tx1"/>
                </a:solidFill>
                <a:latin typeface="+mn-ea"/>
              </a:rPr>
              <a:t>赋值给</a:t>
            </a:r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c2</a:t>
            </a:r>
            <a:r>
              <a:rPr kumimoji="1" lang="zh-CN" altLang="en-US" sz="1600" b="1" dirty="0">
                <a:solidFill>
                  <a:schemeClr val="tx1"/>
                </a:solidFill>
                <a:latin typeface="+mn-ea"/>
              </a:rPr>
              <a:t>。综上，两种情况输出相同。</a:t>
            </a:r>
            <a:endParaRPr kumimoji="1" lang="zh-CN" altLang="en-US" sz="1600" b="1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基本知识点：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是按格式读入，到空格、回车、非法为止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的输入必须以回车结束，输入的内容放在输入缓冲区中，从输入缓冲区去取得所需要的内容后，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多余的内容还放在输入缓冲区中，等待下次读入（如果程序结束，则操作系统会清空输入缓冲区）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、系统会自动根据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后变量的类型按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最长原则</a:t>
            </a:r>
            <a:r>
              <a:rPr lang="zh-CN" altLang="en-US" sz="1600" b="1" dirty="0">
                <a:latin typeface="+mn-ea"/>
              </a:rPr>
              <a:t>来读取合理数据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、变量读取后，系统会判断输入数据是否超过变量的范围，若超过则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置内部的错误标记</a:t>
            </a:r>
            <a:r>
              <a:rPr lang="zh-CN" altLang="en-US" sz="1600" b="1" dirty="0">
                <a:latin typeface="+mn-ea"/>
              </a:rPr>
              <a:t>并返回一个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不可信</a:t>
            </a:r>
            <a:r>
              <a:rPr lang="zh-CN" altLang="en-US" sz="1600" b="1" dirty="0">
                <a:latin typeface="+mn-ea"/>
              </a:rPr>
              <a:t>的值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（不同编译器处理不同）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4.1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输入完成后，通过</a:t>
            </a:r>
            <a:r>
              <a:rPr lang="en-US" altLang="zh-CN" sz="1600" b="1" dirty="0" err="1">
                <a:latin typeface="+mn-ea"/>
              </a:rPr>
              <a:t>cin.good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cin.fail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可判断本次输入是否正确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4.2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碰到非法字符后会置错误标记位，后面会一直错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（如何恢复还未学到，先放着）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4.3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连续输入多个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时，碰到非法字符，下一个是</a:t>
            </a:r>
            <a:r>
              <a:rPr lang="en-US" altLang="zh-CN" sz="1600" b="1" dirty="0">
                <a:latin typeface="+mn-ea"/>
              </a:rPr>
              <a:t>0</a:t>
            </a:r>
            <a:r>
              <a:rPr lang="zh-CN" altLang="en-US" sz="1600" b="1" dirty="0">
                <a:latin typeface="+mn-ea"/>
              </a:rPr>
              <a:t>，再下面才是随机值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4.4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超范围后，不同类型的数据处理不同，如果细节记不清，问题不大，但一定要知道有这回事，别奇怪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4.5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超范围和赋值超范围是不同的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根据数据类型决定输出形式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3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6000" b="1" dirty="0">
                <a:solidFill>
                  <a:srgbClr val="FF0000"/>
                </a:solidFill>
                <a:latin typeface="+mn-ea"/>
              </a:rPr>
              <a:t>6</a:t>
            </a:r>
            <a:r>
              <a:rPr lang="zh-CN" altLang="en-US" sz="6000" b="1" dirty="0">
                <a:solidFill>
                  <a:srgbClr val="FF0000"/>
                </a:solidFill>
                <a:latin typeface="+mn-ea"/>
              </a:rPr>
              <a:t>、先认真看课件</a:t>
            </a:r>
            <a:r>
              <a:rPr lang="en-US" altLang="zh-CN" sz="6000" b="1" dirty="0">
                <a:solidFill>
                  <a:srgbClr val="FF0000"/>
                </a:solidFill>
                <a:latin typeface="+mn-ea"/>
              </a:rPr>
              <a:t>!!!</a:t>
            </a:r>
            <a:endParaRPr lang="en-US" altLang="zh-CN" sz="60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5387" y="4234030"/>
            <a:ext cx="6202120" cy="113608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、如果编译有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或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，则贴相应信息的截图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信息太多则前五行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、结论：在</a:t>
            </a:r>
            <a:r>
              <a:rPr kumimoji="1" lang="en-US" altLang="zh-CN" sz="1600" b="1" dirty="0" err="1">
                <a:latin typeface="+mn-ea"/>
              </a:rPr>
              <a:t>cin</a:t>
            </a:r>
            <a:r>
              <a:rPr kumimoji="1" lang="zh-CN" altLang="en-US" sz="1600" b="1" dirty="0">
                <a:latin typeface="+mn-ea"/>
              </a:rPr>
              <a:t>中不能跟</a:t>
            </a:r>
            <a:r>
              <a:rPr kumimoji="1" lang="zh-CN" altLang="en-US" sz="1600" b="1" u="sng" dirty="0">
                <a:latin typeface="+mn-ea"/>
              </a:rPr>
              <a:t>换行符</a:t>
            </a:r>
            <a:endParaRPr kumimoji="1" lang="zh-CN" altLang="en-US" sz="1600" b="1" u="sng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8539886" y="6043295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4" name="图片 3" descr="屏幕截图 2021-09-25 1140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9065" y="1701800"/>
            <a:ext cx="5638800" cy="596900"/>
          </a:xfrm>
          <a:prstGeom prst="rect">
            <a:avLst/>
          </a:prstGeom>
        </p:spPr>
      </p:pic>
      <p:pic>
        <p:nvPicPr>
          <p:cNvPr id="7" name="图片 6" descr="屏幕截图 2021-09-25 1140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065" y="2510155"/>
            <a:ext cx="6870700" cy="38481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 *</a:t>
            </a:r>
            <a:r>
              <a:rPr lang="en-US" altLang="zh-CN" sz="1200" b="1" dirty="0">
                <a:latin typeface="+mn-ea"/>
              </a:rPr>
              <a:t>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"This is a C++ program."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 *</a:t>
            </a:r>
            <a:r>
              <a:rPr lang="en-US" altLang="zh-CN" sz="1200" b="1" dirty="0">
                <a:latin typeface="+mn-ea"/>
              </a:rPr>
              <a:t>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"This is " &lt;&lt; "a C++ " &lt;&lt; "program."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3</a:t>
            </a:r>
            <a:r>
              <a:rPr lang="zh-CN" altLang="en-US" sz="1200" b="1" dirty="0">
                <a:latin typeface="+mn-ea"/>
              </a:rPr>
              <a:t>组 *</a:t>
            </a:r>
            <a:r>
              <a:rPr lang="en-US" altLang="zh-CN" sz="1200" b="1" dirty="0">
                <a:latin typeface="+mn-ea"/>
              </a:rPr>
              <a:t>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"This is "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&lt;&lt; "a C++ "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&lt;&lt; "program."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4</a:t>
            </a:r>
            <a:r>
              <a:rPr lang="zh-CN" altLang="en-US" sz="1200" b="1" dirty="0">
                <a:latin typeface="+mn-ea"/>
              </a:rPr>
              <a:t>组 *</a:t>
            </a:r>
            <a:r>
              <a:rPr lang="en-US" altLang="zh-CN" sz="1200" b="1" dirty="0">
                <a:latin typeface="+mn-ea"/>
              </a:rPr>
              <a:t>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"This is ";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"a C++ ";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"program.";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zh-CN" altLang="zh-CN" sz="12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190875" y="5665076"/>
            <a:ext cx="7648575" cy="8690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3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组和第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4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组在语句上的区别是：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第三组是一个语句，总共有一个分号；第四组是四个语句，总共有四个分号。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190874" y="4561490"/>
            <a:ext cx="7648575" cy="110358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组中，如果删除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is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及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C++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后面的空格，如何才能保持输出不变？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将你准备替换的行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仅允许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行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)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写在下面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1" dirty="0" err="1">
                <a:latin typeface="+mn-ea"/>
                <a:sym typeface="+mn-ea"/>
              </a:rPr>
              <a:t>cout</a:t>
            </a:r>
            <a:r>
              <a:rPr lang="en-US" altLang="zh-CN" sz="1600" b="1" dirty="0">
                <a:latin typeface="+mn-ea"/>
                <a:sym typeface="+mn-ea"/>
              </a:rPr>
              <a:t> &lt;&lt; "This is" &lt;&lt; </a:t>
            </a:r>
            <a:r>
              <a:rPr lang="en-US" altLang="zh-CN" sz="1600" b="1" dirty="0">
                <a:latin typeface="+mn-ea"/>
                <a:sym typeface="+mn-ea"/>
              </a:rPr>
              <a:t>" " </a:t>
            </a:r>
            <a:r>
              <a:rPr lang="en-US" altLang="zh-CN" sz="1600" b="1" dirty="0">
                <a:latin typeface="+mn-ea"/>
                <a:sym typeface="+mn-ea"/>
              </a:rPr>
              <a:t>&lt;&lt; "a C++" &lt;&lt; </a:t>
            </a:r>
            <a:r>
              <a:rPr lang="en-US" altLang="zh-CN" sz="1600" b="1" dirty="0">
                <a:latin typeface="+mn-ea"/>
                <a:sym typeface="+mn-ea"/>
              </a:rPr>
              <a:t>" "</a:t>
            </a:r>
            <a:r>
              <a:rPr lang="en-US" altLang="zh-CN" sz="1600" b="1" dirty="0">
                <a:latin typeface="+mn-ea"/>
                <a:sym typeface="+mn-ea"/>
              </a:rPr>
              <a:t> &lt;&lt; "program." &lt;&lt; </a:t>
            </a:r>
            <a:r>
              <a:rPr lang="en-US" altLang="zh-CN" sz="1600" b="1" dirty="0" err="1">
                <a:latin typeface="+mn-ea"/>
                <a:sym typeface="+mn-ea"/>
              </a:rPr>
              <a:t>endl</a:t>
            </a:r>
            <a:r>
              <a:rPr lang="en-US" altLang="zh-CN" sz="1600" b="1" dirty="0">
                <a:latin typeface="+mn-ea"/>
                <a:sym typeface="+mn-ea"/>
              </a:rPr>
              <a:t>;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图片 3" descr="resul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8640" y="1969770"/>
            <a:ext cx="2387600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个程序的运行结果，回答问题并将各程序的运行结果截图贴上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25855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a=10, b=15, c=20;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b &lt;&lt; c;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177656" y="1323975"/>
            <a:ext cx="238231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a=10, b=15, c=20;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a, b, c;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559972" y="1323974"/>
            <a:ext cx="271166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a=10, b=15, c=20;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(a, b, c)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271641" y="1323974"/>
            <a:ext cx="256780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a=10, b=15, c=20;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a, b,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88075" y="4796001"/>
            <a:ext cx="7683562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解释这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3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个程序输出不同</a:t>
            </a:r>
            <a:r>
              <a:rPr kumimoji="1" lang="zh-CN" altLang="en-US" sz="1600" b="1" dirty="0">
                <a:latin typeface="+mn-ea"/>
              </a:rPr>
              <a:t>的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原因：第一个程序是依次输出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a,b,c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的值；第二个程序的流插入运算符只能输出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的值，第一个逗号并列了前面的输出语句与后面的逗号表达式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(b,c)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；第三个程序输出了逗号表达式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(a,b,c)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的值。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271639" y="4796001"/>
            <a:ext cx="2567809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解释错误原因：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b,c&lt;&lt;endl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是逗号表达式，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c&lt;&lt;endl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语法错误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88075" y="5665075"/>
            <a:ext cx="10247336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latin typeface="+mn-ea"/>
              </a:rPr>
              <a:t>结论：一个流插入运算符 </a:t>
            </a:r>
            <a:r>
              <a:rPr kumimoji="1" lang="en-US" altLang="zh-CN" sz="2400" b="1" dirty="0">
                <a:latin typeface="+mn-ea"/>
              </a:rPr>
              <a:t>&lt;&lt; </a:t>
            </a:r>
            <a:r>
              <a:rPr kumimoji="1" lang="zh-CN" altLang="en-US" sz="2400" b="1" dirty="0">
                <a:latin typeface="+mn-ea"/>
              </a:rPr>
              <a:t>只能输出</a:t>
            </a:r>
            <a:r>
              <a:rPr kumimoji="1" lang="en-US" altLang="zh-CN" sz="2400" b="1" dirty="0">
                <a:latin typeface="+mn-ea"/>
              </a:rPr>
              <a:t>___</a:t>
            </a:r>
            <a:r>
              <a:rPr kumimoji="1" lang="en-US" altLang="zh-CN" sz="2400" b="1" u="sng" dirty="0">
                <a:latin typeface="+mn-ea"/>
              </a:rPr>
              <a:t>1</a:t>
            </a:r>
            <a:r>
              <a:rPr kumimoji="1" lang="en-US" altLang="zh-CN" sz="2400" b="1" dirty="0">
                <a:latin typeface="+mn-ea"/>
              </a:rPr>
              <a:t>___</a:t>
            </a:r>
            <a:r>
              <a:rPr kumimoji="1" lang="zh-CN" altLang="en-US" sz="2400" b="1" dirty="0">
                <a:latin typeface="+mn-ea"/>
              </a:rPr>
              <a:t>个数据</a:t>
            </a:r>
            <a:r>
              <a:rPr kumimoji="1" lang="en-US" altLang="zh-CN" sz="2400" b="1" dirty="0">
                <a:latin typeface="+mn-ea"/>
              </a:rPr>
              <a:t>.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图片 3" descr="result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205" y="3162300"/>
            <a:ext cx="2266950" cy="533400"/>
          </a:xfrm>
          <a:prstGeom prst="rect">
            <a:avLst/>
          </a:prstGeom>
        </p:spPr>
      </p:pic>
      <p:pic>
        <p:nvPicPr>
          <p:cNvPr id="6" name="图片 5" descr="result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0" y="3197225"/>
            <a:ext cx="2273300" cy="463550"/>
          </a:xfrm>
          <a:prstGeom prst="rect">
            <a:avLst/>
          </a:prstGeom>
        </p:spPr>
      </p:pic>
      <p:pic>
        <p:nvPicPr>
          <p:cNvPr id="9" name="图片 8" descr="result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785" y="3187700"/>
            <a:ext cx="2286000" cy="482600"/>
          </a:xfrm>
          <a:prstGeom prst="rect">
            <a:avLst/>
          </a:prstGeom>
        </p:spPr>
      </p:pic>
      <p:pic>
        <p:nvPicPr>
          <p:cNvPr id="10" name="图片 9" descr="error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005" y="2968625"/>
            <a:ext cx="2266950" cy="920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个程序的运行结果，回答问题并将各程序的运行结果截图贴上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515704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65;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49158" y="1323975"/>
            <a:ext cx="509028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65;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88074" y="5665075"/>
            <a:ext cx="10247335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解释这两个程序输出不同的原因：第一个程序定义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ch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为字符型变量，并将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ASCII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码值赋予它，故输出对应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ASCII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码的字符；第二个程序定义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ch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为整型变量，故输出整型数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65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。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图片 3" descr="result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9745" y="3681730"/>
            <a:ext cx="2235200" cy="495300"/>
          </a:xfrm>
          <a:prstGeom prst="rect">
            <a:avLst/>
          </a:prstGeom>
        </p:spPr>
      </p:pic>
      <p:pic>
        <p:nvPicPr>
          <p:cNvPr id="6" name="图片 5" descr="result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370" y="3681730"/>
            <a:ext cx="2286000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程序同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，将修改后符合要求的程序及运行结果贴上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515704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65;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49159" y="1323975"/>
            <a:ext cx="509029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65;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88074" y="5665075"/>
            <a:ext cx="5174551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在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char</a:t>
            </a:r>
            <a:r>
              <a:rPr kumimoji="1" lang="zh-CN" altLang="en-US" sz="1600" b="1" dirty="0">
                <a:latin typeface="+mn-ea"/>
              </a:rPr>
              <a:t>类型不变的情况下，要求输出为</a:t>
            </a:r>
            <a:r>
              <a:rPr kumimoji="1" lang="en-US" altLang="zh-CN" sz="1600" b="1" dirty="0">
                <a:latin typeface="+mn-ea"/>
              </a:rPr>
              <a:t>65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（不允许添加其它变量）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53197" y="5665075"/>
            <a:ext cx="5086253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类型不变的情况下，要求输出为</a:t>
            </a:r>
            <a:r>
              <a:rPr kumimoji="1" lang="en-US" altLang="zh-CN" sz="1600" b="1" dirty="0">
                <a:latin typeface="+mn-ea"/>
              </a:rPr>
              <a:t>A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（不允许添加其它变量）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4" name="图片 3" descr="result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010" y="3723005"/>
            <a:ext cx="5160645" cy="1941830"/>
          </a:xfrm>
          <a:prstGeom prst="rect">
            <a:avLst/>
          </a:prstGeom>
        </p:spPr>
      </p:pic>
      <p:pic>
        <p:nvPicPr>
          <p:cNvPr id="6" name="图片 5" descr="result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5" y="3723005"/>
            <a:ext cx="5117465" cy="19424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25710</Words>
  <Application>WPS 演示</Application>
  <PresentationFormat>宽屏</PresentationFormat>
  <Paragraphs>1700</Paragraphs>
  <Slides>51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9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无聊的人</cp:lastModifiedBy>
  <cp:revision>194</cp:revision>
  <dcterms:created xsi:type="dcterms:W3CDTF">2020-08-13T13:39:00Z</dcterms:created>
  <dcterms:modified xsi:type="dcterms:W3CDTF">2021-09-27T13:51:36Z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