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49" r:id="rId3"/>
    <p:sldId id="1268" r:id="rId4"/>
    <p:sldId id="1266" r:id="rId6"/>
    <p:sldId id="1230" r:id="rId7"/>
    <p:sldId id="492" r:id="rId8"/>
    <p:sldId id="1267" r:id="rId9"/>
    <p:sldId id="1265" r:id="rId10"/>
    <p:sldId id="1237" r:id="rId11"/>
    <p:sldId id="1303" r:id="rId12"/>
    <p:sldId id="1304" r:id="rId13"/>
    <p:sldId id="1305" r:id="rId14"/>
    <p:sldId id="1240" r:id="rId15"/>
    <p:sldId id="1241" r:id="rId16"/>
    <p:sldId id="1244" r:id="rId17"/>
    <p:sldId id="1243" r:id="rId18"/>
    <p:sldId id="1245" r:id="rId19"/>
    <p:sldId id="1252" r:id="rId20"/>
    <p:sldId id="1255" r:id="rId21"/>
    <p:sldId id="1254" r:id="rId22"/>
    <p:sldId id="1246" r:id="rId23"/>
    <p:sldId id="1256" r:id="rId24"/>
    <p:sldId id="1257" r:id="rId25"/>
    <p:sldId id="1258" r:id="rId26"/>
    <p:sldId id="1247" r:id="rId27"/>
    <p:sldId id="1259" r:id="rId28"/>
    <p:sldId id="1249" r:id="rId29"/>
    <p:sldId id="1263" r:id="rId30"/>
    <p:sldId id="1260" r:id="rId31"/>
    <p:sldId id="1250" r:id="rId32"/>
    <p:sldId id="1261" r:id="rId33"/>
    <p:sldId id="1262" r:id="rId34"/>
    <p:sldId id="1231" r:id="rId35"/>
    <p:sldId id="1186" r:id="rId36"/>
    <p:sldId id="1234" r:id="rId37"/>
    <p:sldId id="1235" r:id="rId38"/>
    <p:sldId id="1232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90941" autoAdjust="0"/>
  </p:normalViewPr>
  <p:slideViewPr>
    <p:cSldViewPr snapToGrid="0">
      <p:cViewPr varScale="1">
        <p:scale>
          <a:sx n="105" d="100"/>
          <a:sy n="105" d="100"/>
        </p:scale>
        <p:origin x="21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网上提交本次作业（在“实验报告”中提交）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>
                <a:solidFill>
                  <a:srgbClr val="0000CC"/>
                </a:solidFill>
                <a:latin typeface="+mn-ea"/>
              </a:rPr>
              <a:t>   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=&gt; 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注：因为课时问题，本次作业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10069206/10071706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班级的同学放宽到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10.4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提交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D.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::uppercase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</a:t>
            </a:r>
            <a:r>
              <a:rPr lang="zh-CN" altLang="en-US" sz="1600" b="1" dirty="0">
                <a:latin typeface="+mn-ea"/>
              </a:rPr>
              <a:t>：按要求自行构造测试程序，能对比看出用和不用的差别即可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测试程序中的数据类型为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，自行构造若干组测试数据，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十六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进制一起使用才能看出效果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u="sng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、同一个程序中，设置完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，如果想恢复小写，具体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的做法是</a:t>
            </a:r>
            <a:r>
              <a:rPr kumimoji="1" lang="zh-CN" altLang="en-US" sz="1600" b="1" u="sng" dirty="0">
                <a:latin typeface="+mn-ea"/>
              </a:rPr>
              <a:t>在设置之后使用</a:t>
            </a:r>
            <a:r>
              <a:rPr kumimoji="1" lang="en-US" altLang="zh-CN" sz="1600" b="1" u="sng" dirty="0">
                <a:latin typeface="+mn-ea"/>
              </a:rPr>
              <a:t>resetiosflags(ios::uppercase)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本小问如果不会，先不要问，先往后做，看后面的题目是否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有相似问题可以启发你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屏幕截图 2021-09-26 1703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1323975"/>
            <a:ext cx="4415155" cy="2811145"/>
          </a:xfrm>
          <a:prstGeom prst="rect">
            <a:avLst/>
          </a:prstGeom>
        </p:spPr>
      </p:pic>
      <p:pic>
        <p:nvPicPr>
          <p:cNvPr id="4" name="图片 3" descr="屏幕截图 2021-09-26 1704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55" y="4734560"/>
            <a:ext cx="2228850" cy="806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E.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showpos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</a:t>
            </a:r>
            <a:r>
              <a:rPr lang="zh-CN" altLang="en-US" sz="1600" b="1" dirty="0">
                <a:latin typeface="+mn-ea"/>
              </a:rPr>
              <a:t>：按要求自行构造测试程序，能对比看出用和不用的差别即可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测试程序中的数据类型为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，自行构造若干组测试数据，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十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进制一起使用才能看出效果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u="sng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、同一个程序中，设置完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，如果想取消，具体的做法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zh-CN" altLang="en-US" sz="1600" b="1" u="sng" dirty="0">
                <a:latin typeface="+mn-ea"/>
                <a:sym typeface="+mn-ea"/>
              </a:rPr>
              <a:t>在设置之后使用</a:t>
            </a:r>
            <a:r>
              <a:rPr kumimoji="1" lang="en-US" altLang="zh-CN" sz="1600" b="1" u="sng" dirty="0">
                <a:latin typeface="+mn-ea"/>
                <a:sym typeface="+mn-ea"/>
              </a:rPr>
              <a:t>resetiosflags(ios::showpos)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本小问如果不会，先不要问，先往后做，看后面的题目是否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有相似问题可以启发你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600" b="1" dirty="0">
              <a:latin typeface="+mn-ea"/>
            </a:endParaRPr>
          </a:p>
        </p:txBody>
      </p:sp>
      <p:pic>
        <p:nvPicPr>
          <p:cNvPr id="5" name="图片 4" descr="屏幕截图 2021-09-26 1714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1323975"/>
            <a:ext cx="4427855" cy="3338830"/>
          </a:xfrm>
          <a:prstGeom prst="rect">
            <a:avLst/>
          </a:prstGeom>
        </p:spPr>
      </p:pic>
      <p:pic>
        <p:nvPicPr>
          <p:cNvPr id="8" name="图片 7" descr="屏幕截图 2021-09-26 1714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30" y="5051425"/>
            <a:ext cx="225425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1728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000" b="1" dirty="0">
                <a:latin typeface="+mn-ea"/>
              </a:rPr>
              <a:t>#include &lt;iostream&gt;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iomanip</a:t>
            </a:r>
            <a:r>
              <a:rPr lang="en-US" altLang="zh-CN" sz="1000" b="1" dirty="0">
                <a:latin typeface="+mn-ea"/>
              </a:rPr>
              <a:t>&gt;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using namespace std;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int main()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{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float f1 = 1234.5678F;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float f2 = 8765.4321F;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1</a:t>
            </a:r>
            <a:r>
              <a:rPr lang="zh-CN" altLang="en-US" sz="1000" b="1" dirty="0">
                <a:latin typeface="+mn-ea"/>
              </a:rPr>
              <a:t>组：不设或非法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(0)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2</a:t>
            </a:r>
            <a:r>
              <a:rPr lang="zh-CN" altLang="en-US" sz="1000" b="1" dirty="0">
                <a:latin typeface="+mn-ea"/>
              </a:rPr>
              <a:t>组：小于等于整数位数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(2)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(3)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(4)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3</a:t>
            </a:r>
            <a:r>
              <a:rPr lang="zh-CN" altLang="en-US" sz="1000" b="1" dirty="0">
                <a:latin typeface="+mn-ea"/>
              </a:rPr>
              <a:t>组：大于整数位数，但小与等于</a:t>
            </a:r>
            <a:r>
              <a:rPr lang="en-US" altLang="zh-CN" sz="1000" b="1" dirty="0">
                <a:latin typeface="+mn-ea"/>
              </a:rPr>
              <a:t>float</a:t>
            </a:r>
            <a:r>
              <a:rPr lang="zh-CN" altLang="en-US" sz="1000" b="1" dirty="0">
                <a:latin typeface="+mn-ea"/>
              </a:rPr>
              <a:t>型有效数字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(5)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(6)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(7)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4</a:t>
            </a:r>
            <a:r>
              <a:rPr lang="zh-CN" altLang="en-US" sz="1000" b="1" dirty="0">
                <a:latin typeface="+mn-ea"/>
              </a:rPr>
              <a:t>组：大于</a:t>
            </a:r>
            <a:r>
              <a:rPr lang="en-US" altLang="zh-CN" sz="1000" b="1" dirty="0">
                <a:latin typeface="+mn-ea"/>
              </a:rPr>
              <a:t>float</a:t>
            </a:r>
            <a:r>
              <a:rPr lang="zh-CN" altLang="en-US" sz="1000" b="1" dirty="0">
                <a:latin typeface="+mn-ea"/>
              </a:rPr>
              <a:t>型有效数字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(8)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(9)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(10)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(25)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return 0;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}</a:t>
            </a:r>
            <a:endParaRPr lang="en-US" altLang="zh-CN" sz="10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861848" y="2133601"/>
            <a:ext cx="1538452" cy="3428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 descr="屏幕截图 2021-09-26 1718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1615" y="2526030"/>
            <a:ext cx="2705100" cy="2806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1323973"/>
            <a:ext cx="1024733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050" b="1" dirty="0">
                <a:latin typeface="+mn-ea"/>
              </a:rPr>
              <a:t>#include &lt;iostream&gt;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#include &lt;</a:t>
            </a:r>
            <a:r>
              <a:rPr lang="en-US" altLang="zh-CN" sz="1050" b="1" dirty="0" err="1">
                <a:latin typeface="+mn-ea"/>
              </a:rPr>
              <a:t>iomanip</a:t>
            </a:r>
            <a:r>
              <a:rPr lang="en-US" altLang="zh-CN" sz="1050" b="1" dirty="0">
                <a:latin typeface="+mn-ea"/>
              </a:rPr>
              <a:t>&gt;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using namespace std;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int main()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{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float f1 = 1234567890123456789.0F;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float f2 = 9876543210987654321.0F;</a:t>
            </a:r>
            <a:endParaRPr lang="en-US" altLang="zh-CN" sz="1050" b="1" dirty="0">
              <a:latin typeface="+mn-ea"/>
            </a:endParaRPr>
          </a:p>
          <a:p>
            <a:endParaRPr lang="zh-CN" altLang="en-US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1</a:t>
            </a:r>
            <a:r>
              <a:rPr lang="zh-CN" altLang="en-US" sz="1050" b="1" dirty="0">
                <a:latin typeface="+mn-ea"/>
              </a:rPr>
              <a:t>组：不设或非法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(0)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endParaRPr lang="en-US" altLang="zh-CN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2</a:t>
            </a:r>
            <a:r>
              <a:rPr lang="zh-CN" altLang="en-US" sz="1050" b="1" dirty="0">
                <a:latin typeface="+mn-ea"/>
              </a:rPr>
              <a:t>组：小于等于整数位数 并且 小与等于</a:t>
            </a:r>
            <a:r>
              <a:rPr lang="en-US" altLang="zh-CN" sz="1050" b="1" dirty="0">
                <a:latin typeface="+mn-ea"/>
              </a:rPr>
              <a:t>float</a:t>
            </a:r>
            <a:r>
              <a:rPr lang="zh-CN" altLang="en-US" sz="1050" b="1" dirty="0">
                <a:latin typeface="+mn-ea"/>
              </a:rPr>
              <a:t>型有效数字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(2)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(3)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(4)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(5)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(6)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(7)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endParaRPr lang="zh-CN" altLang="en-US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3</a:t>
            </a:r>
            <a:r>
              <a:rPr lang="zh-CN" altLang="en-US" sz="1050" b="1" dirty="0">
                <a:latin typeface="+mn-ea"/>
              </a:rPr>
              <a:t>组：大于</a:t>
            </a:r>
            <a:r>
              <a:rPr lang="en-US" altLang="zh-CN" sz="1050" b="1" dirty="0">
                <a:latin typeface="+mn-ea"/>
              </a:rPr>
              <a:t>float</a:t>
            </a:r>
            <a:r>
              <a:rPr lang="zh-CN" altLang="en-US" sz="1050" b="1" dirty="0">
                <a:latin typeface="+mn-ea"/>
              </a:rPr>
              <a:t>型有效数字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(8)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(9)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(10)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为什么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f1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比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f2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少一位？</a:t>
            </a:r>
            <a:endParaRPr lang="zh-CN" altLang="en-US" sz="105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(11)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 //</a:t>
            </a:r>
            <a:r>
              <a:rPr lang="zh-CN" altLang="en-US" sz="1050" b="1" dirty="0">
                <a:latin typeface="+mn-ea"/>
              </a:rPr>
              <a:t>处理完后</a:t>
            </a:r>
            <a:r>
              <a:rPr lang="en-US" altLang="zh-CN" sz="1050" b="1" dirty="0">
                <a:latin typeface="+mn-ea"/>
              </a:rPr>
              <a:t>f1</a:t>
            </a:r>
            <a:r>
              <a:rPr lang="zh-CN" altLang="en-US" sz="1050" b="1" dirty="0">
                <a:latin typeface="+mn-ea"/>
              </a:rPr>
              <a:t>末位为</a:t>
            </a:r>
            <a:r>
              <a:rPr lang="en-US" altLang="zh-CN" sz="1050" b="1" dirty="0">
                <a:latin typeface="+mn-ea"/>
              </a:rPr>
              <a:t>0</a:t>
            </a:r>
            <a:r>
              <a:rPr lang="zh-CN" altLang="en-US" sz="1050" b="1" dirty="0">
                <a:latin typeface="+mn-ea"/>
              </a:rPr>
              <a:t>，被省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(25)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 //</a:t>
            </a:r>
            <a:r>
              <a:rPr lang="zh-CN" altLang="en-US" sz="1050" b="1" dirty="0">
                <a:latin typeface="+mn-ea"/>
                <a:sym typeface="+mn-ea"/>
              </a:rPr>
              <a:t>略了，不输出</a:t>
            </a:r>
            <a:endParaRPr lang="en-US" altLang="zh-CN" sz="1050" b="1" dirty="0">
              <a:latin typeface="+mn-ea"/>
            </a:endParaRPr>
          </a:p>
          <a:p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return 0;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}</a:t>
            </a:r>
            <a:endParaRPr lang="en-US" altLang="zh-CN" sz="105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861848" y="2133600"/>
            <a:ext cx="2481427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276974" y="1323974"/>
            <a:ext cx="455843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屏幕截图 2021-09-26 1721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3100" y="2535555"/>
            <a:ext cx="3067050" cy="2787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1728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0.12345678F;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f2 = 0.87654321F;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组：不设或非法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组：小与等于</a:t>
            </a:r>
            <a:r>
              <a:rPr lang="en-US" altLang="zh-CN" sz="1100" b="1" dirty="0">
                <a:latin typeface="+mn-ea"/>
              </a:rPr>
              <a:t>float</a:t>
            </a:r>
            <a:r>
              <a:rPr lang="zh-CN" altLang="en-US" sz="1100" b="1" dirty="0">
                <a:latin typeface="+mn-ea"/>
              </a:rPr>
              <a:t>型有效数字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(1)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(2)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(3)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(4)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(5)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(6)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(7)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3</a:t>
            </a:r>
            <a:r>
              <a:rPr lang="zh-CN" altLang="en-US" sz="1100" b="1" dirty="0">
                <a:latin typeface="+mn-ea"/>
              </a:rPr>
              <a:t>组：大于</a:t>
            </a:r>
            <a:r>
              <a:rPr lang="en-US" altLang="zh-CN" sz="1100" b="1" dirty="0">
                <a:latin typeface="+mn-ea"/>
              </a:rPr>
              <a:t>float</a:t>
            </a:r>
            <a:r>
              <a:rPr lang="zh-CN" altLang="en-US" sz="1100" b="1" dirty="0">
                <a:latin typeface="+mn-ea"/>
              </a:rPr>
              <a:t>型有效数字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(8)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(9)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(10)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(25)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899948" y="2181225"/>
            <a:ext cx="1795627" cy="4000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 descr="屏幕截图 2021-09-26 1725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5965" y="2602230"/>
            <a:ext cx="42164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88076" y="1323974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重要结论：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setprecision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指定输出位数后，系统会按指定位数输出，即使指定位数超过数据的有效位数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 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即：输出数据的某位开始是不可信的，但依然会输出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</a:t>
            </a:r>
            <a:r>
              <a:rPr kumimoji="1" lang="zh-CN" altLang="en-US" sz="1600" b="1" dirty="0">
                <a:latin typeface="+mn-ea"/>
              </a:rPr>
              <a:t>单独使用时的显示规律总结（如果数据不够，可以再自己构造测试数据）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总结：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、位数不设或非法时，程序自动设为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1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、小于等于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float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型有效数字时，按四舍五入的方式舍去多余位数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、大于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float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型有效数字时，输出数据的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float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型有效数字最后一位的下一位（第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7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位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）开始不可信，且依然输出</a:t>
            </a:r>
            <a:endParaRPr kumimoji="1" lang="zh-CN" altLang="en-US" sz="1600" b="1" dirty="0">
              <a:solidFill>
                <a:srgbClr val="0000CC"/>
              </a:solidFill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4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、输出时若最后一位是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0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，则不输出</a:t>
            </a:r>
            <a:endParaRPr kumimoji="1" lang="zh-CN" altLang="en-US" sz="1600" b="1" dirty="0">
              <a:solidFill>
                <a:srgbClr val="0000CC"/>
              </a:solidFill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CC"/>
              </a:solidFill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注：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1.F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中所有的输出结果有效位数大于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7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的，第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7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位有效数字碰巧是可信的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1.F-(1)~(3)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结论：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float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型数据的显示规律同样适用于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double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型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05474" y="1323974"/>
            <a:ext cx="512993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1234.5678F;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f2 = 8765.4321F;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09545" y="2438400"/>
            <a:ext cx="1967005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09-26 1756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5975" y="3134995"/>
            <a:ext cx="47498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1234567890123456789.0F;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f2 = 9876543210987654321.0F;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05476" y="1323974"/>
            <a:ext cx="51299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09545" y="2438400"/>
            <a:ext cx="2757580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09-26 1757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5475" y="3364230"/>
            <a:ext cx="5134610" cy="11290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0.12345678F;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f2 = 0.87654321F;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05476" y="1323974"/>
            <a:ext cx="51299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数据换为：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09-26 175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4575" y="3126105"/>
            <a:ext cx="4292600" cy="16065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1323973"/>
            <a:ext cx="1024733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setprecision+ios</a:t>
            </a:r>
            <a:r>
              <a:rPr kumimoji="1" lang="en-US" altLang="zh-CN" sz="1600" b="1" dirty="0">
                <a:latin typeface="+mn-ea"/>
              </a:rPr>
              <a:t>::fixed</a:t>
            </a:r>
            <a:r>
              <a:rPr kumimoji="1" lang="zh-CN" altLang="en-US" sz="1600" b="1" dirty="0">
                <a:latin typeface="+mn-ea"/>
              </a:rPr>
              <a:t>使用时的显示规律总结（如果数据不够，可以再自己构造测试数据）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总结：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、不设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precision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时，程序自动设置为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6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位小数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setprecision()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括号里的数不再表示输出结果的有效位数，而是表示输出结果的小数位数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3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、小于等于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float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型有效数字时，按四舍五入的方式舍去多余位数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、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输出结果的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float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型有效数字最后一位的下一位（第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7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位）开始不可信，且依然输出</a:t>
            </a:r>
            <a:endParaRPr kumimoji="1" lang="zh-CN" altLang="en-US" sz="1600" b="1" dirty="0">
              <a:solidFill>
                <a:srgbClr val="0000CC"/>
              </a:solidFill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1.G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中所有的输出结果有效位数大于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7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的，第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7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位有效数字碰巧是可信的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1.G-(1)~(3)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结论：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float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型数据的显示规律同样适用于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double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1234.5678F;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f2 = 8765.4321F;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09-26 1817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1225" y="3153410"/>
            <a:ext cx="4861560" cy="15519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1234567890123456789.0F;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f2 = 9876543210987654321.0F;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09545" y="2438400"/>
            <a:ext cx="2757580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09-26 1818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1225" y="3143250"/>
            <a:ext cx="4866640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0.12345678F;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f2 = 0.87654321F;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09-26 1819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8840" y="3145155"/>
            <a:ext cx="4876800" cy="15684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88076" y="1323974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setprecision+ios</a:t>
            </a:r>
            <a:r>
              <a:rPr kumimoji="1" lang="en-US" altLang="zh-CN" sz="1600" b="1" dirty="0">
                <a:latin typeface="+mn-ea"/>
              </a:rPr>
              <a:t>::scientific</a:t>
            </a:r>
            <a:r>
              <a:rPr kumimoji="1" lang="zh-CN" altLang="en-US" sz="1600" b="1" dirty="0">
                <a:latin typeface="+mn-ea"/>
              </a:rPr>
              <a:t>使用时的显示规律总结（如果数据不够，可以再自己构造测试数据）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总结：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1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、不设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precision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时，程序自动设置为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6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位小数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2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、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setprecision()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括号里的数不再表示输出结果的有效位数，而是表示输出结果的小数位数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3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、小于等于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float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型有效数字时，按四舍五入的方式舍去多余位数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4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、输出结果的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float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型有效数字最后一位的下一位（第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7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位）开始不可信，且依然输出</a:t>
            </a:r>
            <a:endParaRPr kumimoji="1" lang="zh-CN" altLang="en-US" sz="1600" b="1" dirty="0">
              <a:solidFill>
                <a:srgbClr val="0000CC"/>
              </a:solidFill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1.H-(1)~(3)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结论：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float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型数据的显示规律同样适用于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double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I.ios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的混合使用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错误用法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1650" y="1323974"/>
            <a:ext cx="525376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    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98549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6627" y="4533900"/>
            <a:ext cx="4995022" cy="2000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577612" y="4533900"/>
            <a:ext cx="5257799" cy="2000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 descr="屏幕截图 2021-09-26 1851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745" y="5045075"/>
            <a:ext cx="3390900" cy="977900"/>
          </a:xfrm>
          <a:prstGeom prst="rect">
            <a:avLst/>
          </a:prstGeom>
        </p:spPr>
      </p:pic>
      <p:pic>
        <p:nvPicPr>
          <p:cNvPr id="4" name="图片 3" descr="屏幕截图 2021-09-26 1853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165" y="5045075"/>
            <a:ext cx="335915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I.ios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的混合使用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在上一页的基础上将程序改正确，并给出截图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1650" y="1323974"/>
            <a:ext cx="525376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</a:t>
            </a:r>
            <a:r>
              <a:rPr lang="en-US" altLang="fr-FR" sz="1100" b="1" dirty="0">
                <a:latin typeface="+mn-ea"/>
              </a:rPr>
              <a:t>cout &lt;&lt; resetiosflags(ios::scientific);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98549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</a:t>
            </a:r>
            <a:r>
              <a:rPr lang="en-US" altLang="fr-FR" sz="1100" b="1" dirty="0">
                <a:latin typeface="+mn-ea"/>
              </a:rPr>
              <a:t>cout &lt;&lt; resetiosflags(ios::fixed);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6627" y="4533900"/>
            <a:ext cx="4995022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577612" y="4533900"/>
            <a:ext cx="5257799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88076" y="5534025"/>
            <a:ext cx="10247336" cy="100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如果想要在一个程序中同时显示</a:t>
            </a:r>
            <a:r>
              <a:rPr kumimoji="1" lang="en-US" altLang="zh-CN" sz="1600" b="1" dirty="0">
                <a:latin typeface="+mn-ea"/>
              </a:rPr>
              <a:t>fixed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scientific</a:t>
            </a:r>
            <a:r>
              <a:rPr kumimoji="1" lang="zh-CN" altLang="en-US" sz="1600" b="1" dirty="0">
                <a:latin typeface="+mn-ea"/>
              </a:rPr>
              <a:t>形式，需要在两者之间加入一句：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latin typeface="+mn-ea"/>
              </a:rPr>
              <a:t>cout &lt;&lt; resetiosflags(ios::fixed); </a:t>
            </a:r>
            <a:r>
              <a:rPr kumimoji="1" lang="zh-CN" altLang="en-US" sz="1600" b="1" u="sng" dirty="0">
                <a:latin typeface="+mn-ea"/>
              </a:rPr>
              <a:t>或 </a:t>
            </a:r>
            <a:r>
              <a:rPr kumimoji="1" lang="en-US" altLang="zh-CN" sz="1600" b="1" u="sng" dirty="0">
                <a:latin typeface="+mn-ea"/>
              </a:rPr>
              <a:t>cout &lt;&lt; </a:t>
            </a:r>
            <a:r>
              <a:rPr kumimoji="1" lang="en-US" altLang="zh-CN" sz="1600" b="1" u="sng" dirty="0">
                <a:latin typeface="+mn-ea"/>
              </a:rPr>
              <a:t>resetiosflags(ios::scientific);</a:t>
            </a:r>
            <a:endParaRPr kumimoji="1" lang="en-US" altLang="zh-CN" sz="1600" b="1" u="sng" dirty="0">
              <a:latin typeface="+mn-ea"/>
            </a:endParaRPr>
          </a:p>
        </p:txBody>
      </p:sp>
      <p:pic>
        <p:nvPicPr>
          <p:cNvPr id="2" name="图片 1" descr="屏幕截图 2021-09-26 1858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5645" y="4533900"/>
            <a:ext cx="2197100" cy="977900"/>
          </a:xfrm>
          <a:prstGeom prst="rect">
            <a:avLst/>
          </a:prstGeom>
        </p:spPr>
      </p:pic>
      <p:pic>
        <p:nvPicPr>
          <p:cNvPr id="4" name="图片 3" descr="屏幕截图 2021-09-26 1859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745" y="4533900"/>
            <a:ext cx="2209800" cy="9588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J.setw</a:t>
            </a:r>
            <a:r>
              <a:rPr lang="zh-CN" altLang="en-US" sz="1600" b="1" dirty="0">
                <a:latin typeface="+mn-ea"/>
              </a:rPr>
              <a:t>的基本使用 </a:t>
            </a:r>
            <a:r>
              <a:rPr lang="en-US" altLang="zh-CN" sz="1600" b="1" dirty="0">
                <a:latin typeface="+mn-ea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7628" y="1323974"/>
            <a:ext cx="5117783" cy="3594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2551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a = 12345;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  <a:endParaRPr lang="fr-F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(3)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(6)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4" y="4918841"/>
            <a:ext cx="10243297" cy="16153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setw</a:t>
            </a:r>
            <a:r>
              <a:rPr kumimoji="1" lang="zh-CN" altLang="en-US" sz="1200" b="1" dirty="0">
                <a:latin typeface="+mn-ea"/>
              </a:rPr>
              <a:t>指定的宽度是总宽度，当总宽度大于数据宽度时，显示规律为</a:t>
            </a:r>
            <a:r>
              <a:rPr kumimoji="1" lang="zh-CN" altLang="en-US" sz="1200" b="1" u="sng" dirty="0">
                <a:latin typeface="+mn-ea"/>
              </a:rPr>
              <a:t>最左侧一位到</a:t>
            </a:r>
            <a:r>
              <a:rPr kumimoji="1" lang="en-US" altLang="zh-CN" sz="1200" b="1" u="sng" dirty="0" err="1">
                <a:latin typeface="+mn-ea"/>
                <a:sym typeface="+mn-ea"/>
              </a:rPr>
              <a:t>setw</a:t>
            </a:r>
            <a:r>
              <a:rPr kumimoji="1" lang="zh-CN" altLang="en-US" sz="1200" b="1" u="sng" dirty="0">
                <a:latin typeface="+mn-ea"/>
                <a:sym typeface="+mn-ea"/>
              </a:rPr>
              <a:t>的设置后第一个数据最后一位宽度为设定的宽度</a:t>
            </a:r>
            <a:r>
              <a:rPr kumimoji="1" lang="zh-CN" altLang="en-US" sz="1200" b="1" dirty="0">
                <a:latin typeface="+mn-ea"/>
              </a:rPr>
              <a:t>；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   当总宽度小于数据宽度时，显示规律为</a:t>
            </a:r>
            <a:r>
              <a:rPr kumimoji="1" lang="zh-CN" altLang="en-US" sz="1200" b="1" u="sng" dirty="0">
                <a:latin typeface="+mn-ea"/>
              </a:rPr>
              <a:t>该数据顶格输出，其余数据随后</a:t>
            </a:r>
            <a:r>
              <a:rPr kumimoji="1" lang="zh-CN" altLang="en-US" sz="1200" b="1" u="sng" dirty="0">
                <a:latin typeface="+mn-ea"/>
              </a:rPr>
              <a:t>输出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setw</a:t>
            </a:r>
            <a:r>
              <a:rPr kumimoji="1" lang="zh-CN" altLang="en-US" sz="1200" b="1" dirty="0">
                <a:latin typeface="+mn-ea"/>
              </a:rPr>
              <a:t>的设置后，对后面的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zh-CN" altLang="en-US" sz="1200" b="1" dirty="0">
                <a:latin typeface="+mn-ea"/>
              </a:rPr>
              <a:t>仅</a:t>
            </a:r>
            <a:r>
              <a:rPr kumimoji="1" lang="zh-CN" altLang="en-US" sz="1200" b="1" dirty="0">
                <a:latin typeface="+mn-ea"/>
              </a:rPr>
              <a:t>一个</a:t>
            </a:r>
            <a:r>
              <a:rPr kumimoji="1" lang="en-US" altLang="zh-CN" sz="1200" b="1" dirty="0">
                <a:latin typeface="+mn-ea"/>
              </a:rPr>
              <a:t>_____(</a:t>
            </a:r>
            <a:r>
              <a:rPr kumimoji="1" lang="zh-CN" altLang="en-US" sz="1200" b="1" dirty="0">
                <a:latin typeface="+mn-ea"/>
              </a:rPr>
              <a:t>仅一个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所有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数据有效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、程序最前面两行的输出，目的是什么？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标定距离，方便观察输出结果的宽度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、每行输出的最后一个</a:t>
            </a:r>
            <a:r>
              <a:rPr kumimoji="1" lang="en-US" altLang="zh-CN" sz="1200" b="1" dirty="0">
                <a:latin typeface="+mn-ea"/>
              </a:rPr>
              <a:t>*</a:t>
            </a:r>
            <a:r>
              <a:rPr kumimoji="1" lang="zh-CN" altLang="en-US" sz="1200" b="1" dirty="0">
                <a:latin typeface="+mn-ea"/>
              </a:rPr>
              <a:t>，目的是什么？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证明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setw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的设置不是对所有数据有效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 descr="屏幕截图 2021-09-26 1905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315" y="2783840"/>
            <a:ext cx="313055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J.setw</a:t>
            </a:r>
            <a:r>
              <a:rPr lang="zh-CN" altLang="en-US" sz="1600" b="1" dirty="0">
                <a:latin typeface="+mn-ea"/>
              </a:rPr>
              <a:t>的基本使用 </a:t>
            </a:r>
            <a:r>
              <a:rPr lang="en-US" altLang="zh-CN" sz="1600" b="1" dirty="0">
                <a:latin typeface="+mn-ea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7628" y="1323974"/>
            <a:ext cx="5117783" cy="3594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2551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double a = 0.123456789012345;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  <a:endParaRPr lang="fr-F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(6)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(9)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(30)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4" y="4918841"/>
            <a:ext cx="10243297" cy="16153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指定的宽度是总宽度，对于实型数据，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包含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包含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不包含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小数点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 descr="屏幕截图 2021-09-26 1926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4965" y="2771140"/>
            <a:ext cx="3143250" cy="12636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K.setw+setfill</a:t>
            </a:r>
            <a:r>
              <a:rPr lang="zh-CN" altLang="en-US" sz="1600" b="1" dirty="0">
                <a:latin typeface="+mn-ea"/>
              </a:rPr>
              <a:t>的使用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66810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a = 12345;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  <a:endParaRPr lang="fr-F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('-')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273158" y="1323972"/>
            <a:ext cx="3562254" cy="33321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88076" y="4656083"/>
            <a:ext cx="10247336" cy="18780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en-US" altLang="zh-CN" sz="1600" b="1" dirty="0">
                <a:latin typeface="+mn-ea"/>
              </a:rPr>
              <a:t>___________</a:t>
            </a:r>
            <a:r>
              <a:rPr kumimoji="1" lang="zh-CN" altLang="en-US" sz="1600" b="1" u="sng" dirty="0">
                <a:latin typeface="+mn-ea"/>
              </a:rPr>
              <a:t>在输出结果的同一行中，将空余的部分填充字符</a:t>
            </a:r>
            <a:r>
              <a:rPr kumimoji="1" lang="en-US" altLang="zh-CN" sz="1600" b="1" dirty="0">
                <a:latin typeface="+mn-ea"/>
              </a:rPr>
              <a:t>________________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的设置后，对后面的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u="sng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、解释为什么第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行的第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个数</a:t>
            </a:r>
            <a:r>
              <a:rPr kumimoji="1" lang="en-US" altLang="zh-CN" sz="1600" b="1" dirty="0">
                <a:latin typeface="+mn-ea"/>
              </a:rPr>
              <a:t>(12346)</a:t>
            </a:r>
            <a:r>
              <a:rPr kumimoji="1" lang="zh-CN" altLang="en-US" sz="1600" b="1" dirty="0">
                <a:latin typeface="+mn-ea"/>
              </a:rPr>
              <a:t>前面没有</a:t>
            </a:r>
            <a:r>
              <a:rPr kumimoji="1" lang="en-US" altLang="zh-CN" sz="1600" b="1" dirty="0">
                <a:latin typeface="+mn-ea"/>
              </a:rPr>
              <a:t>-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第四行的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#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与第二个数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(12346)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之间没有空格，无法填充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-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，故没有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-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</p:txBody>
      </p:sp>
      <p:pic>
        <p:nvPicPr>
          <p:cNvPr id="2" name="图片 1" descr="屏幕截图 2021-09-26 1930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9190" y="2940050"/>
            <a:ext cx="313055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88076" y="3832160"/>
            <a:ext cx="6905800" cy="27019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a = 12345;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         1         2         3"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::left);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6901761" cy="25081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int a = 12345;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         1         2         3"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93876" y="1323973"/>
            <a:ext cx="3341536" cy="25081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493876" y="3832158"/>
            <a:ext cx="3341536" cy="27019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854273" y="3832157"/>
            <a:ext cx="4643641" cy="942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ios</a:t>
            </a:r>
            <a:r>
              <a:rPr kumimoji="1" lang="en-US" altLang="zh-CN" sz="1600" b="1" dirty="0">
                <a:latin typeface="+mn-ea"/>
              </a:rPr>
              <a:t>::left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将数据改成左对齐</a:t>
            </a:r>
            <a:r>
              <a:rPr kumimoji="1" lang="en-US" altLang="zh-CN" sz="1600" b="1" dirty="0">
                <a:latin typeface="+mn-ea"/>
              </a:rPr>
              <a:t>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、如果不设置，缺省是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右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左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右对齐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 descr="屏幕截图 2021-09-26 1939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9045" y="2101850"/>
            <a:ext cx="3130550" cy="952500"/>
          </a:xfrm>
          <a:prstGeom prst="rect">
            <a:avLst/>
          </a:prstGeom>
        </p:spPr>
      </p:pic>
      <p:pic>
        <p:nvPicPr>
          <p:cNvPr id="4" name="图片 3" descr="屏幕截图 2021-09-26 1939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045" y="4694555"/>
            <a:ext cx="312420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(2) - </a:t>
            </a:r>
            <a:r>
              <a:rPr lang="zh-CN" altLang="en-US" sz="1600" b="1" dirty="0">
                <a:latin typeface="+mn-ea"/>
              </a:rPr>
              <a:t>同时使用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6897723" cy="27855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int a = 12345;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  <a:endParaRPr lang="fr-FR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89838" y="1323972"/>
            <a:ext cx="3345574" cy="2785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489838" y="4109545"/>
            <a:ext cx="3345574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2115" y="4109545"/>
            <a:ext cx="6897723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int a = 12345;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  <a:endParaRPr lang="fr-FR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pic>
        <p:nvPicPr>
          <p:cNvPr id="2" name="图片 1" descr="屏幕截图 2021-09-26 1947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7140" y="2160905"/>
            <a:ext cx="3130550" cy="1111250"/>
          </a:xfrm>
          <a:prstGeom prst="rect">
            <a:avLst/>
          </a:prstGeom>
        </p:spPr>
      </p:pic>
      <p:pic>
        <p:nvPicPr>
          <p:cNvPr id="4" name="图片 3" descr="屏幕截图 2021-09-26 1947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15" y="4845685"/>
            <a:ext cx="31242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在上一页的基础上将程序改正确，并给出截图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6897723" cy="27855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000" b="1" dirty="0">
                <a:latin typeface="+mn-ea"/>
              </a:rPr>
              <a:t>#include &lt;iostream&gt;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iomanip</a:t>
            </a:r>
            <a:r>
              <a:rPr lang="en-US" altLang="zh-CN" sz="1000" b="1" dirty="0">
                <a:latin typeface="+mn-ea"/>
              </a:rPr>
              <a:t>&gt;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using namespace std;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int main()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{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int a = 12345;</a:t>
            </a:r>
            <a:endParaRPr lang="en-US" altLang="zh-CN" sz="1000" b="1" dirty="0">
              <a:latin typeface="+mn-ea"/>
            </a:endParaRPr>
          </a:p>
          <a:p>
            <a:r>
              <a:rPr lang="fr-FR" altLang="zh-CN" sz="1000" b="1" dirty="0">
                <a:latin typeface="+mn-ea"/>
              </a:rPr>
              <a:t>    cout &lt;&lt; "0         1         2         3" &lt;&lt; endl;</a:t>
            </a:r>
            <a:endParaRPr lang="fr-FR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"0123456789012345678901234567890123456789"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左对齐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setiosflags</a:t>
            </a:r>
            <a:r>
              <a:rPr lang="en-US" altLang="zh-CN" sz="1000" b="1" dirty="0">
                <a:latin typeface="+mn-ea"/>
              </a:rPr>
              <a:t>(</a:t>
            </a:r>
            <a:r>
              <a:rPr lang="en-US" altLang="zh-CN" sz="1000" b="1" dirty="0" err="1">
                <a:latin typeface="+mn-ea"/>
              </a:rPr>
              <a:t>ios</a:t>
            </a:r>
            <a:r>
              <a:rPr lang="en-US" altLang="zh-CN" sz="1000" b="1" dirty="0">
                <a:latin typeface="+mn-ea"/>
              </a:rPr>
              <a:t>::left) &lt;&lt; </a:t>
            </a:r>
            <a:r>
              <a:rPr lang="en-US" altLang="zh-CN" sz="1000" b="1" dirty="0" err="1">
                <a:latin typeface="+mn-ea"/>
              </a:rPr>
              <a:t>setw</a:t>
            </a:r>
            <a:r>
              <a:rPr lang="en-US" altLang="zh-CN" sz="1000" b="1" dirty="0">
                <a:latin typeface="+mn-ea"/>
              </a:rPr>
              <a:t>(10) &lt;&lt; a &lt;&lt; '#' &lt;&lt; </a:t>
            </a:r>
            <a:r>
              <a:rPr lang="en-US" altLang="zh-CN" sz="1000" b="1" dirty="0" err="1">
                <a:latin typeface="+mn-ea"/>
              </a:rPr>
              <a:t>setw</a:t>
            </a:r>
            <a:r>
              <a:rPr lang="en-US" altLang="zh-CN" sz="1000" b="1" dirty="0">
                <a:latin typeface="+mn-ea"/>
              </a:rPr>
              <a:t>(10) &lt;&lt; a + 1 &lt;&lt; '*'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右对齐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setiosflags</a:t>
            </a:r>
            <a:r>
              <a:rPr lang="en-US" altLang="zh-CN" sz="1000" b="1" dirty="0">
                <a:latin typeface="+mn-ea"/>
              </a:rPr>
              <a:t>(</a:t>
            </a:r>
            <a:r>
              <a:rPr lang="en-US" altLang="zh-CN" sz="1000" b="1" dirty="0" err="1">
                <a:latin typeface="+mn-ea"/>
              </a:rPr>
              <a:t>ios</a:t>
            </a:r>
            <a:r>
              <a:rPr lang="en-US" altLang="zh-CN" sz="1000" b="1" dirty="0">
                <a:latin typeface="+mn-ea"/>
              </a:rPr>
              <a:t>::right) &lt;&lt; </a:t>
            </a:r>
            <a:r>
              <a:rPr lang="en-US" altLang="zh-CN" sz="1000" b="1" dirty="0" err="1">
                <a:latin typeface="+mn-ea"/>
              </a:rPr>
              <a:t>setw</a:t>
            </a:r>
            <a:r>
              <a:rPr lang="en-US" altLang="zh-CN" sz="1000" b="1" dirty="0">
                <a:latin typeface="+mn-ea"/>
              </a:rPr>
              <a:t>(10) &lt;&lt; a &lt;&lt; '#' &lt;&lt; </a:t>
            </a:r>
            <a:r>
              <a:rPr lang="en-US" altLang="zh-CN" sz="1000" b="1" dirty="0" err="1">
                <a:latin typeface="+mn-ea"/>
              </a:rPr>
              <a:t>setw</a:t>
            </a:r>
            <a:r>
              <a:rPr lang="en-US" altLang="zh-CN" sz="1000" b="1" dirty="0">
                <a:latin typeface="+mn-ea"/>
              </a:rPr>
              <a:t>(10) &lt;&lt; a + 1 &lt;&lt; '*'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/*</a:t>
            </a:r>
            <a:r>
              <a:rPr lang="zh-CN" altLang="en-US" sz="1000" b="1" dirty="0">
                <a:latin typeface="+mn-ea"/>
              </a:rPr>
              <a:t>解除右对齐</a:t>
            </a:r>
            <a:r>
              <a:rPr lang="en-US" altLang="zh-CN" sz="1000" b="1" dirty="0">
                <a:latin typeface="+mn-ea"/>
              </a:rPr>
              <a:t>*/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cout &lt;&lt; resetiosflags(ios::right);</a:t>
            </a:r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左对齐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setiosflags</a:t>
            </a:r>
            <a:r>
              <a:rPr lang="en-US" altLang="zh-CN" sz="1000" b="1" dirty="0">
                <a:latin typeface="+mn-ea"/>
              </a:rPr>
              <a:t>(</a:t>
            </a:r>
            <a:r>
              <a:rPr lang="en-US" altLang="zh-CN" sz="1000" b="1" dirty="0" err="1">
                <a:latin typeface="+mn-ea"/>
              </a:rPr>
              <a:t>ios</a:t>
            </a:r>
            <a:r>
              <a:rPr lang="en-US" altLang="zh-CN" sz="1000" b="1" dirty="0">
                <a:latin typeface="+mn-ea"/>
              </a:rPr>
              <a:t>::left) &lt;&lt; </a:t>
            </a:r>
            <a:r>
              <a:rPr lang="en-US" altLang="zh-CN" sz="1000" b="1" dirty="0" err="1">
                <a:latin typeface="+mn-ea"/>
              </a:rPr>
              <a:t>setw</a:t>
            </a:r>
            <a:r>
              <a:rPr lang="en-US" altLang="zh-CN" sz="1000" b="1" dirty="0">
                <a:latin typeface="+mn-ea"/>
              </a:rPr>
              <a:t>(10) &lt;&lt; a &lt;&lt; '#' &lt;&lt; </a:t>
            </a:r>
            <a:r>
              <a:rPr lang="en-US" altLang="zh-CN" sz="1000" b="1" dirty="0" err="1">
                <a:latin typeface="+mn-ea"/>
              </a:rPr>
              <a:t>setw</a:t>
            </a:r>
            <a:r>
              <a:rPr lang="en-US" altLang="zh-CN" sz="1000" b="1" dirty="0">
                <a:latin typeface="+mn-ea"/>
              </a:rPr>
              <a:t>(10) &lt;&lt; a + 1 &lt;&lt; '*'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return 0;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}</a:t>
            </a:r>
            <a:endParaRPr lang="en-US" altLang="zh-CN" sz="10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89838" y="1323972"/>
            <a:ext cx="3345574" cy="2785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489838" y="4109545"/>
            <a:ext cx="3345574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2115" y="4109545"/>
            <a:ext cx="6897723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000" b="1" dirty="0">
                <a:latin typeface="+mn-ea"/>
              </a:rPr>
              <a:t>#include &lt;iostream&gt;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iomanip</a:t>
            </a:r>
            <a:r>
              <a:rPr lang="en-US" altLang="zh-CN" sz="1000" b="1" dirty="0">
                <a:latin typeface="+mn-ea"/>
              </a:rPr>
              <a:t>&gt;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using namespace std;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int main()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{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int a = 12345;</a:t>
            </a:r>
            <a:endParaRPr lang="en-US" altLang="zh-CN" sz="1000" b="1" dirty="0">
              <a:latin typeface="+mn-ea"/>
            </a:endParaRPr>
          </a:p>
          <a:p>
            <a:r>
              <a:rPr lang="fr-FR" altLang="zh-CN" sz="1000" b="1" dirty="0">
                <a:latin typeface="+mn-ea"/>
              </a:rPr>
              <a:t>    cout &lt;&lt; "0         1         2         3" &lt;&lt; endl;</a:t>
            </a:r>
            <a:endParaRPr lang="fr-FR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"0123456789012345678901234567890123456789"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右对齐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setiosflags</a:t>
            </a:r>
            <a:r>
              <a:rPr lang="en-US" altLang="zh-CN" sz="1000" b="1" dirty="0">
                <a:latin typeface="+mn-ea"/>
              </a:rPr>
              <a:t>(</a:t>
            </a:r>
            <a:r>
              <a:rPr lang="en-US" altLang="zh-CN" sz="1000" b="1" dirty="0" err="1">
                <a:latin typeface="+mn-ea"/>
              </a:rPr>
              <a:t>ios</a:t>
            </a:r>
            <a:r>
              <a:rPr lang="en-US" altLang="zh-CN" sz="1000" b="1" dirty="0">
                <a:latin typeface="+mn-ea"/>
              </a:rPr>
              <a:t>::right) &lt;&lt; </a:t>
            </a:r>
            <a:r>
              <a:rPr lang="en-US" altLang="zh-CN" sz="1000" b="1" dirty="0" err="1">
                <a:latin typeface="+mn-ea"/>
              </a:rPr>
              <a:t>setw</a:t>
            </a:r>
            <a:r>
              <a:rPr lang="en-US" altLang="zh-CN" sz="1000" b="1" dirty="0">
                <a:latin typeface="+mn-ea"/>
              </a:rPr>
              <a:t>(10) &lt;&lt; a &lt;&lt; '#' &lt;&lt; </a:t>
            </a:r>
            <a:r>
              <a:rPr lang="en-US" altLang="zh-CN" sz="1000" b="1" dirty="0" err="1">
                <a:latin typeface="+mn-ea"/>
              </a:rPr>
              <a:t>setw</a:t>
            </a:r>
            <a:r>
              <a:rPr lang="en-US" altLang="zh-CN" sz="1000" b="1" dirty="0">
                <a:latin typeface="+mn-ea"/>
              </a:rPr>
              <a:t>(10) &lt;&lt; a + 1 &lt;&lt; '*'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/*</a:t>
            </a:r>
            <a:r>
              <a:rPr lang="zh-CN" altLang="en-US" sz="1000" b="1" dirty="0">
                <a:latin typeface="+mn-ea"/>
              </a:rPr>
              <a:t>解除右对齐</a:t>
            </a:r>
            <a:r>
              <a:rPr lang="en-US" altLang="zh-CN" sz="1000" b="1" dirty="0">
                <a:latin typeface="+mn-ea"/>
              </a:rPr>
              <a:t>*/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cout &lt;&lt; resetiosflags(ios::right);</a:t>
            </a:r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左对齐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setiosflags</a:t>
            </a:r>
            <a:r>
              <a:rPr lang="en-US" altLang="zh-CN" sz="1000" b="1" dirty="0">
                <a:latin typeface="+mn-ea"/>
              </a:rPr>
              <a:t>(</a:t>
            </a:r>
            <a:r>
              <a:rPr lang="en-US" altLang="zh-CN" sz="1000" b="1" dirty="0" err="1">
                <a:latin typeface="+mn-ea"/>
              </a:rPr>
              <a:t>ios</a:t>
            </a:r>
            <a:r>
              <a:rPr lang="en-US" altLang="zh-CN" sz="1000" b="1" dirty="0">
                <a:latin typeface="+mn-ea"/>
              </a:rPr>
              <a:t>::left) &lt;&lt; </a:t>
            </a:r>
            <a:r>
              <a:rPr lang="en-US" altLang="zh-CN" sz="1000" b="1" dirty="0" err="1">
                <a:latin typeface="+mn-ea"/>
              </a:rPr>
              <a:t>setw</a:t>
            </a:r>
            <a:r>
              <a:rPr lang="en-US" altLang="zh-CN" sz="1000" b="1" dirty="0">
                <a:latin typeface="+mn-ea"/>
              </a:rPr>
              <a:t>(10) &lt;&lt; a &lt;&lt; '#' &lt;&lt; </a:t>
            </a:r>
            <a:r>
              <a:rPr lang="en-US" altLang="zh-CN" sz="1000" b="1" dirty="0" err="1">
                <a:latin typeface="+mn-ea"/>
              </a:rPr>
              <a:t>setw</a:t>
            </a:r>
            <a:r>
              <a:rPr lang="en-US" altLang="zh-CN" sz="1000" b="1" dirty="0">
                <a:latin typeface="+mn-ea"/>
              </a:rPr>
              <a:t>(10) &lt;&lt; a + 1 &lt;&lt; '*'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return 0;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}</a:t>
            </a:r>
            <a:endParaRPr lang="en-US" altLang="zh-CN" sz="10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574532" y="4109543"/>
            <a:ext cx="4915306" cy="840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如果想要</a:t>
            </a:r>
            <a:r>
              <a:rPr kumimoji="1" lang="en-US" altLang="zh-CN" sz="1200" b="1" dirty="0">
                <a:latin typeface="+mn-ea"/>
              </a:rPr>
              <a:t>right</a:t>
            </a:r>
            <a:r>
              <a:rPr kumimoji="1" lang="zh-CN" altLang="en-US" sz="1200" b="1" dirty="0">
                <a:latin typeface="+mn-ea"/>
              </a:rPr>
              <a:t>对齐后再</a:t>
            </a:r>
            <a:r>
              <a:rPr kumimoji="1" lang="en-US" altLang="zh-CN" sz="1200" b="1" dirty="0">
                <a:latin typeface="+mn-ea"/>
              </a:rPr>
              <a:t>left</a:t>
            </a:r>
            <a:r>
              <a:rPr kumimoji="1" lang="zh-CN" altLang="en-US" sz="1200" b="1" dirty="0">
                <a:latin typeface="+mn-ea"/>
              </a:rPr>
              <a:t>对齐，需要在两者之间加入一句：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u="sng" dirty="0">
                <a:latin typeface="+mn-ea"/>
              </a:rPr>
              <a:t>cout &lt;&lt; resetiosflags(ios::right);</a:t>
            </a:r>
            <a:endParaRPr kumimoji="1" lang="en-US" altLang="zh-CN" sz="1200" b="1" u="sng" dirty="0">
              <a:latin typeface="+mn-ea"/>
            </a:endParaRPr>
          </a:p>
        </p:txBody>
      </p:sp>
      <p:pic>
        <p:nvPicPr>
          <p:cNvPr id="2" name="图片 1" descr="屏幕截图 2021-09-26 1951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250" y="2160905"/>
            <a:ext cx="3149600" cy="1111250"/>
          </a:xfrm>
          <a:prstGeom prst="rect">
            <a:avLst/>
          </a:prstGeom>
        </p:spPr>
      </p:pic>
      <p:pic>
        <p:nvPicPr>
          <p:cNvPr id="4" name="图片 3" descr="屏幕截图 2021-09-26 1952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725" y="4826635"/>
            <a:ext cx="316865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基本要求：从键盘输入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进制数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short 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hex &gt;&gt; a;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:" &lt;&lt; 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"hex:" &lt;&lt; hex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"oct:" &lt;&lt; oct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953000" y="1323974"/>
            <a:ext cx="58824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1a2b↙ </a:t>
            </a:r>
            <a:r>
              <a:rPr kumimoji="1" lang="zh-CN" altLang="en-US" sz="1600" b="1" dirty="0">
                <a:latin typeface="+mn-ea"/>
              </a:rPr>
              <a:t>（合理正数）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a1b2↙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 err="1">
                <a:latin typeface="+mn-ea"/>
              </a:rPr>
              <a:t>fffff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-1a2b↙</a:t>
            </a:r>
            <a:r>
              <a:rPr kumimoji="1" lang="zh-CN" altLang="en-US" sz="1600" b="1" dirty="0">
                <a:latin typeface="+mn-ea"/>
              </a:rPr>
              <a:t>（合理负数）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</a:t>
            </a:r>
            <a:r>
              <a:rPr kumimoji="1" lang="en-US" altLang="zh-CN" sz="1600" b="1" dirty="0" err="1">
                <a:latin typeface="+mn-ea"/>
              </a:rPr>
              <a:t>fffff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、暂不考虑输入错误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屏幕截图 2021-09-26 1954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2890" y="1645920"/>
            <a:ext cx="1506855" cy="654050"/>
          </a:xfrm>
          <a:prstGeom prst="rect">
            <a:avLst/>
          </a:prstGeom>
        </p:spPr>
      </p:pic>
      <p:pic>
        <p:nvPicPr>
          <p:cNvPr id="5" name="图片 4" descr="屏幕截图 2021-09-26 1955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90" y="2592705"/>
            <a:ext cx="1522095" cy="649605"/>
          </a:xfrm>
          <a:prstGeom prst="rect">
            <a:avLst/>
          </a:prstGeom>
        </p:spPr>
      </p:pic>
      <p:pic>
        <p:nvPicPr>
          <p:cNvPr id="6" name="图片 5" descr="屏幕截图 2021-09-26 1956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890" y="3540760"/>
            <a:ext cx="1547495" cy="681990"/>
          </a:xfrm>
          <a:prstGeom prst="rect">
            <a:avLst/>
          </a:prstGeom>
        </p:spPr>
      </p:pic>
      <p:pic>
        <p:nvPicPr>
          <p:cNvPr id="7" name="图片 6" descr="屏幕截图 2021-09-26 1956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890" y="4524375"/>
            <a:ext cx="1509395" cy="648970"/>
          </a:xfrm>
          <a:prstGeom prst="rect">
            <a:avLst/>
          </a:prstGeom>
        </p:spPr>
      </p:pic>
      <p:pic>
        <p:nvPicPr>
          <p:cNvPr id="8" name="图片 7" descr="屏幕截图 2021-09-26 1957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3675" y="5276850"/>
            <a:ext cx="1520190" cy="6527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基本要求：从键盘输入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进制数（自行构造测试数据）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en-US" altLang="zh-CN" sz="1600" b="1" dirty="0" err="1">
                <a:latin typeface="+mn-ea"/>
              </a:rPr>
              <a:t>setbase</a:t>
            </a:r>
            <a:r>
              <a:rPr lang="en-US" altLang="zh-CN" sz="1600" b="1" dirty="0">
                <a:latin typeface="+mn-ea"/>
              </a:rPr>
              <a:t>(8) &gt;&gt; a;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:" &lt;&lt; 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"hex:" &lt;&lt; hex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"oct:" &lt;&lt; oct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953000" y="1323974"/>
            <a:ext cx="58824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2750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（合理正数）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20000000000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40000000000</a:t>
            </a:r>
            <a:r>
              <a:rPr kumimoji="1" lang="en-US" altLang="zh-CN" sz="1600" b="1" dirty="0">
                <a:latin typeface="+mn-ea"/>
              </a:rPr>
              <a:t> 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-2750</a:t>
            </a:r>
            <a:r>
              <a:rPr kumimoji="1" lang="en-US" altLang="zh-CN" sz="1600" b="1" dirty="0">
                <a:latin typeface="+mn-ea"/>
              </a:rPr>
              <a:t> ↙</a:t>
            </a:r>
            <a:r>
              <a:rPr kumimoji="1" lang="zh-CN" altLang="en-US" sz="1600" b="1" dirty="0">
                <a:latin typeface="+mn-ea"/>
              </a:rPr>
              <a:t>（合理负数）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</a:t>
            </a:r>
            <a:r>
              <a:rPr kumimoji="1" lang="en-US" altLang="zh-CN" sz="1600" b="1" dirty="0">
                <a:latin typeface="+mn-ea"/>
                <a:sym typeface="+mn-ea"/>
              </a:rPr>
              <a:t>20000000001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、暂不考虑输入错误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 descr="屏幕截图 2021-09-26 2009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0030" y="1633855"/>
            <a:ext cx="1609725" cy="694055"/>
          </a:xfrm>
          <a:prstGeom prst="rect">
            <a:avLst/>
          </a:prstGeom>
        </p:spPr>
      </p:pic>
      <p:pic>
        <p:nvPicPr>
          <p:cNvPr id="4" name="图片 3" descr="屏幕截图 2021-09-26 2009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030" y="2589530"/>
            <a:ext cx="1607820" cy="697230"/>
          </a:xfrm>
          <a:prstGeom prst="rect">
            <a:avLst/>
          </a:prstGeom>
        </p:spPr>
      </p:pic>
      <p:pic>
        <p:nvPicPr>
          <p:cNvPr id="5" name="图片 4" descr="屏幕截图 2021-09-26 2010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195" y="3560445"/>
            <a:ext cx="1696720" cy="713740"/>
          </a:xfrm>
          <a:prstGeom prst="rect">
            <a:avLst/>
          </a:prstGeom>
        </p:spPr>
      </p:pic>
      <p:pic>
        <p:nvPicPr>
          <p:cNvPr id="6" name="图片 5" descr="屏幕截图 2021-09-26 2010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030" y="4542790"/>
            <a:ext cx="1607820" cy="685165"/>
          </a:xfrm>
          <a:prstGeom prst="rect">
            <a:avLst/>
          </a:prstGeom>
        </p:spPr>
      </p:pic>
      <p:pic>
        <p:nvPicPr>
          <p:cNvPr id="7" name="图片 6" descr="屏幕截图 2021-09-26 2011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8525" y="5287010"/>
            <a:ext cx="158369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格式控制符</a:t>
            </a:r>
            <a:r>
              <a:rPr lang="en-US" altLang="zh-CN" sz="1600" b="1" dirty="0" err="1">
                <a:latin typeface="+mn-ea"/>
              </a:rPr>
              <a:t>setiosflags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 err="1">
                <a:latin typeface="+mn-ea"/>
              </a:rPr>
              <a:t>skipws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的使用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2114" y="1323975"/>
            <a:ext cx="267496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67076" y="1323974"/>
            <a:ext cx="401659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setiosflags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283669" y="1323974"/>
            <a:ext cx="355578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cin.unsetf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3" y="4645572"/>
            <a:ext cx="2674961" cy="1888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12 34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则输出为：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34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267075" y="4645572"/>
            <a:ext cx="4016592" cy="1888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12 34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则输出为：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34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283667" y="4645571"/>
            <a:ext cx="3555782" cy="18887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12 34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则输出为：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2112" y="5423338"/>
            <a:ext cx="10247336" cy="1110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综合以上三个例子可以得到如下结论：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忽略前导空格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的意思，是空格不作为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本次输入终止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，而是做为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有效字符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（因此导致第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个例子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未取得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34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setiosflags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在缺省情况下是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的，即不设置也生效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、如果想取消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忽略前导空格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的设置，应使用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resetiosflags(ios::skipws)</a:t>
            </a:r>
            <a:endParaRPr kumimoji="1" lang="en-US" altLang="zh-CN" sz="1600" b="1" u="sng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中的格式控制很丰富，实现方法也有多种，下表列出的只是常用一部分，用于本次作业</a:t>
            </a:r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6" name="表格 11"/>
          <p:cNvGraphicFramePr/>
          <p:nvPr/>
        </p:nvGraphicFramePr>
        <p:xfrm>
          <a:off x="859057" y="1370538"/>
          <a:ext cx="10158413" cy="50874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01983"/>
                <a:gridCol w="7156430"/>
              </a:tblGrid>
              <a:tr h="299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控制符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作用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hex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oct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setbase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(n=8,10,16)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setfill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设置填充字符，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可以是字符常量或字符变量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56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setprecision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设置实数的精度为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位。在以一般十进制形式输出时，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代表有效数字。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fixed(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固定小数位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形式和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scientific(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指数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形式输出时，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为小数位数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setw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设置字段宽度为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::fixed)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设置浮点数以固定的小数位数显示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::scientific)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设置浮点数以科学计数法（即指数形式）显示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::left)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输出数据左对齐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::right)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输出数据右对齐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skipws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忽略前导的空格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::uppercase)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在以科学计数法输出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和十六进制输出字母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时，以大写表示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showpos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输出正数时，给出“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+”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号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resetiosflags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终止已设置的输出格式状态，在括号中应指定内容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进制前导符的使用：按要求自行构造测试程序，回答问题并将程序的运行结果截图贴上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允许多页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1323973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a1 = 1234, a2 = 0x1234, a3 = 01234, a4 = 0b1101001;  //</a:t>
            </a:r>
            <a:r>
              <a:rPr lang="zh-CN" altLang="en-US" sz="1200" b="1" dirty="0">
                <a:latin typeface="+mn-ea"/>
              </a:rPr>
              <a:t>常量为各进制表示正数</a:t>
            </a:r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en-US" altLang="zh-CN" sz="1200" b="1" dirty="0" err="1">
                <a:latin typeface="+mn-ea"/>
              </a:rPr>
              <a:t>dec</a:t>
            </a:r>
            <a:r>
              <a:rPr lang="en-US" altLang="zh-CN" sz="1200" b="1" dirty="0">
                <a:latin typeface="+mn-ea"/>
              </a:rPr>
              <a:t>:" &lt;&lt; </a:t>
            </a:r>
            <a:r>
              <a:rPr lang="en-US" altLang="zh-CN" sz="1200" b="1" dirty="0" err="1">
                <a:latin typeface="+mn-ea"/>
              </a:rPr>
              <a:t>dec</a:t>
            </a:r>
            <a:r>
              <a:rPr lang="en-US" altLang="zh-CN" sz="1200" b="1" dirty="0">
                <a:latin typeface="+mn-ea"/>
              </a:rPr>
              <a:t>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"hex:" &lt;&lt; hex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b1 = -1234, b2 = -0x1234, b3 = -01234, b4 = -0b1101001;  //</a:t>
            </a:r>
            <a:r>
              <a:rPr lang="zh-CN" altLang="en-US" sz="1200" b="1" dirty="0">
                <a:latin typeface="+mn-ea"/>
              </a:rPr>
              <a:t>常量为各进制表示负数</a:t>
            </a:r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"dec:" &lt;&lt; dec &lt;&lt; b1 &lt;&lt; ' ' &lt;&lt; b2 &lt;&lt; ' ' &lt;&lt; b3 &lt;&lt; ' ' &lt;&lt; b4 &lt;&lt; endl;</a:t>
            </a:r>
            <a:endParaRPr lang="fr-F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"hex:" &lt;&lt; hex &lt;&lt; b1 &lt;&lt; ' ' &lt;&lt; b2 &lt;&lt; ' ' &lt;&lt; b3 &lt;&lt; ' ' &lt;&lt; b4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b1 &lt;&lt; ' ' &lt;&lt; b2 &lt;&lt; ' ' &lt;&lt; b3 &lt;&lt; ' ' &lt;&lt; b4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c1 = 40000, c2 = 0x9876, c3 = 0171234, c4 = 0b1101010100111100;  //</a:t>
            </a:r>
            <a:r>
              <a:rPr lang="zh-CN" altLang="en-US" sz="1200" b="1" dirty="0">
                <a:latin typeface="+mn-ea"/>
              </a:rPr>
              <a:t>赋值后最高位均为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，有</a:t>
            </a:r>
            <a:r>
              <a:rPr lang="en-US" altLang="zh-CN" sz="1200" b="1" dirty="0">
                <a:latin typeface="+mn-ea"/>
              </a:rPr>
              <a:t>warning</a:t>
            </a:r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"dec:" &lt;&lt; dec &lt;&lt; c1 &lt;&lt; ' ' &lt;&lt; c2 &lt;&lt; ' ' &lt;&lt; c3 &lt;&lt; ' ' &lt;&lt; c4 &lt;&lt; endl;</a:t>
            </a:r>
            <a:endParaRPr lang="fr-FR" altLang="zh-CN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"hex:" &lt;&lt; hex &lt;&lt; c1 &lt;&lt; ' ' &lt;&lt; c2 &lt;&lt; ' ' &lt;&lt; c3 &lt;&lt; ' ' &lt;&lt; c4 &lt;&lt; endl;</a:t>
            </a:r>
            <a:endParaRPr lang="fr-F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c1 &lt;&lt; ' ' &lt;&lt; c2 &lt;&lt; ' ' &lt;&lt; c3 &lt;&lt; ' ' &lt;&lt; c4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允许贴图覆盖代码部分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 descr="屏幕截图 2021-09-26 1629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4320" y="2185035"/>
            <a:ext cx="257175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总结及结论：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、源程序中的整数，有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四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种不同进制的表示形式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、无论源程序中整型常量表示为何种进制，它的机内存储均为</a:t>
            </a:r>
            <a:r>
              <a:rPr kumimoji="1" lang="en-US" altLang="zh-CN" sz="1600" b="1" dirty="0">
                <a:latin typeface="+mn-ea"/>
              </a:rPr>
              <a:t>______</a:t>
            </a:r>
            <a:r>
              <a:rPr kumimoji="1" lang="zh-CN" altLang="en-US" sz="1600" b="1" u="sng" dirty="0">
                <a:latin typeface="+mn-ea"/>
              </a:rPr>
              <a:t>二进制补码</a:t>
            </a:r>
            <a:r>
              <a:rPr kumimoji="1" lang="en-US" altLang="zh-CN" sz="1600" b="1" dirty="0">
                <a:latin typeface="+mn-ea"/>
              </a:rPr>
              <a:t>______</a:t>
            </a:r>
            <a:r>
              <a:rPr kumimoji="1" lang="zh-CN" altLang="en-US" sz="1600" b="1" dirty="0">
                <a:latin typeface="+mn-ea"/>
              </a:rPr>
              <a:t>形式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、如果想使数据输出时使用不同进制，要加</a:t>
            </a:r>
            <a:r>
              <a:rPr kumimoji="1" lang="en-US" altLang="zh-CN" sz="1600" b="1" dirty="0">
                <a:latin typeface="+mn-ea"/>
              </a:rPr>
              <a:t>______</a:t>
            </a:r>
            <a:r>
              <a:rPr kumimoji="1" lang="en-US" altLang="zh-CN" sz="1600" b="1" u="sng" dirty="0">
                <a:latin typeface="+mn-ea"/>
              </a:rPr>
              <a:t>dec</a:t>
            </a:r>
            <a:r>
              <a:rPr kumimoji="1" lang="zh-CN" altLang="en-US" sz="1600" b="1" u="sng" dirty="0">
                <a:latin typeface="+mn-ea"/>
              </a:rPr>
              <a:t>、</a:t>
            </a:r>
            <a:r>
              <a:rPr kumimoji="1" lang="en-US" altLang="zh-CN" sz="1600" b="1" u="sng" dirty="0">
                <a:latin typeface="+mn-ea"/>
              </a:rPr>
              <a:t>oct</a:t>
            </a:r>
            <a:r>
              <a:rPr kumimoji="1" lang="zh-CN" altLang="en-US" sz="1600" b="1" u="sng" dirty="0">
                <a:latin typeface="+mn-ea"/>
              </a:rPr>
              <a:t>、</a:t>
            </a:r>
            <a:r>
              <a:rPr kumimoji="1" lang="en-US" altLang="zh-CN" sz="1600" b="1" u="sng" dirty="0">
                <a:latin typeface="+mn-ea"/>
              </a:rPr>
              <a:t>hex</a:t>
            </a:r>
            <a:r>
              <a:rPr kumimoji="1" lang="en-US" altLang="zh-CN" sz="1600" b="1" dirty="0">
                <a:latin typeface="+mn-ea"/>
              </a:rPr>
              <a:t>_________</a:t>
            </a:r>
            <a:r>
              <a:rPr kumimoji="1" lang="zh-CN" altLang="en-US" sz="1600" b="1" dirty="0">
                <a:latin typeface="+mn-ea"/>
              </a:rPr>
              <a:t>等进制前导符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、输出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二进制前导符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、只有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u="sng" dirty="0">
                <a:latin typeface="+mn-ea"/>
              </a:rPr>
              <a:t>十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进制有负数形式输出；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16</a:t>
            </a:r>
            <a:r>
              <a:rPr kumimoji="1" lang="zh-CN" altLang="en-US" sz="1600" b="1" dirty="0">
                <a:latin typeface="+mn-ea"/>
              </a:rPr>
              <a:t>进制输出负数时，特征是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u="sng" dirty="0">
                <a:latin typeface="+mn-ea"/>
              </a:rPr>
              <a:t>输出结果与原负数绝对值的和</a:t>
            </a:r>
            <a:r>
              <a:rPr kumimoji="1" lang="en-US" altLang="zh-CN" sz="1600" b="1" u="sng" dirty="0">
                <a:latin typeface="+mn-ea"/>
              </a:rPr>
              <a:t>=</a:t>
            </a:r>
            <a:r>
              <a:rPr kumimoji="1" lang="zh-CN" altLang="en-US" sz="1600" b="1" u="sng" dirty="0">
                <a:latin typeface="+mn-ea"/>
                <a:sym typeface="+mn-ea"/>
              </a:rPr>
              <a:t>同类型的</a:t>
            </a:r>
            <a:r>
              <a:rPr kumimoji="1" lang="en-US" altLang="zh-CN" sz="1600" b="1" u="sng" dirty="0" err="1">
                <a:latin typeface="+mn-ea"/>
                <a:sym typeface="+mn-ea"/>
              </a:rPr>
              <a:t>unsigned</a:t>
            </a:r>
            <a:r>
              <a:rPr kumimoji="1" lang="zh-CN" altLang="en-US" sz="1600" b="1" u="sng" dirty="0">
                <a:latin typeface="+mn-ea"/>
                <a:sym typeface="+mn-ea"/>
              </a:rPr>
              <a:t>上限</a:t>
            </a:r>
            <a:r>
              <a:rPr kumimoji="1" lang="en-US" altLang="zh-CN" sz="1600" b="1" u="sng" dirty="0">
                <a:latin typeface="+mn-ea"/>
                <a:sym typeface="+mn-ea"/>
              </a:rPr>
              <a:t>+1</a:t>
            </a:r>
            <a:r>
              <a:rPr kumimoji="1" lang="en-US" altLang="zh-CN" sz="1600" b="1" dirty="0">
                <a:latin typeface="+mn-ea"/>
              </a:rPr>
              <a:t>_______</a:t>
            </a:r>
            <a:r>
              <a:rPr kumimoji="1" lang="zh-CN" altLang="en-US" sz="1600" b="1" dirty="0">
                <a:latin typeface="+mn-ea"/>
              </a:rPr>
              <a:t>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8</a:t>
            </a:r>
            <a:r>
              <a:rPr kumimoji="1" lang="zh-CN" altLang="en-US" sz="1600" b="1" dirty="0">
                <a:latin typeface="+mn-ea"/>
              </a:rPr>
              <a:t>进制输出负数时，特征是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u="sng" dirty="0">
                <a:latin typeface="+mn-ea"/>
                <a:sym typeface="+mn-ea"/>
              </a:rPr>
              <a:t>输出结果与原负数绝对值的和</a:t>
            </a:r>
            <a:r>
              <a:rPr kumimoji="1" lang="en-US" altLang="zh-CN" sz="1600" b="1" u="sng" dirty="0">
                <a:latin typeface="+mn-ea"/>
                <a:sym typeface="+mn-ea"/>
              </a:rPr>
              <a:t>=</a:t>
            </a:r>
            <a:r>
              <a:rPr kumimoji="1" lang="zh-CN" altLang="en-US" sz="1600" b="1" u="sng" dirty="0">
                <a:latin typeface="+mn-ea"/>
                <a:sym typeface="+mn-ea"/>
              </a:rPr>
              <a:t>同类型的</a:t>
            </a:r>
            <a:r>
              <a:rPr kumimoji="1" lang="en-US" altLang="zh-CN" sz="1600" b="1" u="sng" dirty="0" err="1">
                <a:latin typeface="+mn-ea"/>
                <a:sym typeface="+mn-ea"/>
              </a:rPr>
              <a:t>unsigned</a:t>
            </a:r>
            <a:r>
              <a:rPr kumimoji="1" lang="zh-CN" altLang="en-US" sz="1600" b="1" u="sng" dirty="0">
                <a:latin typeface="+mn-ea"/>
                <a:sym typeface="+mn-ea"/>
              </a:rPr>
              <a:t>上限</a:t>
            </a:r>
            <a:r>
              <a:rPr kumimoji="1" lang="en-US" altLang="zh-CN" sz="1600" b="1" u="sng" dirty="0">
                <a:latin typeface="+mn-ea"/>
                <a:sym typeface="+mn-ea"/>
              </a:rPr>
              <a:t>+1</a:t>
            </a:r>
            <a:r>
              <a:rPr kumimoji="1" lang="en-US" altLang="zh-CN" sz="1600" b="1" dirty="0">
                <a:latin typeface="+mn-ea"/>
              </a:rPr>
              <a:t>________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进制前导符的连续使用：回答问题并将程序的运行结果截图贴上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88076" y="5534025"/>
            <a:ext cx="10247336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dec</a:t>
            </a:r>
            <a:r>
              <a:rPr kumimoji="1" lang="en-US" altLang="zh-CN" sz="1600" b="1" dirty="0">
                <a:latin typeface="+mn-ea"/>
              </a:rPr>
              <a:t>/hex/oct</a:t>
            </a:r>
            <a:r>
              <a:rPr kumimoji="1" lang="zh-CN" altLang="en-US" sz="1600" b="1" dirty="0">
                <a:latin typeface="+mn-ea"/>
              </a:rPr>
              <a:t>等进制前导符设置后，对后面的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u="sng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数据有效，直到用另一个控制符去改变为止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1323973"/>
            <a:ext cx="1024329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400" b="1" dirty="0">
                <a:latin typeface="+mn-ea"/>
              </a:rPr>
              <a:t>#include &lt;iostream&gt;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#include &lt;</a:t>
            </a:r>
            <a:r>
              <a:rPr lang="en-US" altLang="zh-CN" sz="1400" b="1" dirty="0" err="1">
                <a:latin typeface="+mn-ea"/>
              </a:rPr>
              <a:t>iomanip</a:t>
            </a:r>
            <a:r>
              <a:rPr lang="en-US" altLang="zh-CN" sz="1400" b="1" dirty="0">
                <a:latin typeface="+mn-ea"/>
              </a:rPr>
              <a:t>&gt;</a:t>
            </a:r>
            <a:endParaRPr lang="en-US" altLang="zh-CN" sz="1400" b="1" dirty="0"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using namespace std;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int main()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{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int a = 10;</a:t>
            </a:r>
            <a:endParaRPr lang="en-US" altLang="zh-CN" sz="1400" b="1" dirty="0"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hex;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zh-CN" altLang="en-US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oct;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</a:t>
            </a:r>
            <a:r>
              <a:rPr lang="en-US" altLang="zh-CN" sz="1400" b="1" dirty="0" err="1">
                <a:latin typeface="+mn-ea"/>
              </a:rPr>
              <a:t>dec</a:t>
            </a:r>
            <a:r>
              <a:rPr lang="en-US" altLang="zh-CN" sz="1400" b="1" dirty="0">
                <a:latin typeface="+mn-ea"/>
              </a:rPr>
              <a:t>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en-US" altLang="zh-CN" sz="1400" b="1" dirty="0"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return 0;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}</a:t>
            </a:r>
            <a:endParaRPr lang="en-US" altLang="zh-CN" sz="1400" b="1" dirty="0"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</p:txBody>
      </p:sp>
      <p:pic>
        <p:nvPicPr>
          <p:cNvPr id="2" name="图片 1" descr="屏幕截图 2021-09-26 1634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8020" y="3462655"/>
            <a:ext cx="2197100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C.setbase</a:t>
            </a:r>
            <a:r>
              <a:rPr lang="zh-CN" altLang="en-US" sz="1600" b="1" dirty="0">
                <a:latin typeface="+mn-ea"/>
              </a:rPr>
              <a:t>的使用：同</a:t>
            </a:r>
            <a:r>
              <a:rPr lang="en-US" altLang="zh-CN" sz="1600" b="1" dirty="0">
                <a:latin typeface="+mn-ea"/>
              </a:rPr>
              <a:t>1.A</a:t>
            </a:r>
            <a:r>
              <a:rPr lang="zh-CN" altLang="en-US" sz="1600" b="1" dirty="0">
                <a:latin typeface="+mn-ea"/>
              </a:rPr>
              <a:t>的形式，按要求自行构造测试程序，回答问题并将程序的运行结果截图贴上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允许多页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自行构造若干组测试数据，运行并截图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中允许的合法值有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en-US" altLang="zh-CN" sz="1600" b="1" u="sng" dirty="0">
                <a:latin typeface="+mn-ea"/>
              </a:rPr>
              <a:t>8</a:t>
            </a:r>
            <a:r>
              <a:rPr kumimoji="1" lang="zh-CN" altLang="en-US" sz="1600" b="1" u="sng" dirty="0">
                <a:latin typeface="+mn-ea"/>
              </a:rPr>
              <a:t>、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zh-CN" altLang="en-US" sz="1600" b="1" u="sng" dirty="0">
                <a:latin typeface="+mn-ea"/>
              </a:rPr>
              <a:t>、</a:t>
            </a:r>
            <a:r>
              <a:rPr kumimoji="1" lang="en-US" altLang="zh-CN" sz="1600" b="1" u="sng" dirty="0">
                <a:latin typeface="+mn-ea"/>
              </a:rPr>
              <a:t>16</a:t>
            </a:r>
            <a:r>
              <a:rPr kumimoji="1" lang="en-US" altLang="zh-CN" sz="1600" b="1" dirty="0">
                <a:latin typeface="+mn-ea"/>
              </a:rPr>
              <a:t>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中出现非法值时，处理方法是</a:t>
            </a:r>
            <a:r>
              <a:rPr kumimoji="1" lang="zh-CN" altLang="en-US" sz="1600" b="1" u="sng" dirty="0">
                <a:latin typeface="+mn-ea"/>
              </a:rPr>
              <a:t>按十进制形式输出</a:t>
            </a:r>
            <a:endParaRPr kumimoji="1" lang="zh-CN" altLang="en-US" sz="1600" b="1" u="sng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u="sng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  <a:sym typeface="+mn-ea"/>
              </a:rPr>
              <a:t>3</a:t>
            </a:r>
            <a:r>
              <a:rPr kumimoji="1" lang="zh-CN" altLang="en-US" sz="1600" b="1" dirty="0">
                <a:latin typeface="+mn-ea"/>
                <a:sym typeface="+mn-ea"/>
              </a:rPr>
              <a:t>、</a:t>
            </a:r>
            <a:r>
              <a:rPr kumimoji="1" lang="en-US" altLang="zh-CN" sz="1600" b="1" dirty="0" err="1">
                <a:latin typeface="+mn-ea"/>
                <a:sym typeface="+mn-ea"/>
              </a:rPr>
              <a:t>setbase</a:t>
            </a:r>
            <a:r>
              <a:rPr kumimoji="1" lang="zh-CN" altLang="en-US" sz="1600" b="1" dirty="0">
                <a:latin typeface="+mn-ea"/>
                <a:sym typeface="+mn-ea"/>
              </a:rPr>
              <a:t>设置后，对后面的</a:t>
            </a:r>
            <a:r>
              <a:rPr kumimoji="1" lang="en-US" altLang="zh-CN" sz="1600" b="1" dirty="0">
                <a:latin typeface="+mn-ea"/>
                <a:sym typeface="+mn-ea"/>
              </a:rPr>
              <a:t>_____</a:t>
            </a:r>
            <a:r>
              <a:rPr kumimoji="1" lang="zh-CN" altLang="en-US" sz="1600" b="1" u="sng" dirty="0">
                <a:latin typeface="+mn-ea"/>
                <a:sym typeface="+mn-ea"/>
              </a:rPr>
              <a:t>所有</a:t>
            </a:r>
            <a:r>
              <a:rPr kumimoji="1" lang="en-US" altLang="zh-CN" sz="1600" b="1" dirty="0">
                <a:latin typeface="+mn-ea"/>
                <a:sym typeface="+mn-ea"/>
              </a:rPr>
              <a:t>______(</a:t>
            </a:r>
            <a:r>
              <a:rPr kumimoji="1" lang="zh-CN" altLang="en-US" sz="1600" b="1" dirty="0">
                <a:latin typeface="+mn-ea"/>
                <a:sym typeface="+mn-ea"/>
              </a:rPr>
              <a:t>仅一个</a:t>
            </a:r>
            <a:r>
              <a:rPr kumimoji="1" lang="en-US" altLang="zh-CN" sz="1600" b="1" dirty="0">
                <a:latin typeface="+mn-ea"/>
                <a:sym typeface="+mn-ea"/>
              </a:rPr>
              <a:t>/</a:t>
            </a:r>
            <a:r>
              <a:rPr kumimoji="1" lang="zh-CN" altLang="en-US" sz="1600" b="1" dirty="0">
                <a:latin typeface="+mn-ea"/>
                <a:sym typeface="+mn-ea"/>
              </a:rPr>
              <a:t>所有</a:t>
            </a:r>
            <a:r>
              <a:rPr kumimoji="1" lang="en-US" altLang="zh-CN" sz="1600" b="1" dirty="0">
                <a:latin typeface="+mn-ea"/>
                <a:sym typeface="+mn-ea"/>
              </a:rPr>
              <a:t>)</a:t>
            </a:r>
            <a:r>
              <a:rPr kumimoji="1" lang="zh-CN" altLang="en-US" sz="1600" b="1" dirty="0">
                <a:latin typeface="+mn-ea"/>
                <a:sym typeface="+mn-ea"/>
              </a:rPr>
              <a:t>数据有效，直到用另一个</a:t>
            </a:r>
            <a:r>
              <a:rPr kumimoji="1" lang="en-US" altLang="zh-CN" sz="1600" b="1" dirty="0" err="1">
                <a:latin typeface="+mn-ea"/>
                <a:sym typeface="+mn-ea"/>
              </a:rPr>
              <a:t>setbase</a:t>
            </a:r>
            <a:r>
              <a:rPr kumimoji="1" lang="zh-CN" altLang="en-US" sz="1600" b="1" dirty="0">
                <a:latin typeface="+mn-ea"/>
                <a:sym typeface="+mn-ea"/>
              </a:rPr>
              <a:t>去改变为止</a:t>
            </a:r>
            <a:endParaRPr kumimoji="1" lang="zh-CN" altLang="en-US" sz="1600" b="1" u="sng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400" b="1" dirty="0">
              <a:latin typeface="+mn-ea"/>
            </a:endParaRPr>
          </a:p>
        </p:txBody>
      </p:sp>
      <p:pic>
        <p:nvPicPr>
          <p:cNvPr id="2" name="图片 1" descr="屏幕截图 2021-09-26 1644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290" y="5043805"/>
            <a:ext cx="2235200" cy="1104900"/>
          </a:xfrm>
          <a:prstGeom prst="rect">
            <a:avLst/>
          </a:prstGeom>
        </p:spPr>
      </p:pic>
      <p:pic>
        <p:nvPicPr>
          <p:cNvPr id="4" name="图片 3" descr="屏幕截图 2021-09-26 1706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" y="1323975"/>
            <a:ext cx="4417695" cy="33254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22052</Words>
  <Application>WPS 演示</Application>
  <PresentationFormat>宽屏</PresentationFormat>
  <Paragraphs>1064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无聊的人</cp:lastModifiedBy>
  <cp:revision>229</cp:revision>
  <dcterms:created xsi:type="dcterms:W3CDTF">2020-08-13T13:39:00Z</dcterms:created>
  <dcterms:modified xsi:type="dcterms:W3CDTF">2021-09-29T13:03:35Z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