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68" r:id="rId5"/>
    <p:sldId id="1237" r:id="rId6"/>
    <p:sldId id="1230" r:id="rId7"/>
    <p:sldId id="449" r:id="rId8"/>
    <p:sldId id="1182" r:id="rId9"/>
    <p:sldId id="1226" r:id="rId10"/>
    <p:sldId id="1227" r:id="rId11"/>
    <p:sldId id="1198" r:id="rId12"/>
    <p:sldId id="1183" r:id="rId13"/>
    <p:sldId id="1228" r:id="rId14"/>
    <p:sldId id="1229" r:id="rId15"/>
    <p:sldId id="1231" r:id="rId16"/>
    <p:sldId id="1232" r:id="rId17"/>
    <p:sldId id="1233" r:id="rId18"/>
    <p:sldId id="1199" r:id="rId19"/>
    <p:sldId id="1234" r:id="rId20"/>
    <p:sldId id="1235" r:id="rId21"/>
    <p:sldId id="120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100" d="100"/>
          <a:sy n="100" d="100"/>
        </p:scale>
        <p:origin x="3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网上提交本次作业（在“实验报告”中提交）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   =&gt; 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注：因为课时问题，本次作业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10069206/10071706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班级的同学放宽到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10.4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提交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25517" y="998484"/>
            <a:ext cx="10247586" cy="3678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字符输入函数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的基本知识：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形式：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功能：输入一个字符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给指定的变量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某些编译器需要 </a:t>
            </a:r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cstdio</a:t>
            </a:r>
            <a:r>
              <a:rPr lang="en-US" altLang="zh-CN" sz="1600" b="1" dirty="0">
                <a:latin typeface="+mn-ea"/>
              </a:rPr>
              <a:t>&gt;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目前所用的双编译器均不需要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型，是输入字符的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码，可赋值给字符型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整型变量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输入有回显，而且不是键盘输入一个字符后立即执行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，必须要等按回车后才执行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en-US" altLang="zh-CN" sz="1600" b="1" dirty="0">
                <a:latin typeface="+mn-ea"/>
              </a:rPr>
              <a:t>  (</a:t>
            </a:r>
            <a:r>
              <a:rPr lang="zh-CN" altLang="en-US" sz="1600" b="1" dirty="0">
                <a:latin typeface="+mn-ea"/>
              </a:rPr>
              <a:t>弄清楚上课课件中的输入缓冲区的概念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可以输入空格，回车等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无法处理的非图形字符，但仍不能处理转义符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等每次仅从输入缓冲区中取需要的字节，多余的字节仍保留在输入缓冲区中供下次读取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042440" y="1323974"/>
            <a:ext cx="400444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 &lt;&lt; (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()) &lt;&lt; 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050924" y="1323974"/>
            <a:ext cx="278448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92113" y="5152127"/>
            <a:ext cx="3450327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输出的是：</a:t>
            </a:r>
            <a:r>
              <a:rPr kumimoji="1" lang="en-US" altLang="zh-CN" sz="1600" b="1" dirty="0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 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(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赋值表达式值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038399" y="5152127"/>
            <a:ext cx="4008483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输出的是：赋值表达式值</a:t>
            </a:r>
            <a:r>
              <a:rPr kumimoji="1" lang="en-US" altLang="zh-CN" sz="1600" b="1" dirty="0">
                <a:latin typeface="+mn-ea"/>
              </a:rPr>
              <a:t> 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(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赋值表达式值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050923" y="5152127"/>
            <a:ext cx="2784487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dirty="0">
                <a:latin typeface="+mn-ea"/>
              </a:rPr>
              <a:t>97</a:t>
            </a: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自行构造测试程序，证明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型而不是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要求两种方法，可以从课件找，也可以自行构造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0500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方法一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&lt;cstdio&gt;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cout &lt;&lt; sizeof(getchar()) &lt;&lt; endl;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642140" y="1323974"/>
            <a:ext cx="51932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//</a:t>
            </a:r>
            <a:r>
              <a:rPr kumimoji="1" lang="zh-CN" altLang="en-US" sz="1600" b="1" dirty="0">
                <a:latin typeface="+mn-ea"/>
              </a:rPr>
              <a:t>方法</a:t>
            </a:r>
            <a:r>
              <a:rPr kumimoji="1" lang="en-US" altLang="zh-CN" sz="1600" b="1" dirty="0">
                <a:latin typeface="+mn-ea"/>
              </a:rPr>
              <a:t>2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&lt;iostream&gt;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&lt;cstdio&gt;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using namespace std;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main()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cout &lt;&lt; getchar() &lt;&lt; endl;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屏幕截图 2021-09-27 1749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9615" y="3652520"/>
            <a:ext cx="2235200" cy="552450"/>
          </a:xfrm>
          <a:prstGeom prst="rect">
            <a:avLst/>
          </a:prstGeom>
        </p:spPr>
      </p:pic>
      <p:pic>
        <p:nvPicPr>
          <p:cNvPr id="6" name="图片 5" descr="屏幕截图 2021-09-27 175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890" y="3605530"/>
            <a:ext cx="22352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、键盘输入：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Hello</a:t>
            </a:r>
            <a:r>
              <a:rPr kumimoji="1" lang="en-US" altLang="zh-CN" sz="1600" b="1" dirty="0">
                <a:latin typeface="+mn-ea"/>
              </a:rPr>
              <a:t>↙ (5</a:t>
            </a:r>
            <a:r>
              <a:rPr kumimoji="1" lang="zh-CN" altLang="en-US" sz="1600" b="1" dirty="0">
                <a:latin typeface="+mn-ea"/>
              </a:rPr>
              <a:t>个字母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↙      (</a:t>
            </a:r>
            <a:r>
              <a:rPr kumimoji="1" lang="zh-CN" altLang="en-US" sz="1600" b="1" dirty="0">
                <a:latin typeface="+mn-ea"/>
              </a:rPr>
              <a:t>空回车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︺</a:t>
            </a:r>
            <a:r>
              <a:rPr kumimoji="1" lang="en-US" altLang="zh-CN" sz="1600" b="1" dirty="0">
                <a:latin typeface="+mn-ea"/>
              </a:rPr>
              <a:t>↙    (</a:t>
            </a:r>
            <a:r>
              <a:rPr kumimoji="1" lang="zh-CN" altLang="en-US" sz="1600" b="1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\n↙    (2</a:t>
            </a:r>
            <a:r>
              <a:rPr kumimoji="1" lang="zh-CN" altLang="en-US" sz="1600" b="1" dirty="0">
                <a:latin typeface="+mn-ea"/>
              </a:rPr>
              <a:t>个字符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\101↙  (4</a:t>
            </a:r>
            <a:r>
              <a:rPr kumimoji="1" lang="zh-CN" altLang="en-US" sz="1600" b="1" dirty="0">
                <a:latin typeface="+mn-ea"/>
              </a:rPr>
              <a:t>个字符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600" b="1" dirty="0">
                <a:latin typeface="+mn-ea"/>
              </a:rPr>
              <a:t>结论：可以输入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en-US" altLang="zh-CN" sz="1600" b="1" u="sng" dirty="0">
                <a:latin typeface="+mn-ea"/>
              </a:rPr>
              <a:t>c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等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无法处理的非图形字符，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zh-CN" altLang="en-US" sz="1600" b="1" dirty="0">
                <a:latin typeface="+mn-ea"/>
              </a:rPr>
              <a:t>但仍不能处理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en-US" altLang="zh-CN" sz="1600" b="1" u="sng" dirty="0">
                <a:latin typeface="+mn-ea"/>
              </a:rPr>
              <a:t>b</a:t>
            </a:r>
            <a:r>
              <a:rPr kumimoji="1" lang="en-US" altLang="zh-CN" sz="1600" b="1" dirty="0">
                <a:latin typeface="+mn-ea"/>
              </a:rPr>
              <a:t>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      a) </a:t>
            </a:r>
            <a:r>
              <a:rPr kumimoji="1" lang="zh-CN" altLang="en-US" sz="1600" b="1" dirty="0">
                <a:latin typeface="+mn-ea"/>
              </a:rPr>
              <a:t>空格  </a:t>
            </a:r>
            <a:r>
              <a:rPr kumimoji="1" lang="en-US" altLang="zh-CN" sz="1600" b="1" dirty="0">
                <a:latin typeface="+mn-ea"/>
              </a:rPr>
              <a:t>b) </a:t>
            </a:r>
            <a:r>
              <a:rPr kumimoji="1" lang="zh-CN" altLang="en-US" sz="1600" b="1" dirty="0">
                <a:latin typeface="+mn-ea"/>
              </a:rPr>
              <a:t>转义符   </a:t>
            </a:r>
            <a:r>
              <a:rPr kumimoji="1" lang="en-US" altLang="zh-CN" sz="1600" b="1" dirty="0">
                <a:latin typeface="+mn-ea"/>
              </a:rPr>
              <a:t>c) </a:t>
            </a:r>
            <a:r>
              <a:rPr kumimoji="1" lang="zh-CN" altLang="en-US" sz="1600" b="1" dirty="0">
                <a:latin typeface="+mn-ea"/>
              </a:rPr>
              <a:t>回车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600" b="1" dirty="0">
              <a:latin typeface="宋体" panose="02010600030101010101" pitchFamily="2" charset="-122"/>
            </a:endParaRPr>
          </a:p>
        </p:txBody>
      </p:sp>
      <p:pic>
        <p:nvPicPr>
          <p:cNvPr id="2" name="图片 1" descr="屏幕截图 2021-09-27 1751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8175" y="1607820"/>
            <a:ext cx="1573530" cy="461010"/>
          </a:xfrm>
          <a:prstGeom prst="rect">
            <a:avLst/>
          </a:prstGeom>
        </p:spPr>
      </p:pic>
      <p:pic>
        <p:nvPicPr>
          <p:cNvPr id="4" name="图片 3" descr="屏幕截图 2021-09-27 1752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2345690"/>
            <a:ext cx="1577340" cy="478790"/>
          </a:xfrm>
          <a:prstGeom prst="rect">
            <a:avLst/>
          </a:prstGeom>
        </p:spPr>
      </p:pic>
      <p:pic>
        <p:nvPicPr>
          <p:cNvPr id="6" name="图片 5" descr="屏幕截图 2021-09-27 175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5" y="3088640"/>
            <a:ext cx="1570990" cy="445770"/>
          </a:xfrm>
          <a:prstGeom prst="rect">
            <a:avLst/>
          </a:prstGeom>
        </p:spPr>
      </p:pic>
      <p:pic>
        <p:nvPicPr>
          <p:cNvPr id="8" name="图片 7" descr="屏幕截图 2021-09-27 1753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75" y="3804285"/>
            <a:ext cx="1576070" cy="461010"/>
          </a:xfrm>
          <a:prstGeom prst="rect">
            <a:avLst/>
          </a:prstGeom>
        </p:spPr>
      </p:pic>
      <p:pic>
        <p:nvPicPr>
          <p:cNvPr id="9" name="图片 8" descr="屏幕截图 2021-09-27 1753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175" y="4551680"/>
            <a:ext cx="1567180" cy="4578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"--Step1--"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"--Step2--"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"--Step3--"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"--Step4--"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------------------------------------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关系：非法输入</a:t>
            </a:r>
            <a:r>
              <a:rPr kumimoji="1" lang="en-US" altLang="zh-CN" sz="1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kumimoji="1" lang="zh-CN" altLang="en-US" sz="1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后，不再有字节存进缓冲区，即非法输入后的字符变量不能被赋予我们意图的值。因为非法输入作为输入终止条件，使输入过程停止，让其后的字符无法存入缓冲区被读取。</a:t>
            </a:r>
            <a:endParaRPr kumimoji="1" lang="zh-CN" altLang="en-US" sz="1200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本次要求仔细观察运行现象及结果，特别是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Step1~4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出现的时机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、每次输入一个回车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2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4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、第一次输入一个字母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回车，以后每次停顿，均输入一个字母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、第一次即输入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个以上的字母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结论：</a:t>
            </a:r>
            <a:r>
              <a:rPr kumimoji="1" lang="en-US" altLang="zh-CN" sz="1200" b="1" dirty="0" err="1">
                <a:latin typeface="+mn-ea"/>
              </a:rPr>
              <a:t>getchar</a:t>
            </a:r>
            <a:r>
              <a:rPr kumimoji="1" lang="zh-CN" altLang="en-US" sz="1200" b="1" dirty="0">
                <a:latin typeface="+mn-ea"/>
              </a:rPr>
              <a:t>每次仅从输入缓冲区中取需要的字节，多余的字节仍保留在输入缓冲区中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   </a:t>
            </a:r>
            <a:r>
              <a:rPr kumimoji="1" lang="zh-CN" altLang="en-US" sz="1200" b="1" dirty="0">
                <a:latin typeface="+mn-ea"/>
              </a:rPr>
              <a:t>供下次读取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思考：结合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与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的基本使用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中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3.c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的例子，考虑一下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3.c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中非法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m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对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的影响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错在第几个数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与输入缓冲区的关系，为什么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?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自行构造证明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结论的使用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读入的测试程序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c1, c2, c3, c4;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cout &lt;&lt; "--Step1--" &lt;&lt; endl;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cin &gt;&gt; c1;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cout &lt;&lt; c1 &lt;&lt; endl;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cout &lt;&lt; "--Step2--" &lt;&lt; endl;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cin &gt;&gt; c2;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cout &lt;&lt; c2 &lt;&lt; endl;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cout &lt;&lt; "--Step3--" &lt;&lt; endl;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cin &gt;&gt; c3;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cout &lt;&lt; c3 &lt;&lt; endl;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cout &lt;&lt; "--Step4--" &lt;&lt; endl;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cin &gt;&gt; c4;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cout &lt;&lt; c4 &lt;&lt; endl;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本次要求仔细观察运行现象及结果，特别是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Stepx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出现的时机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因为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不能读取空格、回车（有特殊方法可读，先忽略），因此测试有所不同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、第一次输入两个字母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回车，以后每次停顿，均输入两个字母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、第一次即输入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个以上的字母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结论：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每次仅从输入缓冲区中取需要的字节，多余的字节仍保留在输入缓冲区中供下次读取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42440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92767" y="1326603"/>
            <a:ext cx="334668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234400" y="681529"/>
            <a:ext cx="3605050" cy="4834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、测试时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cmd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窗口下面不能是中文输入法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getche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需要的头文件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2112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</a:t>
            </a:r>
            <a:r>
              <a:rPr kumimoji="1" lang="en-US" altLang="zh-CN" sz="1600" b="1" u="sng" dirty="0">
                <a:latin typeface="+mn-ea"/>
              </a:rPr>
              <a:t>97</a:t>
            </a:r>
            <a:r>
              <a:rPr kumimoji="1" lang="en-US" altLang="zh-CN" sz="1600" b="1" dirty="0">
                <a:latin typeface="+mn-ea"/>
              </a:rPr>
              <a:t>_______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u="sng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u="sng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042439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</a:t>
            </a:r>
            <a:r>
              <a:rPr kumimoji="1" lang="en-US" altLang="zh-CN" sz="1600" b="1" u="sng" dirty="0">
                <a:latin typeface="+mn-ea"/>
              </a:rPr>
              <a:t>97</a:t>
            </a:r>
            <a:r>
              <a:rPr kumimoji="1" lang="en-US" altLang="zh-CN" sz="1600" b="1" dirty="0">
                <a:latin typeface="+mn-ea"/>
              </a:rPr>
              <a:t>_______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u="sng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en-US" altLang="zh-CN" sz="1600" b="1" u="sng" dirty="0">
                <a:latin typeface="+mn-ea"/>
              </a:rPr>
              <a:t>13</a:t>
            </a:r>
            <a:r>
              <a:rPr kumimoji="1" lang="en-US" altLang="zh-CN" sz="1600" b="1" dirty="0">
                <a:latin typeface="+mn-ea"/>
              </a:rPr>
              <a:t>_____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492766" y="4414345"/>
            <a:ext cx="3346684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</a:t>
            </a:r>
            <a:r>
              <a:rPr kumimoji="1" lang="en-US" altLang="zh-CN" sz="1600" b="1" u="sng" dirty="0">
                <a:latin typeface="+mn-ea"/>
              </a:rPr>
              <a:t>a97</a:t>
            </a:r>
            <a:r>
              <a:rPr kumimoji="1" lang="en-US" altLang="zh-CN" sz="1600" b="1" dirty="0">
                <a:latin typeface="+mn-ea"/>
              </a:rPr>
              <a:t>_______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u="sng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en-US" altLang="zh-CN" sz="1600" b="1" u="sng" dirty="0">
                <a:latin typeface="+mn-ea"/>
              </a:rPr>
              <a:t>13</a:t>
            </a:r>
            <a:r>
              <a:rPr kumimoji="1" lang="en-US" altLang="zh-CN" sz="1600" b="1" dirty="0">
                <a:latin typeface="+mn-ea"/>
              </a:rPr>
              <a:t>____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92112" y="6239531"/>
            <a:ext cx="10247336" cy="294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注：直接按回车时的差异，了解即可，具体原因有兴趣自己课外查阅，不提供技术支持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0839448" y="1683973"/>
            <a:ext cx="1221488" cy="75968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 descr="屏幕截图 2021-09-27 1802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4081780"/>
            <a:ext cx="1133475" cy="332740"/>
          </a:xfrm>
          <a:prstGeom prst="rect">
            <a:avLst/>
          </a:prstGeom>
        </p:spPr>
      </p:pic>
      <p:pic>
        <p:nvPicPr>
          <p:cNvPr id="7" name="图片 6" descr="屏幕截图 2021-09-27 1805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95" y="4081780"/>
            <a:ext cx="913130" cy="332740"/>
          </a:xfrm>
          <a:prstGeom prst="rect">
            <a:avLst/>
          </a:prstGeom>
        </p:spPr>
      </p:pic>
      <p:pic>
        <p:nvPicPr>
          <p:cNvPr id="15" name="图片 14" descr="屏幕截图 2021-09-27 1804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935" y="5438775"/>
            <a:ext cx="1133475" cy="331470"/>
          </a:xfrm>
          <a:prstGeom prst="rect">
            <a:avLst/>
          </a:prstGeom>
        </p:spPr>
      </p:pic>
      <p:pic>
        <p:nvPicPr>
          <p:cNvPr id="16" name="图片 15" descr="屏幕截图 2021-09-27 1806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935" y="5770245"/>
            <a:ext cx="1128395" cy="410210"/>
          </a:xfrm>
          <a:prstGeom prst="rect">
            <a:avLst/>
          </a:prstGeom>
        </p:spPr>
      </p:pic>
      <p:pic>
        <p:nvPicPr>
          <p:cNvPr id="17" name="图片 16" descr="屏幕截图 2021-09-27 1809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725" y="4081780"/>
            <a:ext cx="1464310" cy="332740"/>
          </a:xfrm>
          <a:prstGeom prst="rect">
            <a:avLst/>
          </a:prstGeom>
        </p:spPr>
      </p:pic>
      <p:pic>
        <p:nvPicPr>
          <p:cNvPr id="19" name="图片 18" descr="屏幕截图 2021-09-27 1810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1035" y="4081145"/>
            <a:ext cx="1189355" cy="333375"/>
          </a:xfrm>
          <a:prstGeom prst="rect">
            <a:avLst/>
          </a:prstGeom>
        </p:spPr>
      </p:pic>
      <p:pic>
        <p:nvPicPr>
          <p:cNvPr id="20" name="图片 19" descr="屏幕截图 2021-09-27 1809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5390" y="5493385"/>
            <a:ext cx="1197610" cy="276860"/>
          </a:xfrm>
          <a:prstGeom prst="rect">
            <a:avLst/>
          </a:prstGeom>
        </p:spPr>
      </p:pic>
      <p:pic>
        <p:nvPicPr>
          <p:cNvPr id="21" name="图片 20" descr="屏幕截图 2021-09-27 1810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5390" y="5770245"/>
            <a:ext cx="1197610" cy="321310"/>
          </a:xfrm>
          <a:prstGeom prst="rect">
            <a:avLst/>
          </a:prstGeom>
        </p:spPr>
      </p:pic>
      <p:pic>
        <p:nvPicPr>
          <p:cNvPr id="22" name="图片 21" descr="屏幕截图 2021-09-27 1813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8265" y="4082415"/>
            <a:ext cx="1477010" cy="332105"/>
          </a:xfrm>
          <a:prstGeom prst="rect">
            <a:avLst/>
          </a:prstGeom>
        </p:spPr>
      </p:pic>
      <p:pic>
        <p:nvPicPr>
          <p:cNvPr id="23" name="图片 22" descr="屏幕截图 2021-09-27 1814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5275" y="4081145"/>
            <a:ext cx="1219200" cy="333375"/>
          </a:xfrm>
          <a:prstGeom prst="rect">
            <a:avLst/>
          </a:prstGeom>
        </p:spPr>
      </p:pic>
      <p:pic>
        <p:nvPicPr>
          <p:cNvPr id="24" name="图片 23" descr="屏幕截图 2021-09-27 18140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05340" y="5466080"/>
            <a:ext cx="1134110" cy="276860"/>
          </a:xfrm>
          <a:prstGeom prst="rect">
            <a:avLst/>
          </a:prstGeom>
        </p:spPr>
      </p:pic>
      <p:pic>
        <p:nvPicPr>
          <p:cNvPr id="25" name="图片 24" descr="屏幕截图 2021-09-27 1814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02165" y="5742940"/>
            <a:ext cx="1137285" cy="3111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哪个编译器报错？</a:t>
            </a:r>
            <a:r>
              <a:rPr kumimoji="1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endParaRPr kumimoji="1"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哪个编译器下结果同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r>
              <a:rPr kumimoji="1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Dev</a:t>
            </a:r>
            <a:endParaRPr kumimoji="1"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42440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92767" y="1326603"/>
            <a:ext cx="334668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getche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234400" y="681529"/>
            <a:ext cx="3605050" cy="4834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、测试时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cmd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窗口下面不能是中文输入法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getche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需要的头文件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042439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</a:t>
            </a:r>
            <a:r>
              <a:rPr kumimoji="1" lang="en-US" altLang="zh-CN" sz="1600" b="1" u="sng" dirty="0">
                <a:latin typeface="+mn-ea"/>
              </a:rPr>
              <a:t>97</a:t>
            </a:r>
            <a:r>
              <a:rPr kumimoji="1" lang="en-US" altLang="zh-CN" sz="1600" b="1" dirty="0">
                <a:latin typeface="+mn-ea"/>
              </a:rPr>
              <a:t>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u="sng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en-US" altLang="zh-CN" sz="1600" b="1" u="sng" dirty="0">
                <a:latin typeface="+mn-ea"/>
              </a:rPr>
              <a:t>13</a:t>
            </a:r>
            <a:r>
              <a:rPr kumimoji="1" lang="en-US" altLang="zh-CN" sz="1600" b="1" dirty="0">
                <a:latin typeface="+mn-ea"/>
              </a:rPr>
              <a:t>____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492766" y="4414345"/>
            <a:ext cx="3346684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</a:t>
            </a:r>
            <a:r>
              <a:rPr kumimoji="1" lang="en-US" altLang="zh-CN" sz="1600" b="1" u="sng" dirty="0">
                <a:latin typeface="+mn-ea"/>
              </a:rPr>
              <a:t>a97</a:t>
            </a:r>
            <a:r>
              <a:rPr kumimoji="1" lang="en-US" altLang="zh-CN" sz="1600" b="1" dirty="0">
                <a:latin typeface="+mn-ea"/>
              </a:rPr>
              <a:t>_______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u="sng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u="sng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en-US" altLang="zh-CN" sz="1600" b="1" u="sng" dirty="0">
                <a:latin typeface="+mn-ea"/>
              </a:rPr>
              <a:t>13</a:t>
            </a:r>
            <a:r>
              <a:rPr kumimoji="1" lang="en-US" altLang="zh-CN" sz="1600" b="1" dirty="0">
                <a:latin typeface="+mn-ea"/>
              </a:rPr>
              <a:t>____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1971" y="2135918"/>
            <a:ext cx="2340525" cy="4391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2" name="图片 1" descr="屏幕截图 2021-09-27 1818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740" y="3201670"/>
            <a:ext cx="2952750" cy="882650"/>
          </a:xfrm>
          <a:prstGeom prst="rect">
            <a:avLst/>
          </a:prstGeom>
        </p:spPr>
      </p:pic>
      <p:pic>
        <p:nvPicPr>
          <p:cNvPr id="4" name="图片 3" descr="屏幕截图 2021-09-27 1819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90" y="4262755"/>
            <a:ext cx="2635250" cy="977900"/>
          </a:xfrm>
          <a:prstGeom prst="rect">
            <a:avLst/>
          </a:prstGeom>
        </p:spPr>
      </p:pic>
      <p:pic>
        <p:nvPicPr>
          <p:cNvPr id="19" name="图片 18" descr="屏幕截图 2021-09-27 1810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035" y="4081145"/>
            <a:ext cx="1189355" cy="333375"/>
          </a:xfrm>
          <a:prstGeom prst="rect">
            <a:avLst/>
          </a:prstGeom>
        </p:spPr>
      </p:pic>
      <p:pic>
        <p:nvPicPr>
          <p:cNvPr id="21" name="图片 20" descr="屏幕截图 2021-09-27 1810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390" y="5770245"/>
            <a:ext cx="1197610" cy="321310"/>
          </a:xfrm>
          <a:prstGeom prst="rect">
            <a:avLst/>
          </a:prstGeom>
        </p:spPr>
      </p:pic>
      <p:pic>
        <p:nvPicPr>
          <p:cNvPr id="23" name="图片 22" descr="屏幕截图 2021-09-27 1814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5275" y="4081145"/>
            <a:ext cx="1219200" cy="333375"/>
          </a:xfrm>
          <a:prstGeom prst="rect">
            <a:avLst/>
          </a:prstGeom>
        </p:spPr>
      </p:pic>
      <p:pic>
        <p:nvPicPr>
          <p:cNvPr id="25" name="图片 24" descr="屏幕截图 2021-09-27 1814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2165" y="5742940"/>
            <a:ext cx="1137285" cy="3111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基本知识点：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的区别：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是按格式读入，到空格、回车、非法为止；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是只读一个字符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、两者的共同点：都有输入缓冲区，输入必须以回车结束，从输入缓冲区去取得需要的内容后，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多余的内容还放在输入缓冲区中，等到下次读入（如果程序结束，则操作系统会清空输入缓冲区）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en-US" altLang="zh-CN" sz="1600" b="1" dirty="0">
                <a:latin typeface="+mn-ea"/>
              </a:rPr>
              <a:t>()/_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是没有输入缓冲区的，输入后不需要按回车键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的返回时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型，因为除了正常的</a:t>
            </a:r>
            <a:r>
              <a:rPr lang="en-US" altLang="zh-CN" sz="1600" b="1" dirty="0">
                <a:latin typeface="+mn-ea"/>
              </a:rPr>
              <a:t>256</a:t>
            </a:r>
            <a:r>
              <a:rPr lang="zh-CN" altLang="en-US" sz="1600" b="1" dirty="0">
                <a:latin typeface="+mn-ea"/>
              </a:rPr>
              <a:t>个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字符（含基本和扩展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码、中文、其它语言文字等），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还需要额外考虑一个输入出错情况下的返回，因此无法用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字节返回值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、先认真看课件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3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5517" y="998484"/>
            <a:ext cx="10247586" cy="3678620"/>
            <a:chOff x="515007" y="1198180"/>
            <a:chExt cx="10247586" cy="3678620"/>
          </a:xfrm>
        </p:grpSpPr>
        <p:sp>
          <p:nvSpPr>
            <p:cNvPr id="5" name="矩形 4"/>
            <p:cNvSpPr/>
            <p:nvPr/>
          </p:nvSpPr>
          <p:spPr bwMode="auto">
            <a:xfrm>
              <a:off x="515007" y="1198180"/>
              <a:ext cx="10247586" cy="3678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>
                <a:spcBef>
                  <a:spcPts val="385"/>
                </a:spcBef>
              </a:pPr>
              <a:r>
                <a:rPr lang="zh-CN" altLang="en-US" sz="1600" b="1" dirty="0">
                  <a:latin typeface="+mn-ea"/>
                </a:rPr>
                <a:t>字符输出函数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zh-CN" altLang="en-US" sz="1600" b="1" dirty="0">
                  <a:latin typeface="+mn-ea"/>
                </a:rPr>
                <a:t>的基本知识：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zh-CN" altLang="en-US" sz="1600" b="1" dirty="0">
                  <a:latin typeface="+mn-ea"/>
                </a:rPr>
                <a:t>形式：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</a:t>
              </a:r>
              <a:r>
                <a:rPr lang="zh-CN" altLang="en-US" sz="1600" b="1" dirty="0">
                  <a:latin typeface="+mn-ea"/>
                </a:rPr>
                <a:t>字符变量</a:t>
              </a:r>
              <a:r>
                <a:rPr lang="en-US" altLang="zh-CN" sz="1600" b="1" dirty="0">
                  <a:latin typeface="+mn-ea"/>
                </a:rPr>
                <a:t>/</a:t>
              </a:r>
              <a:r>
                <a:rPr lang="zh-CN" altLang="en-US" sz="1600" b="1" dirty="0">
                  <a:latin typeface="+mn-ea"/>
                </a:rPr>
                <a:t>常量</a:t>
              </a:r>
              <a:r>
                <a:rPr lang="en-US" altLang="zh-CN" sz="1600" b="1" dirty="0">
                  <a:latin typeface="+mn-ea"/>
                </a:rPr>
                <a:t>)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zh-CN" altLang="en-US" sz="1600" b="1" dirty="0">
                  <a:latin typeface="+mn-ea"/>
                </a:rPr>
                <a:t>功能：输出一个字符</a:t>
              </a:r>
              <a:endParaRPr lang="zh-CN" altLang="en-US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zh-CN" altLang="en-US" sz="1600" b="1" dirty="0">
                  <a:latin typeface="+mn-ea"/>
                </a:rPr>
                <a:t>      </a:t>
              </a:r>
              <a:r>
                <a:rPr lang="en-US" altLang="zh-CN" sz="1600" b="1" dirty="0">
                  <a:latin typeface="+mn-ea"/>
                </a:rPr>
                <a:t>char a='A';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(a);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('A') ;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('\x41');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('\101');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★ </a:t>
              </a:r>
              <a:r>
                <a:rPr lang="zh-CN" altLang="en-US" sz="1600" b="1" dirty="0">
                  <a:latin typeface="+mn-ea"/>
                </a:rPr>
                <a:t>某些编译器需要 </a:t>
              </a:r>
              <a:r>
                <a:rPr lang="en-US" altLang="zh-CN" sz="1600" b="1" dirty="0">
                  <a:latin typeface="+mn-ea"/>
                </a:rPr>
                <a:t>#include &lt;</a:t>
              </a:r>
              <a:r>
                <a:rPr lang="en-US" altLang="zh-CN" sz="1600" b="1" dirty="0" err="1">
                  <a:latin typeface="+mn-ea"/>
                </a:rPr>
                <a:t>cstdio</a:t>
              </a:r>
              <a:r>
                <a:rPr lang="en-US" altLang="zh-CN" sz="1600" b="1" dirty="0">
                  <a:latin typeface="+mn-ea"/>
                </a:rPr>
                <a:t>&gt; </a:t>
              </a:r>
              <a:r>
                <a:rPr lang="zh-CN" altLang="en-US" sz="1600" b="1" dirty="0">
                  <a:latin typeface="+mn-ea"/>
                </a:rPr>
                <a:t>或 </a:t>
              </a:r>
              <a:r>
                <a:rPr lang="en-US" altLang="zh-CN" sz="1600" b="1" dirty="0">
                  <a:latin typeface="+mn-ea"/>
                </a:rPr>
                <a:t>#include &lt;</a:t>
              </a:r>
              <a:r>
                <a:rPr lang="en-US" altLang="zh-CN" sz="1600" b="1" dirty="0" err="1">
                  <a:latin typeface="+mn-ea"/>
                </a:rPr>
                <a:t>stdio.h</a:t>
              </a:r>
              <a:r>
                <a:rPr lang="en-US" altLang="zh-CN" sz="1600" b="1" dirty="0">
                  <a:latin typeface="+mn-ea"/>
                </a:rPr>
                <a:t>&gt; 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(</a:t>
              </a:r>
              <a:r>
                <a:rPr lang="zh-CN" altLang="en-US" sz="1600" b="1" dirty="0">
                  <a:solidFill>
                    <a:srgbClr val="FF0000"/>
                  </a:solidFill>
                  <a:latin typeface="+mn-ea"/>
                </a:rPr>
                <a:t>目前所用的双编译器均不需要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)</a:t>
              </a:r>
              <a:endParaRPr lang="en-US" altLang="zh-CN" sz="1600" b="1" dirty="0">
                <a:solidFill>
                  <a:srgbClr val="FF0000"/>
                </a:solidFill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★ </a:t>
              </a:r>
              <a:r>
                <a:rPr lang="zh-CN" altLang="en-US" sz="1600" b="1" dirty="0">
                  <a:latin typeface="+mn-ea"/>
                </a:rPr>
                <a:t>返回值是</a:t>
              </a:r>
              <a:r>
                <a:rPr lang="en-US" altLang="zh-CN" sz="1600" b="1" dirty="0">
                  <a:latin typeface="+mn-ea"/>
                </a:rPr>
                <a:t>int</a:t>
              </a:r>
              <a:r>
                <a:rPr lang="zh-CN" altLang="en-US" sz="1600" b="1" dirty="0">
                  <a:latin typeface="+mn-ea"/>
                </a:rPr>
                <a:t>型，是输出字符的</a:t>
              </a:r>
              <a:r>
                <a:rPr lang="en-US" altLang="zh-CN" sz="1600" b="1" dirty="0">
                  <a:latin typeface="+mn-ea"/>
                </a:rPr>
                <a:t>ASCII</a:t>
              </a:r>
              <a:r>
                <a:rPr lang="zh-CN" altLang="en-US" sz="1600" b="1" dirty="0">
                  <a:latin typeface="+mn-ea"/>
                </a:rPr>
                <a:t>码，可赋值给字符型</a:t>
              </a:r>
              <a:r>
                <a:rPr lang="en-US" altLang="zh-CN" sz="1600" b="1" dirty="0">
                  <a:latin typeface="+mn-ea"/>
                </a:rPr>
                <a:t>/</a:t>
              </a:r>
              <a:r>
                <a:rPr lang="zh-CN" altLang="en-US" sz="1600" b="1" dirty="0">
                  <a:latin typeface="+mn-ea"/>
                </a:rPr>
                <a:t>整型变量</a:t>
              </a:r>
              <a:endParaRPr lang="en-US" altLang="zh-CN" sz="1600" b="1" dirty="0">
                <a:latin typeface="+mn-ea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942894" y="2716923"/>
              <a:ext cx="2007476" cy="1082566"/>
              <a:chOff x="2575034" y="2469931"/>
              <a:chExt cx="2007476" cy="1082566"/>
            </a:xfrm>
          </p:grpSpPr>
          <p:sp>
            <p:nvSpPr>
              <p:cNvPr id="2" name="右大括号 1"/>
              <p:cNvSpPr/>
              <p:nvPr/>
            </p:nvSpPr>
            <p:spPr bwMode="auto">
              <a:xfrm>
                <a:off x="2575034" y="2469931"/>
                <a:ext cx="210207" cy="108256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 bwMode="auto">
              <a:xfrm>
                <a:off x="2858813" y="2853559"/>
                <a:ext cx="1723697" cy="31531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+mn-ea"/>
                  </a:rPr>
                  <a:t>均表示输出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+mn-ea"/>
                  </a:rPr>
                  <a:t>'A'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+mn-ea"/>
                </a:endParaRPr>
              </a:p>
            </p:txBody>
          </p:sp>
        </p:grpSp>
      </p:grpSp>
      <p:sp>
        <p:nvSpPr>
          <p:cNvPr id="8" name="椭圆 7"/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464203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char ret1;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(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ret1 = </a:t>
            </a:r>
            <a:r>
              <a:rPr kumimoji="1" lang="en-US" altLang="zh-CN" sz="16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putchar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('A')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ret2;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ret2 = </a:t>
            </a:r>
            <a:r>
              <a:rPr kumimoji="1" lang="en-US" altLang="zh-CN" sz="1600" b="1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putchar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('B')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234152" y="1323974"/>
            <a:ext cx="560125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、观察运行结果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、分析运行结果中各输出是哪个语句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函数造成的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可选：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en-US" altLang="zh-CN" sz="1600" b="1" dirty="0" err="1">
                <a:latin typeface="+mn-ea"/>
              </a:rPr>
              <a:t>putchar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第一行：第一个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A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由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putchar('A')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造成，第二个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A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由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cout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造成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第二行：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B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由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putchar('B')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造成，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66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由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cout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造成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、这个例子能确认上个</a:t>
            </a:r>
            <a:r>
              <a:rPr kumimoji="1" lang="en-US" altLang="zh-CN" sz="1600" b="1" dirty="0">
                <a:latin typeface="+mn-ea"/>
              </a:rPr>
              <a:t>Page</a:t>
            </a:r>
            <a:r>
              <a:rPr kumimoji="1" lang="zh-CN" altLang="en-US" sz="1600" b="1" dirty="0">
                <a:latin typeface="+mn-ea"/>
              </a:rPr>
              <a:t>的基本知识中的说法：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"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返回值是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int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型，是输出字符的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ASCII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码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" 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完全正确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部分正确吗？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答：部分正确，因为尽管值是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输出字符的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ASCII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码，但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无法确定返回的值是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char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还是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。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</p:txBody>
      </p:sp>
      <p:pic>
        <p:nvPicPr>
          <p:cNvPr id="4" name="图片 3" descr="屏幕截图 2021-09-27 1731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350" y="1623060"/>
            <a:ext cx="222885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自行构造测试程序，证明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型而不是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要求两种方法，可以从课件找，也可以自行构造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0500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方法一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&lt;cstdio&gt;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cout &lt;&lt; sizeof(putchar('A')) &lt;&lt; endl;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642140" y="1323974"/>
            <a:ext cx="51932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//</a:t>
            </a:r>
            <a:r>
              <a:rPr kumimoji="1" lang="zh-CN" altLang="en-US" sz="1600" b="1" dirty="0">
                <a:latin typeface="+mn-ea"/>
              </a:rPr>
              <a:t>方法</a:t>
            </a:r>
            <a:r>
              <a:rPr kumimoji="1" lang="en-US" altLang="zh-CN" sz="1600" b="1" dirty="0">
                <a:latin typeface="+mn-ea"/>
              </a:rPr>
              <a:t>2</a:t>
            </a:r>
            <a:endParaRPr kumimoji="1" lang="en-US" altLang="zh-CN" sz="1600" b="1" dirty="0">
              <a:latin typeface="+mn-ea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#include &lt;cstdio&gt;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    cout &lt;&lt; putchar('A') &lt;&lt; endl;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}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屏幕截图 2021-09-27 1739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9140" y="3662680"/>
            <a:ext cx="2216150" cy="533400"/>
          </a:xfrm>
          <a:prstGeom prst="rect">
            <a:avLst/>
          </a:prstGeom>
        </p:spPr>
      </p:pic>
      <p:pic>
        <p:nvPicPr>
          <p:cNvPr id="6" name="图片 5" descr="屏幕截图 2021-09-27 1740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890" y="3681730"/>
            <a:ext cx="22352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7967</Words>
  <Application>WPS 演示</Application>
  <PresentationFormat>宽屏</PresentationFormat>
  <Paragraphs>525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无聊的人</cp:lastModifiedBy>
  <cp:revision>173</cp:revision>
  <dcterms:created xsi:type="dcterms:W3CDTF">2020-08-13T13:39:00Z</dcterms:created>
  <dcterms:modified xsi:type="dcterms:W3CDTF">2021-09-27T13:01:09Z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