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5" r:id="rId5"/>
    <p:sldId id="1237" r:id="rId6"/>
    <p:sldId id="1230" r:id="rId7"/>
    <p:sldId id="1276" r:id="rId8"/>
    <p:sldId id="1076" r:id="rId9"/>
    <p:sldId id="1238" r:id="rId10"/>
    <p:sldId id="492" r:id="rId11"/>
    <p:sldId id="1240" r:id="rId12"/>
    <p:sldId id="1241" r:id="rId13"/>
    <p:sldId id="1248" r:id="rId14"/>
    <p:sldId id="1242" r:id="rId15"/>
    <p:sldId id="1249" r:id="rId16"/>
    <p:sldId id="1250" r:id="rId17"/>
    <p:sldId id="1244" r:id="rId18"/>
    <p:sldId id="1246" r:id="rId19"/>
    <p:sldId id="1245" r:id="rId20"/>
    <p:sldId id="1251" r:id="rId21"/>
    <p:sldId id="520" r:id="rId22"/>
    <p:sldId id="1253" r:id="rId23"/>
    <p:sldId id="1254" r:id="rId24"/>
    <p:sldId id="1265" r:id="rId25"/>
    <p:sldId id="1257" r:id="rId26"/>
    <p:sldId id="1255" r:id="rId27"/>
    <p:sldId id="1259" r:id="rId28"/>
    <p:sldId id="1258" r:id="rId29"/>
    <p:sldId id="1261" r:id="rId30"/>
    <p:sldId id="1262" r:id="rId31"/>
    <p:sldId id="1269" r:id="rId32"/>
    <p:sldId id="1270" r:id="rId33"/>
    <p:sldId id="1267" r:id="rId34"/>
    <p:sldId id="1268" r:id="rId35"/>
    <p:sldId id="1266" r:id="rId36"/>
    <p:sldId id="1273" r:id="rId37"/>
    <p:sldId id="1271" r:id="rId38"/>
    <p:sldId id="1272" r:id="rId39"/>
    <p:sldId id="127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>
        <p:scale>
          <a:sx n="100" d="100"/>
          <a:sy n="100" d="100"/>
        </p:scale>
        <p:origin x="23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7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3.png"/><Relationship Id="rId7" Type="http://schemas.openxmlformats.org/officeDocument/2006/relationships/image" Target="../media/image112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0.png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输出结果的字符串长度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 descr="屏幕截图 2021-10-01 0926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2470" y="1461135"/>
            <a:ext cx="225425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a = -2;</a:t>
            </a:r>
            <a:endParaRPr lang="en-US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  <a:endParaRPr lang="pt-BR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  <a:endParaRPr lang="pt-B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  <a:endParaRPr lang="en-US" altLang="zh-CN" sz="1200" b="1" dirty="0">
              <a:latin typeface="+mn-ea"/>
            </a:endParaRP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  <a:endParaRPr lang="pt-BR" altLang="zh-CN" sz="1200" b="1" dirty="0">
              <a:latin typeface="+mn-ea"/>
            </a:endParaRP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  <a:endParaRPr lang="it-IT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使数据按长整型整数类型输出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使数据按短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  <a:sym typeface="+mn-ea"/>
              </a:rPr>
              <a:t>整型整数类型输出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类型不一致，则以</a:t>
            </a:r>
            <a:r>
              <a:rPr kumimoji="1" lang="zh-CN" altLang="en-US" sz="1600" b="1" u="sng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  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符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提醒：先睁大眼睛看清楚，是字母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 descr="屏幕截图 2021-10-01 093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430" y="1371600"/>
            <a:ext cx="3101975" cy="1418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ld</a:t>
            </a: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</a:rPr>
              <a:t>长整型十进制整数</a:t>
            </a:r>
            <a:r>
              <a:rPr kumimoji="1" lang="en-US" altLang="zh-CN" sz="1200" b="1" u="sng" dirty="0">
                <a:latin typeface="+mn-ea"/>
              </a:rPr>
              <a:t>(</a:t>
            </a:r>
            <a:r>
              <a:rPr kumimoji="1" lang="zh-CN" altLang="en-US" sz="1200" b="1" u="sng" dirty="0">
                <a:latin typeface="+mn-ea"/>
              </a:rPr>
              <a:t>带符号</a:t>
            </a:r>
            <a:r>
              <a:rPr kumimoji="1" lang="en-US" altLang="zh-CN" sz="1200" b="1" u="sng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类型的数据类型输出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%10ld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长整型十进制整数</a:t>
            </a:r>
            <a:r>
              <a:rPr kumimoji="1" lang="en-US" altLang="zh-CN" sz="1200" b="1" u="sng" dirty="0">
                <a:latin typeface="+mn-ea"/>
                <a:sym typeface="+mn-ea"/>
              </a:rPr>
              <a:t>(</a:t>
            </a:r>
            <a:r>
              <a:rPr kumimoji="1" lang="zh-CN" altLang="en-US" sz="1200" b="1" u="sng" dirty="0">
                <a:latin typeface="+mn-ea"/>
                <a:sym typeface="+mn-ea"/>
              </a:rPr>
              <a:t>带符号</a:t>
            </a:r>
            <a:r>
              <a:rPr kumimoji="1" lang="en-US" altLang="zh-CN" sz="1200" b="1" u="sng" dirty="0">
                <a:latin typeface="+mn-ea"/>
                <a:sym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%-10ld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长整型十进制整数</a:t>
            </a:r>
            <a:r>
              <a:rPr kumimoji="1" lang="en-US" altLang="zh-CN" sz="1200" b="1" u="sng" dirty="0">
                <a:latin typeface="+mn-ea"/>
                <a:sym typeface="+mn-ea"/>
              </a:rPr>
              <a:t>(</a:t>
            </a:r>
            <a:r>
              <a:rPr kumimoji="1" lang="zh-CN" altLang="en-US" sz="1200" b="1" u="sng" dirty="0">
                <a:latin typeface="+mn-ea"/>
                <a:sym typeface="+mn-ea"/>
              </a:rPr>
              <a:t>带符号</a:t>
            </a:r>
            <a:r>
              <a:rPr kumimoji="1" lang="en-US" altLang="zh-CN" sz="1200" b="1" u="sng" dirty="0">
                <a:latin typeface="+mn-ea"/>
                <a:sym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%d  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十进制整数</a:t>
            </a:r>
            <a:r>
              <a:rPr kumimoji="1" lang="en-US" altLang="zh-CN" sz="1200" b="1" u="sng" dirty="0">
                <a:latin typeface="+mn-ea"/>
                <a:sym typeface="+mn-ea"/>
              </a:rPr>
              <a:t>(</a:t>
            </a:r>
            <a:r>
              <a:rPr kumimoji="1" lang="zh-CN" altLang="en-US" sz="1200" b="1" u="sng" dirty="0">
                <a:latin typeface="+mn-ea"/>
                <a:sym typeface="+mn-ea"/>
              </a:rPr>
              <a:t>带符号</a:t>
            </a:r>
            <a:r>
              <a:rPr kumimoji="1" lang="en-US" altLang="zh-CN" sz="1200" b="1" u="sng" dirty="0">
                <a:latin typeface="+mn-ea"/>
                <a:sym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类型的数据类型输出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%10d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十进制整数</a:t>
            </a:r>
            <a:r>
              <a:rPr kumimoji="1" lang="en-US" altLang="zh-CN" sz="1200" b="1" u="sng" dirty="0">
                <a:latin typeface="+mn-ea"/>
                <a:sym typeface="+mn-ea"/>
              </a:rPr>
              <a:t>(</a:t>
            </a:r>
            <a:r>
              <a:rPr kumimoji="1" lang="zh-CN" altLang="en-US" sz="1200" b="1" u="sng" dirty="0">
                <a:latin typeface="+mn-ea"/>
                <a:sym typeface="+mn-ea"/>
              </a:rPr>
              <a:t>带符号</a:t>
            </a:r>
            <a:r>
              <a:rPr kumimoji="1" lang="en-US" altLang="zh-CN" sz="1200" b="1" u="sng" dirty="0">
                <a:latin typeface="+mn-ea"/>
                <a:sym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%-10d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十进制整数</a:t>
            </a:r>
            <a:r>
              <a:rPr kumimoji="1" lang="en-US" altLang="zh-CN" sz="1200" b="1" u="sng" dirty="0">
                <a:latin typeface="+mn-ea"/>
                <a:sym typeface="+mn-ea"/>
              </a:rPr>
              <a:t>(</a:t>
            </a:r>
            <a:r>
              <a:rPr kumimoji="1" lang="zh-CN" altLang="en-US" sz="1200" b="1" u="sng" dirty="0">
                <a:latin typeface="+mn-ea"/>
                <a:sym typeface="+mn-ea"/>
              </a:rPr>
              <a:t>带符号</a:t>
            </a:r>
            <a:r>
              <a:rPr kumimoji="1" lang="en-US" altLang="zh-CN" sz="1200" b="1" u="sng" dirty="0">
                <a:latin typeface="+mn-ea"/>
                <a:sym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hd</a:t>
            </a: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</a:rPr>
              <a:t>短整型</a:t>
            </a:r>
            <a:r>
              <a:rPr kumimoji="1" lang="zh-CN" altLang="en-US" sz="1200" b="1" u="sng" dirty="0">
                <a:latin typeface="+mn-ea"/>
                <a:sym typeface="+mn-ea"/>
              </a:rPr>
              <a:t>十进制整数</a:t>
            </a:r>
            <a:r>
              <a:rPr kumimoji="1" lang="en-US" altLang="zh-CN" sz="1200" b="1" u="sng" dirty="0">
                <a:latin typeface="+mn-ea"/>
                <a:sym typeface="+mn-ea"/>
              </a:rPr>
              <a:t>(</a:t>
            </a:r>
            <a:r>
              <a:rPr kumimoji="1" lang="zh-CN" altLang="en-US" sz="1200" b="1" u="sng" dirty="0">
                <a:latin typeface="+mn-ea"/>
                <a:sym typeface="+mn-ea"/>
              </a:rPr>
              <a:t>带符号</a:t>
            </a:r>
            <a:r>
              <a:rPr kumimoji="1" lang="en-US" altLang="zh-CN" sz="1200" b="1" u="sng" dirty="0">
                <a:latin typeface="+mn-ea"/>
                <a:sym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类型的数据类型输出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%10hd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短整型</a:t>
            </a:r>
            <a:r>
              <a:rPr kumimoji="1" lang="zh-CN" altLang="en-US" sz="1200" b="1" u="sng" dirty="0">
                <a:latin typeface="+mn-ea"/>
                <a:sym typeface="+mn-ea"/>
              </a:rPr>
              <a:t>十进制整数</a:t>
            </a:r>
            <a:r>
              <a:rPr kumimoji="1" lang="en-US" altLang="zh-CN" sz="1200" b="1" u="sng" dirty="0">
                <a:latin typeface="+mn-ea"/>
                <a:sym typeface="+mn-ea"/>
              </a:rPr>
              <a:t>(</a:t>
            </a:r>
            <a:r>
              <a:rPr kumimoji="1" lang="zh-CN" altLang="en-US" sz="1200" b="1" u="sng" dirty="0">
                <a:latin typeface="+mn-ea"/>
                <a:sym typeface="+mn-ea"/>
              </a:rPr>
              <a:t>带符号</a:t>
            </a:r>
            <a:r>
              <a:rPr kumimoji="1" lang="en-US" altLang="zh-CN" sz="1200" b="1" u="sng" dirty="0">
                <a:latin typeface="+mn-ea"/>
                <a:sym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%-10hd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短整型</a:t>
            </a:r>
            <a:r>
              <a:rPr kumimoji="1" lang="zh-CN" altLang="en-US" sz="1200" b="1" u="sng" dirty="0">
                <a:latin typeface="+mn-ea"/>
                <a:sym typeface="+mn-ea"/>
              </a:rPr>
              <a:t>十进制整数</a:t>
            </a:r>
            <a:r>
              <a:rPr kumimoji="1" lang="en-US" altLang="zh-CN" sz="1200" b="1" u="sng" dirty="0">
                <a:latin typeface="+mn-ea"/>
                <a:sym typeface="+mn-ea"/>
              </a:rPr>
              <a:t>(</a:t>
            </a:r>
            <a:r>
              <a:rPr kumimoji="1" lang="zh-CN" altLang="en-US" sz="1200" b="1" u="sng" dirty="0">
                <a:latin typeface="+mn-ea"/>
                <a:sym typeface="+mn-ea"/>
              </a:rPr>
              <a:t>带符号</a:t>
            </a:r>
            <a:r>
              <a:rPr kumimoji="1" lang="en-US" altLang="zh-CN" sz="1200" b="1" u="sng" dirty="0">
                <a:latin typeface="+mn-ea"/>
                <a:sym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 descr="屏幕截图 2021-10-01 0938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2605" y="1323975"/>
            <a:ext cx="1852930" cy="1969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123.456f;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运行结果：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参考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zh-CN" altLang="en-US" sz="1400" b="1" dirty="0">
                <a:latin typeface="+mn-ea"/>
              </a:rPr>
              <a:t>的格式控制符和附加格式控制符，给出解释：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%f</a:t>
            </a:r>
            <a:r>
              <a:rPr kumimoji="1" lang="zh-CN" altLang="en-US" sz="1400" b="1" dirty="0">
                <a:latin typeface="+mn-ea"/>
              </a:rPr>
              <a:t>：将浮点数以十进制的</a:t>
            </a:r>
            <a:r>
              <a:rPr kumimoji="1" lang="en-US" altLang="zh-CN" sz="1400" b="1" dirty="0">
                <a:latin typeface="+mn-ea"/>
              </a:rPr>
              <a:t>___</a:t>
            </a:r>
            <a:r>
              <a:rPr kumimoji="1" lang="zh-CN" altLang="en-US" sz="1400" b="1" u="sng" dirty="0">
                <a:latin typeface="+mn-ea"/>
              </a:rPr>
              <a:t>小数</a:t>
            </a:r>
            <a:r>
              <a:rPr kumimoji="1" lang="en-US" altLang="zh-CN" sz="1400" b="1" dirty="0">
                <a:latin typeface="+mn-ea"/>
              </a:rPr>
              <a:t>____</a:t>
            </a:r>
            <a:r>
              <a:rPr kumimoji="1" lang="zh-CN" altLang="en-US" sz="1400" b="1" dirty="0">
                <a:latin typeface="+mn-ea"/>
              </a:rPr>
              <a:t>形式输出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%e</a:t>
            </a:r>
            <a:r>
              <a:rPr kumimoji="1" lang="zh-CN" altLang="en-US" sz="1400" b="1" dirty="0">
                <a:latin typeface="+mn-ea"/>
              </a:rPr>
              <a:t>：将浮点数以十进制的</a:t>
            </a:r>
            <a:r>
              <a:rPr kumimoji="1" lang="en-US" altLang="zh-CN" sz="1400" b="1" dirty="0">
                <a:latin typeface="+mn-ea"/>
              </a:rPr>
              <a:t>___</a:t>
            </a:r>
            <a:r>
              <a:rPr kumimoji="1" lang="zh-CN" altLang="en-US" sz="1400" b="1" u="sng" dirty="0">
                <a:latin typeface="+mn-ea"/>
              </a:rPr>
              <a:t>指数</a:t>
            </a:r>
            <a:r>
              <a:rPr kumimoji="1" lang="en-US" altLang="zh-CN" sz="1400" b="1" dirty="0">
                <a:latin typeface="+mn-ea"/>
              </a:rPr>
              <a:t>____</a:t>
            </a:r>
            <a:r>
              <a:rPr kumimoji="1" lang="zh-CN" altLang="en-US" sz="1400" b="1" dirty="0">
                <a:latin typeface="+mn-ea"/>
              </a:rPr>
              <a:t>形式输出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%E</a:t>
            </a:r>
            <a:r>
              <a:rPr kumimoji="1" lang="zh-CN" altLang="en-US" sz="1400" b="1" dirty="0">
                <a:latin typeface="+mn-ea"/>
              </a:rPr>
              <a:t>：将浮点数以十进制的</a:t>
            </a:r>
            <a:r>
              <a:rPr kumimoji="1" lang="en-US" altLang="zh-CN" sz="1400" b="1" dirty="0">
                <a:latin typeface="+mn-ea"/>
              </a:rPr>
              <a:t>___</a:t>
            </a:r>
            <a:r>
              <a:rPr kumimoji="1" lang="zh-CN" altLang="en-US" sz="1400" b="1" u="sng" dirty="0">
                <a:latin typeface="+mn-ea"/>
              </a:rPr>
              <a:t>指数</a:t>
            </a:r>
            <a:r>
              <a:rPr kumimoji="1" lang="en-US" altLang="zh-CN" sz="1400" b="1" dirty="0">
                <a:latin typeface="+mn-ea"/>
              </a:rPr>
              <a:t>____</a:t>
            </a:r>
            <a:r>
              <a:rPr kumimoji="1" lang="zh-CN" altLang="en-US" sz="1400" b="1" dirty="0">
                <a:latin typeface="+mn-ea"/>
              </a:rPr>
              <a:t>形式输出，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%e</a:t>
            </a:r>
            <a:r>
              <a:rPr kumimoji="1" lang="zh-CN" altLang="en-US" sz="1400" b="1" dirty="0">
                <a:latin typeface="+mn-ea"/>
              </a:rPr>
              <a:t>和</a:t>
            </a:r>
            <a:r>
              <a:rPr kumimoji="1" lang="en-US" altLang="zh-CN" sz="1400" b="1" dirty="0">
                <a:latin typeface="+mn-ea"/>
              </a:rPr>
              <a:t>%E</a:t>
            </a:r>
            <a:r>
              <a:rPr kumimoji="1" lang="zh-CN" altLang="en-US" sz="1400" b="1" dirty="0">
                <a:latin typeface="+mn-ea"/>
              </a:rPr>
              <a:t>的区别是</a:t>
            </a:r>
            <a:r>
              <a:rPr kumimoji="1" lang="en-US" sz="1400" b="1" u="sng" dirty="0">
                <a:latin typeface="+mn-ea"/>
              </a:rPr>
              <a:t>%e</a:t>
            </a:r>
            <a:r>
              <a:rPr kumimoji="1" lang="zh-CN" altLang="en-US" sz="1400" b="1" u="sng" dirty="0">
                <a:latin typeface="+mn-ea"/>
              </a:rPr>
              <a:t>输出结果中</a:t>
            </a:r>
            <a:r>
              <a:rPr kumimoji="1" lang="en-US" altLang="zh-CN" sz="1400" b="1" u="sng" dirty="0">
                <a:latin typeface="+mn-ea"/>
              </a:rPr>
              <a:t>e</a:t>
            </a:r>
            <a:r>
              <a:rPr kumimoji="1" lang="zh-CN" altLang="en-US" sz="1400" b="1" u="sng" dirty="0">
                <a:latin typeface="+mn-ea"/>
              </a:rPr>
              <a:t>为小写、</a:t>
            </a:r>
            <a:r>
              <a:rPr kumimoji="1" lang="en-US" altLang="zh-CN" sz="1400" b="1" u="sng" dirty="0">
                <a:latin typeface="+mn-ea"/>
              </a:rPr>
              <a:t>%E</a:t>
            </a:r>
            <a:r>
              <a:rPr kumimoji="1" lang="zh-CN" altLang="en-US" sz="1400" b="1" u="sng" dirty="0">
                <a:latin typeface="+mn-ea"/>
              </a:rPr>
              <a:t>输出结果中</a:t>
            </a:r>
            <a:r>
              <a:rPr kumimoji="1" lang="en-US" altLang="zh-CN" sz="1400" b="1" u="sng" dirty="0">
                <a:latin typeface="+mn-ea"/>
              </a:rPr>
              <a:t>E</a:t>
            </a:r>
            <a:r>
              <a:rPr kumimoji="1" lang="zh-CN" altLang="en-US" sz="1400" b="1" u="sng" dirty="0">
                <a:latin typeface="+mn-ea"/>
              </a:rPr>
              <a:t>为大写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%g/%G</a:t>
            </a:r>
            <a:r>
              <a:rPr kumimoji="1" lang="zh-CN" altLang="en-US" sz="1400" b="1" dirty="0">
                <a:latin typeface="+mn-ea"/>
              </a:rPr>
              <a:t>：输出形式为</a:t>
            </a:r>
            <a:r>
              <a:rPr kumimoji="1" lang="zh-CN" altLang="en-US" sz="1400" b="1" u="sng" dirty="0">
                <a:latin typeface="+mn-ea"/>
              </a:rPr>
              <a:t>从</a:t>
            </a:r>
            <a:r>
              <a:rPr kumimoji="1" lang="en-US" altLang="zh-CN" sz="1400" b="1" u="sng" dirty="0">
                <a:latin typeface="+mn-ea"/>
              </a:rPr>
              <a:t>f,e</a:t>
            </a:r>
            <a:r>
              <a:rPr kumimoji="1" lang="zh-CN" altLang="en-US" sz="1400" b="1" u="sng" dirty="0">
                <a:latin typeface="+mn-ea"/>
              </a:rPr>
              <a:t>中选择宽度较短的形式输出浮点数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   </a:t>
            </a:r>
            <a:r>
              <a:rPr kumimoji="1" lang="zh-CN" altLang="en-US" sz="1400" b="1" dirty="0">
                <a:latin typeface="+mn-ea"/>
              </a:rPr>
              <a:t>可以自己再构造测试数据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%g/%G</a:t>
            </a:r>
            <a:r>
              <a:rPr kumimoji="1" lang="zh-CN" altLang="en-US" sz="1400" b="1" dirty="0">
                <a:latin typeface="+mn-ea"/>
              </a:rPr>
              <a:t>：输出形式的差别为</a:t>
            </a:r>
            <a:r>
              <a:rPr kumimoji="1" lang="en-US" sz="1400" b="1" u="sng" dirty="0">
                <a:latin typeface="+mn-ea"/>
                <a:sym typeface="+mn-ea"/>
              </a:rPr>
              <a:t>%g</a:t>
            </a:r>
            <a:r>
              <a:rPr kumimoji="1" lang="zh-CN" altLang="en-US" sz="1400" b="1" u="sng" dirty="0">
                <a:latin typeface="+mn-ea"/>
                <a:sym typeface="+mn-ea"/>
              </a:rPr>
              <a:t>输出结果中</a:t>
            </a:r>
            <a:r>
              <a:rPr kumimoji="1" lang="en-US" altLang="zh-CN" sz="1400" b="1" u="sng" dirty="0">
                <a:latin typeface="+mn-ea"/>
                <a:sym typeface="+mn-ea"/>
              </a:rPr>
              <a:t>e</a:t>
            </a:r>
            <a:r>
              <a:rPr kumimoji="1" lang="zh-CN" altLang="en-US" sz="1400" b="1" u="sng" dirty="0">
                <a:latin typeface="+mn-ea"/>
                <a:sym typeface="+mn-ea"/>
              </a:rPr>
              <a:t>为小写、</a:t>
            </a:r>
            <a:r>
              <a:rPr kumimoji="1" lang="en-US" altLang="zh-CN" sz="1400" b="1" u="sng" dirty="0">
                <a:latin typeface="+mn-ea"/>
                <a:sym typeface="+mn-ea"/>
              </a:rPr>
              <a:t>%G</a:t>
            </a:r>
            <a:r>
              <a:rPr kumimoji="1" lang="zh-CN" altLang="en-US" sz="1400" b="1" u="sng" dirty="0">
                <a:latin typeface="+mn-ea"/>
                <a:sym typeface="+mn-ea"/>
              </a:rPr>
              <a:t>输出结果中</a:t>
            </a:r>
            <a:r>
              <a:rPr kumimoji="1" lang="en-US" altLang="zh-CN" sz="1400" b="1" u="sng" dirty="0">
                <a:latin typeface="+mn-ea"/>
                <a:sym typeface="+mn-ea"/>
              </a:rPr>
              <a:t>E</a:t>
            </a:r>
            <a:r>
              <a:rPr kumimoji="1" lang="zh-CN" altLang="en-US" sz="1400" b="1" u="sng" dirty="0">
                <a:latin typeface="+mn-ea"/>
                <a:sym typeface="+mn-ea"/>
              </a:rPr>
              <a:t>为大写</a:t>
            </a:r>
            <a:endParaRPr kumimoji="1" lang="en-US" altLang="zh-CN" sz="1400" b="1" dirty="0">
              <a:latin typeface="+mn-ea"/>
            </a:endParaRPr>
          </a:p>
        </p:txBody>
      </p:sp>
      <p:pic>
        <p:nvPicPr>
          <p:cNvPr id="2" name="图片 1" descr="屏幕截图 2021-10-01 0944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0" y="1375410"/>
            <a:ext cx="1466215" cy="1912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f = 123.456;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答：无区别。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答：第二、第三组数据能证明，因为他们的有效位数超过了</a:t>
            </a: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，他们的</a:t>
            </a: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float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形式与</a:t>
            </a:r>
            <a:r>
              <a:rPr kumimoji="1" lang="en-US" altLang="zh-CN" sz="1600" b="1" dirty="0">
                <a:solidFill>
                  <a:srgbClr val="0000FF"/>
                </a:solidFill>
                <a:latin typeface="+mn-ea"/>
              </a:rPr>
              <a:t>double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形式一定不同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。</a:t>
            </a:r>
            <a:endParaRPr kumimoji="1" lang="en-US" altLang="zh-CN" sz="1600" b="1" dirty="0">
              <a:solidFill>
                <a:srgbClr val="0000FF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" name="图片 1" descr="屏幕截图 2021-10-01 095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5295" y="1369695"/>
            <a:ext cx="1250315" cy="1900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</a:rPr>
              <a:t>小数浮点数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小数浮点数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  <a:sym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  <a:sym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</a:rPr>
              <a:t>指数浮点数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  <a:sym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  <a:sym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zh-CN" altLang="en-US" sz="1200" b="1" u="sng" dirty="0">
                <a:latin typeface="+mn-ea"/>
                <a:sym typeface="+mn-ea"/>
              </a:rPr>
              <a:t>右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zh-CN" altLang="en-US" sz="1200" b="1" u="sng" dirty="0">
                <a:latin typeface="+mn-ea"/>
                <a:sym typeface="+mn-ea"/>
              </a:rPr>
              <a:t>指数浮点数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  <a:sym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  <a:sym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zh-CN" altLang="en-US" sz="1200" b="1" u="sng" dirty="0">
                <a:latin typeface="+mn-ea"/>
                <a:sym typeface="+mn-ea"/>
              </a:rPr>
              <a:t>左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</a:t>
            </a:r>
            <a:r>
              <a:rPr lang="zh-CN" altLang="en-US" sz="1200" b="1" u="sng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</a:t>
            </a:r>
            <a:r>
              <a:rPr kumimoji="1" lang="zh-CN" altLang="en-US" sz="1200" b="1" u="sng" dirty="0">
                <a:latin typeface="+mn-ea"/>
              </a:rPr>
              <a:t>输出结果的有效位数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zh-CN" altLang="en-US" sz="1200" b="1" u="sng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2" name="图片 1" descr="屏幕截图 2021-10-01 095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635" y="1373505"/>
            <a:ext cx="98107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、在数据的有效位数超过精度时：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正常输出有效位数，其他位数输出不可信值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、如果指定的总宽度小于有效位数的宽度，则：</a:t>
            </a:r>
            <a:r>
              <a:rPr kumimoji="1" lang="zh-CN" altLang="en-US" sz="1600" b="1" dirty="0">
                <a:solidFill>
                  <a:srgbClr val="0000FF"/>
                </a:solidFill>
                <a:latin typeface="+mn-ea"/>
              </a:rPr>
              <a:t>输出结果正常顶格输出，不受指定总宽度的限制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10-01 100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75" y="1419225"/>
            <a:ext cx="2235200" cy="1720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zh-CN" altLang="en-US" sz="1600" b="1" u="sng" dirty="0">
                <a:latin typeface="+mn-ea"/>
              </a:rPr>
              <a:t>字符串</a:t>
            </a:r>
            <a:r>
              <a:rPr kumimoji="1" lang="zh-CN" altLang="en-US" sz="1600" b="1" dirty="0">
                <a:latin typeface="+mn-ea"/>
              </a:rPr>
              <a:t>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zh-CN" altLang="en-US" sz="1600" b="1" u="sng" dirty="0">
                <a:latin typeface="+mn-ea"/>
                <a:sym typeface="+mn-ea"/>
              </a:rPr>
              <a:t>字符串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u="sng" dirty="0">
                <a:latin typeface="+mn-ea"/>
              </a:rPr>
              <a:t>30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zh-CN" altLang="en-US" sz="1600" b="1" u="sng" dirty="0">
                <a:latin typeface="+mn-ea"/>
                <a:sym typeface="+mn-ea"/>
              </a:rPr>
              <a:t>字符串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u="sng" dirty="0">
                <a:latin typeface="+mn-ea"/>
                <a:sym typeface="+mn-ea"/>
              </a:rPr>
              <a:t>30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</a:t>
            </a:r>
            <a:r>
              <a:rPr kumimoji="1" lang="zh-CN" altLang="en-US" sz="1600" b="1" u="sng" dirty="0">
                <a:latin typeface="+mn-ea"/>
              </a:rPr>
              <a:t>输出该字符串数据的前</a:t>
            </a:r>
            <a:r>
              <a:rPr kumimoji="1" lang="en-US" altLang="zh-CN" sz="1600" b="1" u="sng" dirty="0">
                <a:latin typeface="+mn-ea"/>
              </a:rPr>
              <a:t>5</a:t>
            </a:r>
            <a:r>
              <a:rPr kumimoji="1" lang="zh-CN" altLang="en-US" sz="1600" b="1" u="sng" dirty="0">
                <a:latin typeface="+mn-ea"/>
              </a:rPr>
              <a:t>位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 descr="屏幕截图 2021-10-01 100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885" y="1364615"/>
            <a:ext cx="1910080" cy="1205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  <a:endParaRPr kumimoji="1" lang="pt-BR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</a:t>
            </a:r>
            <a:r>
              <a:rPr lang="zh-CN" altLang="en-US" sz="1600" b="1" u="sng" dirty="0">
                <a:latin typeface="+mn-ea"/>
              </a:rPr>
              <a:t>表列参数</a:t>
            </a:r>
            <a:r>
              <a:rPr lang="zh-CN" altLang="en-US" sz="1600" b="1" dirty="0">
                <a:latin typeface="+mn-ea"/>
              </a:rPr>
              <a:t>的输出，若需要前导字符、单双引号等，需要</a:t>
            </a:r>
            <a:r>
              <a:rPr lang="zh-CN" altLang="en-US" sz="1600" b="1" u="sng" dirty="0">
                <a:latin typeface="+mn-ea"/>
              </a:rPr>
              <a:t>自行添加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'%'</a:t>
            </a:r>
            <a:r>
              <a:rPr kumimoji="1" lang="zh-CN" altLang="en-US" sz="1600" b="1" dirty="0">
                <a:latin typeface="+mn-ea"/>
              </a:rPr>
              <a:t>的方法是：</a:t>
            </a:r>
            <a:r>
              <a:rPr kumimoji="1" lang="zh-CN" altLang="en-US" sz="1600" b="1" u="sng" dirty="0">
                <a:latin typeface="+mn-ea"/>
              </a:rPr>
              <a:t>两个连续的</a:t>
            </a:r>
            <a:r>
              <a:rPr kumimoji="1" lang="en-US" altLang="zh-CN" sz="1600" b="1" u="sng" dirty="0">
                <a:latin typeface="+mn-ea"/>
              </a:rPr>
              <a:t>%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 descr="屏幕截图 2021-10-01 1008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8485" y="1463675"/>
            <a:ext cx="2228850" cy="2025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zh-CN" altLang="en-US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格式控制，地址表列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格式控制的内容：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6" name="Group 40"/>
          <p:cNvGraphicFramePr>
            <a:graphicFrameLocks noGrp="1"/>
          </p:cNvGraphicFramePr>
          <p:nvPr/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/>
                <a:gridCol w="4055368"/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输入带符号的十进制形式整数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 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输入十进制无符号形式整数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指数形式的浮点数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e,E,g,G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/>
                <a:gridCol w="302433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h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指定输入数据所占的宽度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*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本输入项不赋给相应的变量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1820" y="3983355"/>
            <a:ext cx="5121910" cy="2659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365" y="3983355"/>
            <a:ext cx="5121910" cy="2660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____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zh-CN" altLang="en-US" sz="1200" b="1" u="sng" dirty="0">
                <a:latin typeface="+mn-ea"/>
              </a:rPr>
              <a:t>报错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zh-CN" altLang="en-US" sz="1200" b="1" u="sng" dirty="0">
                <a:latin typeface="+mn-ea"/>
              </a:rPr>
              <a:t>无输出或输出不</a:t>
            </a:r>
            <a:endParaRPr kumimoji="1" lang="zh-CN" altLang="en-US" sz="12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  </a:t>
            </a:r>
            <a:r>
              <a:rPr kumimoji="1" lang="zh-CN" altLang="en-US" sz="1200" b="1" u="sng" dirty="0">
                <a:latin typeface="+mn-ea"/>
              </a:rPr>
              <a:t>可信值</a:t>
            </a:r>
            <a:endParaRPr kumimoji="1" lang="zh-CN" altLang="en-US" sz="1200" b="1" u="sng" dirty="0">
              <a:latin typeface="+mn-ea"/>
            </a:endParaRPr>
          </a:p>
        </p:txBody>
      </p:sp>
      <p:pic>
        <p:nvPicPr>
          <p:cNvPr id="2" name="图片 1" descr="屏幕截图 2021-10-01 1020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7530" y="4066540"/>
            <a:ext cx="3768090" cy="843915"/>
          </a:xfrm>
          <a:prstGeom prst="rect">
            <a:avLst/>
          </a:prstGeom>
        </p:spPr>
      </p:pic>
      <p:pic>
        <p:nvPicPr>
          <p:cNvPr id="5" name="图片 4" descr="屏幕截图 2021-10-01 1036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5527040"/>
            <a:ext cx="2825750" cy="673100"/>
          </a:xfrm>
          <a:prstGeom prst="rect">
            <a:avLst/>
          </a:prstGeom>
        </p:spPr>
      </p:pic>
      <p:pic>
        <p:nvPicPr>
          <p:cNvPr id="4" name="图片 3" descr="屏幕截图 2021-10-02 0919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25" y="4406265"/>
            <a:ext cx="2190750" cy="628650"/>
          </a:xfrm>
          <a:prstGeom prst="rect">
            <a:avLst/>
          </a:prstGeom>
        </p:spPr>
      </p:pic>
      <p:pic>
        <p:nvPicPr>
          <p:cNvPr id="10" name="图片 9" descr="屏幕截图 2021-10-02 0919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675" y="3983355"/>
            <a:ext cx="1725930" cy="1350645"/>
          </a:xfrm>
          <a:prstGeom prst="rect">
            <a:avLst/>
          </a:prstGeom>
        </p:spPr>
      </p:pic>
      <p:pic>
        <p:nvPicPr>
          <p:cNvPr id="11" name="图片 10" descr="屏幕截图 2021-10-02 0918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365" y="3837940"/>
            <a:ext cx="5150485" cy="146050"/>
          </a:xfrm>
          <a:prstGeom prst="rect">
            <a:avLst/>
          </a:prstGeom>
        </p:spPr>
      </p:pic>
      <p:pic>
        <p:nvPicPr>
          <p:cNvPr id="12" name="图片 11" descr="屏幕截图 2021-10-02 0921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915" y="5373370"/>
            <a:ext cx="16256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</a:t>
            </a:r>
            <a:r>
              <a:rPr kumimoji="1" lang="zh-CN" altLang="en-US" sz="1600" b="1" u="sng" dirty="0">
                <a:latin typeface="+mn-ea"/>
              </a:rPr>
              <a:t>不影响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 descr="屏幕截图 2021-10-02 0914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4304665"/>
            <a:ext cx="2190750" cy="635000"/>
          </a:xfrm>
          <a:prstGeom prst="rect">
            <a:avLst/>
          </a:prstGeom>
        </p:spPr>
      </p:pic>
      <p:pic>
        <p:nvPicPr>
          <p:cNvPr id="4" name="图片 3" descr="屏幕截图 2021-10-02 091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55" y="5566410"/>
            <a:ext cx="2197100" cy="781050"/>
          </a:xfrm>
          <a:prstGeom prst="rect">
            <a:avLst/>
          </a:prstGeom>
        </p:spPr>
      </p:pic>
      <p:pic>
        <p:nvPicPr>
          <p:cNvPr id="5" name="图片 4" descr="屏幕截图 2021-10-02 0914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4304665"/>
            <a:ext cx="1572895" cy="455930"/>
          </a:xfrm>
          <a:prstGeom prst="rect">
            <a:avLst/>
          </a:prstGeom>
        </p:spPr>
      </p:pic>
      <p:pic>
        <p:nvPicPr>
          <p:cNvPr id="9" name="图片 8" descr="屏幕截图 2021-10-02 091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266690"/>
            <a:ext cx="199072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</a:t>
            </a:r>
            <a:r>
              <a:rPr kumimoji="1" lang="zh-CN" altLang="en-US" sz="1600" b="1" u="sng" dirty="0">
                <a:latin typeface="+mn-ea"/>
              </a:rPr>
              <a:t>输出结果数量与地址表列个数一致，</a:t>
            </a:r>
            <a:r>
              <a:rPr kumimoji="1" lang="zh-CN" altLang="en-US" sz="1600" b="1" u="sng" dirty="0">
                <a:latin typeface="+mn-ea"/>
                <a:sym typeface="+mn-ea"/>
              </a:rPr>
              <a:t>优先正常输出顺序靠前的表列参数，其他表列参数输出为</a:t>
            </a:r>
            <a:r>
              <a:rPr kumimoji="1" lang="en-US" altLang="zh-CN" sz="1600" b="1" u="sng" dirty="0">
                <a:latin typeface="+mn-ea"/>
                <a:sym typeface="+mn-ea"/>
              </a:rPr>
              <a:t>0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结论：当格式控制符的个数多个地址表列时</a:t>
            </a:r>
            <a:r>
              <a:rPr kumimoji="1" lang="en-US" altLang="zh-CN" sz="1200" b="1" u="sng" dirty="0">
                <a:latin typeface="+mn-ea"/>
              </a:rPr>
              <a:t>VS</a:t>
            </a:r>
            <a:r>
              <a:rPr kumimoji="1" lang="zh-CN" altLang="en-US" sz="1200" b="1" u="sng" dirty="0">
                <a:latin typeface="+mn-ea"/>
              </a:rPr>
              <a:t>无输出，</a:t>
            </a:r>
            <a:r>
              <a:rPr kumimoji="1" lang="en-US" altLang="zh-CN" sz="1200" b="1" u="sng" dirty="0">
                <a:latin typeface="+mn-ea"/>
              </a:rPr>
              <a:t>Dev</a:t>
            </a:r>
            <a:r>
              <a:rPr kumimoji="1" lang="zh-CN" altLang="en-US" sz="1200" b="1" u="sng" dirty="0">
                <a:latin typeface="+mn-ea"/>
                <a:sym typeface="+mn-ea"/>
              </a:rPr>
              <a:t>输出结果数量与格式符个数一致，</a:t>
            </a:r>
            <a:r>
              <a:rPr kumimoji="1" lang="zh-CN" altLang="en-US" sz="1200" b="1" u="sng" dirty="0">
                <a:latin typeface="+mn-ea"/>
                <a:sym typeface="+mn-ea"/>
              </a:rPr>
              <a:t>优先正常输出顺序靠前的表列参数，其他表列参数不输出</a:t>
            </a:r>
            <a:endParaRPr kumimoji="1" lang="zh-CN" altLang="en-US" sz="1200" b="1" u="sng" dirty="0">
              <a:latin typeface="+mn-ea"/>
              <a:sym typeface="+mn-ea"/>
            </a:endParaRPr>
          </a:p>
        </p:txBody>
      </p:sp>
      <p:pic>
        <p:nvPicPr>
          <p:cNvPr id="2" name="图片 1" descr="屏幕截图 2021-10-01 104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6560" y="4304030"/>
            <a:ext cx="1418590" cy="423545"/>
          </a:xfrm>
          <a:prstGeom prst="rect">
            <a:avLst/>
          </a:prstGeom>
        </p:spPr>
      </p:pic>
      <p:pic>
        <p:nvPicPr>
          <p:cNvPr id="4" name="图片 3" descr="屏幕截图 2021-10-01 104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0" y="5003800"/>
            <a:ext cx="1414145" cy="408940"/>
          </a:xfrm>
          <a:prstGeom prst="rect">
            <a:avLst/>
          </a:prstGeom>
        </p:spPr>
      </p:pic>
      <p:pic>
        <p:nvPicPr>
          <p:cNvPr id="5" name="图片 4" descr="屏幕截图 2021-10-01 104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6294120"/>
            <a:ext cx="5053965" cy="145415"/>
          </a:xfrm>
          <a:prstGeom prst="rect">
            <a:avLst/>
          </a:prstGeom>
        </p:spPr>
      </p:pic>
      <p:pic>
        <p:nvPicPr>
          <p:cNvPr id="11" name="图片 10" descr="屏幕截图 2021-10-01 1046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365" y="6402705"/>
            <a:ext cx="5121275" cy="131445"/>
          </a:xfrm>
          <a:prstGeom prst="rect">
            <a:avLst/>
          </a:prstGeom>
        </p:spPr>
      </p:pic>
      <p:pic>
        <p:nvPicPr>
          <p:cNvPr id="12" name="图片 11" descr="屏幕截图 2021-10-01 1047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165" y="4401820"/>
            <a:ext cx="1534795" cy="363220"/>
          </a:xfrm>
          <a:prstGeom prst="rect">
            <a:avLst/>
          </a:prstGeom>
        </p:spPr>
      </p:pic>
      <p:pic>
        <p:nvPicPr>
          <p:cNvPr id="13" name="图片 12" descr="屏幕截图 2021-10-01 1047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165" y="5124450"/>
            <a:ext cx="1817370" cy="514350"/>
          </a:xfrm>
          <a:prstGeom prst="rect">
            <a:avLst/>
          </a:prstGeom>
        </p:spPr>
      </p:pic>
      <p:pic>
        <p:nvPicPr>
          <p:cNvPr id="14" name="图片 13" descr="屏幕截图 2021-10-02 0925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5890" y="4389755"/>
            <a:ext cx="1356360" cy="375285"/>
          </a:xfrm>
          <a:prstGeom prst="rect">
            <a:avLst/>
          </a:prstGeom>
        </p:spPr>
      </p:pic>
      <p:pic>
        <p:nvPicPr>
          <p:cNvPr id="15" name="图片 14" descr="屏幕截图 2021-10-02 0925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5890" y="5124450"/>
            <a:ext cx="1489710" cy="513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ret=%d\n", a,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</a:t>
            </a:r>
            <a:r>
              <a:rPr kumimoji="1" lang="zh-CN" altLang="en-US" sz="1600" b="1" u="sng" dirty="0">
                <a:latin typeface="+mn-ea"/>
              </a:rPr>
              <a:t>地址表列个数</a:t>
            </a:r>
            <a:endParaRPr kumimoji="1" lang="zh-CN" altLang="en-US" sz="1600" b="1" u="sng" dirty="0">
              <a:latin typeface="+mn-ea"/>
            </a:endParaRPr>
          </a:p>
        </p:txBody>
      </p:sp>
      <p:pic>
        <p:nvPicPr>
          <p:cNvPr id="2" name="图片 1" descr="屏幕截图 2021-10-01 105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4319905"/>
            <a:ext cx="2216150" cy="647700"/>
          </a:xfrm>
          <a:prstGeom prst="rect">
            <a:avLst/>
          </a:prstGeom>
        </p:spPr>
      </p:pic>
      <p:pic>
        <p:nvPicPr>
          <p:cNvPr id="4" name="图片 3" descr="屏幕截图 2021-10-01 105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4316730"/>
            <a:ext cx="2197100" cy="6540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zh-CN" altLang="en-US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</a:t>
            </a:r>
            <a:r>
              <a:rPr kumimoji="1" lang="zh-CN" altLang="en-US" sz="1200" b="1" u="sng" dirty="0">
                <a:latin typeface="+mn-ea"/>
              </a:rPr>
              <a:t>按格式控制符中的顺序手动输入</a:t>
            </a:r>
            <a:endParaRPr kumimoji="1" lang="zh-CN" altLang="en-US" sz="1200" b="1" u="sng" dirty="0">
              <a:latin typeface="+mn-ea"/>
            </a:endParaRPr>
          </a:p>
        </p:txBody>
      </p:sp>
      <p:pic>
        <p:nvPicPr>
          <p:cNvPr id="2" name="图片 1" descr="屏幕截图 2021-10-01 105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460" y="4275455"/>
            <a:ext cx="2216150" cy="628650"/>
          </a:xfrm>
          <a:prstGeom prst="rect">
            <a:avLst/>
          </a:prstGeom>
        </p:spPr>
      </p:pic>
      <p:pic>
        <p:nvPicPr>
          <p:cNvPr id="4" name="图片 3" descr="屏幕截图 2021-10-01 1054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60" y="5284470"/>
            <a:ext cx="2209800" cy="647700"/>
          </a:xfrm>
          <a:prstGeom prst="rect">
            <a:avLst/>
          </a:prstGeom>
        </p:spPr>
      </p:pic>
      <p:pic>
        <p:nvPicPr>
          <p:cNvPr id="5" name="图片 4" descr="屏幕截图 2021-10-01 1055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25" y="4237355"/>
            <a:ext cx="1128395" cy="337820"/>
          </a:xfrm>
          <a:prstGeom prst="rect">
            <a:avLst/>
          </a:prstGeom>
        </p:spPr>
      </p:pic>
      <p:pic>
        <p:nvPicPr>
          <p:cNvPr id="9" name="图片 8" descr="屏幕截图 2021-10-01 1056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925" y="4762500"/>
            <a:ext cx="1133475" cy="332740"/>
          </a:xfrm>
          <a:prstGeom prst="rect">
            <a:avLst/>
          </a:prstGeom>
        </p:spPr>
      </p:pic>
      <p:pic>
        <p:nvPicPr>
          <p:cNvPr id="10" name="图片 9" descr="屏幕截图 2021-10-01 1056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925" y="5334635"/>
            <a:ext cx="1137920" cy="3390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5" y="1323972"/>
            <a:ext cx="3443434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("c=%d\n",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、附件格式控制符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</a:t>
            </a:r>
            <a:r>
              <a:rPr kumimoji="1" lang="zh-CN" altLang="en-US" sz="1200" b="1" u="sng" dirty="0">
                <a:latin typeface="+mn-ea"/>
              </a:rPr>
              <a:t>以短整型整数的形式读取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</a:t>
            </a:r>
            <a:r>
              <a:rPr kumimoji="1" lang="zh-CN" altLang="en-US" sz="1200" b="1" u="sng" dirty="0">
                <a:latin typeface="+mn-ea"/>
              </a:rPr>
              <a:t>输出为不可信值或报错</a:t>
            </a:r>
            <a:endParaRPr kumimoji="1" lang="zh-CN" altLang="en-US" sz="1200" b="1" u="sng" dirty="0">
              <a:latin typeface="+mn-ea"/>
            </a:endParaRPr>
          </a:p>
        </p:txBody>
      </p:sp>
      <p:pic>
        <p:nvPicPr>
          <p:cNvPr id="2" name="图片 1" descr="屏幕截图 2021-10-01 11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770" y="4716145"/>
            <a:ext cx="2216150" cy="654050"/>
          </a:xfrm>
          <a:prstGeom prst="rect">
            <a:avLst/>
          </a:prstGeom>
        </p:spPr>
      </p:pic>
      <p:pic>
        <p:nvPicPr>
          <p:cNvPr id="4" name="图片 3" descr="屏幕截图 2021-10-01 1059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5423535"/>
            <a:ext cx="3444240" cy="224155"/>
          </a:xfrm>
          <a:prstGeom prst="rect">
            <a:avLst/>
          </a:prstGeom>
        </p:spPr>
      </p:pic>
      <p:pic>
        <p:nvPicPr>
          <p:cNvPr id="5" name="图片 4" descr="屏幕截图 2021-10-01 110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90" y="4716145"/>
            <a:ext cx="2190750" cy="635000"/>
          </a:xfrm>
          <a:prstGeom prst="rect">
            <a:avLst/>
          </a:prstGeom>
        </p:spPr>
      </p:pic>
      <p:pic>
        <p:nvPicPr>
          <p:cNvPr id="12" name="图片 11" descr="屏幕截图 2021-10-01 110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330" y="5422900"/>
            <a:ext cx="3477895" cy="224790"/>
          </a:xfrm>
          <a:prstGeom prst="rect">
            <a:avLst/>
          </a:prstGeom>
        </p:spPr>
      </p:pic>
      <p:pic>
        <p:nvPicPr>
          <p:cNvPr id="13" name="图片 12" descr="屏幕截图 2021-10-01 1102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335" y="4665345"/>
            <a:ext cx="1260475" cy="361315"/>
          </a:xfrm>
          <a:prstGeom prst="rect">
            <a:avLst/>
          </a:prstGeom>
        </p:spPr>
      </p:pic>
      <p:pic>
        <p:nvPicPr>
          <p:cNvPr id="14" name="图片 13" descr="屏幕截图 2021-10-01 1103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335" y="5212080"/>
            <a:ext cx="1273175" cy="372110"/>
          </a:xfrm>
          <a:prstGeom prst="rect">
            <a:avLst/>
          </a:prstGeom>
        </p:spPr>
      </p:pic>
      <p:pic>
        <p:nvPicPr>
          <p:cNvPr id="15" name="图片 14" descr="屏幕截图 2021-10-02 0904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3515" y="3525520"/>
            <a:ext cx="1312545" cy="9131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("%d %x %o", &amp;a, &amp;b,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("a=%d, b=%d, c=%d\n", a, b,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 descr="屏幕截图 2021-10-01 1107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2590" y="1649095"/>
            <a:ext cx="2235200" cy="654050"/>
          </a:xfrm>
          <a:prstGeom prst="rect">
            <a:avLst/>
          </a:prstGeom>
        </p:spPr>
      </p:pic>
      <p:pic>
        <p:nvPicPr>
          <p:cNvPr id="4" name="图片 3" descr="屏幕截图 2021-10-01 110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90" y="2609850"/>
            <a:ext cx="2235200" cy="685800"/>
          </a:xfrm>
          <a:prstGeom prst="rect">
            <a:avLst/>
          </a:prstGeom>
        </p:spPr>
      </p:pic>
      <p:pic>
        <p:nvPicPr>
          <p:cNvPr id="5" name="图片 4" descr="屏幕截图 2021-10-01 1108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90" y="3602355"/>
            <a:ext cx="2216150" cy="654050"/>
          </a:xfrm>
          <a:prstGeom prst="rect">
            <a:avLst/>
          </a:prstGeom>
        </p:spPr>
      </p:pic>
      <p:pic>
        <p:nvPicPr>
          <p:cNvPr id="7" name="图片 6" descr="屏幕截图 2021-10-01 1109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90" y="4563745"/>
            <a:ext cx="221615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a, b, c;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%hx %ho", &amp;a, &amp;b, &amp;c);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\n", a, b, c);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 descr="屏幕截图 2021-10-01 1110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3225" y="1651635"/>
            <a:ext cx="2197100" cy="673100"/>
          </a:xfrm>
          <a:prstGeom prst="rect">
            <a:avLst/>
          </a:prstGeom>
        </p:spPr>
      </p:pic>
      <p:pic>
        <p:nvPicPr>
          <p:cNvPr id="4" name="图片 3" descr="屏幕截图 2021-10-01 111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2607945"/>
            <a:ext cx="2216150" cy="654050"/>
          </a:xfrm>
          <a:prstGeom prst="rect">
            <a:avLst/>
          </a:prstGeom>
        </p:spPr>
      </p:pic>
      <p:pic>
        <p:nvPicPr>
          <p:cNvPr id="5" name="图片 4" descr="屏幕截图 2021-10-01 111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3596005"/>
            <a:ext cx="2197100" cy="666750"/>
          </a:xfrm>
          <a:prstGeom prst="rect">
            <a:avLst/>
          </a:prstGeom>
        </p:spPr>
      </p:pic>
      <p:pic>
        <p:nvPicPr>
          <p:cNvPr id="7" name="图片 6" descr="屏幕截图 2021-10-01 1114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25" y="4551680"/>
            <a:ext cx="22161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 %*2d 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 b=%d\n",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表示：从左到右不读取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位数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("a=%d\n",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表示：从左到右取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位数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2" name="图片 1" descr="屏幕截图 2021-10-01 111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855" y="4792345"/>
            <a:ext cx="2197100" cy="654050"/>
          </a:xfrm>
          <a:prstGeom prst="rect">
            <a:avLst/>
          </a:prstGeom>
        </p:spPr>
      </p:pic>
      <p:pic>
        <p:nvPicPr>
          <p:cNvPr id="4" name="图片 3" descr="屏幕截图 2021-10-01 1116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4792345"/>
            <a:ext cx="22098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 &amp;a);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("%d\n",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520157" y="3692769"/>
            <a:ext cx="3531774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</a:t>
            </a:r>
            <a:r>
              <a:rPr kumimoji="1" lang="zh-CN" altLang="en-US" sz="1600" b="1" u="sng" dirty="0">
                <a:latin typeface="+mn-ea"/>
              </a:rPr>
              <a:t>空格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zh-CN" altLang="en-US" sz="1600" b="1" u="sng" dirty="0">
                <a:latin typeface="+mn-ea"/>
              </a:rPr>
              <a:t>回车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zh-CN" altLang="en-US" sz="1600" b="1" u="sng" dirty="0">
                <a:latin typeface="+mn-ea"/>
              </a:rPr>
              <a:t>非法输入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zh-CN" altLang="en-US" sz="1600" b="1" u="sng" dirty="0">
                <a:latin typeface="+mn-ea"/>
              </a:rPr>
              <a:t>输入位数超过读取位数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10-01 112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3933190"/>
            <a:ext cx="1250315" cy="352425"/>
          </a:xfrm>
          <a:prstGeom prst="rect">
            <a:avLst/>
          </a:prstGeom>
        </p:spPr>
      </p:pic>
      <p:pic>
        <p:nvPicPr>
          <p:cNvPr id="4" name="图片 3" descr="屏幕截图 2021-10-01 1122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35" y="4468495"/>
            <a:ext cx="1250315" cy="365760"/>
          </a:xfrm>
          <a:prstGeom prst="rect">
            <a:avLst/>
          </a:prstGeom>
        </p:spPr>
      </p:pic>
      <p:pic>
        <p:nvPicPr>
          <p:cNvPr id="11" name="图片 10" descr="屏幕截图 2021-10-01 112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5" y="5023485"/>
            <a:ext cx="1240155" cy="346075"/>
          </a:xfrm>
          <a:prstGeom prst="rect">
            <a:avLst/>
          </a:prstGeom>
        </p:spPr>
      </p:pic>
      <p:pic>
        <p:nvPicPr>
          <p:cNvPr id="12" name="图片 11" descr="屏幕截图 2021-10-01 1125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40" y="3933190"/>
            <a:ext cx="1213485" cy="351790"/>
          </a:xfrm>
          <a:prstGeom prst="rect">
            <a:avLst/>
          </a:prstGeom>
        </p:spPr>
      </p:pic>
      <p:pic>
        <p:nvPicPr>
          <p:cNvPr id="13" name="图片 12" descr="屏幕截图 2021-10-01 1125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240" y="4468495"/>
            <a:ext cx="1214120" cy="356235"/>
          </a:xfrm>
          <a:prstGeom prst="rect">
            <a:avLst/>
          </a:prstGeom>
        </p:spPr>
      </p:pic>
      <p:pic>
        <p:nvPicPr>
          <p:cNvPr id="14" name="图片 13" descr="屏幕截图 2021-10-01 1125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240" y="5023485"/>
            <a:ext cx="1192530" cy="351790"/>
          </a:xfrm>
          <a:prstGeom prst="rect">
            <a:avLst/>
          </a:prstGeom>
        </p:spPr>
      </p:pic>
      <p:pic>
        <p:nvPicPr>
          <p:cNvPr id="15" name="图片 14" descr="屏幕截图 2021-10-01 1128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960" y="3933190"/>
            <a:ext cx="1156970" cy="351790"/>
          </a:xfrm>
          <a:prstGeom prst="rect">
            <a:avLst/>
          </a:prstGeom>
        </p:spPr>
      </p:pic>
      <p:pic>
        <p:nvPicPr>
          <p:cNvPr id="16" name="图片 15" descr="屏幕截图 2021-10-01 1129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5960" y="4468495"/>
            <a:ext cx="1156970" cy="335280"/>
          </a:xfrm>
          <a:prstGeom prst="rect">
            <a:avLst/>
          </a:prstGeom>
        </p:spPr>
      </p:pic>
      <p:pic>
        <p:nvPicPr>
          <p:cNvPr id="17" name="图片 16" descr="屏幕截图 2021-10-01 1129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5960" y="5023485"/>
            <a:ext cx="1210310" cy="346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</a:rPr>
              <a:t>printf("%d %d\n", a, b);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683977"/>
            <a:ext cx="5122140" cy="24567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12345678↙ 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 45 678↙</a:t>
            </a:r>
            <a:r>
              <a:rPr kumimoji="1"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，输出：</a:t>
            </a:r>
            <a:endParaRPr kumimoji="1"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2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("%3d%3d",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>
                <a:solidFill>
                  <a:srgbClr val="000000"/>
                </a:solidFill>
                <a:latin typeface="宋体" panose="02010600030101010101" pitchFamily="2" charset="-122"/>
              </a:rPr>
              <a:t>printf("%d %d\n", a, b);</a:t>
            </a:r>
            <a:endParaRPr kumimoji="1" lang="en-US" altLang="zh-CN" sz="16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687644"/>
            <a:ext cx="5122140" cy="24493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↙ 345↙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12↙ 3456↙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123↙456↙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1234︺5678↙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123456↙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1200" b="1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2345678↙</a:t>
            </a:r>
            <a:r>
              <a:rPr kumimoji="1"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，输出：</a:t>
            </a:r>
            <a:endParaRPr kumimoji="1"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注：特别关注第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项的结果，想想为什么？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有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%3d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，读取时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a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只读取前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位数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123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，而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被存储后遇到了空格，输入终止，故将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赋给变量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b</a:t>
            </a:r>
            <a:endParaRPr kumimoji="1" lang="en-US" altLang="zh-CN" sz="1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补充：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终止条件还有：带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*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的格式控制符（如</a:t>
            </a:r>
            <a:r>
              <a:rPr kumimoji="1" lang="en-US" altLang="zh-CN" sz="1200" b="1" dirty="0">
                <a:solidFill>
                  <a:srgbClr val="0000FF"/>
                </a:solidFill>
                <a:latin typeface="+mn-ea"/>
              </a:rPr>
              <a:t>%*2d</a:t>
            </a:r>
            <a:r>
              <a:rPr kumimoji="1" lang="zh-CN" altLang="en-US" sz="1200" b="1" dirty="0">
                <a:solidFill>
                  <a:srgbClr val="0000FF"/>
                </a:solidFill>
                <a:latin typeface="+mn-ea"/>
              </a:rPr>
              <a:t>）</a:t>
            </a:r>
            <a:endParaRPr kumimoji="1" lang="zh-CN" altLang="en-US" sz="12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7" name="图片 16" descr="屏幕截图 2021-10-06 1908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1445" y="3687445"/>
            <a:ext cx="1025525" cy="373380"/>
          </a:xfrm>
          <a:prstGeom prst="rect">
            <a:avLst/>
          </a:prstGeom>
        </p:spPr>
      </p:pic>
      <p:pic>
        <p:nvPicPr>
          <p:cNvPr id="18" name="图片 17" descr="屏幕截图 2021-10-06 1909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45" y="4060825"/>
            <a:ext cx="1026160" cy="353695"/>
          </a:xfrm>
          <a:prstGeom prst="rect">
            <a:avLst/>
          </a:prstGeom>
        </p:spPr>
      </p:pic>
      <p:pic>
        <p:nvPicPr>
          <p:cNvPr id="19" name="图片 18" descr="屏幕截图 2021-10-06 1909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45" y="4414520"/>
            <a:ext cx="1029970" cy="377825"/>
          </a:xfrm>
          <a:prstGeom prst="rect">
            <a:avLst/>
          </a:prstGeom>
        </p:spPr>
      </p:pic>
      <p:pic>
        <p:nvPicPr>
          <p:cNvPr id="20" name="图片 19" descr="屏幕截图 2021-10-06 191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45" y="4792345"/>
            <a:ext cx="1027430" cy="302895"/>
          </a:xfrm>
          <a:prstGeom prst="rect">
            <a:avLst/>
          </a:prstGeom>
        </p:spPr>
      </p:pic>
      <p:pic>
        <p:nvPicPr>
          <p:cNvPr id="21" name="图片 20" descr="屏幕截图 2021-10-06 1910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445" y="5095240"/>
            <a:ext cx="1023620" cy="302260"/>
          </a:xfrm>
          <a:prstGeom prst="rect">
            <a:avLst/>
          </a:prstGeom>
        </p:spPr>
      </p:pic>
      <p:pic>
        <p:nvPicPr>
          <p:cNvPr id="22" name="图片 21" descr="屏幕截图 2021-10-06 1910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445" y="5397500"/>
            <a:ext cx="1039495" cy="295275"/>
          </a:xfrm>
          <a:prstGeom prst="rect">
            <a:avLst/>
          </a:prstGeom>
        </p:spPr>
      </p:pic>
      <p:pic>
        <p:nvPicPr>
          <p:cNvPr id="23" name="图片 22" descr="屏幕截图 2021-10-06 1912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8215" y="3684270"/>
            <a:ext cx="1742440" cy="488315"/>
          </a:xfrm>
          <a:prstGeom prst="rect">
            <a:avLst/>
          </a:prstGeom>
        </p:spPr>
      </p:pic>
      <p:pic>
        <p:nvPicPr>
          <p:cNvPr id="24" name="图片 23" descr="屏幕截图 2021-10-06 1913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8215" y="4176395"/>
            <a:ext cx="1748790" cy="490220"/>
          </a:xfrm>
          <a:prstGeom prst="rect">
            <a:avLst/>
          </a:prstGeom>
        </p:spPr>
      </p:pic>
      <p:pic>
        <p:nvPicPr>
          <p:cNvPr id="25" name="图片 24" descr="屏幕截图 2021-10-06 1913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8215" y="4666615"/>
            <a:ext cx="1739265" cy="502285"/>
          </a:xfrm>
          <a:prstGeom prst="rect">
            <a:avLst/>
          </a:prstGeom>
        </p:spPr>
      </p:pic>
      <p:pic>
        <p:nvPicPr>
          <p:cNvPr id="26" name="图片 25" descr="屏幕截图 2021-10-06 1914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8215" y="5168900"/>
            <a:ext cx="1755140" cy="5010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3924300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("%f",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f;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("%f", &amp;f);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("f=%f\n", f);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、附件格式控制符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zh-CN" altLang="en-US" sz="1600" b="1" u="sng" dirty="0">
                <a:latin typeface="+mn-ea"/>
                <a:sym typeface="+mn-ea"/>
              </a:rPr>
              <a:t>以</a:t>
            </a:r>
            <a:r>
              <a:rPr kumimoji="1" lang="en-US" altLang="zh-CN" sz="1600" b="1" u="sng" dirty="0">
                <a:latin typeface="+mn-ea"/>
                <a:sym typeface="+mn-ea"/>
              </a:rPr>
              <a:t>double</a:t>
            </a:r>
            <a:r>
              <a:rPr kumimoji="1" lang="zh-CN" altLang="en-US" sz="1600" b="1" u="sng" dirty="0">
                <a:latin typeface="+mn-ea"/>
                <a:sym typeface="+mn-ea"/>
              </a:rPr>
              <a:t>型浮点数</a:t>
            </a:r>
            <a:r>
              <a:rPr kumimoji="1" lang="zh-CN" altLang="en-US" sz="1600" b="1" u="sng" dirty="0">
                <a:latin typeface="+mn-ea"/>
                <a:sym typeface="+mn-ea"/>
              </a:rPr>
              <a:t>的形式读取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600" b="1" dirty="0">
                <a:latin typeface="+mn-ea"/>
              </a:rPr>
              <a:t>4/8</a:t>
            </a:r>
            <a:r>
              <a:rPr kumimoji="1" lang="zh-CN" altLang="en-US" sz="1600" b="1" dirty="0">
                <a:latin typeface="+mn-ea"/>
              </a:rPr>
              <a:t>字节），则</a:t>
            </a:r>
            <a:r>
              <a:rPr kumimoji="1" lang="zh-CN" altLang="en-US" sz="1600" b="1" u="sng" dirty="0">
                <a:latin typeface="+mn-ea"/>
              </a:rPr>
              <a:t>输出为不可信值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中，输出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中， 输入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7984" y="3924300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 descr="屏幕截图 2021-10-01 1149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4379595"/>
            <a:ext cx="2216150" cy="635000"/>
          </a:xfrm>
          <a:prstGeom prst="rect">
            <a:avLst/>
          </a:prstGeom>
        </p:spPr>
      </p:pic>
      <p:pic>
        <p:nvPicPr>
          <p:cNvPr id="4" name="图片 3" descr="屏幕截图 2021-10-01 1150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335" y="4360545"/>
            <a:ext cx="2178050" cy="654050"/>
          </a:xfrm>
          <a:prstGeom prst="rect">
            <a:avLst/>
          </a:prstGeom>
        </p:spPr>
      </p:pic>
      <p:pic>
        <p:nvPicPr>
          <p:cNvPr id="6" name="图片 5" descr="屏幕截图 2021-10-01 1153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180" y="5015230"/>
            <a:ext cx="2625725" cy="146050"/>
          </a:xfrm>
          <a:prstGeom prst="rect">
            <a:avLst/>
          </a:prstGeom>
        </p:spPr>
      </p:pic>
      <p:pic>
        <p:nvPicPr>
          <p:cNvPr id="7" name="图片 6" descr="屏幕截图 2021-10-01 1154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50" y="4379595"/>
            <a:ext cx="2209800" cy="615950"/>
          </a:xfrm>
          <a:prstGeom prst="rect">
            <a:avLst/>
          </a:prstGeom>
        </p:spPr>
      </p:pic>
      <p:pic>
        <p:nvPicPr>
          <p:cNvPr id="15" name="图片 14" descr="屏幕截图 2021-10-01 1155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265" y="4534535"/>
            <a:ext cx="2625090" cy="306705"/>
          </a:xfrm>
          <a:prstGeom prst="rect">
            <a:avLst/>
          </a:prstGeom>
        </p:spPr>
      </p:pic>
      <p:pic>
        <p:nvPicPr>
          <p:cNvPr id="16" name="图片 15" descr="屏幕截图 2021-10-01 1156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630" y="5014595"/>
            <a:ext cx="2625725" cy="146685"/>
          </a:xfrm>
          <a:prstGeom prst="rect">
            <a:avLst/>
          </a:prstGeom>
        </p:spPr>
      </p:pic>
      <p:pic>
        <p:nvPicPr>
          <p:cNvPr id="17" name="图片 16" descr="屏幕截图 2021-10-02 0901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935" y="3016250"/>
            <a:ext cx="1537970" cy="9080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0550" y="5820410"/>
            <a:ext cx="10245725" cy="8223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</a:t>
            </a:r>
            <a:r>
              <a:rPr kumimoji="1" lang="zh-CN" altLang="en-US" sz="1200" b="1" u="sng" dirty="0">
                <a:latin typeface="+mn-ea"/>
              </a:rPr>
              <a:t>包括小数点在内截取</a:t>
            </a:r>
            <a:r>
              <a:rPr kumimoji="1" lang="en-US" altLang="zh-CN" sz="1200" b="1" u="sng" dirty="0">
                <a:latin typeface="+mn-ea"/>
              </a:rPr>
              <a:t>m</a:t>
            </a:r>
            <a:r>
              <a:rPr kumimoji="1" lang="zh-CN" altLang="en-US" sz="1200" b="1" u="sng" dirty="0">
                <a:latin typeface="+mn-ea"/>
              </a:rPr>
              <a:t>位数据赋值给相应变量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</a:t>
            </a:r>
            <a:r>
              <a:rPr kumimoji="1" lang="zh-CN" altLang="en-US" sz="1200" b="1" u="sng" dirty="0">
                <a:latin typeface="+mn-ea"/>
              </a:rPr>
              <a:t>输出不可信值，因为编译器认为字符</a:t>
            </a:r>
            <a:r>
              <a:rPr kumimoji="1" lang="en-US" altLang="zh-CN" sz="1200" b="1" u="sng" dirty="0">
                <a:latin typeface="+mn-ea"/>
              </a:rPr>
              <a:t>“.”</a:t>
            </a:r>
            <a:r>
              <a:rPr kumimoji="1" lang="zh-CN" altLang="en-US" sz="1200" b="1" u="sng" dirty="0">
                <a:latin typeface="+mn-ea"/>
              </a:rPr>
              <a:t>未知，说明</a:t>
            </a:r>
            <a:r>
              <a:rPr kumimoji="1" lang="en-US" altLang="zh-CN" sz="1200" b="1" u="sng" dirty="0" err="1">
                <a:solidFill>
                  <a:schemeClr val="tx1"/>
                </a:solidFill>
                <a:latin typeface="+mn-ea"/>
                <a:sym typeface="+mn-ea"/>
              </a:rPr>
              <a:t>scnaf</a:t>
            </a:r>
            <a:r>
              <a:rPr kumimoji="1" lang="zh-CN" altLang="en-US" sz="1200" b="1" u="sng" dirty="0">
                <a:solidFill>
                  <a:schemeClr val="tx1"/>
                </a:solidFill>
                <a:latin typeface="+mn-ea"/>
                <a:sym typeface="+mn-ea"/>
              </a:rPr>
              <a:t>的</a:t>
            </a:r>
            <a:r>
              <a:rPr kumimoji="1" lang="en-US" altLang="zh-CN" sz="1200" b="1" u="sng" dirty="0">
                <a:solidFill>
                  <a:schemeClr val="tx1"/>
                </a:solidFill>
                <a:latin typeface="+mn-ea"/>
                <a:sym typeface="+mn-ea"/>
              </a:rPr>
              <a:t>%f/%</a:t>
            </a:r>
            <a:r>
              <a:rPr kumimoji="1" lang="en-US" altLang="zh-CN" sz="1200" b="1" u="sng" dirty="0" err="1">
                <a:solidFill>
                  <a:schemeClr val="tx1"/>
                </a:solidFill>
                <a:latin typeface="+mn-ea"/>
                <a:sym typeface="+mn-ea"/>
              </a:rPr>
              <a:t>lf</a:t>
            </a:r>
            <a:r>
              <a:rPr kumimoji="1" lang="zh-CN" altLang="en-US" sz="1200" b="1" u="sng" dirty="0" err="1">
                <a:solidFill>
                  <a:schemeClr val="tx1"/>
                </a:solidFill>
                <a:latin typeface="+mn-ea"/>
                <a:sym typeface="+mn-ea"/>
              </a:rPr>
              <a:t>可能不</a:t>
            </a:r>
            <a:r>
              <a:rPr kumimoji="1" lang="zh-CN" altLang="en-US" sz="1200" b="1" u="sng" dirty="0">
                <a:solidFill>
                  <a:schemeClr val="tx1"/>
                </a:solidFill>
                <a:latin typeface="+mn-ea"/>
                <a:sym typeface="+mn-ea"/>
              </a:rPr>
              <a:t>支持</a:t>
            </a:r>
            <a:r>
              <a:rPr kumimoji="1" lang="en-US" altLang="zh-CN" sz="1200" b="1" u="sng" dirty="0">
                <a:solidFill>
                  <a:schemeClr val="tx1"/>
                </a:solidFill>
                <a:latin typeface="+mn-ea"/>
                <a:sym typeface="+mn-ea"/>
              </a:rPr>
              <a:t>.n</a:t>
            </a:r>
            <a:r>
              <a:rPr kumimoji="1" lang="zh-CN" altLang="en-US" sz="1200" b="1" u="sng" dirty="0">
                <a:solidFill>
                  <a:schemeClr val="tx1"/>
                </a:solidFill>
                <a:latin typeface="+mn-ea"/>
                <a:sym typeface="+mn-ea"/>
              </a:rPr>
              <a:t>形式的附加格式控制符</a:t>
            </a:r>
            <a:r>
              <a:rPr kumimoji="1" lang="en-US" altLang="zh-CN" sz="1200" b="1" dirty="0">
                <a:latin typeface="+mn-ea"/>
              </a:rPr>
              <a:t>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scnaf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 descr="屏幕截图 2021-10-01 120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3520440"/>
            <a:ext cx="5122545" cy="260350"/>
          </a:xfrm>
          <a:prstGeom prst="rect">
            <a:avLst/>
          </a:prstGeom>
        </p:spPr>
      </p:pic>
      <p:pic>
        <p:nvPicPr>
          <p:cNvPr id="4" name="图片 3" descr="屏幕截图 2021-10-01 120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4078605"/>
            <a:ext cx="1650365" cy="473075"/>
          </a:xfrm>
          <a:prstGeom prst="rect">
            <a:avLst/>
          </a:prstGeom>
        </p:spPr>
      </p:pic>
      <p:pic>
        <p:nvPicPr>
          <p:cNvPr id="8" name="图片 7" descr="屏幕截图 2021-10-01 120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55" y="4809490"/>
            <a:ext cx="1649095" cy="482600"/>
          </a:xfrm>
          <a:prstGeom prst="rect">
            <a:avLst/>
          </a:prstGeom>
        </p:spPr>
      </p:pic>
      <p:pic>
        <p:nvPicPr>
          <p:cNvPr id="9" name="图片 8" descr="屏幕截图 2021-10-01 1204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395" y="5348605"/>
            <a:ext cx="1649095" cy="471805"/>
          </a:xfrm>
          <a:prstGeom prst="rect">
            <a:avLst/>
          </a:prstGeom>
        </p:spPr>
      </p:pic>
      <p:pic>
        <p:nvPicPr>
          <p:cNvPr id="10" name="图片 9" descr="屏幕截图 2021-10-01 1205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970" y="4078605"/>
            <a:ext cx="1701800" cy="495935"/>
          </a:xfrm>
          <a:prstGeom prst="rect">
            <a:avLst/>
          </a:prstGeom>
        </p:spPr>
      </p:pic>
      <p:pic>
        <p:nvPicPr>
          <p:cNvPr id="11" name="图片 10" descr="屏幕截图 2021-10-01 1206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970" y="4809490"/>
            <a:ext cx="1695450" cy="499745"/>
          </a:xfrm>
          <a:prstGeom prst="rect">
            <a:avLst/>
          </a:prstGeom>
        </p:spPr>
      </p:pic>
      <p:pic>
        <p:nvPicPr>
          <p:cNvPr id="12" name="图片 11" descr="屏幕截图 2021-10-01 1206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0755" y="5316855"/>
            <a:ext cx="1688465" cy="5035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 %c", &amp;c1, &amp;c2);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("c1=%c c2=%c\n", c1, 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c1, c2;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("c1=%d c2=%d\n", c1, c2);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90589" y="5623353"/>
            <a:ext cx="10245805" cy="910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en-US" altLang="zh-CN" sz="1200" b="1" u="sng" dirty="0">
                <a:latin typeface="+mn-ea"/>
              </a:rPr>
              <a:t>1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</a:t>
            </a:r>
            <a:r>
              <a:rPr kumimoji="1" lang="zh-CN" altLang="en-US" sz="1200" b="1" u="sng" dirty="0">
                <a:latin typeface="+mn-ea"/>
                <a:sym typeface="+mn-ea"/>
              </a:rPr>
              <a:t>特殊字符自身的</a:t>
            </a:r>
            <a:r>
              <a:rPr kumimoji="1" lang="en-US" altLang="zh-CN" sz="1200" b="1" u="sng" dirty="0">
                <a:latin typeface="+mn-ea"/>
                <a:sym typeface="+mn-ea"/>
              </a:rPr>
              <a:t>ASCII</a:t>
            </a:r>
            <a:r>
              <a:rPr kumimoji="1" lang="zh-CN" altLang="en-US" sz="1200" b="1" u="sng" dirty="0">
                <a:latin typeface="+mn-ea"/>
                <a:sym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</a:t>
            </a:r>
            <a:r>
              <a:rPr kumimoji="1" lang="zh-CN" altLang="en-US" sz="1200" b="1" u="sng" dirty="0">
                <a:latin typeface="+mn-ea"/>
              </a:rPr>
              <a:t>两个</a:t>
            </a:r>
            <a:r>
              <a:rPr kumimoji="1" lang="en-US" altLang="zh-CN" sz="1200" b="1" u="sng" dirty="0">
                <a:latin typeface="+mn-ea"/>
              </a:rPr>
              <a:t>%c</a:t>
            </a:r>
            <a:r>
              <a:rPr kumimoji="1" lang="zh-CN" altLang="en-US" sz="1200" b="1" u="sng" dirty="0">
                <a:latin typeface="+mn-ea"/>
              </a:rPr>
              <a:t>之间有空格时，这个空格输入时为非法输入，会终止</a:t>
            </a:r>
            <a:r>
              <a:rPr kumimoji="1" lang="en-US" altLang="zh-CN" sz="1200" b="1" u="sng" dirty="0">
                <a:latin typeface="+mn-ea"/>
              </a:rPr>
              <a:t>scanf</a:t>
            </a:r>
            <a:r>
              <a:rPr kumimoji="1" lang="zh-CN" altLang="en-US" sz="1200" b="1" u="sng" dirty="0">
                <a:latin typeface="+mn-ea"/>
              </a:rPr>
              <a:t>读取</a:t>
            </a:r>
            <a:endParaRPr kumimoji="1" lang="zh-CN" altLang="en-US" sz="1200" b="1" u="sng" dirty="0">
              <a:latin typeface="+mn-ea"/>
            </a:endParaRPr>
          </a:p>
        </p:txBody>
      </p:sp>
      <p:pic>
        <p:nvPicPr>
          <p:cNvPr id="2" name="图片 1" descr="屏幕截图 2021-10-01 120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3771900"/>
            <a:ext cx="1250315" cy="359410"/>
          </a:xfrm>
          <a:prstGeom prst="rect">
            <a:avLst/>
          </a:prstGeom>
        </p:spPr>
      </p:pic>
      <p:pic>
        <p:nvPicPr>
          <p:cNvPr id="4" name="图片 3" descr="屏幕截图 2021-10-01 1210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55" y="4311015"/>
            <a:ext cx="1249680" cy="368300"/>
          </a:xfrm>
          <a:prstGeom prst="rect">
            <a:avLst/>
          </a:prstGeom>
        </p:spPr>
      </p:pic>
      <p:pic>
        <p:nvPicPr>
          <p:cNvPr id="5" name="图片 4" descr="屏幕截图 2021-10-01 1210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855" y="4879975"/>
            <a:ext cx="1245870" cy="362585"/>
          </a:xfrm>
          <a:prstGeom prst="rect">
            <a:avLst/>
          </a:prstGeom>
        </p:spPr>
      </p:pic>
      <p:pic>
        <p:nvPicPr>
          <p:cNvPr id="10" name="图片 9" descr="屏幕截图 2021-10-01 121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990" y="5245100"/>
            <a:ext cx="1257300" cy="378460"/>
          </a:xfrm>
          <a:prstGeom prst="rect">
            <a:avLst/>
          </a:prstGeom>
        </p:spPr>
      </p:pic>
      <p:pic>
        <p:nvPicPr>
          <p:cNvPr id="11" name="图片 10" descr="屏幕截图 2021-10-01 1212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320" y="3771900"/>
            <a:ext cx="1217930" cy="359410"/>
          </a:xfrm>
          <a:prstGeom prst="rect">
            <a:avLst/>
          </a:prstGeom>
        </p:spPr>
      </p:pic>
      <p:pic>
        <p:nvPicPr>
          <p:cNvPr id="12" name="图片 11" descr="屏幕截图 2021-10-01 1213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320" y="4311015"/>
            <a:ext cx="1259205" cy="368935"/>
          </a:xfrm>
          <a:prstGeom prst="rect">
            <a:avLst/>
          </a:prstGeom>
        </p:spPr>
      </p:pic>
      <p:pic>
        <p:nvPicPr>
          <p:cNvPr id="13" name="图片 12" descr="屏幕截图 2021-10-01 1213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320" y="4879975"/>
            <a:ext cx="1193800" cy="362585"/>
          </a:xfrm>
          <a:prstGeom prst="rect">
            <a:avLst/>
          </a:prstGeom>
        </p:spPr>
      </p:pic>
      <p:pic>
        <p:nvPicPr>
          <p:cNvPr id="14" name="图片 13" descr="屏幕截图 2021-10-01 1214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975" y="5267960"/>
            <a:ext cx="1188085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3924300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1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</a:t>
            </a:r>
            <a:r>
              <a:rPr kumimoji="1" lang="zh-CN" altLang="en-US" sz="1600" b="1" u="sng" dirty="0">
                <a:latin typeface="+mn-ea"/>
              </a:rPr>
              <a:t>非</a:t>
            </a:r>
            <a:r>
              <a:rPr kumimoji="1" lang="en-US" altLang="zh-CN" sz="1600" b="1" u="sng" dirty="0">
                <a:latin typeface="+mn-ea"/>
              </a:rPr>
              <a:t>char</a:t>
            </a:r>
            <a:r>
              <a:rPr kumimoji="1" lang="zh-CN" altLang="en-US" sz="1600" b="1" dirty="0">
                <a:latin typeface="+mn-ea"/>
              </a:rPr>
              <a:t>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17984" y="3924300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10-01 215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4467225"/>
            <a:ext cx="2216150" cy="628650"/>
          </a:xfrm>
          <a:prstGeom prst="rect">
            <a:avLst/>
          </a:prstGeom>
        </p:spPr>
      </p:pic>
      <p:pic>
        <p:nvPicPr>
          <p:cNvPr id="4" name="图片 3" descr="屏幕截图 2021-10-01 2150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771900"/>
            <a:ext cx="2626995" cy="152400"/>
          </a:xfrm>
          <a:prstGeom prst="rect">
            <a:avLst/>
          </a:prstGeom>
        </p:spPr>
      </p:pic>
      <p:pic>
        <p:nvPicPr>
          <p:cNvPr id="6" name="图片 5" descr="屏幕截图 2021-10-01 2153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4467225"/>
            <a:ext cx="2228850" cy="673100"/>
          </a:xfrm>
          <a:prstGeom prst="rect">
            <a:avLst/>
          </a:prstGeom>
        </p:spPr>
      </p:pic>
      <p:pic>
        <p:nvPicPr>
          <p:cNvPr id="7" name="图片 6" descr="屏幕截图 2021-10-01 215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545" y="3771265"/>
            <a:ext cx="2626360" cy="153035"/>
          </a:xfrm>
          <a:prstGeom prst="rect">
            <a:avLst/>
          </a:prstGeom>
        </p:spPr>
      </p:pic>
      <p:pic>
        <p:nvPicPr>
          <p:cNvPr id="15" name="图片 14" descr="屏幕截图 2021-10-01 2153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485" y="4489450"/>
            <a:ext cx="2235200" cy="628650"/>
          </a:xfrm>
          <a:prstGeom prst="rect">
            <a:avLst/>
          </a:prstGeom>
        </p:spPr>
      </p:pic>
      <p:pic>
        <p:nvPicPr>
          <p:cNvPr id="16" name="图片 15" descr="屏幕截图 2021-10-01 2153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905" y="3770630"/>
            <a:ext cx="2625725" cy="153670"/>
          </a:xfrm>
          <a:prstGeom prst="rect">
            <a:avLst/>
          </a:prstGeom>
        </p:spPr>
      </p:pic>
      <p:pic>
        <p:nvPicPr>
          <p:cNvPr id="17" name="图片 16" descr="屏幕截图 2021-10-01 2154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735" y="4460875"/>
            <a:ext cx="2216150" cy="635000"/>
          </a:xfrm>
          <a:prstGeom prst="rect">
            <a:avLst/>
          </a:prstGeom>
        </p:spPr>
      </p:pic>
      <p:pic>
        <p:nvPicPr>
          <p:cNvPr id="18" name="图片 17" descr="屏幕截图 2021-10-01 2154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630" y="3769995"/>
            <a:ext cx="2625725" cy="1530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u="sng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u="sng" dirty="0">
                <a:latin typeface="+mn-ea"/>
              </a:rPr>
              <a:t>n-1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 descr="屏幕截图 2021-10-01 220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0965" y="1323975"/>
            <a:ext cx="1432560" cy="509270"/>
          </a:xfrm>
          <a:prstGeom prst="rect">
            <a:avLst/>
          </a:prstGeom>
        </p:spPr>
      </p:pic>
      <p:pic>
        <p:nvPicPr>
          <p:cNvPr id="4" name="图片 3" descr="屏幕截图 2021-10-01 2203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65" y="1932940"/>
            <a:ext cx="1442720" cy="639445"/>
          </a:xfrm>
          <a:prstGeom prst="rect">
            <a:avLst/>
          </a:prstGeom>
        </p:spPr>
      </p:pic>
      <p:pic>
        <p:nvPicPr>
          <p:cNvPr id="5" name="图片 4" descr="屏幕截图 2021-10-01 2204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2650490"/>
            <a:ext cx="1408430" cy="585470"/>
          </a:xfrm>
          <a:prstGeom prst="rect">
            <a:avLst/>
          </a:prstGeom>
        </p:spPr>
      </p:pic>
      <p:pic>
        <p:nvPicPr>
          <p:cNvPr id="7" name="图片 6" descr="屏幕截图 2021-10-01 2353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265" y="3369310"/>
            <a:ext cx="1354455" cy="577215"/>
          </a:xfrm>
          <a:prstGeom prst="rect">
            <a:avLst/>
          </a:prstGeom>
        </p:spPr>
      </p:pic>
      <p:pic>
        <p:nvPicPr>
          <p:cNvPr id="8" name="图片 7" descr="屏幕截图 2021-10-02 0836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615" y="4312920"/>
            <a:ext cx="852170" cy="585470"/>
          </a:xfrm>
          <a:prstGeom prst="rect">
            <a:avLst/>
          </a:prstGeom>
        </p:spPr>
      </p:pic>
      <p:pic>
        <p:nvPicPr>
          <p:cNvPr id="9" name="图片 8" descr="屏幕截图 2021-10-02 0838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570" y="4308475"/>
            <a:ext cx="1376045" cy="589915"/>
          </a:xfrm>
          <a:prstGeom prst="rect">
            <a:avLst/>
          </a:prstGeom>
        </p:spPr>
      </p:pic>
      <p:pic>
        <p:nvPicPr>
          <p:cNvPr id="10" name="图片 9" descr="屏幕截图 2021-10-02 0840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8720" y="3369310"/>
            <a:ext cx="836930" cy="5772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("%s",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("%s\n",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10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图形符号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“\”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与各个字母分别对应的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ASCII</a:t>
            </a:r>
            <a:r>
              <a:rPr kumimoji="1" lang="zh-CN" altLang="en-US" sz="1600" b="1" u="sng" dirty="0">
                <a:solidFill>
                  <a:srgbClr val="3333CC"/>
                </a:solidFill>
                <a:latin typeface="+mn-ea"/>
              </a:rPr>
              <a:t>码值</a:t>
            </a:r>
            <a:endParaRPr kumimoji="1" lang="zh-CN" altLang="en-US" sz="1600" b="1" u="sng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</a:t>
            </a:r>
            <a:r>
              <a:rPr kumimoji="1" lang="zh-CN" altLang="en-US" sz="1600" b="1" u="sng" dirty="0">
                <a:solidFill>
                  <a:schemeClr val="accent2"/>
                </a:solidFill>
                <a:latin typeface="+mn-ea"/>
                <a:sym typeface="+mn-ea"/>
              </a:rPr>
              <a:t>当做第一个字符串的有效字符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 descr="屏幕截图 2021-10-02 084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4347210"/>
            <a:ext cx="2197100" cy="673100"/>
          </a:xfrm>
          <a:prstGeom prst="rect">
            <a:avLst/>
          </a:prstGeom>
        </p:spPr>
      </p:pic>
      <p:pic>
        <p:nvPicPr>
          <p:cNvPr id="4" name="图片 3" descr="屏幕截图 2021-10-02 0846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65" y="4540885"/>
            <a:ext cx="4501515" cy="4794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返回值是</a:t>
            </a:r>
            <a:r>
              <a:rPr kumimoji="1" lang="zh-CN" altLang="en-US" sz="1600" b="1" u="sng" dirty="0">
                <a:latin typeface="+mn-ea"/>
              </a:rPr>
              <a:t>能</a:t>
            </a:r>
            <a:r>
              <a:rPr kumimoji="1" lang="zh-CN" altLang="en-US" sz="1600" b="1" u="sng" dirty="0">
                <a:latin typeface="+mn-ea"/>
              </a:rPr>
              <a:t>通过读取输入的数据而赋值的变量个数</a:t>
            </a:r>
            <a:endParaRPr kumimoji="1" lang="zh-CN" altLang="en-US" sz="1600" b="1" u="sng" dirty="0">
              <a:latin typeface="+mn-ea"/>
            </a:endParaRPr>
          </a:p>
        </p:txBody>
      </p:sp>
      <p:pic>
        <p:nvPicPr>
          <p:cNvPr id="2" name="图片 1" descr="屏幕截图 2021-10-02 0848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060" y="3907155"/>
            <a:ext cx="2216150" cy="635000"/>
          </a:xfrm>
          <a:prstGeom prst="rect">
            <a:avLst/>
          </a:prstGeom>
        </p:spPr>
      </p:pic>
      <p:pic>
        <p:nvPicPr>
          <p:cNvPr id="4" name="图片 3" descr="屏幕截图 2021-10-02 0848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60" y="4608195"/>
            <a:ext cx="2197100" cy="628650"/>
          </a:xfrm>
          <a:prstGeom prst="rect">
            <a:avLst/>
          </a:prstGeom>
        </p:spPr>
      </p:pic>
      <p:pic>
        <p:nvPicPr>
          <p:cNvPr id="9" name="图片 8" descr="屏幕截图 2021-10-02 0848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10" y="5383530"/>
            <a:ext cx="2197100" cy="647700"/>
          </a:xfrm>
          <a:prstGeom prst="rect">
            <a:avLst/>
          </a:prstGeom>
        </p:spPr>
      </p:pic>
      <p:pic>
        <p:nvPicPr>
          <p:cNvPr id="10" name="图片 9" descr="屏幕截图 2021-10-02 0849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805" y="3897630"/>
            <a:ext cx="1793240" cy="535305"/>
          </a:xfrm>
          <a:prstGeom prst="rect">
            <a:avLst/>
          </a:prstGeom>
        </p:spPr>
      </p:pic>
      <p:pic>
        <p:nvPicPr>
          <p:cNvPr id="11" name="图片 10" descr="屏幕截图 2021-10-02 0850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075" y="4432935"/>
            <a:ext cx="1791970" cy="518160"/>
          </a:xfrm>
          <a:prstGeom prst="rect">
            <a:avLst/>
          </a:prstGeom>
        </p:spPr>
      </p:pic>
      <p:pic>
        <p:nvPicPr>
          <p:cNvPr id="12" name="图片 11" descr="屏幕截图 2021-10-02 0850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250" y="4951095"/>
            <a:ext cx="1788795" cy="523875"/>
          </a:xfrm>
          <a:prstGeom prst="rect">
            <a:avLst/>
          </a:prstGeom>
        </p:spPr>
      </p:pic>
      <p:pic>
        <p:nvPicPr>
          <p:cNvPr id="13" name="图片 12" descr="屏幕截图 2021-10-02 085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50" y="5474970"/>
            <a:ext cx="218948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zh-CN" altLang="en-US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21221-020003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的文档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/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/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/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格式控制的内容：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/>
                <a:gridCol w="4061913"/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x, X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0x)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十进制无符号形式输出整数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以小数形式输出浮点数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e, 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以指数形式输出浮点数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g, 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中选择宽度较短的形式输出浮点数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7"/>
          <p:cNvGraphicFramePr>
            <a:graphicFrameLocks noGrp="1"/>
          </p:cNvGraphicFramePr>
          <p:nvPr/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/>
                <a:gridCol w="3168352"/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表示输出数据的宽度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位小数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个字符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输出左对齐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！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转义符在格式控制</a:t>
            </a:r>
            <a:r>
              <a:rPr kumimoji="1" lang="zh-CN" altLang="en-US" sz="1600" b="1" dirty="0">
                <a:latin typeface="+mn-ea"/>
              </a:rPr>
              <a:t>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是：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10, b = 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cout &lt;&lt; "a=" &lt;&lt; a &lt;&lt; " " &lt;&lt; "b=" &lt;&lt; b &lt;&lt; endl;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cout &lt;&lt; "Hello,welcome!\n";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cout &lt;&lt; "Hello,welcome\x21\n";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 descr="屏幕截图 2021-10-01 0906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4451985"/>
            <a:ext cx="2109470" cy="775335"/>
          </a:xfrm>
          <a:prstGeom prst="rect">
            <a:avLst/>
          </a:prstGeom>
        </p:spPr>
      </p:pic>
      <p:pic>
        <p:nvPicPr>
          <p:cNvPr id="4" name="图片 3" descr="屏幕截图 2021-10-01 0906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810" y="5105400"/>
            <a:ext cx="2109470" cy="775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优先输出</a:t>
            </a:r>
            <a:r>
              <a:rPr kumimoji="1" lang="zh-CN" altLang="en-US" sz="1600" b="1" u="sng" dirty="0">
                <a:latin typeface="+mn-ea"/>
              </a:rPr>
              <a:t>顺序靠前的表列参数</a:t>
            </a:r>
            <a:r>
              <a:rPr kumimoji="1" lang="en-US" altLang="zh-CN" sz="1600" b="1" dirty="0">
                <a:latin typeface="+mn-ea"/>
              </a:rPr>
              <a:t>_____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zh-CN" altLang="en-US" sz="1600" b="1" u="sng" dirty="0">
                <a:latin typeface="+mn-ea"/>
              </a:rPr>
              <a:t>在按顺序输出表列参数的基础上输出不可信值，      使输出结果数量与格式符的数量相等</a:t>
            </a:r>
            <a:endParaRPr kumimoji="1" lang="zh-CN" altLang="en-US" sz="1600" b="1" u="sng" dirty="0">
              <a:latin typeface="+mn-ea"/>
            </a:endParaRPr>
          </a:p>
        </p:txBody>
      </p:sp>
      <p:pic>
        <p:nvPicPr>
          <p:cNvPr id="2" name="图片 1" descr="屏幕截图 2021-10-01 091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4451985"/>
            <a:ext cx="2235200" cy="711200"/>
          </a:xfrm>
          <a:prstGeom prst="rect">
            <a:avLst/>
          </a:prstGeom>
        </p:spPr>
      </p:pic>
      <p:pic>
        <p:nvPicPr>
          <p:cNvPr id="4" name="图片 3" descr="屏幕截图 2021-10-01 0917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5416550"/>
            <a:ext cx="5121910" cy="152400"/>
          </a:xfrm>
          <a:prstGeom prst="rect">
            <a:avLst/>
          </a:prstGeom>
        </p:spPr>
      </p:pic>
      <p:pic>
        <p:nvPicPr>
          <p:cNvPr id="7" name="图片 6" descr="屏幕截图 2021-10-01 0920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95" y="4451985"/>
            <a:ext cx="2228850" cy="654050"/>
          </a:xfrm>
          <a:prstGeom prst="rect">
            <a:avLst/>
          </a:prstGeom>
        </p:spPr>
      </p:pic>
      <p:pic>
        <p:nvPicPr>
          <p:cNvPr id="8" name="图片 7" descr="屏幕截图 2021-10-01 0920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365" y="5429250"/>
            <a:ext cx="5121910" cy="13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20778</Words>
  <Application>WPS 演示</Application>
  <PresentationFormat>宽屏</PresentationFormat>
  <Paragraphs>1643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无聊的人</cp:lastModifiedBy>
  <cp:revision>75</cp:revision>
  <dcterms:created xsi:type="dcterms:W3CDTF">2020-08-13T13:39:00Z</dcterms:created>
  <dcterms:modified xsi:type="dcterms:W3CDTF">2021-10-06T11:29:17Z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