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6" r:id="rId5"/>
    <p:sldId id="1237" r:id="rId6"/>
    <p:sldId id="492" r:id="rId7"/>
    <p:sldId id="1238" r:id="rId8"/>
    <p:sldId id="1251" r:id="rId9"/>
    <p:sldId id="1239" r:id="rId10"/>
    <p:sldId id="1240" r:id="rId11"/>
    <p:sldId id="1241" r:id="rId12"/>
    <p:sldId id="1252" r:id="rId13"/>
    <p:sldId id="1242" r:id="rId14"/>
    <p:sldId id="1243" r:id="rId15"/>
    <p:sldId id="1245" r:id="rId16"/>
    <p:sldId id="1246" r:id="rId17"/>
    <p:sldId id="1247" r:id="rId18"/>
    <p:sldId id="1253" r:id="rId19"/>
    <p:sldId id="1248" r:id="rId20"/>
    <p:sldId id="1249" r:id="rId21"/>
    <p:sldId id="1254" r:id="rId22"/>
    <p:sldId id="1250" r:id="rId23"/>
    <p:sldId id="1255" r:id="rId24"/>
    <p:sldId id="1256" r:id="rId25"/>
    <p:sldId id="1257" r:id="rId26"/>
    <p:sldId id="1259" r:id="rId27"/>
    <p:sldId id="1258" r:id="rId28"/>
    <p:sldId id="1260" r:id="rId29"/>
    <p:sldId id="1317" r:id="rId30"/>
    <p:sldId id="1262" r:id="rId31"/>
    <p:sldId id="1263" r:id="rId32"/>
    <p:sldId id="1200" r:id="rId33"/>
    <p:sldId id="1264" r:id="rId34"/>
    <p:sldId id="1266" r:id="rId35"/>
    <p:sldId id="1265" r:id="rId36"/>
    <p:sldId id="1268" r:id="rId37"/>
    <p:sldId id="1269" r:id="rId38"/>
    <p:sldId id="1270" r:id="rId39"/>
    <p:sldId id="1271" r:id="rId40"/>
    <p:sldId id="1272" r:id="rId41"/>
    <p:sldId id="1273" r:id="rId42"/>
    <p:sldId id="1274" r:id="rId43"/>
    <p:sldId id="1333" r:id="rId44"/>
    <p:sldId id="126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100" d="100"/>
          <a:sy n="100" d="100"/>
        </p:scale>
        <p:origin x="3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true 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"true"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false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"false"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 </a:t>
            </a:r>
            <a:r>
              <a:rPr kumimoji="1" lang="en-US" altLang="zh-CN" sz="1600" b="1" dirty="0">
                <a:latin typeface="+mn-ea"/>
              </a:rPr>
              <a:t>true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"true" </a:t>
            </a:r>
            <a:r>
              <a:rPr kumimoji="1" lang="zh-CN" altLang="en-US" sz="1600" b="1" dirty="0">
                <a:latin typeface="+mn-ea"/>
              </a:rPr>
              <a:t>的区别（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"false"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true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bool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型常量，数值为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；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"true"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为字符串常量，输出为一串字符；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false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bool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型常量，数值为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；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"false"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为字符串常量，输出为一串字符。</a:t>
            </a:r>
            <a:endParaRPr kumimoji="1" lang="zh-CN" altLang="en-US" sz="1600" b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、进阶思考：如果想使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在屏幕上输出</a:t>
            </a:r>
            <a:r>
              <a:rPr kumimoji="1" lang="en-US" altLang="zh-CN" sz="1600" b="1" dirty="0">
                <a:latin typeface="+mn-ea"/>
              </a:rPr>
              <a:t>true/false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应该怎么做？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、不允许用分支语句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条件运算符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zh-CN" altLang="en-US" sz="1600" b="1" dirty="0">
                <a:latin typeface="+mn-ea"/>
              </a:rPr>
              <a:t>、提示：去网上查一个前导格式控制符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答：使用前导格式控制符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boolalpha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，它对之后输出的所有数据都生效，除非数据类型不是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bool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型，或使用另一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前导格式控制符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noboolalpha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解除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(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它也对之后输出的所有数据都生效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)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。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4" name="图片 3" descr="屏幕截图 2021-10-02 101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785" y="1628140"/>
            <a:ext cx="1408430" cy="694055"/>
          </a:xfrm>
          <a:prstGeom prst="rect">
            <a:avLst/>
          </a:prstGeom>
        </p:spPr>
      </p:pic>
      <p:pic>
        <p:nvPicPr>
          <p:cNvPr id="5" name="图片 4" descr="屏幕截图 2021-10-03 1136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70" y="5022850"/>
            <a:ext cx="3281045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k1 = true;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(true)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' ' &lt;&lt; int(k1)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k2 = false;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(false)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' ' &lt;&lt; int(k2)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型常量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变量在内存中占用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1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字节，值是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1</a:t>
            </a:r>
            <a:r>
              <a:rPr kumimoji="1" lang="zh-CN" altLang="en-US" sz="1600" b="1" u="sng" dirty="0">
                <a:latin typeface="+mn-ea"/>
              </a:rPr>
              <a:t>或</a:t>
            </a:r>
            <a:r>
              <a:rPr kumimoji="1" lang="en-US" altLang="zh-CN" sz="1600" b="1" u="sng" dirty="0">
                <a:latin typeface="+mn-ea"/>
              </a:rPr>
              <a:t>0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总结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型常量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变量在输出时的规则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（限制：在无</a:t>
            </a:r>
            <a:r>
              <a:rPr kumimoji="1" lang="en-US" altLang="zh-CN" sz="1600" b="1" dirty="0">
                <a:latin typeface="+mn-ea"/>
              </a:rPr>
              <a:t>3.A</a:t>
            </a:r>
            <a:r>
              <a:rPr kumimoji="1" lang="zh-CN" altLang="en-US" sz="1600" b="1" dirty="0">
                <a:latin typeface="+mn-ea"/>
              </a:rPr>
              <a:t>的前导格式控制符的前提下）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答：常量：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true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输出为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false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输出为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0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变量：判断变量的值是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true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还是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false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，若为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true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，输出为 </a:t>
            </a:r>
            <a:endParaRPr kumimoji="1" lang="zh-CN" altLang="en-US" sz="1600" b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          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；若为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false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，输出为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0</a:t>
            </a:r>
            <a:endParaRPr kumimoji="1" lang="en-US" altLang="zh-CN" sz="1600" b="1" dirty="0">
              <a:solidFill>
                <a:srgbClr val="0000CC"/>
              </a:solidFill>
              <a:latin typeface="+mn-ea"/>
              <a:sym typeface="+mn-ea"/>
            </a:endParaRPr>
          </a:p>
        </p:txBody>
      </p:sp>
      <p:pic>
        <p:nvPicPr>
          <p:cNvPr id="4" name="图片 3" descr="屏幕截图 2021-10-02 1018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635" y="1644650"/>
            <a:ext cx="1106805" cy="706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' ' &lt;&lt; int(k)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，输出是：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123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型变量在输入时的规则：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、输入数时，非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为真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为假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、无法通过直接输入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true/false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bool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型变量赋值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屏幕截图 2021-10-03 1148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065" y="3803015"/>
            <a:ext cx="1668145" cy="481965"/>
          </a:xfrm>
          <a:prstGeom prst="rect">
            <a:avLst/>
          </a:prstGeom>
        </p:spPr>
      </p:pic>
      <p:pic>
        <p:nvPicPr>
          <p:cNvPr id="5" name="图片 4" descr="屏幕截图 2021-10-03 1147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65" y="1624330"/>
            <a:ext cx="1659255" cy="479425"/>
          </a:xfrm>
          <a:prstGeom prst="rect">
            <a:avLst/>
          </a:prstGeom>
        </p:spPr>
      </p:pic>
      <p:pic>
        <p:nvPicPr>
          <p:cNvPr id="6" name="图片 5" descr="屏幕截图 2021-10-03 1148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65" y="2339975"/>
            <a:ext cx="1662430" cy="480695"/>
          </a:xfrm>
          <a:prstGeom prst="rect">
            <a:avLst/>
          </a:prstGeom>
        </p:spPr>
      </p:pic>
      <p:pic>
        <p:nvPicPr>
          <p:cNvPr id="7" name="图片 6" descr="屏幕截图 2021-10-03 1148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065" y="3053715"/>
            <a:ext cx="1689100" cy="474980"/>
          </a:xfrm>
          <a:prstGeom prst="rect">
            <a:avLst/>
          </a:prstGeom>
        </p:spPr>
      </p:pic>
      <p:pic>
        <p:nvPicPr>
          <p:cNvPr id="8" name="图片 7" descr="屏幕截图 2021-10-03 1149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065" y="4537075"/>
            <a:ext cx="1670050" cy="4883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bool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k=123;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k &lt;&lt; ' ' &lt;&lt; int(k)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k=0;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' ' &lt;&lt; int(k)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下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的意思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“123”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型整数，大小为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字节，而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k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bool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型变量，大小仅为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字节，赋值的时候可能会截断，产生错误。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非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为真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为假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这句话如何解释？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答：给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bool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型变量直接按照数字的形式赋值时，若该数为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bool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型变量的值为假；若该数不为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bool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型变量的值为真。</a:t>
            </a:r>
            <a:endParaRPr kumimoji="1" lang="zh-CN" altLang="en-US" sz="1600" b="1" dirty="0">
              <a:solidFill>
                <a:srgbClr val="0000CC"/>
              </a:solidFill>
              <a:latin typeface="+mn-ea"/>
              <a:sym typeface="+mn-ea"/>
            </a:endParaRPr>
          </a:p>
        </p:txBody>
      </p:sp>
      <p:pic>
        <p:nvPicPr>
          <p:cNvPr id="4" name="图片 3" descr="屏幕截图 2021-10-02 1027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1445" y="1397635"/>
            <a:ext cx="219075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bool f=true;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 a=10;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a=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a+f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参与表达式计算时，当做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数值</a:t>
            </a:r>
            <a:r>
              <a:rPr kumimoji="1" lang="en-US" altLang="zh-CN" sz="1600" b="1" u="sng" dirty="0">
                <a:latin typeface="+mn-ea"/>
              </a:rPr>
              <a:t>0</a:t>
            </a:r>
            <a:r>
              <a:rPr kumimoji="1" lang="zh-CN" altLang="en-US" sz="1600" b="1" u="sng" dirty="0">
                <a:latin typeface="+mn-ea"/>
              </a:rPr>
              <a:t>或</a:t>
            </a:r>
            <a:r>
              <a:rPr kumimoji="1" lang="en-US" altLang="zh-CN" sz="1600" b="1" u="sng" dirty="0">
                <a:latin typeface="+mn-ea"/>
              </a:rPr>
              <a:t>1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屏幕截图 2021-10-02 1027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305" y="1617980"/>
            <a:ext cx="22161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完成下列两个表格的填写（</a:t>
            </a:r>
            <a:r>
              <a:rPr lang="en-US" altLang="zh-CN" sz="1600" b="1" dirty="0">
                <a:latin typeface="+mn-ea"/>
              </a:rPr>
              <a:t>a/b</a:t>
            </a:r>
            <a:r>
              <a:rPr lang="zh-CN" altLang="en-US" sz="1600" b="1" dirty="0">
                <a:latin typeface="+mn-ea"/>
              </a:rPr>
              <a:t>是两个逻辑值）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0420" y="1455811"/>
          <a:ext cx="81280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a&amp;&amp;b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a||b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30420" y="3758189"/>
          <a:ext cx="81280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a&amp;&amp;b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a||b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a=1, b=2, c=3, d=4, m=1, n=1;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(m=a&gt;b)&amp;&amp;(n=c&gt;d);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(m=a&gt;b)&amp;&amp;(n=c&gt;d)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的求值过程（标出步骤顺序）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答：①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m=a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(m=a)=1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1&gt;b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(m=a&gt;b)=0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0&amp;&amp;(n=c&gt;d)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(m=a&gt;b)&amp;&amp;(n=c&gt;d)=0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、短路运算的意思是：</a:t>
            </a:r>
            <a:r>
              <a:rPr kumimoji="1" lang="zh-CN" altLang="en-US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只有当必须执行下一个逻辑运算符才能求出解时，才执行该运算符，否则不执行。</a:t>
            </a:r>
            <a:endParaRPr kumimoji="1" lang="zh-CN" altLang="en-US" sz="16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如本例中求得</a:t>
            </a:r>
            <a:r>
              <a:rPr kumimoji="1" lang="en-US" altLang="zh-CN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(m=a&gt;b)=0</a:t>
            </a:r>
            <a:r>
              <a:rPr kumimoji="1" lang="zh-CN" altLang="en-US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后，</a:t>
            </a:r>
            <a:r>
              <a:rPr kumimoji="1" lang="en-US" altLang="zh-CN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(m=a&gt;b)&amp;&amp;(n=c&gt;d)</a:t>
            </a:r>
            <a:r>
              <a:rPr kumimoji="1" lang="zh-CN" altLang="en-US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的值一定为</a:t>
            </a:r>
            <a:r>
              <a:rPr kumimoji="1" lang="en-US" altLang="zh-CN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，故程序不再求解</a:t>
            </a:r>
            <a:r>
              <a:rPr kumimoji="1" lang="en-US" altLang="zh-CN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(n=c&gt;d)</a:t>
            </a:r>
            <a:r>
              <a:rPr kumimoji="1" lang="zh-CN" altLang="en-US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</a:t>
            </a:r>
            <a:endParaRPr kumimoji="1" lang="zh-CN" altLang="en-US" sz="16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屏幕截图 2021-10-02 1034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2460" y="1633220"/>
            <a:ext cx="223520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输入</a:t>
            </a:r>
            <a:r>
              <a:rPr kumimoji="1" lang="en-US" altLang="zh-CN" sz="1600" b="1" dirty="0">
                <a:latin typeface="+mn-ea"/>
              </a:rPr>
              <a:t>34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74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、画出程序对应的流程框图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屏幕截图 2021-10-02 1041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935" y="1606550"/>
            <a:ext cx="1133475" cy="490220"/>
          </a:xfrm>
          <a:prstGeom prst="rect">
            <a:avLst/>
          </a:prstGeom>
        </p:spPr>
      </p:pic>
      <p:pic>
        <p:nvPicPr>
          <p:cNvPr id="5" name="图片 4" descr="屏幕截图 2021-10-02 104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35" y="2331720"/>
            <a:ext cx="1325880" cy="480060"/>
          </a:xfrm>
          <a:prstGeom prst="rect">
            <a:avLst/>
          </a:prstGeom>
        </p:spPr>
      </p:pic>
      <p:pic>
        <p:nvPicPr>
          <p:cNvPr id="6" name="图片 5" descr="屏幕截图 2021-10-02 110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45" y="3215005"/>
            <a:ext cx="1711325" cy="31356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未缩进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34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74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、画出程序对应的流程框图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、程序标注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未缩进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的行，</a:t>
            </a:r>
            <a:r>
              <a:rPr kumimoji="1" lang="zh-CN" altLang="en-US" sz="1600" b="1" u="sng" dirty="0">
                <a:latin typeface="+mn-ea"/>
              </a:rPr>
              <a:t>应该</a:t>
            </a:r>
            <a:r>
              <a:rPr kumimoji="1" lang="zh-CN" altLang="en-US" sz="1600" b="1" dirty="0">
                <a:latin typeface="+mn-ea"/>
              </a:rPr>
              <a:t>（应该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不应该）缩进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屏幕截图 2021-10-02 110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3585" y="1581785"/>
            <a:ext cx="1183640" cy="506095"/>
          </a:xfrm>
          <a:prstGeom prst="rect">
            <a:avLst/>
          </a:prstGeom>
        </p:spPr>
      </p:pic>
      <p:pic>
        <p:nvPicPr>
          <p:cNvPr id="5" name="图片 4" descr="屏幕截图 2021-10-02 1107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585" y="2340610"/>
            <a:ext cx="1652905" cy="481965"/>
          </a:xfrm>
          <a:prstGeom prst="rect">
            <a:avLst/>
          </a:prstGeom>
        </p:spPr>
      </p:pic>
      <p:pic>
        <p:nvPicPr>
          <p:cNvPr id="6" name="图片 5" descr="屏幕截图 2021-10-02 111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585" y="3053080"/>
            <a:ext cx="1606550" cy="31591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&lt;60;)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未缩进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贴编译错误并给出解释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解释：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if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后的括号里应该跟运算表达式，而不是语句，加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;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产生了语法错误。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4" name="图片 3" descr="屏幕截图 2021-10-02 1114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7195" y="1654810"/>
            <a:ext cx="4514850" cy="1149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请输入成绩</a:t>
            </a:r>
            <a:r>
              <a:rPr lang="en-US" altLang="zh-CN" sz="1200" b="1" dirty="0">
                <a:latin typeface="+mn-ea"/>
              </a:rPr>
              <a:t>[0-100]"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cin</a:t>
            </a:r>
            <a:r>
              <a:rPr lang="en-US" altLang="zh-CN" sz="1200" b="1" dirty="0">
                <a:latin typeface="+mn-ea"/>
              </a:rPr>
              <a:t> &gt;&gt;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&gt;=90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&lt;=100)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优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&gt;=80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&lt;90)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良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&gt;=70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&lt;80)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中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&gt;=60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&lt;70)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及格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&lt;60)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不及格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输入错误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zh-CN" sz="1200" b="1" dirty="0">
                <a:latin typeface="+mn-ea"/>
              </a:rPr>
              <a:t>程序结束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、给出程序的流程框图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注意字体的清晰可辨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i</a:t>
            </a:r>
            <a:r>
              <a:rPr kumimoji="1" lang="en-US" altLang="zh-CN" sz="1200" b="1" dirty="0">
                <a:latin typeface="+mn-ea"/>
              </a:rPr>
              <a:t>&lt;90</a:t>
            </a:r>
            <a:r>
              <a:rPr kumimoji="1" lang="zh-CN" altLang="en-US" sz="1200" b="1" dirty="0">
                <a:latin typeface="+mn-ea"/>
              </a:rPr>
              <a:t>能否改为</a:t>
            </a:r>
            <a:r>
              <a:rPr kumimoji="1" lang="en-US" altLang="zh-CN" sz="1200" b="1" dirty="0" err="1">
                <a:latin typeface="+mn-ea"/>
              </a:rPr>
              <a:t>i</a:t>
            </a:r>
            <a:r>
              <a:rPr kumimoji="1" lang="en-US" altLang="zh-CN" sz="1200" b="1" dirty="0">
                <a:latin typeface="+mn-ea"/>
              </a:rPr>
              <a:t>&lt;=89</a:t>
            </a:r>
            <a:r>
              <a:rPr kumimoji="1" lang="zh-CN" altLang="en-US" sz="1200" b="1" dirty="0">
                <a:latin typeface="+mn-ea"/>
              </a:rPr>
              <a:t>？哪个更好？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答：如果只改动这一处可以。但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i&lt;90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更好，因为如果后续若把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i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改为浮点数，如果改动，输入区间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(89,90)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的数，得到的输出结果就不符合预期了。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i</a:t>
            </a:r>
            <a:r>
              <a:rPr kumimoji="1" lang="en-US" altLang="zh-CN" sz="1200" b="1" dirty="0">
                <a:latin typeface="+mn-ea"/>
              </a:rPr>
              <a:t>&lt;90</a:t>
            </a:r>
            <a:r>
              <a:rPr kumimoji="1" lang="zh-CN" altLang="en-US" sz="1200" b="1" dirty="0">
                <a:latin typeface="+mn-ea"/>
              </a:rPr>
              <a:t>能否改为</a:t>
            </a:r>
            <a:r>
              <a:rPr kumimoji="1" lang="en-US" altLang="zh-CN" sz="1200" b="1" dirty="0" err="1">
                <a:latin typeface="+mn-ea"/>
              </a:rPr>
              <a:t>i</a:t>
            </a:r>
            <a:r>
              <a:rPr kumimoji="1" lang="en-US" altLang="zh-CN" sz="1200" b="1" dirty="0">
                <a:latin typeface="+mn-ea"/>
              </a:rPr>
              <a:t>&lt;=90</a:t>
            </a:r>
            <a:r>
              <a:rPr kumimoji="1" lang="zh-CN" altLang="en-US" sz="1200" b="1" dirty="0">
                <a:latin typeface="+mn-ea"/>
              </a:rPr>
              <a:t>？运行是否正确？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答：能，运行正确。因为输入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90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时符合第一个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if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语句的判断条件，输出了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“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优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”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，不再进行下一个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else if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语句的判断，不必担心因条件改变而造成输入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90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输出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“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良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”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的情况。</a:t>
            </a:r>
            <a:endParaRPr kumimoji="1" lang="zh-CN" altLang="en-US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301766" y="3492060"/>
            <a:ext cx="536027" cy="249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 descr="屏幕截图 2021-10-03 1544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140" y="1586230"/>
            <a:ext cx="5786120" cy="38392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一个有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行代码的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  <a:sym typeface="+mn-ea"/>
              </a:rPr>
              <a:t>_5__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_2__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_4__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_9__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7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_8__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总结：给出大括号配对的基本准则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答：自上而下，忽略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“{”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，以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“}”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为准向上与第一个未匹配的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“}”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匹配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  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u="sng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u="sng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u="sng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u="sng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3)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D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E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3)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6.C</a:t>
            </a:r>
            <a:r>
              <a:rPr kumimoji="1" lang="zh-CN" altLang="en-US" sz="1600" b="1" dirty="0">
                <a:latin typeface="+mn-ea"/>
              </a:rPr>
              <a:t>的基础上，在箭头位置插入语句</a:t>
            </a:r>
            <a:r>
              <a:rPr kumimoji="1" lang="en-US" altLang="zh-CN" sz="1600" b="1" dirty="0">
                <a:latin typeface="+mn-ea"/>
              </a:rPr>
              <a:t>F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、请构造一个符合此要求的测试程序，并给出该程序的编译错误截图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、请说明错误原因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答：整个双分支算一个语句，中间不能插入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其他语句。插入了其他语句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F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，编译器会认定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前面的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if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语句已结束，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else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没有与其匹配的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if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，故出现错误。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09902" y="3941380"/>
            <a:ext cx="60631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图片 5" descr="屏幕截图 2021-10-02 1148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8955" y="2135505"/>
            <a:ext cx="2690495" cy="43986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13738" y="1323976"/>
            <a:ext cx="6025712" cy="2596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4" y="1323974"/>
            <a:ext cx="1625569" cy="2596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2114" y="3920359"/>
            <a:ext cx="1625569" cy="2613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813737" y="3923808"/>
            <a:ext cx="6025713" cy="26103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  <a:sym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  <a:sym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7683" y="1320526"/>
            <a:ext cx="2596055" cy="2596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左侧代码按缩进格式排版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if (</a:t>
            </a:r>
            <a:r>
              <a:rPr lang="zh-CN" altLang="en-US" sz="1600" b="1" dirty="0">
                <a:latin typeface="+mn-ea"/>
                <a:sym typeface="+mn-ea"/>
              </a:rPr>
              <a:t>表达式</a:t>
            </a:r>
            <a:r>
              <a:rPr lang="en-US" altLang="zh-CN" sz="1600" b="1" dirty="0">
                <a:latin typeface="+mn-ea"/>
                <a:sym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if (</a:t>
            </a:r>
            <a:r>
              <a:rPr lang="zh-CN" altLang="en-US" sz="1600" b="1" dirty="0">
                <a:latin typeface="+mn-ea"/>
                <a:sym typeface="+mn-ea"/>
              </a:rPr>
              <a:t>表达式</a:t>
            </a:r>
            <a:r>
              <a:rPr lang="en-US" altLang="zh-CN" sz="1600" b="1" dirty="0">
                <a:latin typeface="+mn-ea"/>
                <a:sym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217682" y="3916910"/>
            <a:ext cx="2596055" cy="2617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左侧代码按缩进格式排版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if (</a:t>
            </a:r>
            <a:r>
              <a:rPr lang="zh-CN" altLang="en-US" sz="1600" b="1" dirty="0">
                <a:latin typeface="+mn-ea"/>
                <a:sym typeface="+mn-ea"/>
              </a:rPr>
              <a:t>表达式</a:t>
            </a:r>
            <a:r>
              <a:rPr lang="en-US" altLang="zh-CN" sz="1600" b="1" dirty="0">
                <a:latin typeface="+mn-ea"/>
                <a:sym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if (</a:t>
            </a:r>
            <a:r>
              <a:rPr lang="zh-CN" altLang="en-US" sz="1600" b="1" dirty="0">
                <a:latin typeface="+mn-ea"/>
                <a:sym typeface="+mn-ea"/>
              </a:rPr>
              <a:t>表达式</a:t>
            </a:r>
            <a:r>
              <a:rPr lang="en-US" altLang="zh-CN" sz="1600" b="1" dirty="0">
                <a:latin typeface="+mn-ea"/>
                <a:sym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}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、条件运算符与条件表达式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a,b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cin</a:t>
            </a:r>
            <a:r>
              <a:rPr lang="en-US" altLang="zh-CN" sz="1200" b="1" dirty="0">
                <a:latin typeface="+mn-ea"/>
              </a:rPr>
              <a:t> &gt;&gt; a &gt;&gt; b;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if (a&gt;b)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"max="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else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"max=" &lt;&lt; b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&gt; b ?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a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b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//1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(a&gt;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b?a:b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//2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("max=%d", a&gt;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b?a:b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//3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547945" y="1323975"/>
            <a:ext cx="429150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12 34</a:t>
            </a:r>
            <a:r>
              <a:rPr kumimoji="1" lang="zh-CN" altLang="en-US" sz="1600" b="1" dirty="0">
                <a:latin typeface="+mn-ea"/>
              </a:rPr>
              <a:t>，给出运行截图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34 12</a:t>
            </a:r>
            <a:r>
              <a:rPr kumimoji="1" lang="zh-CN" altLang="en-US" sz="1600" b="1" dirty="0">
                <a:latin typeface="+mn-ea"/>
              </a:rPr>
              <a:t>，给出运行截图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//1 //2 //3</a:t>
            </a:r>
            <a:r>
              <a:rPr kumimoji="1" lang="zh-CN" altLang="en-US" sz="1600" b="1" dirty="0">
                <a:latin typeface="+mn-ea"/>
              </a:rPr>
              <a:t>这三种条件运算符的使用，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按你的喜欢程度排序为</a:t>
            </a:r>
            <a:r>
              <a:rPr kumimoji="1" lang="en-US" altLang="zh-CN" sz="1600" b="1" u="sng" dirty="0">
                <a:latin typeface="+mn-ea"/>
              </a:rPr>
              <a:t>//2</a:t>
            </a:r>
            <a:r>
              <a:rPr kumimoji="1" lang="zh-CN" altLang="en-US" sz="1600" b="1" u="sng" dirty="0">
                <a:latin typeface="+mn-ea"/>
              </a:rPr>
              <a:t>、</a:t>
            </a:r>
            <a:r>
              <a:rPr kumimoji="1" lang="en-US" altLang="zh-CN" sz="1600" b="1" u="sng" dirty="0">
                <a:latin typeface="+mn-ea"/>
              </a:rPr>
              <a:t>//1</a:t>
            </a:r>
            <a:r>
              <a:rPr kumimoji="1" lang="zh-CN" altLang="en-US" sz="1600" b="1" u="sng" dirty="0">
                <a:latin typeface="+mn-ea"/>
              </a:rPr>
              <a:t>、</a:t>
            </a:r>
            <a:r>
              <a:rPr kumimoji="1" lang="en-US" altLang="zh-CN" sz="1600" b="1" u="sng" dirty="0">
                <a:latin typeface="+mn-ea"/>
              </a:rPr>
              <a:t>//3</a:t>
            </a:r>
            <a:endParaRPr kumimoji="1" lang="en-US" altLang="zh-CN" sz="1600" b="1" u="sng" dirty="0">
              <a:latin typeface="+mn-ea"/>
            </a:endParaRPr>
          </a:p>
        </p:txBody>
      </p:sp>
      <p:pic>
        <p:nvPicPr>
          <p:cNvPr id="4" name="图片 3" descr="屏幕截图 2021-10-02 1540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5940" y="1616710"/>
            <a:ext cx="2032000" cy="977900"/>
          </a:xfrm>
          <a:prstGeom prst="rect">
            <a:avLst/>
          </a:prstGeom>
        </p:spPr>
      </p:pic>
      <p:pic>
        <p:nvPicPr>
          <p:cNvPr id="5" name="图片 4" descr="屏幕截图 2021-10-02 154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40" y="2819400"/>
            <a:ext cx="2025015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、条件运算符与条件表达式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a=1, b=2;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a==1 ? "Hello" : 123;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a&gt;b ?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a :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a==1 ? 'A' : 123;    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编译正确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5793" y="1323975"/>
            <a:ext cx="495365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、给出编译报错的截图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、条件表达式使用的三句中，前两句报错，最后一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句正确，总结下条件表达式使用时的限制规则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提示：注意表达式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和表达式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的类型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答：使用条件表达式中的三目运算符时，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“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”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连接的两个表达式类型必须一致。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4" name="图片 3" descr="屏幕截图 2021-10-02 1544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9485" y="1673860"/>
            <a:ext cx="4425315" cy="8928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程序的期望，是当输入的</a:t>
            </a:r>
            <a:r>
              <a:rPr kumimoji="1" lang="en-US" altLang="zh-CN" sz="1600" b="1" dirty="0">
                <a:latin typeface="+mn-ea"/>
              </a:rPr>
              <a:t>score</a:t>
            </a: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[0..100]</a:t>
            </a:r>
            <a:r>
              <a:rPr kumimoji="1" lang="zh-CN" altLang="en-US" sz="1600" b="1" dirty="0">
                <a:latin typeface="+mn-ea"/>
              </a:rPr>
              <a:t>时，分段输出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优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及格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不及格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否则输出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输入错误</a:t>
            </a:r>
            <a:r>
              <a:rPr kumimoji="1" lang="en-US" altLang="zh-CN" sz="1600" b="1" dirty="0">
                <a:latin typeface="+mn-ea"/>
              </a:rPr>
              <a:t>"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、程序不完全正确，找出不符合期望的两个数据区间并给出运行截图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区间：</a:t>
            </a:r>
            <a:r>
              <a:rPr kumimoji="1" lang="en-US" altLang="zh-CN" sz="1600" b="1" dirty="0">
                <a:latin typeface="+mn-ea"/>
              </a:rPr>
              <a:t>(100,110)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(-10,0)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屏幕截图 2021-10-02 1615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6365" y="3009265"/>
            <a:ext cx="2178050" cy="787400"/>
          </a:xfrm>
          <a:prstGeom prst="rect">
            <a:avLst/>
          </a:prstGeom>
        </p:spPr>
      </p:pic>
      <p:pic>
        <p:nvPicPr>
          <p:cNvPr id="5" name="图片 4" descr="屏幕截图 2021-10-02 1616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040" y="3028950"/>
            <a:ext cx="21971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const int k=5;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k+2: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8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default</a:t>
            </a:r>
            <a:r>
              <a:rPr kumimoji="1" lang="zh-CN" altLang="en-US" sz="1600" b="1" dirty="0">
                <a:latin typeface="+mn-ea"/>
              </a:rPr>
              <a:t>的位置进行了交换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7</a:t>
            </a:r>
            <a:r>
              <a:rPr kumimoji="1" lang="zh-CN" altLang="en-US" sz="1600" b="1" dirty="0">
                <a:latin typeface="+mn-ea"/>
              </a:rPr>
              <a:t>写为常变量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常量形式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验证此程序与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的功能是否完全一致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（即：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中正确的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此程序中同样正确；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错误的，此程序中同样错误）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zh-CN" altLang="en-US" sz="1600" b="1" u="sng" dirty="0">
                <a:latin typeface="+mn-ea"/>
              </a:rPr>
              <a:t>完全一致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完全一致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不完全一致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如果不完全一致，给出表现不一致的测试数据的运行截图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屏幕截图 2021-10-02 1615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3455" y="3009265"/>
            <a:ext cx="2178050" cy="787400"/>
          </a:xfrm>
          <a:prstGeom prst="rect">
            <a:avLst/>
          </a:prstGeom>
        </p:spPr>
      </p:pic>
      <p:pic>
        <p:nvPicPr>
          <p:cNvPr id="5" name="图片 4" descr="屏幕截图 2021-10-02 1619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45" y="3009265"/>
            <a:ext cx="2178050" cy="787400"/>
          </a:xfrm>
          <a:prstGeom prst="rect">
            <a:avLst/>
          </a:prstGeom>
        </p:spPr>
      </p:pic>
      <p:pic>
        <p:nvPicPr>
          <p:cNvPr id="6" name="图片 5" descr="屏幕截图 2021-10-02 1616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595" y="3028950"/>
            <a:ext cx="21971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k=5;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k+2: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8.B</a:t>
            </a:r>
            <a:r>
              <a:rPr kumimoji="1" lang="zh-CN" altLang="en-US" sz="1600" b="1" dirty="0">
                <a:latin typeface="+mn-ea"/>
              </a:rPr>
              <a:t>的基础上，将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从</a:t>
            </a:r>
            <a:r>
              <a:rPr kumimoji="1" lang="en-US" altLang="zh-CN" sz="1600" b="1" dirty="0">
                <a:latin typeface="+mn-ea"/>
              </a:rPr>
              <a:t>const int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int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case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后应接整型常量或整型常量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整形常变量，但此时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k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的类型是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，是整型变量，不符合语句使用要求，产生了语法错误。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4" name="图片 3" descr="屏幕截图 2021-10-02 162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7445" y="2153920"/>
            <a:ext cx="238125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4+2: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的基础上，多了一个</a:t>
            </a:r>
            <a:r>
              <a:rPr kumimoji="1" lang="en-US" altLang="zh-CN" sz="1600" b="1" dirty="0">
                <a:latin typeface="+mn-ea"/>
              </a:rPr>
              <a:t>case 4+2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答：每个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case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后的整型常量表达式的值应各不相同，而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4+2=6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，所以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case 4+2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与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case 6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重复，产生了错误。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4" name="图片 3" descr="屏幕截图 2021-10-02 1623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125" y="2148840"/>
            <a:ext cx="3168650" cy="5778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的基础上，将</a:t>
            </a:r>
            <a:r>
              <a:rPr kumimoji="1" lang="en-US" altLang="zh-CN" sz="1600" b="1" dirty="0">
                <a:latin typeface="+mn-ea"/>
              </a:rPr>
              <a:t>score</a:t>
            </a:r>
            <a:r>
              <a:rPr kumimoji="1" lang="zh-CN" altLang="en-US" sz="1600" b="1" dirty="0">
                <a:latin typeface="+mn-ea"/>
              </a:rPr>
              <a:t>从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float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switch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后括号内应为整型常量表达式，但此时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score/10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/int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型，结果应该是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型，不符合语句使用要求，产生了错误。此外，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score/10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无法与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型相等，无法达到任何一个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case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的条件（两者类型不相同），产生了错误。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4" name="图片 3" descr="屏幕截图 2021-10-02 1626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4430" y="2092325"/>
            <a:ext cx="2512060" cy="19164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的基础上，删除</a:t>
            </a:r>
            <a:r>
              <a:rPr kumimoji="1" lang="en-US" altLang="zh-CN" sz="1600" b="1" dirty="0">
                <a:latin typeface="+mn-ea"/>
              </a:rPr>
              <a:t>case 8</a:t>
            </a:r>
            <a:r>
              <a:rPr kumimoji="1" lang="zh-CN" altLang="en-US" sz="1600" b="1" dirty="0">
                <a:latin typeface="+mn-ea"/>
              </a:rPr>
              <a:t>后面的</a:t>
            </a:r>
            <a:r>
              <a:rPr kumimoji="1" lang="en-US" altLang="zh-CN" sz="1600" b="1" dirty="0">
                <a:latin typeface="+mn-ea"/>
              </a:rPr>
              <a:t>break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、给出与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运行结果不一致的测试数据即截图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8.A                               8.F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的作用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答：分隔各个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case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语句，使各语句在不同条件下分别执行，而不是连续执行。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4" name="图片 3" descr="屏幕截图 2021-10-02 1638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5045" y="2120265"/>
            <a:ext cx="2085975" cy="900430"/>
          </a:xfrm>
          <a:prstGeom prst="rect">
            <a:avLst/>
          </a:prstGeom>
        </p:spPr>
      </p:pic>
      <p:pic>
        <p:nvPicPr>
          <p:cNvPr id="5" name="图片 4" descr="屏幕截图 2021-10-02 1639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2120265"/>
            <a:ext cx="21780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、关系运算符的求值顺序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a=1, b=2, c=3, 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&gt; b &gt;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&lt; b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b &gt; a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99268" y="1323975"/>
            <a:ext cx="70401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下为什么会有三个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？说说你的理解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答：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整个判断过程是先判断左边的关系运算，若正确，关系运算表达式的值转换为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，再判断右边的关系运算；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若错误，关系运算表达式的值转换为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，再判断右边的关系运算。而不是按我们的思路，在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a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、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b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、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三个变量中去比较，所以会对结果产生影响。</a:t>
            </a:r>
            <a:endParaRPr kumimoji="1" lang="zh-CN" altLang="en-US" sz="1600" b="1" dirty="0">
              <a:ln>
                <a:noFill/>
              </a:ln>
              <a:solidFill>
                <a:srgbClr val="0000CC"/>
              </a:solidFill>
              <a:effectLst/>
              <a:latin typeface="+mn-ea"/>
              <a:sym typeface="+mn-ea"/>
            </a:endParaRPr>
          </a:p>
        </p:txBody>
      </p:sp>
      <p:pic>
        <p:nvPicPr>
          <p:cNvPr id="4" name="图片 3" descr="屏幕截图 2021-10-02 0946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3370" y="1440815"/>
            <a:ext cx="2216150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程序同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，将其改正确，即符合预期的期望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#include &lt;iostream&gt;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using namespace std;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int main()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{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int score;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cout &lt;&lt; "请输入成绩[0-100]" &lt;&lt; endl;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cin &gt;&gt; score;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switch (score / 10) {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case 10: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solidFill>
                  <a:srgbClr val="0000CC"/>
                </a:solidFill>
                <a:latin typeface="+mn-ea"/>
              </a:rPr>
              <a:t>        score &gt; 100 ? cout &lt;&lt; "输入错误" &lt;&lt; endl : cout &lt;&lt; "优" &lt;&lt; endl;</a:t>
            </a:r>
            <a:endParaRPr kumimoji="1" lang="en-US" altLang="zh-CN" sz="8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solidFill>
                  <a:srgbClr val="0000CC"/>
                </a:solidFill>
                <a:latin typeface="+mn-ea"/>
              </a:rPr>
              <a:t>        break;</a:t>
            </a:r>
            <a:endParaRPr kumimoji="1" lang="en-US" altLang="zh-CN" sz="8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case 9: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cout &lt;&lt; "优" &lt;&lt; endl;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break;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case 8: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cout &lt;&lt; "良" &lt;&lt; endl;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break;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case 7: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cout &lt;&lt; "中" &lt;&lt; endl;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break;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case 6: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cout &lt;&lt; "及格" &lt;&lt; endl;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break;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case 5: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case 4: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case 3: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case 2: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case 1: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cout &lt;&lt; "不及格" &lt;&lt; endl;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break;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case 0: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</a:t>
            </a:r>
            <a:r>
              <a:rPr kumimoji="1" lang="en-US" altLang="zh-CN" sz="800" b="1" dirty="0">
                <a:solidFill>
                  <a:srgbClr val="0000CC"/>
                </a:solidFill>
                <a:latin typeface="+mn-ea"/>
              </a:rPr>
              <a:t>       score &gt;= 0 ? cout &lt;&lt; "不及格" &lt;&lt; endl : cout &lt;&lt; "输入错误" &lt;&lt; endl;</a:t>
            </a:r>
            <a:endParaRPr kumimoji="1" lang="en-US" altLang="zh-CN" sz="8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solidFill>
                  <a:srgbClr val="0000CC"/>
                </a:solidFill>
                <a:latin typeface="+mn-ea"/>
              </a:rPr>
              <a:t>        break;</a:t>
            </a:r>
            <a:endParaRPr kumimoji="1" lang="en-US" altLang="zh-CN" sz="8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default: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cout &lt;&lt; "输入错误" &lt;&lt; endl;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    break;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}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    return 0;</a:t>
            </a:r>
            <a:endParaRPr kumimoji="1" lang="en-US" altLang="zh-CN" sz="8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b="1" dirty="0">
                <a:latin typeface="+mn-ea"/>
              </a:rPr>
              <a:t>}</a:t>
            </a:r>
            <a:endParaRPr kumimoji="1" lang="en-US" altLang="zh-CN" sz="800" b="1" dirty="0">
              <a:latin typeface="+mn-ea"/>
            </a:endParaRPr>
          </a:p>
        </p:txBody>
      </p:sp>
      <p:pic>
        <p:nvPicPr>
          <p:cNvPr id="4" name="图片 3" descr="屏幕截图 2021-10-02 1654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7320" y="2313305"/>
            <a:ext cx="2190750" cy="787400"/>
          </a:xfrm>
          <a:prstGeom prst="rect">
            <a:avLst/>
          </a:prstGeom>
        </p:spPr>
      </p:pic>
      <p:pic>
        <p:nvPicPr>
          <p:cNvPr id="5" name="图片 4" descr="屏幕截图 2021-10-02 1655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320" y="4996815"/>
            <a:ext cx="219075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思考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latin typeface="+mn-ea"/>
              </a:rPr>
              <a:t>如果将成绩区间对应为：</a:t>
            </a:r>
            <a:r>
              <a:rPr kumimoji="1" lang="en-US" altLang="zh-CN" sz="1000" b="1" dirty="0">
                <a:latin typeface="+mn-ea"/>
              </a:rPr>
              <a:t>[85-100]</a:t>
            </a:r>
            <a:r>
              <a:rPr kumimoji="1" lang="zh-CN" altLang="en-US" sz="1000" b="1" dirty="0">
                <a:latin typeface="+mn-ea"/>
              </a:rPr>
              <a:t> </a:t>
            </a:r>
            <a:r>
              <a:rPr kumimoji="1" lang="en-US" altLang="zh-CN" sz="1000" b="1" dirty="0">
                <a:latin typeface="+mn-ea"/>
              </a:rPr>
              <a:t>- </a:t>
            </a:r>
            <a:r>
              <a:rPr kumimoji="1" lang="zh-CN" altLang="en-US" sz="1000" b="1" dirty="0">
                <a:latin typeface="+mn-ea"/>
              </a:rPr>
              <a:t>优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              [70-85)  - </a:t>
            </a:r>
            <a:r>
              <a:rPr kumimoji="1" lang="zh-CN" altLang="en-US" sz="1000" b="1" dirty="0">
                <a:latin typeface="+mn-ea"/>
              </a:rPr>
              <a:t>良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              [60-70)</a:t>
            </a:r>
            <a:r>
              <a:rPr kumimoji="1" lang="zh-CN" altLang="en-US" sz="1000" b="1" dirty="0">
                <a:latin typeface="+mn-ea"/>
              </a:rPr>
              <a:t>  </a:t>
            </a:r>
            <a:r>
              <a:rPr kumimoji="1" lang="en-US" altLang="zh-CN" sz="1000" b="1" dirty="0">
                <a:latin typeface="+mn-ea"/>
              </a:rPr>
              <a:t>-</a:t>
            </a:r>
            <a:r>
              <a:rPr kumimoji="1" lang="zh-CN" altLang="en-US" sz="1000" b="1" dirty="0">
                <a:latin typeface="+mn-ea"/>
              </a:rPr>
              <a:t> 及格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              [0-60)   - </a:t>
            </a:r>
            <a:r>
              <a:rPr kumimoji="1" lang="zh-CN" altLang="en-US" sz="1000" b="1" dirty="0">
                <a:latin typeface="+mn-ea"/>
              </a:rPr>
              <a:t>不及格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1</a:t>
            </a:r>
            <a:r>
              <a:rPr kumimoji="1" lang="zh-CN" altLang="en-US" sz="1000" b="1" dirty="0">
                <a:latin typeface="+mn-ea"/>
              </a:rPr>
              <a:t>、用</a:t>
            </a:r>
            <a:r>
              <a:rPr kumimoji="1" lang="en-US" altLang="zh-CN" sz="1000" b="1" dirty="0">
                <a:latin typeface="+mn-ea"/>
              </a:rPr>
              <a:t>if-else</a:t>
            </a:r>
            <a:r>
              <a:rPr kumimoji="1" lang="zh-CN" altLang="en-US" sz="1000" b="1" dirty="0">
                <a:latin typeface="+mn-ea"/>
              </a:rPr>
              <a:t>语句完成该程序并贴图                                        </a:t>
            </a:r>
            <a:r>
              <a:rPr kumimoji="1" lang="en-US" altLang="zh-CN" sz="1000" b="1" dirty="0">
                <a:latin typeface="+mn-ea"/>
                <a:sym typeface="+mn-ea"/>
              </a:rPr>
              <a:t>3</a:t>
            </a:r>
            <a:r>
              <a:rPr kumimoji="1" lang="zh-CN" altLang="en-US" sz="1000" b="1" dirty="0">
                <a:latin typeface="+mn-ea"/>
                <a:sym typeface="+mn-ea"/>
              </a:rPr>
              <a:t>、如果学生成绩带小数点，即</a:t>
            </a:r>
            <a:r>
              <a:rPr kumimoji="1" lang="en-US" altLang="zh-CN" sz="1000" b="1" dirty="0">
                <a:latin typeface="+mn-ea"/>
                <a:sym typeface="+mn-ea"/>
              </a:rPr>
              <a:t>"xx.5"</a:t>
            </a:r>
            <a:r>
              <a:rPr kumimoji="1" lang="zh-CN" altLang="en-US" sz="1000" b="1" dirty="0">
                <a:latin typeface="+mn-ea"/>
                <a:sym typeface="+mn-ea"/>
              </a:rPr>
              <a:t>形式，能用</a:t>
            </a:r>
            <a:r>
              <a:rPr kumimoji="1" lang="en-US" altLang="zh-CN" sz="1000" b="1" dirty="0">
                <a:latin typeface="+mn-ea"/>
                <a:sym typeface="+mn-ea"/>
              </a:rPr>
              <a:t>if</a:t>
            </a:r>
            <a:r>
              <a:rPr kumimoji="1" lang="zh-CN" altLang="en-US" sz="1000" b="1" dirty="0">
                <a:latin typeface="+mn-ea"/>
                <a:sym typeface="+mn-ea"/>
              </a:rPr>
              <a:t>语句吗？能用</a:t>
            </a:r>
            <a:r>
              <a:rPr kumimoji="1" lang="en-US" altLang="zh-CN" sz="1000" b="1" dirty="0">
                <a:latin typeface="+mn-ea"/>
                <a:sym typeface="+mn-ea"/>
              </a:rPr>
              <a:t>switch</a:t>
            </a:r>
            <a:r>
              <a:rPr kumimoji="1" lang="zh-CN" altLang="en-US" sz="1000" b="1" dirty="0">
                <a:latin typeface="+mn-ea"/>
                <a:sym typeface="+mn-ea"/>
              </a:rPr>
              <a:t>语句吗？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                                                                   </a:t>
            </a:r>
            <a:r>
              <a:rPr kumimoji="1" lang="zh-CN" altLang="en-US" sz="1000" b="1" dirty="0">
                <a:latin typeface="+mn-ea"/>
                <a:sym typeface="+mn-ea"/>
              </a:rPr>
              <a:t>请解释原因</a:t>
            </a:r>
            <a:endParaRPr kumimoji="1" lang="zh-CN" altLang="en-US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答：可以用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if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语句，因为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if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语句是在判断范围的基础上执行语句，完全可以应付浮点型</a:t>
            </a:r>
            <a:endParaRPr kumimoji="1" lang="zh-CN" altLang="en-US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数据；但是不可用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switch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语句，因为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switch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语句的判断条件是整型变量，学生成绩若不</a:t>
            </a:r>
            <a:endParaRPr kumimoji="1" lang="zh-CN" altLang="en-US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改变类型，无法达到判断标准</a:t>
            </a:r>
            <a:endParaRPr kumimoji="1" lang="zh-CN" altLang="en-US" sz="1000" b="1" dirty="0">
              <a:solidFill>
                <a:srgbClr val="0000CC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                                                                4</a:t>
            </a:r>
            <a:r>
              <a:rPr kumimoji="1" lang="zh-CN" altLang="en-US" sz="1000" b="1" dirty="0">
                <a:latin typeface="+mn-ea"/>
              </a:rPr>
              <a:t>、</a:t>
            </a:r>
            <a:r>
              <a:rPr kumimoji="1" lang="zh-CN" altLang="en-US" sz="1000" b="1" dirty="0">
                <a:latin typeface="+mn-ea"/>
                <a:sym typeface="+mn-ea"/>
              </a:rPr>
              <a:t>总结</a:t>
            </a:r>
            <a:r>
              <a:rPr kumimoji="1" lang="en-US" altLang="zh-CN" sz="1000" b="1" dirty="0">
                <a:latin typeface="+mn-ea"/>
                <a:sym typeface="+mn-ea"/>
              </a:rPr>
              <a:t>switch</a:t>
            </a:r>
            <a:r>
              <a:rPr kumimoji="1" lang="zh-CN" altLang="en-US" sz="1000" b="1" dirty="0">
                <a:latin typeface="+mn-ea"/>
                <a:sym typeface="+mn-ea"/>
              </a:rPr>
              <a:t>语句使用时的注意事项</a:t>
            </a:r>
            <a:endParaRPr kumimoji="1" lang="zh-CN" altLang="en-US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 答：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1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、判断条件一定是整型常量、整形常变量或两者相加，否则会报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error</a:t>
            </a:r>
            <a:endParaRPr kumimoji="1" lang="en-US" altLang="zh-CN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     2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、若想让各语句在不同条件下分别执行，一定要记得加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break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语句</a:t>
            </a:r>
            <a:endParaRPr kumimoji="1" lang="zh-CN" altLang="en-US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     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3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、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每个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case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后的整型常量表达式的值应各不相同</a:t>
            </a:r>
            <a:endParaRPr kumimoji="1" lang="zh-CN" altLang="en-US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     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4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、若对输入的值做处理（比如扩大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n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倍）后再进行判断，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switch-case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语句可能会</a:t>
            </a:r>
            <a:endParaRPr kumimoji="1" lang="zh-CN" altLang="en-US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        扩大范围，使一些区间的数的输出结果不符合预期，故一定要结合问题实际，</a:t>
            </a:r>
            <a:endParaRPr kumimoji="1" lang="zh-CN" altLang="en-US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        时刻注意语句应用的范围。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2</a:t>
            </a:r>
            <a:r>
              <a:rPr kumimoji="1" lang="zh-CN" altLang="en-US" sz="1000" b="1" dirty="0">
                <a:latin typeface="+mn-ea"/>
              </a:rPr>
              <a:t>、如果用</a:t>
            </a:r>
            <a:r>
              <a:rPr kumimoji="1" lang="en-US" altLang="zh-CN" sz="1000" b="1" dirty="0">
                <a:latin typeface="+mn-ea"/>
              </a:rPr>
              <a:t>switch</a:t>
            </a:r>
            <a:r>
              <a:rPr kumimoji="1" lang="zh-CN" altLang="en-US" sz="1000" b="1" dirty="0">
                <a:latin typeface="+mn-ea"/>
              </a:rPr>
              <a:t>语句，该如何实现？（如果程序太长，允许只截取能说明问题的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</a:t>
            </a:r>
            <a:r>
              <a:rPr kumimoji="1" lang="zh-CN" altLang="en-US" sz="1000" b="1" dirty="0">
                <a:latin typeface="+mn-ea"/>
              </a:rPr>
              <a:t>部分即可）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                                                                 5</a:t>
            </a:r>
            <a:r>
              <a:rPr kumimoji="1" lang="zh-CN" altLang="en-US" sz="1000" b="1" dirty="0">
                <a:latin typeface="+mn-ea"/>
                <a:sym typeface="+mn-ea"/>
              </a:rPr>
              <a:t>、</a:t>
            </a:r>
            <a:r>
              <a:rPr kumimoji="1" lang="en-US" altLang="zh-CN" sz="1000" b="1" dirty="0">
                <a:latin typeface="+mn-ea"/>
                <a:sym typeface="+mn-ea"/>
              </a:rPr>
              <a:t>switch-case</a:t>
            </a:r>
            <a:r>
              <a:rPr kumimoji="1" lang="zh-CN" altLang="en-US" sz="1000" b="1" dirty="0">
                <a:latin typeface="+mn-ea"/>
                <a:sym typeface="+mn-ea"/>
              </a:rPr>
              <a:t>语句能完全取代</a:t>
            </a:r>
            <a:r>
              <a:rPr kumimoji="1" lang="en-US" altLang="zh-CN" sz="1000" b="1" dirty="0">
                <a:latin typeface="+mn-ea"/>
                <a:sym typeface="+mn-ea"/>
              </a:rPr>
              <a:t>if-else</a:t>
            </a:r>
            <a:r>
              <a:rPr kumimoji="1" lang="zh-CN" altLang="en-US" sz="1000" b="1" dirty="0">
                <a:latin typeface="+mn-ea"/>
                <a:sym typeface="+mn-ea"/>
              </a:rPr>
              <a:t>吗？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                                                                 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答：不能完全替代。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if-else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语句在一些方面比起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switch-case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语句还是有优势的，比如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本</a:t>
            </a:r>
            <a:endParaRPr kumimoji="1" lang="en-US" altLang="zh-CN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  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例中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if-else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语句可以直接判断一个数是否在一个范围内，但如果想让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switch-case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句达</a:t>
            </a:r>
            <a:endParaRPr kumimoji="1" lang="en-US" altLang="zh-CN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  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到同样的效果，就需要对数据进行处理，使多个数据的处理结果等于同一个整型结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果，从</a:t>
            </a:r>
            <a:endParaRPr kumimoji="1" lang="en-US" altLang="zh-CN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  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而达到要求，否则工作量就会很大；此外，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switch-case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语句使用时的注意事项也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不少，</a:t>
            </a:r>
            <a:endParaRPr kumimoji="1" lang="en-US" altLang="zh-CN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  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一不小心就会使运行结果不符合预期，初学时使用起来可能不比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if-else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语句方便。所以</a:t>
            </a:r>
            <a:endParaRPr kumimoji="1" lang="en-US" altLang="zh-CN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                                                                         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在我看来，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switch-case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无法完全取代</a:t>
            </a:r>
            <a:r>
              <a:rPr kumimoji="1" lang="en-US" altLang="zh-CN" sz="1000" b="1" dirty="0">
                <a:solidFill>
                  <a:srgbClr val="0000CC"/>
                </a:solidFill>
                <a:latin typeface="+mn-ea"/>
                <a:sym typeface="+mn-ea"/>
              </a:rPr>
              <a:t>if-else</a:t>
            </a:r>
            <a:r>
              <a:rPr kumimoji="1" lang="zh-CN" altLang="en-US" sz="1000" b="1" dirty="0">
                <a:solidFill>
                  <a:srgbClr val="0000CC"/>
                </a:solidFill>
                <a:latin typeface="+mn-ea"/>
                <a:sym typeface="+mn-ea"/>
              </a:rPr>
              <a:t>。</a:t>
            </a:r>
            <a:endParaRPr kumimoji="1" lang="en-US" altLang="zh-CN" sz="10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</p:txBody>
      </p:sp>
      <p:pic>
        <p:nvPicPr>
          <p:cNvPr id="5" name="图片 4" descr="屏幕截图 2021-10-03 1557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38045"/>
            <a:ext cx="4285615" cy="2106295"/>
          </a:xfrm>
          <a:prstGeom prst="rect">
            <a:avLst/>
          </a:prstGeom>
        </p:spPr>
      </p:pic>
      <p:pic>
        <p:nvPicPr>
          <p:cNvPr id="6" name="图片 5" descr="屏幕截图 2021-10-03 160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4594860"/>
            <a:ext cx="4420235" cy="193929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、关系运算符的求值顺序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a=3, b=2, c=1, 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&gt; b &gt;c;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&lt; b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b &gt; a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99268" y="1323975"/>
            <a:ext cx="70401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a&gt;b&gt;c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这个式子，按常规理解，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3&gt;2&gt;1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是正确的，为什么结果是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？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a&lt;b&lt;c</a:t>
            </a:r>
            <a:r>
              <a:rPr kumimoji="1" lang="zh-CN" altLang="en-US" sz="1600" b="1" dirty="0">
                <a:latin typeface="+mn-ea"/>
              </a:rPr>
              <a:t>这个式子，按常规理解，</a:t>
            </a:r>
            <a:r>
              <a:rPr kumimoji="1" lang="en-US" altLang="zh-CN" sz="1600" b="1" dirty="0">
                <a:latin typeface="+mn-ea"/>
              </a:rPr>
              <a:t>3&lt;2&lt;1</a:t>
            </a:r>
            <a:r>
              <a:rPr kumimoji="1" lang="zh-CN" altLang="en-US" sz="1600" b="1" dirty="0">
                <a:latin typeface="+mn-ea"/>
              </a:rPr>
              <a:t>是错误的，为什么结果是</a:t>
            </a:r>
            <a:r>
              <a:rPr kumimoji="1" lang="en-US" altLang="zh-CN" sz="1600" b="1" dirty="0">
                <a:latin typeface="+mn-ea"/>
              </a:rPr>
              <a:t>1 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b&gt;a&lt;c</a:t>
            </a:r>
            <a:r>
              <a:rPr kumimoji="1" lang="zh-CN" altLang="en-US" sz="1600" b="1" dirty="0">
                <a:latin typeface="+mn-ea"/>
              </a:rPr>
              <a:t>这个式子，按常规理解，</a:t>
            </a:r>
            <a:r>
              <a:rPr kumimoji="1" lang="en-US" altLang="zh-CN" sz="1600" b="1" dirty="0">
                <a:latin typeface="+mn-ea"/>
              </a:rPr>
              <a:t>2&gt;3&lt;1</a:t>
            </a:r>
            <a:r>
              <a:rPr kumimoji="1" lang="zh-CN" altLang="en-US" sz="1600" b="1" dirty="0">
                <a:latin typeface="+mn-ea"/>
              </a:rPr>
              <a:t>是错误的，为什么结果是</a:t>
            </a:r>
            <a:r>
              <a:rPr kumimoji="1" lang="en-US" altLang="zh-CN" sz="1600" b="1" dirty="0">
                <a:latin typeface="+mn-ea"/>
              </a:rPr>
              <a:t>1 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答：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整个判断过程是先判断左边的关系运算，若正确，关系运算表达式的值转换为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，再判断右边的关系运算；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若错误，关系运算表达式的值转换为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，再判断右边的关系运算。</a:t>
            </a:r>
            <a:endParaRPr kumimoji="1" lang="zh-CN" altLang="en-US" sz="1600" b="1" dirty="0">
              <a:ln>
                <a:noFill/>
              </a:ln>
              <a:solidFill>
                <a:srgbClr val="0000CC"/>
              </a:solidFill>
              <a:effectLst/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①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a&gt;b&gt;c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这个式子，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a&gt;b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正确，转换为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1&gt;c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错误，故结果为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0</a:t>
            </a:r>
            <a:endParaRPr kumimoji="1" lang="en-US" altLang="zh-CN" sz="1600" b="1" dirty="0">
              <a:ln>
                <a:noFill/>
              </a:ln>
              <a:solidFill>
                <a:srgbClr val="0000CC"/>
              </a:solidFill>
              <a:effectLst/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②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a&lt;b&lt;c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这个式子，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a&lt;b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错误，转换为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0&lt;c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正确，故结果为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1</a:t>
            </a:r>
            <a:endParaRPr kumimoji="1" lang="en-US" altLang="zh-CN" sz="1600" b="1" dirty="0">
              <a:ln>
                <a:noFill/>
              </a:ln>
              <a:solidFill>
                <a:srgbClr val="0000CC"/>
              </a:solidFill>
              <a:effectLst/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③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b&gt;a&lt;c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这个式子，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b&gt;a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错误，转换为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0&lt;c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正确，故结果为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1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n-ea"/>
            </a:endParaRPr>
          </a:p>
        </p:txBody>
      </p:sp>
      <p:pic>
        <p:nvPicPr>
          <p:cNvPr id="4" name="图片 3" descr="屏幕截图 2021-10-02 0951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935" y="1382395"/>
            <a:ext cx="21971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、关系运算符与实数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int a=1;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(a==1)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float b=1.1f;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(b==1.1)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double c=1.1;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(c==1.1)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99268" y="1323975"/>
            <a:ext cx="70401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屏幕截图 2021-10-02 0956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360" y="1658620"/>
            <a:ext cx="21971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、关系运算符与实数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cmath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float b=1.1f;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(b==1.1)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fabs(b-1.1)&lt;1e-6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float c=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(c==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fabs(c-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03820" y="1323975"/>
            <a:ext cx="603562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VS+Dev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下的运行结果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、删除第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#include&lt;</a:t>
            </a:r>
            <a:r>
              <a:rPr kumimoji="1" lang="en-US" altLang="zh-CN" sz="1600" b="1" dirty="0" err="1">
                <a:latin typeface="+mn-ea"/>
              </a:rPr>
              <a:t>cmath</a:t>
            </a:r>
            <a:r>
              <a:rPr kumimoji="1" lang="en-US" altLang="zh-CN" sz="1600" b="1" dirty="0">
                <a:latin typeface="+mn-ea"/>
              </a:rPr>
              <a:t>&gt;</a:t>
            </a:r>
            <a:r>
              <a:rPr kumimoji="1" lang="zh-CN" altLang="en-US" sz="1600" b="1" dirty="0">
                <a:latin typeface="+mn-ea"/>
              </a:rPr>
              <a:t>后，再次贴</a:t>
            </a:r>
            <a:r>
              <a:rPr kumimoji="1" lang="en-US" altLang="zh-CN" sz="1600" b="1" dirty="0" err="1">
                <a:latin typeface="+mn-ea"/>
              </a:rPr>
              <a:t>VS+Dev</a:t>
            </a:r>
            <a:r>
              <a:rPr kumimoji="1" lang="zh-CN" altLang="en-US" sz="1600" b="1" dirty="0">
                <a:latin typeface="+mn-ea"/>
              </a:rPr>
              <a:t>的运行结果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、综合</a:t>
            </a:r>
            <a:r>
              <a:rPr kumimoji="1" lang="en-US" altLang="zh-CN" sz="1600" b="1" dirty="0">
                <a:latin typeface="+mn-ea"/>
              </a:rPr>
              <a:t>2.A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2.B</a:t>
            </a:r>
            <a:r>
              <a:rPr kumimoji="1" lang="zh-CN" altLang="en-US" sz="1600" b="1" dirty="0">
                <a:latin typeface="+mn-ea"/>
              </a:rPr>
              <a:t>，实数进行相等比较时的通用方法是</a:t>
            </a:r>
            <a:r>
              <a:rPr kumimoji="1" lang="zh-CN" altLang="en-US" sz="1600" b="1" u="sng" dirty="0">
                <a:latin typeface="+mn-ea"/>
              </a:rPr>
              <a:t>比较两数在精度范围内是否相等</a:t>
            </a:r>
            <a:endParaRPr kumimoji="1" lang="zh-CN" altLang="en-US" sz="1600" b="1" u="sng" dirty="0">
              <a:latin typeface="+mn-ea"/>
            </a:endParaRPr>
          </a:p>
        </p:txBody>
      </p:sp>
      <p:pic>
        <p:nvPicPr>
          <p:cNvPr id="4" name="图片 3" descr="屏幕截图 2021-10-02 0958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0490" y="1640205"/>
            <a:ext cx="2190750" cy="920750"/>
          </a:xfrm>
          <a:prstGeom prst="rect">
            <a:avLst/>
          </a:prstGeom>
        </p:spPr>
      </p:pic>
      <p:pic>
        <p:nvPicPr>
          <p:cNvPr id="5" name="图片 4" descr="屏幕截图 2021-10-02 0958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10" y="1640205"/>
            <a:ext cx="2301875" cy="920750"/>
          </a:xfrm>
          <a:prstGeom prst="rect">
            <a:avLst/>
          </a:prstGeom>
        </p:spPr>
      </p:pic>
      <p:pic>
        <p:nvPicPr>
          <p:cNvPr id="6" name="图片 5" descr="屏幕截图 2021-10-02 0959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40" y="2836545"/>
            <a:ext cx="2178050" cy="939800"/>
          </a:xfrm>
          <a:prstGeom prst="rect">
            <a:avLst/>
          </a:prstGeom>
        </p:spPr>
      </p:pic>
      <p:pic>
        <p:nvPicPr>
          <p:cNvPr id="7" name="图片 6" descr="屏幕截图 2021-10-02 1000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50" y="3001645"/>
            <a:ext cx="33782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、关系运算符与实数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cmath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可不加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double d1=123.456789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012345678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double d2=123.456789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(d1==d2)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fabs(d1-d2)&lt;1e-6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fabs(d1-d2)&lt;1e-7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float f1=123.456789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012345678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float f2=123.456789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(f1==f2)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fabs(f1-f2)&lt;1e-6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fabs(f1-f2)&lt;1e-7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2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2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2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2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2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、观察</a:t>
            </a:r>
            <a:r>
              <a:rPr kumimoji="1" lang="en-US" altLang="zh-CN" sz="1200" b="1" dirty="0">
                <a:latin typeface="+mn-ea"/>
              </a:rPr>
              <a:t>fabs(**)&lt;1e-6 </a:t>
            </a:r>
            <a:r>
              <a:rPr kumimoji="1" lang="zh-CN" altLang="en-US" sz="1200" b="1" dirty="0">
                <a:latin typeface="+mn-ea"/>
              </a:rPr>
              <a:t>和 </a:t>
            </a:r>
            <a:r>
              <a:rPr kumimoji="1" lang="en-US" altLang="zh-CN" sz="1200" b="1" dirty="0">
                <a:latin typeface="+mn-ea"/>
              </a:rPr>
              <a:t>fabs(**)&lt;1e-7</a:t>
            </a: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和</a:t>
            </a:r>
            <a:r>
              <a:rPr kumimoji="1" lang="en-US" altLang="zh-CN" sz="1200" b="1" dirty="0">
                <a:latin typeface="+mn-ea"/>
              </a:rPr>
              <a:t>double</a:t>
            </a:r>
            <a:r>
              <a:rPr kumimoji="1" lang="zh-CN" altLang="en-US" sz="1200" b="1" dirty="0">
                <a:latin typeface="+mn-ea"/>
              </a:rPr>
              <a:t>下</a:t>
            </a:r>
            <a:endParaRPr kumimoji="1" lang="en-US" altLang="zh-CN" sz="12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的表现，哪个相同？哪个不同？为什么？</a:t>
            </a:r>
            <a:endParaRPr kumimoji="1" lang="zh-CN" altLang="en-US" sz="12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2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答：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float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相同，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double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不同。</a:t>
            </a:r>
            <a:endParaRPr kumimoji="1" lang="zh-CN" altLang="en-US" sz="1200" b="1" dirty="0">
              <a:solidFill>
                <a:srgbClr val="0000CC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因为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double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型浮点数有效位数是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15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位，故小数点后第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位、第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7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位都被赋值到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d1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d2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上了</a:t>
            </a:r>
            <a:endParaRPr kumimoji="1" lang="zh-CN" altLang="en-US" sz="1200" b="1" dirty="0">
              <a:solidFill>
                <a:srgbClr val="0000CC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200" b="1" dirty="0">
              <a:solidFill>
                <a:srgbClr val="0000CC"/>
              </a:solidFill>
              <a:latin typeface="+mn-ea"/>
              <a:ea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  <a:ea typeface="宋体" panose="02010600030101010101" pitchFamily="2" charset="-122"/>
                <a:sym typeface="+mn-ea"/>
              </a:rPr>
              <a:t>d1=123.456789012346</a:t>
            </a:r>
            <a:endParaRPr kumimoji="1" lang="zh-CN" altLang="en-US" sz="1200" b="1" dirty="0">
              <a:solidFill>
                <a:srgbClr val="0000CC"/>
              </a:solidFill>
              <a:latin typeface="+mn-ea"/>
              <a:ea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  <a:ea typeface="宋体" panose="02010600030101010101" pitchFamily="2" charset="-122"/>
                <a:sym typeface="+mn-ea"/>
              </a:rPr>
              <a:t>d2=123.456789123457</a:t>
            </a:r>
            <a:endParaRPr kumimoji="1" lang="zh-CN" altLang="en-US" sz="1200" b="1" dirty="0">
              <a:solidFill>
                <a:srgbClr val="0000CC"/>
              </a:solidFill>
              <a:latin typeface="+mn-ea"/>
              <a:ea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fabs(d1-d2)=0.000000111111</a:t>
            </a:r>
            <a:endParaRPr kumimoji="1" lang="en-US" altLang="zh-CN" sz="12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(fabs(d1-d2)&lt;1e-6)=1</a:t>
            </a:r>
            <a:endParaRPr kumimoji="1" lang="en-US" altLang="zh-CN" sz="12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(fabs(d1-d2)&lt;1e-7)=0</a:t>
            </a:r>
            <a:endParaRPr kumimoji="1" lang="en-US" altLang="zh-CN" sz="12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200" b="1" dirty="0">
              <a:solidFill>
                <a:srgbClr val="0000CC"/>
              </a:solidFill>
              <a:latin typeface="+mn-ea"/>
              <a:ea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而</a:t>
            </a:r>
            <a:r>
              <a:rPr kumimoji="1" lang="en-US" altLang="zh-CN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float</a:t>
            </a:r>
            <a:r>
              <a:rPr kumimoji="1" lang="zh-CN" altLang="en-US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型有效位数是</a:t>
            </a:r>
            <a:r>
              <a:rPr kumimoji="1" lang="en-US" altLang="zh-CN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kumimoji="1" lang="zh-CN" altLang="en-US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位，赋值时产生截断，故</a:t>
            </a:r>
            <a:r>
              <a:rPr kumimoji="1" lang="en-US" altLang="zh-CN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f1</a:t>
            </a:r>
            <a:r>
              <a:rPr kumimoji="1" lang="zh-CN" altLang="en-US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kumimoji="1" lang="en-US" altLang="zh-CN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f2</a:t>
            </a:r>
            <a:r>
              <a:rPr kumimoji="1" lang="zh-CN" altLang="en-US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均只有六位有效数字</a:t>
            </a:r>
            <a:endParaRPr kumimoji="1" lang="zh-CN" altLang="en-US" sz="12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2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>
                <a:solidFill>
                  <a:srgbClr val="0000CC"/>
                </a:solidFill>
                <a:latin typeface="+mn-ea"/>
              </a:rPr>
              <a:t>f1=123.457</a:t>
            </a:r>
            <a:endParaRPr kumimoji="1" lang="en-US" altLang="zh-CN" sz="1200" b="1">
              <a:solidFill>
                <a:srgbClr val="0000CC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>
                <a:solidFill>
                  <a:srgbClr val="0000CC"/>
                </a:solidFill>
                <a:latin typeface="+mn-ea"/>
              </a:rPr>
              <a:t>f2=123.457</a:t>
            </a:r>
            <a:endParaRPr kumimoji="1" lang="en-US" altLang="zh-CN" sz="1200" b="1">
              <a:solidFill>
                <a:srgbClr val="0000CC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>
                <a:solidFill>
                  <a:srgbClr val="0000CC"/>
                </a:solidFill>
                <a:latin typeface="+mn-ea"/>
              </a:rPr>
              <a:t>fabs(f1-f2)=0.000</a:t>
            </a:r>
            <a:endParaRPr kumimoji="1" lang="en-US" altLang="zh-CN" sz="1200" b="1">
              <a:solidFill>
                <a:srgbClr val="0000CC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>
                <a:solidFill>
                  <a:srgbClr val="0000CC"/>
                </a:solidFill>
                <a:latin typeface="+mn-ea"/>
              </a:rPr>
              <a:t>(fabs(f1-f2)&lt;1e-6)=1</a:t>
            </a:r>
            <a:endParaRPr kumimoji="1" lang="en-US" altLang="zh-CN" sz="1200" b="1">
              <a:solidFill>
                <a:srgbClr val="0000CC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1">
                <a:solidFill>
                  <a:srgbClr val="0000CC"/>
                </a:solidFill>
                <a:latin typeface="+mn-ea"/>
              </a:rPr>
              <a:t>(fabs(f1-f2)&lt;1e-7)=1</a:t>
            </a:r>
            <a:endParaRPr kumimoji="1" lang="en-US" altLang="zh-CN" sz="1200" b="1">
              <a:solidFill>
                <a:srgbClr val="0000CC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4" name="图片 3" descr="屏幕截图 2021-10-02 1003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7915" y="1383030"/>
            <a:ext cx="1783080" cy="10121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028d45a-0a17-42ad-884a-dab6b83cbead}"/>
</p:tagLst>
</file>

<file path=ppt/tags/tag2.xml><?xml version="1.0" encoding="utf-8"?>
<p:tagLst xmlns:p="http://schemas.openxmlformats.org/presentationml/2006/main">
  <p:tag name="KSO_WM_UNIT_TABLE_BEAUTIFY" val="smartTable{b3fad0e4-341f-45f2-bd24-283f9b7d28a5}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19941</Words>
  <Application>WPS 演示</Application>
  <PresentationFormat>宽屏</PresentationFormat>
  <Paragraphs>1421</Paragraphs>
  <Slides>42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无聊的人</cp:lastModifiedBy>
  <cp:revision>201</cp:revision>
  <dcterms:created xsi:type="dcterms:W3CDTF">2020-08-13T13:39:00Z</dcterms:created>
  <dcterms:modified xsi:type="dcterms:W3CDTF">2021-10-03T08:55:10Z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