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492" r:id="rId7"/>
    <p:sldId id="1276" r:id="rId8"/>
    <p:sldId id="1251" r:id="rId9"/>
    <p:sldId id="1239" r:id="rId10"/>
    <p:sldId id="1277" r:id="rId11"/>
    <p:sldId id="1252" r:id="rId12"/>
    <p:sldId id="1242" r:id="rId13"/>
    <p:sldId id="1278" r:id="rId14"/>
    <p:sldId id="125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=&gt;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注：因为课时问题，本次作业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10069206/10071706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班级的同学要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10.12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才结束课程，但因为题目数量较少，且本作业不影响</a:t>
            </a:r>
            <a:endParaRPr lang="en-US" altLang="zh-CN" sz="1600" b="1" dirty="0">
              <a:solidFill>
                <a:srgbClr val="0000CC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本周编程作业（选择结构）的完成，因此截止日期仍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保持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10.14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不变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int s=1;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n=n+2;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s=-s;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t=s/n;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}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066030" y="2154555"/>
            <a:ext cx="5773420" cy="3166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1000001</a:t>
            </a:r>
            <a:r>
              <a:rPr lang="en-US" altLang="zh-CN" sz="1200" b="1" dirty="0">
                <a:latin typeface="+mn-ea"/>
              </a:rPr>
              <a:t>   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3.14159</a:t>
            </a:r>
            <a:r>
              <a:rPr lang="en-US" altLang="zh-CN" sz="1200" b="1" u="sng" dirty="0">
                <a:latin typeface="+mn-ea"/>
              </a:rPr>
              <a:t>0654</a:t>
            </a:r>
            <a:r>
              <a:rPr lang="en-US" altLang="zh-CN" sz="1200" b="1" dirty="0">
                <a:latin typeface="+mn-ea"/>
              </a:rPr>
              <a:t>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0.002179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10000001</a:t>
            </a:r>
            <a:r>
              <a:rPr lang="en-US" altLang="zh-CN" sz="1200" b="1" dirty="0">
                <a:latin typeface="+mn-ea"/>
              </a:rPr>
              <a:t>  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3.141592</a:t>
            </a:r>
            <a:r>
              <a:rPr lang="en-US" altLang="zh-CN" sz="1200" b="1" u="sng" dirty="0">
                <a:latin typeface="+mn-ea"/>
              </a:rPr>
              <a:t>454</a:t>
            </a:r>
            <a:r>
              <a:rPr lang="en-US" altLang="zh-CN" sz="1200" b="1" dirty="0">
                <a:latin typeface="+mn-ea"/>
              </a:rPr>
              <a:t>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0.024990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100000001</a:t>
            </a:r>
            <a:r>
              <a:rPr lang="en-US" altLang="zh-CN" sz="1200" b="1" dirty="0">
                <a:latin typeface="+mn-ea"/>
              </a:rPr>
              <a:t> 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3.1415926</a:t>
            </a:r>
            <a:r>
              <a:rPr lang="en-US" altLang="zh-CN" sz="1200" b="1" u="sng" dirty="0">
                <a:latin typeface="+mn-ea"/>
              </a:rPr>
              <a:t>34</a:t>
            </a:r>
            <a:r>
              <a:rPr lang="en-US" altLang="zh-CN" sz="1200" b="1" dirty="0">
                <a:latin typeface="+mn-ea"/>
              </a:rPr>
              <a:t>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0.245191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1000000001</a:t>
            </a:r>
            <a:r>
              <a:rPr lang="en-US" altLang="zh-CN" sz="1200" b="1" dirty="0">
                <a:latin typeface="+mn-ea"/>
              </a:rPr>
              <a:t>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3.14159265</a:t>
            </a:r>
            <a:r>
              <a:rPr lang="en-US" altLang="zh-CN" sz="1200" b="1" u="sng" dirty="0">
                <a:latin typeface="+mn-ea"/>
              </a:rPr>
              <a:t>2</a:t>
            </a:r>
            <a:r>
              <a:rPr lang="en-US" altLang="zh-CN" sz="1200" b="1" dirty="0">
                <a:latin typeface="+mn-ea"/>
              </a:rPr>
              <a:t>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2.127709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1000001</a:t>
            </a:r>
            <a:r>
              <a:rPr lang="en-US" altLang="zh-CN" sz="1200" b="1" dirty="0">
                <a:latin typeface="+mn-ea"/>
              </a:rPr>
              <a:t> 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3.141593933</a:t>
            </a:r>
            <a:r>
              <a:rPr lang="en-US" altLang="zh-CN" sz="1200" b="1" dirty="0">
                <a:latin typeface="+mn-ea"/>
              </a:rPr>
              <a:t>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0.020859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10000001</a:t>
            </a:r>
            <a:r>
              <a:rPr lang="en-US" altLang="zh-CN" sz="1200" b="1" dirty="0">
                <a:latin typeface="+mn-ea"/>
              </a:rPr>
              <a:t>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3.141596556</a:t>
            </a:r>
            <a:r>
              <a:rPr lang="en-US" altLang="zh-CN" sz="1200" b="1" dirty="0">
                <a:latin typeface="+mn-ea"/>
              </a:rPr>
              <a:t>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0.190094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1200" b="1" u="sng" dirty="0">
                <a:solidFill>
                  <a:srgbClr val="0000CC"/>
                </a:solidFill>
                <a:latin typeface="+mn-ea"/>
              </a:rPr>
              <a:t>？  </a:t>
            </a:r>
            <a:r>
              <a:rPr lang="en-US" altLang="zh-CN" sz="1200" b="1" dirty="0">
                <a:latin typeface="+mn-ea"/>
              </a:rPr>
              <a:t>    pi=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1200" b="1" u="sng" dirty="0">
                <a:solidFill>
                  <a:srgbClr val="0000CC"/>
                </a:solidFill>
                <a:latin typeface="+mn-ea"/>
              </a:rPr>
              <a:t>？  </a:t>
            </a:r>
            <a:r>
              <a:rPr lang="en-US" altLang="zh-CN" sz="1200" b="1" dirty="0">
                <a:latin typeface="+mn-ea"/>
              </a:rPr>
              <a:t>      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</a:t>
            </a:r>
            <a:r>
              <a:rPr lang="en-US" altLang="zh-CN" sz="1200" b="1" u="sng" dirty="0">
                <a:solidFill>
                  <a:srgbClr val="0000CC"/>
                </a:solidFill>
                <a:latin typeface="+mn-ea"/>
              </a:rPr>
              <a:t>  </a:t>
            </a:r>
            <a:r>
              <a:rPr lang="zh-CN" altLang="en-US" sz="1200" b="1" u="sng" dirty="0">
                <a:solidFill>
                  <a:srgbClr val="0000CC"/>
                </a:solidFill>
                <a:latin typeface="+mn-ea"/>
              </a:rPr>
              <a:t>？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答：精度为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1e-8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n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t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pi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float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型时没有结果。因为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t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很小时，默认为以科学计数法形式存储，又编译器默认为六位小数，故加上小数点前的一位，通过科学计数法可以表示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7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位数字，但无法表示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8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位数字，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  <a:sym typeface="+mn-ea"/>
              </a:rPr>
              <a:t>fabs(t)&gt;1e-8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  <a:sym typeface="+mn-ea"/>
              </a:rPr>
              <a:t>永真，程序进入死循环，故无结果。</a:t>
            </a:r>
            <a:endParaRPr lang="zh-CN" altLang="en-US" sz="1200" b="1" dirty="0">
              <a:solidFill>
                <a:srgbClr val="0000CC"/>
              </a:solidFill>
              <a:latin typeface="+mn-ea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ele attr="{9B2EB83C-CE09-48D2-9A9E-16B0E2C33F3D}"/>
                  </a:ext>
                </a:extLst>
              </p:cNvPr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 rotWithShape="1">
                <a:blip r:embed="rId1"/>
                <a:stretch>
                  <a:fillRect l="-1887" t="-4348"/>
                </a:stretch>
              </a:blip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9375228" y="3247773"/>
            <a:ext cx="1464222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本页结果手填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n = 0,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, m, k;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bool prime;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for(m=101; m&lt;=200; m+=2) { //</a:t>
            </a:r>
            <a:r>
              <a:rPr lang="zh-CN" altLang="en-US" sz="1200" b="1" dirty="0">
                <a:latin typeface="+mn-ea"/>
              </a:rPr>
              <a:t>偶数没必要判断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</a:t>
            </a:r>
            <a:r>
              <a:rPr lang="en-US" altLang="zh-CN" sz="1200" b="1" dirty="0">
                <a:latin typeface="+mn-ea"/>
              </a:rPr>
              <a:t>prime=true;            //</a:t>
            </a:r>
            <a:r>
              <a:rPr lang="zh-CN" altLang="en-US" sz="1200" b="1" dirty="0">
                <a:latin typeface="+mn-ea"/>
              </a:rPr>
              <a:t>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k=int(sqrt(m));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for(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=2;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&lt;=k;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++)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if 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m%i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==0) {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prime=false;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break;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}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if (prime) {</a:t>
            </a:r>
            <a:endParaRPr lang="en-US" altLang="zh-CN" sz="12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            </a:t>
            </a:r>
            <a:r>
              <a:rPr lang="en-US" altLang="zh-CN" sz="1200" b="1" dirty="0" err="1">
                <a:solidFill>
                  <a:srgbClr val="0000CC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 &lt;&lt; </a:t>
            </a:r>
            <a:r>
              <a:rPr lang="en-US" altLang="zh-CN" sz="1200" b="1" dirty="0" err="1">
                <a:solidFill>
                  <a:srgbClr val="0000CC"/>
                </a:solidFill>
                <a:latin typeface="+mn-ea"/>
              </a:rPr>
              <a:t>setw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(5) &lt;&lt; m;</a:t>
            </a:r>
            <a:endParaRPr lang="en-US" altLang="zh-CN" sz="12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            n=n+1;      //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计数器，只为了加输出换行</a:t>
            </a:r>
            <a:endParaRPr lang="zh-CN" altLang="en-US" sz="1200" b="1" dirty="0">
              <a:solidFill>
                <a:srgbClr val="0000CC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            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}</a:t>
            </a:r>
            <a:endParaRPr lang="en-US" altLang="zh-CN" sz="1200" b="1" dirty="0">
              <a:solidFill>
                <a:srgbClr val="0000CC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>
                <a:solidFill>
                  <a:srgbClr val="00B050"/>
                </a:solidFill>
                <a:latin typeface="+mn-ea"/>
              </a:rPr>
              <a:t>if (n%10==0)    //</a:t>
            </a:r>
            <a:r>
              <a:rPr lang="zh-CN" altLang="en-US" sz="1200" b="1" dirty="0">
                <a:solidFill>
                  <a:srgbClr val="00B050"/>
                </a:solidFill>
                <a:latin typeface="+mn-ea"/>
              </a:rPr>
              <a:t>每</a:t>
            </a:r>
            <a:r>
              <a:rPr lang="en-US" altLang="zh-CN" sz="1200" b="1" dirty="0">
                <a:solidFill>
                  <a:srgbClr val="00B050"/>
                </a:solidFill>
                <a:latin typeface="+mn-ea"/>
              </a:rPr>
              <a:t>10</a:t>
            </a:r>
            <a:r>
              <a:rPr lang="zh-CN" altLang="en-US" sz="1200" b="1" dirty="0">
                <a:solidFill>
                  <a:srgbClr val="00B050"/>
                </a:solidFill>
                <a:latin typeface="+mn-ea"/>
              </a:rPr>
              <a:t>个数输出一行</a:t>
            </a:r>
            <a:endParaRPr lang="en-US" altLang="zh-CN" sz="1200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B050"/>
                </a:solidFill>
                <a:latin typeface="+mn-ea"/>
              </a:rPr>
              <a:t>            </a:t>
            </a:r>
            <a:r>
              <a:rPr lang="en-US" altLang="zh-CN" sz="1200" b="1" dirty="0" err="1">
                <a:solidFill>
                  <a:srgbClr val="00B05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00B050"/>
                </a:solidFill>
                <a:latin typeface="+mn-ea"/>
              </a:rPr>
              <a:t>&lt;&lt;</a:t>
            </a:r>
            <a:r>
              <a:rPr lang="en-US" altLang="zh-CN" sz="1200" b="1" dirty="0" err="1">
                <a:solidFill>
                  <a:srgbClr val="00B05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00B050"/>
                </a:solidFill>
                <a:latin typeface="+mn-ea"/>
              </a:rPr>
              <a:t>;</a:t>
            </a:r>
            <a:endParaRPr lang="en-US" altLang="zh-CN" sz="1200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B050"/>
                </a:solidFill>
                <a:latin typeface="+mn-ea"/>
              </a:rPr>
              <a:t>        } //end of for</a:t>
            </a:r>
            <a:endParaRPr lang="en-US" altLang="zh-CN" sz="1200" b="1" dirty="0">
              <a:solidFill>
                <a:srgbClr val="00B05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Object 3"/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目前输出结果：一共</a:t>
            </a:r>
            <a:r>
              <a:rPr lang="en-US" altLang="zh-CN" sz="1200" b="1" dirty="0">
                <a:latin typeface="+mn-ea"/>
              </a:rPr>
              <a:t>21</a:t>
            </a:r>
            <a:r>
              <a:rPr lang="zh-CN" altLang="en-US" sz="1200" b="1" dirty="0">
                <a:latin typeface="+mn-ea"/>
              </a:rPr>
              <a:t>个，每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个一行</a:t>
            </a:r>
            <a:endParaRPr lang="en-US" altLang="zh-CN" sz="12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</a:t>
            </a:r>
            <a:r>
              <a:rPr lang="zh-CN" altLang="en-US" sz="1200" b="1" dirty="0">
                <a:latin typeface="+mn-ea"/>
              </a:rPr>
              <a:t>将</a:t>
            </a:r>
            <a:r>
              <a:rPr lang="en-US" altLang="zh-CN" sz="1200" b="1" dirty="0">
                <a:latin typeface="+mn-ea"/>
              </a:rPr>
              <a:t>m</a:t>
            </a:r>
            <a:r>
              <a:rPr lang="zh-CN" altLang="en-US" sz="1200" b="1" dirty="0">
                <a:latin typeface="+mn-ea"/>
              </a:rPr>
              <a:t>的初值从</a:t>
            </a:r>
            <a:r>
              <a:rPr lang="en-US" altLang="zh-CN" sz="1200" b="1" dirty="0">
                <a:latin typeface="+mn-ea"/>
              </a:rPr>
              <a:t>101</a:t>
            </a:r>
            <a:r>
              <a:rPr lang="zh-CN" altLang="en-US" sz="1200" b="1" dirty="0">
                <a:latin typeface="+mn-ea"/>
              </a:rPr>
              <a:t>改为</a:t>
            </a:r>
            <a:r>
              <a:rPr lang="en-US" altLang="zh-CN" sz="1200" b="1" dirty="0">
                <a:latin typeface="+mn-ea"/>
              </a:rPr>
              <a:t>103</a:t>
            </a:r>
            <a:r>
              <a:rPr lang="zh-CN" altLang="en-US" sz="1200" b="1" dirty="0">
                <a:latin typeface="+mn-ea"/>
              </a:rPr>
              <a:t>，应该是</a:t>
            </a:r>
            <a:r>
              <a:rPr lang="en-US" altLang="zh-CN" sz="1200" b="1" dirty="0">
                <a:latin typeface="+mn-ea"/>
              </a:rPr>
              <a:t>20</a:t>
            </a:r>
            <a:r>
              <a:rPr lang="zh-CN" altLang="en-US" sz="1200" b="1" dirty="0">
                <a:latin typeface="+mn-ea"/>
              </a:rPr>
              <a:t>个，共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zh-CN" altLang="en-US" sz="1200" b="1" dirty="0">
                <a:latin typeface="+mn-ea"/>
              </a:rPr>
              <a:t>实际呢？为什么？</a:t>
            </a:r>
            <a:endParaRPr lang="en-US" altLang="zh-CN" sz="12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答：实际是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20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个，共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4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行。</a:t>
            </a:r>
            <a:endParaRPr lang="zh-CN" altLang="en-US" sz="12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、因为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151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157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之间隔了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153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155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两个数，而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153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155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不是素数，根据代码需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break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出内层的那个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for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循环。</a:t>
            </a:r>
            <a:endParaRPr lang="zh-CN" altLang="en-US" sz="12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2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、此时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prime=false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，不执行下一个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if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判断语句，导致计数器没有加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，仍为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10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12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</a:rPr>
              <a:t>、故继续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  <a:sym typeface="+mn-ea"/>
              </a:rPr>
              <a:t>执行再下一个</a:t>
            </a:r>
            <a:r>
              <a:rPr lang="en-US" altLang="zh-CN" sz="1200" b="1" dirty="0">
                <a:solidFill>
                  <a:srgbClr val="0000CC"/>
                </a:solidFill>
                <a:latin typeface="+mn-ea"/>
                <a:sym typeface="+mn-ea"/>
              </a:rPr>
              <a:t>if</a:t>
            </a:r>
            <a:r>
              <a:rPr lang="zh-CN" altLang="en-US" sz="1200" b="1" dirty="0">
                <a:solidFill>
                  <a:srgbClr val="0000CC"/>
                </a:solidFill>
                <a:latin typeface="+mn-ea"/>
                <a:sym typeface="+mn-ea"/>
              </a:rPr>
              <a:t>判断语句，输出了换行符，且因为有两个非素数，上述过程进行了两次。</a:t>
            </a:r>
            <a:endParaRPr lang="en-US" altLang="zh-CN" sz="1200" b="1" dirty="0">
              <a:solidFill>
                <a:srgbClr val="0000CC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(3) </a:t>
            </a:r>
            <a:r>
              <a:rPr lang="zh-CN" altLang="en-US" sz="1200" b="1" dirty="0">
                <a:latin typeface="+mn-ea"/>
              </a:rPr>
              <a:t>将左侧程序改正确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(</a:t>
            </a:r>
            <a:r>
              <a:rPr lang="zh-CN" altLang="en-US" sz="1200" b="1" dirty="0">
                <a:latin typeface="+mn-ea"/>
              </a:rPr>
              <a:t>正确程序贴图在左侧，覆盖现有内容即可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035" y="1563370"/>
            <a:ext cx="5457825" cy="89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 descr="屏幕截图 2021-10-08 161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35" y="2884805"/>
            <a:ext cx="3892550" cy="939800"/>
          </a:xfrm>
          <a:prstGeom prst="rect">
            <a:avLst/>
          </a:prstGeom>
        </p:spPr>
      </p:pic>
      <p:pic>
        <p:nvPicPr>
          <p:cNvPr id="7" name="图片 6" descr="屏幕截图 2021-10-10 105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1764665"/>
            <a:ext cx="4376420" cy="4769485"/>
          </a:xfrm>
          <a:prstGeom prst="rect">
            <a:avLst/>
          </a:prstGeom>
        </p:spPr>
      </p:pic>
      <p:pic>
        <p:nvPicPr>
          <p:cNvPr id="9" name="图片 8" descr="屏幕截图 2021-10-10 1100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670" y="5583555"/>
            <a:ext cx="4582795" cy="782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for(k=1;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答：若每层循环的初值为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，则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内层循环次数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=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内层一次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for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循环的次数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*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外层一次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for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</a:rPr>
              <a:t>循环的次数。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n-ea"/>
            </a:endParaRPr>
          </a:p>
        </p:txBody>
      </p:sp>
      <p:pic>
        <p:nvPicPr>
          <p:cNvPr id="4" name="图片 3" descr="屏幕截图 2021-10-08 1537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7245" y="1670685"/>
            <a:ext cx="21971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答：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若每层循环的初值为外一层循环变量的值，而每个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for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循环次数为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k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次，当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外层循环执行第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n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次，内层循环执行次数增加</a:t>
            </a:r>
            <a:r>
              <a:rPr kumimoji="1" lang="en-US" altLang="zh-CN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(k+1-n)</a:t>
            </a:r>
            <a:r>
              <a:rPr kumimoji="1" lang="zh-CN" altLang="en-US" sz="1600" b="1" dirty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sym typeface="+mn-ea"/>
              </a:rPr>
              <a:t>次。</a:t>
            </a:r>
            <a:endParaRPr kumimoji="1" lang="zh-CN" altLang="en-US" sz="1600" b="1" dirty="0">
              <a:ln>
                <a:noFill/>
              </a:ln>
              <a:solidFill>
                <a:srgbClr val="0000CC"/>
              </a:solidFill>
              <a:effectLst/>
              <a:latin typeface="+mn-ea"/>
              <a:sym typeface="+mn-ea"/>
            </a:endParaRPr>
          </a:p>
        </p:txBody>
      </p:sp>
      <p:pic>
        <p:nvPicPr>
          <p:cNvPr id="4" name="图片 3" descr="屏幕截图 2021-10-08 154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0" y="1677035"/>
            <a:ext cx="21717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while(1)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④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for(1; 1; ④)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break;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屏幕截图 2021-10-08 155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5905500"/>
            <a:ext cx="2178050" cy="628650"/>
          </a:xfrm>
          <a:prstGeom prst="rect">
            <a:avLst/>
          </a:prstGeom>
        </p:spPr>
      </p:pic>
      <p:pic>
        <p:nvPicPr>
          <p:cNvPr id="5" name="图片 4" descr="屏幕截图 2021-10-08 1552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5902325"/>
            <a:ext cx="21717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5344</Words>
  <Application>WPS 演示</Application>
  <PresentationFormat>宽屏</PresentationFormat>
  <Paragraphs>294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203</cp:revision>
  <dcterms:created xsi:type="dcterms:W3CDTF">2020-08-13T13:39:00Z</dcterms:created>
  <dcterms:modified xsi:type="dcterms:W3CDTF">2021-10-14T09:51:37Z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