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262" r:id="rId5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299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194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image" Target="file:///C:\Users\1V994W2\PycharmProjects\PPT_Background_Generation/pic_temp/pic_half_down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6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2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image" Target="file:///C:\Users\1V994W2\Documents\Tencent%20Files\574576071\FileRecv\&#25340;&#35013;&#32032;&#26448;\&#31616;&#32422;&#28385;&#29256;-60\\26\subject_holdright_170,206,215_0_staid_full_0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40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0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8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5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1.xml"/><Relationship Id="rId12" Type="http://schemas.openxmlformats.org/officeDocument/2006/relationships/tags" Target="../tags/tag79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0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3" Type="http://schemas.openxmlformats.org/officeDocument/2006/relationships/tags" Target="../tags/tag93.xml"/><Relationship Id="rId12" Type="http://schemas.openxmlformats.org/officeDocument/2006/relationships/tags" Target="../tags/tag92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4" Type="http://schemas.openxmlformats.org/officeDocument/2006/relationships/tags" Target="../tags/tag110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6" Type="http://schemas.openxmlformats.org/officeDocument/2006/relationships/tags" Target="../tags/tag130.xml"/><Relationship Id="rId15" Type="http://schemas.openxmlformats.org/officeDocument/2006/relationships/tags" Target="../tags/tag129.xml"/><Relationship Id="rId14" Type="http://schemas.openxmlformats.org/officeDocument/2006/relationships/tags" Target="../tags/tag128.xml"/><Relationship Id="rId13" Type="http://schemas.openxmlformats.org/officeDocument/2006/relationships/tags" Target="../tags/tag127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3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3" Type="http://schemas.openxmlformats.org/officeDocument/2006/relationships/tags" Target="../tags/tag138.xml"/><Relationship Id="rId12" Type="http://schemas.openxmlformats.org/officeDocument/2006/relationships/tags" Target="../tags/tag137.xml"/><Relationship Id="rId11" Type="http://schemas.openxmlformats.org/officeDocument/2006/relationships/tags" Target="../tags/tag136.xml"/><Relationship Id="rId10" Type="http://schemas.openxmlformats.org/officeDocument/2006/relationships/tags" Target="../tags/tag13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>
            <p:custDataLst>
              <p:tags r:id="rId8"/>
            </p:custDataLst>
          </p:nvPr>
        </p:nvCxnSpPr>
        <p:spPr>
          <a:xfrm>
            <a:off x="5610860" y="3331845"/>
            <a:ext cx="972185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9"/>
            </p:custDataLst>
          </p:nvPr>
        </p:nvSpPr>
        <p:spPr>
          <a:xfrm>
            <a:off x="2921000" y="3536316"/>
            <a:ext cx="6350000" cy="1636395"/>
          </a:xfrm>
        </p:spPr>
        <p:txBody>
          <a:bodyPr vert="horz" wrap="square" lIns="90170" tIns="0" rIns="90170" bIns="4699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1800" b="0" spc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10"/>
            </p:custDataLst>
          </p:nvPr>
        </p:nvSpPr>
        <p:spPr>
          <a:xfrm>
            <a:off x="2921000" y="1685290"/>
            <a:ext cx="6350000" cy="1440180"/>
          </a:xfrm>
        </p:spPr>
        <p:txBody>
          <a:bodyPr vert="horz" wrap="square" lIns="90170" tIns="46990" rIns="90170" bIns="0" anchor="b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7200"/>
              <a:buFont typeface="Arial" panose="020B0604020202020204" pitchFamily="34" charset="0"/>
              <a:buNone/>
              <a:defRPr sz="7200" b="0" spc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6651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6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1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90170" tIns="46990" rIns="90170" bIns="4699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000"/>
              <a:buFont typeface="Arial" panose="020B0604020202020204" pitchFamily="34" charset="0"/>
              <a:buNone/>
              <a:defRPr sz="4000" b="0" spc="4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2"/>
            </p:custDataLst>
          </p:nvPr>
        </p:nvSpPr>
        <p:spPr>
          <a:xfrm>
            <a:off x="4667885" y="3682365"/>
            <a:ext cx="4633595" cy="408940"/>
          </a:xfrm>
        </p:spPr>
        <p:txBody>
          <a:bodyPr vert="horz" wrap="square" lIns="90170" tIns="46990" rIns="90170" bIns="4699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1800" b="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6651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6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6651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6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1349"/>
            <a:ext cx="720090" cy="606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6651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6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6651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665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6651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665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 userDrawn="1">
            <p:custDataLst>
              <p:tags r:id="rId8"/>
            </p:custDataLst>
          </p:nvPr>
        </p:nvGrpSpPr>
        <p:grpSpPr>
          <a:xfrm>
            <a:off x="2921000" y="2164397"/>
            <a:ext cx="6350000" cy="2529205"/>
            <a:chOff x="4600" y="3171"/>
            <a:chExt cx="10000" cy="3983"/>
          </a:xfrm>
        </p:grpSpPr>
        <p:sp>
          <p:nvSpPr>
            <p:cNvPr id="9" name="矩形 8"/>
            <p:cNvSpPr/>
            <p:nvPr>
              <p:custDataLst>
                <p:tags r:id="rId9"/>
              </p:custDataLst>
            </p:nvPr>
          </p:nvSpPr>
          <p:spPr>
            <a:xfrm>
              <a:off x="4600" y="3171"/>
              <a:ext cx="9836" cy="380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10"/>
              </p:custDataLst>
            </p:nvPr>
          </p:nvSpPr>
          <p:spPr>
            <a:xfrm>
              <a:off x="4764" y="3350"/>
              <a:ext cx="9836" cy="380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标题 6"/>
          <p:cNvSpPr>
            <a:spLocks noGrp="1"/>
          </p:cNvSpPr>
          <p:nvPr>
            <p:ph type="title" idx="14" hasCustomPrompt="1"/>
            <p:custDataLst>
              <p:tags r:id="rId11"/>
            </p:custDataLst>
          </p:nvPr>
        </p:nvSpPr>
        <p:spPr>
          <a:xfrm>
            <a:off x="3494405" y="2551112"/>
            <a:ext cx="5203190" cy="1185545"/>
          </a:xfrm>
        </p:spPr>
        <p:txBody>
          <a:bodyPr vert="horz" wrap="square" lIns="90170" tIns="46990" rIns="90170" bIns="0" anchor="b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idx="13" hasCustomPrompt="1"/>
            <p:custDataLst>
              <p:tags r:id="rId12"/>
            </p:custDataLst>
          </p:nvPr>
        </p:nvSpPr>
        <p:spPr>
          <a:xfrm>
            <a:off x="3494405" y="3841750"/>
            <a:ext cx="5203825" cy="464185"/>
          </a:xfrm>
        </p:spPr>
        <p:txBody>
          <a:bodyPr vert="horz" wrap="square" lIns="90170" tIns="0" rIns="90170" bIns="46990" anchor="t" anchorCtr="0">
            <a:normAutofit/>
          </a:bodyPr>
          <a:lstStyle>
            <a:lvl1pPr marL="457200" marR="0" indent="-457200" algn="ctr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单击此处编辑文本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6651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6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6651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6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6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6651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6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6651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6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1349"/>
            <a:ext cx="720090" cy="606651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1349"/>
            <a:ext cx="720090" cy="606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493035"/>
            <a:ext cx="1620202" cy="136496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3035"/>
            <a:ext cx="1620202" cy="13649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44.xml"/><Relationship Id="rId23" Type="http://schemas.openxmlformats.org/officeDocument/2006/relationships/tags" Target="../tags/tag143.xml"/><Relationship Id="rId22" Type="http://schemas.openxmlformats.org/officeDocument/2006/relationships/tags" Target="../tags/tag142.xml"/><Relationship Id="rId21" Type="http://schemas.openxmlformats.org/officeDocument/2006/relationships/tags" Target="../tags/tag141.xml"/><Relationship Id="rId20" Type="http://schemas.openxmlformats.org/officeDocument/2006/relationships/tags" Target="../tags/tag140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39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tags" Target="../tags/tag18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8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87.xml"/><Relationship Id="rId12" Type="http://schemas.openxmlformats.org/officeDocument/2006/relationships/slideLayout" Target="../slideLayouts/slideLayout18.xml"/><Relationship Id="rId11" Type="http://schemas.openxmlformats.org/officeDocument/2006/relationships/themeOverride" Target="../theme/themeOverride9.xml"/><Relationship Id="rId10" Type="http://schemas.openxmlformats.org/officeDocument/2006/relationships/tags" Target="../tags/tag190.xml"/><Relationship Id="rId1" Type="http://schemas.openxmlformats.org/officeDocument/2006/relationships/tags" Target="../tags/tag186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2.xml"/><Relationship Id="rId4" Type="http://schemas.openxmlformats.org/officeDocument/2006/relationships/themeOverride" Target="../theme/themeOverride10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tags" Target="../tags/tag19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4.xml"/><Relationship Id="rId4" Type="http://schemas.openxmlformats.org/officeDocument/2006/relationships/themeOverride" Target="../theme/themeOverride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tags" Target="../tags/tag15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5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52.xml"/><Relationship Id="rId12" Type="http://schemas.openxmlformats.org/officeDocument/2006/relationships/slideLayout" Target="../slideLayouts/slideLayout18.xml"/><Relationship Id="rId11" Type="http://schemas.openxmlformats.org/officeDocument/2006/relationships/themeOverride" Target="../theme/themeOverride2.xml"/><Relationship Id="rId10" Type="http://schemas.openxmlformats.org/officeDocument/2006/relationships/tags" Target="../tags/tag155.xml"/><Relationship Id="rId1" Type="http://schemas.openxmlformats.org/officeDocument/2006/relationships/tags" Target="../tags/tag15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15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5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57.xml"/><Relationship Id="rId12" Type="http://schemas.openxmlformats.org/officeDocument/2006/relationships/slideLayout" Target="../slideLayouts/slideLayout18.xml"/><Relationship Id="rId11" Type="http://schemas.openxmlformats.org/officeDocument/2006/relationships/themeOverride" Target="../theme/themeOverride3.xml"/><Relationship Id="rId10" Type="http://schemas.openxmlformats.org/officeDocument/2006/relationships/tags" Target="../tags/tag160.xml"/><Relationship Id="rId1" Type="http://schemas.openxmlformats.org/officeDocument/2006/relationships/tags" Target="../tags/tag15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16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6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62.xml"/><Relationship Id="rId12" Type="http://schemas.openxmlformats.org/officeDocument/2006/relationships/slideLayout" Target="../slideLayouts/slideLayout18.xml"/><Relationship Id="rId11" Type="http://schemas.openxmlformats.org/officeDocument/2006/relationships/themeOverride" Target="../theme/themeOverride4.xml"/><Relationship Id="rId10" Type="http://schemas.openxmlformats.org/officeDocument/2006/relationships/tags" Target="../tags/tag165.xml"/><Relationship Id="rId1" Type="http://schemas.openxmlformats.org/officeDocument/2006/relationships/tags" Target="../tags/tag16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tags" Target="../tags/tag16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6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67.xml"/><Relationship Id="rId12" Type="http://schemas.openxmlformats.org/officeDocument/2006/relationships/slideLayout" Target="../slideLayouts/slideLayout18.xml"/><Relationship Id="rId11" Type="http://schemas.openxmlformats.org/officeDocument/2006/relationships/themeOverride" Target="../theme/themeOverride5.xml"/><Relationship Id="rId10" Type="http://schemas.openxmlformats.org/officeDocument/2006/relationships/tags" Target="../tags/tag170.xml"/><Relationship Id="rId1" Type="http://schemas.openxmlformats.org/officeDocument/2006/relationships/tags" Target="../tags/tag16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tags" Target="../tags/tag17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7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72.xml"/><Relationship Id="rId16" Type="http://schemas.openxmlformats.org/officeDocument/2006/relationships/slideLayout" Target="../slideLayouts/slideLayout18.xml"/><Relationship Id="rId15" Type="http://schemas.openxmlformats.org/officeDocument/2006/relationships/themeOverride" Target="../theme/themeOverride6.xml"/><Relationship Id="rId14" Type="http://schemas.openxmlformats.org/officeDocument/2006/relationships/tags" Target="../tags/tag177.xml"/><Relationship Id="rId13" Type="http://schemas.openxmlformats.org/officeDocument/2006/relationships/image" Target="../media/image13.png"/><Relationship Id="rId12" Type="http://schemas.openxmlformats.org/officeDocument/2006/relationships/tags" Target="../tags/tag176.xml"/><Relationship Id="rId11" Type="http://schemas.openxmlformats.org/officeDocument/2006/relationships/image" Target="../media/image12.png"/><Relationship Id="rId10" Type="http://schemas.openxmlformats.org/officeDocument/2006/relationships/tags" Target="../tags/tag175.xml"/><Relationship Id="rId1" Type="http://schemas.openxmlformats.org/officeDocument/2006/relationships/tags" Target="../tags/tag17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4.xml"/><Relationship Id="rId4" Type="http://schemas.openxmlformats.org/officeDocument/2006/relationships/themeOverride" Target="../theme/themeOverride7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tags" Target="../tags/tag17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tags" Target="../tags/tag18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8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82.xml"/><Relationship Id="rId12" Type="http://schemas.openxmlformats.org/officeDocument/2006/relationships/slideLayout" Target="../slideLayouts/slideLayout18.xml"/><Relationship Id="rId11" Type="http://schemas.openxmlformats.org/officeDocument/2006/relationships/themeOverride" Target="../theme/themeOverride8.xml"/><Relationship Id="rId10" Type="http://schemas.openxmlformats.org/officeDocument/2006/relationships/tags" Target="../tags/tag185.xml"/><Relationship Id="rId1" Type="http://schemas.openxmlformats.org/officeDocument/2006/relationships/tags" Target="../tags/tag1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4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2800"/>
              <a:t>在俄罗斯方块中的应用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马威</a:t>
            </a:r>
            <a:r>
              <a:rPr lang="en-US" altLang="zh-CN" sz="2800"/>
              <a:t> 2151294</a:t>
            </a:r>
            <a:endParaRPr lang="en-US" altLang="zh-CN" sz="2800"/>
          </a:p>
        </p:txBody>
      </p:sp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2"/>
            </p:custDataLst>
          </p:nvPr>
        </p:nvSpPr>
        <p:spPr>
          <a:xfrm>
            <a:off x="937895" y="1685290"/>
            <a:ext cx="10316210" cy="1440180"/>
          </a:xfrm>
        </p:spPr>
        <p:txBody>
          <a:bodyPr>
            <a:normAutofit/>
          </a:bodyPr>
          <a:lstStyle/>
          <a:p>
            <a:r>
              <a:rPr lang="zh-CN" altLang="en-US" sz="5400"/>
              <a:t>深度强化学习算法</a:t>
            </a:r>
            <a:r>
              <a:rPr lang="en-US" altLang="zh-CN" sz="5400"/>
              <a:t>DQN</a:t>
            </a:r>
            <a:r>
              <a:rPr lang="zh-CN" altLang="en-US" sz="5400"/>
              <a:t>实现</a:t>
            </a:r>
            <a:endParaRPr lang="zh-CN" altLang="en-US" sz="540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6651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6651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2.</a:t>
            </a:r>
            <a:r>
              <a:rPr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结果分析</a:t>
            </a:r>
            <a:endParaRPr dirty="0">
              <a:solidFill>
                <a:schemeClr val="bg1"/>
              </a:solidFill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21650" y="1859915"/>
            <a:ext cx="39027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损失值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194040" y="3258185"/>
            <a:ext cx="37579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2.5k &lt; epoch &lt; 2.7k</a:t>
            </a:r>
            <a:r>
              <a:rPr lang="zh-CN" altLang="en-US">
                <a:solidFill>
                  <a:schemeClr val="bg1"/>
                </a:solidFill>
              </a:rPr>
              <a:t>时</a:t>
            </a:r>
            <a:r>
              <a:rPr lang="zh-CN" altLang="en-US">
                <a:solidFill>
                  <a:schemeClr val="bg1"/>
                </a:solidFill>
              </a:rPr>
              <a:t>损失值</a:t>
            </a:r>
            <a:r>
              <a:rPr lang="zh-CN" altLang="en-US">
                <a:solidFill>
                  <a:schemeClr val="bg1"/>
                </a:solidFill>
              </a:rPr>
              <a:t>开始收敛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收敛过程及之后变化</a:t>
            </a:r>
            <a:r>
              <a:rPr lang="zh-CN" altLang="en-US">
                <a:solidFill>
                  <a:schemeClr val="bg1"/>
                </a:solidFill>
              </a:rPr>
              <a:t>都较为平稳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 descr="屏幕截图 2023-05-28 225349"/>
          <p:cNvPicPr>
            <a:picLocks noChangeAspect="1"/>
          </p:cNvPicPr>
          <p:nvPr/>
        </p:nvPicPr>
        <p:blipFill>
          <a:blip r:embed="rId9"/>
          <a:srcRect b="11573"/>
          <a:stretch>
            <a:fillRect/>
          </a:stretch>
        </p:blipFill>
        <p:spPr>
          <a:xfrm>
            <a:off x="306070" y="1684655"/>
            <a:ext cx="7724140" cy="373507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单击此处添加副标题内容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 idx="14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谢谢观看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2890838" y="2928938"/>
            <a:ext cx="1553845" cy="11988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4667569" y="3110548"/>
            <a:ext cx="4633595" cy="835660"/>
          </a:xfrm>
        </p:spPr>
        <p:txBody>
          <a:bodyPr>
            <a:normAutofit/>
          </a:bodyPr>
          <a:lstStyle/>
          <a:p>
            <a:r>
              <a:rPr lang="zh-CN" altLang="en-US"/>
              <a:t>算法流程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6651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6651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1.</a:t>
            </a:r>
            <a:r>
              <a:rPr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算法流程</a:t>
            </a:r>
            <a:endParaRPr dirty="0">
              <a:solidFill>
                <a:schemeClr val="bg1"/>
              </a:solidFill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" name="图片 1" descr="屏幕截图 2023-05-28 20160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330" y="1595755"/>
            <a:ext cx="5994400" cy="46539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93305" y="1821815"/>
            <a:ext cx="28873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bg1"/>
                </a:solidFill>
              </a:rPr>
              <a:t>DQN</a:t>
            </a:r>
            <a:r>
              <a:rPr lang="zh-CN" altLang="en-US" sz="3200">
                <a:solidFill>
                  <a:schemeClr val="bg1"/>
                </a:solidFill>
              </a:rPr>
              <a:t>网络构建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93305" y="2795905"/>
            <a:ext cx="37579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单独封装成一个类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网络结构：</a:t>
            </a:r>
            <a:r>
              <a:rPr lang="en-US" altLang="zh-CN">
                <a:solidFill>
                  <a:schemeClr val="bg1"/>
                </a:solidFill>
              </a:rPr>
              <a:t>CNN</a:t>
            </a:r>
            <a:endParaRPr lang="en-US" altLang="zh-CN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使用了</a:t>
            </a:r>
            <a:r>
              <a:rPr lang="en-US" altLang="zh-CN">
                <a:solidFill>
                  <a:schemeClr val="bg1"/>
                </a:solidFill>
              </a:rPr>
              <a:t>Xavier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constant</a:t>
            </a:r>
            <a:r>
              <a:rPr lang="zh-CN" altLang="en-US">
                <a:solidFill>
                  <a:schemeClr val="bg1"/>
                </a:solidFill>
              </a:rPr>
              <a:t>进行初始化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输出为当前状态下，各个动作的</a:t>
            </a:r>
            <a:r>
              <a:rPr lang="en-US" altLang="zh-CN">
                <a:solidFill>
                  <a:schemeClr val="bg1"/>
                </a:solidFill>
              </a:rPr>
              <a:t>Q</a:t>
            </a:r>
            <a:r>
              <a:rPr lang="zh-CN" altLang="en-US">
                <a:solidFill>
                  <a:schemeClr val="bg1"/>
                </a:solidFill>
              </a:rPr>
              <a:t>值</a:t>
            </a:r>
            <a:r>
              <a:rPr lang="zh-CN" altLang="en-US">
                <a:solidFill>
                  <a:schemeClr val="bg1"/>
                </a:solidFill>
              </a:rPr>
              <a:t>预测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6651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6651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1.</a:t>
            </a:r>
            <a:r>
              <a:rPr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算法流程</a:t>
            </a:r>
            <a:endParaRPr dirty="0">
              <a:solidFill>
                <a:schemeClr val="bg1"/>
              </a:solidFill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3305" y="1821815"/>
            <a:ext cx="28873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准备工作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93305" y="2795905"/>
            <a:ext cx="375793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初始化游戏环境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实例化</a:t>
            </a:r>
            <a:r>
              <a:rPr lang="en-US" altLang="zh-CN">
                <a:solidFill>
                  <a:schemeClr val="bg1"/>
                </a:solidFill>
              </a:rPr>
              <a:t>DQN</a:t>
            </a:r>
            <a:r>
              <a:rPr lang="zh-CN" altLang="en-US">
                <a:solidFill>
                  <a:schemeClr val="bg1"/>
                </a:solidFill>
              </a:rPr>
              <a:t>网络</a:t>
            </a:r>
            <a:endParaRPr lang="en-US" altLang="zh-CN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使用</a:t>
            </a:r>
            <a:r>
              <a:rPr lang="en-US" altLang="zh-CN">
                <a:solidFill>
                  <a:schemeClr val="bg1"/>
                </a:solidFill>
              </a:rPr>
              <a:t>Adam</a:t>
            </a:r>
            <a:r>
              <a:rPr lang="zh-CN" altLang="en-US">
                <a:solidFill>
                  <a:schemeClr val="bg1"/>
                </a:solidFill>
              </a:rPr>
              <a:t>优化器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定义经验池</a:t>
            </a:r>
            <a:r>
              <a:rPr lang="en-US" altLang="zh-CN">
                <a:solidFill>
                  <a:schemeClr val="bg1"/>
                </a:solidFill>
              </a:rPr>
              <a:t>replay_memory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初始化其余全局变量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 descr="屏幕截图 2023-05-28 20555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430" y="2621915"/>
            <a:ext cx="7078345" cy="231584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6651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6651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1.</a:t>
            </a:r>
            <a:r>
              <a:rPr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算法流程</a:t>
            </a:r>
            <a:endParaRPr dirty="0">
              <a:solidFill>
                <a:schemeClr val="bg1"/>
              </a:solidFill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21650" y="1821815"/>
            <a:ext cx="3162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bg1"/>
                </a:solidFill>
              </a:rPr>
              <a:t>Epsilon-Greedy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121650" y="2795905"/>
            <a:ext cx="375793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在训练循环开头求</a:t>
            </a:r>
            <a:r>
              <a:rPr lang="en-US" altLang="zh-CN">
                <a:solidFill>
                  <a:schemeClr val="bg1"/>
                </a:solidFill>
              </a:rPr>
              <a:t>epsilon</a:t>
            </a:r>
            <a:r>
              <a:rPr lang="zh-CN" altLang="en-US">
                <a:solidFill>
                  <a:schemeClr val="bg1"/>
                </a:solidFill>
              </a:rPr>
              <a:t>，同时生成随机小数</a:t>
            </a:r>
            <a:r>
              <a:rPr lang="en-US" altLang="zh-CN">
                <a:solidFill>
                  <a:schemeClr val="bg1"/>
                </a:solidFill>
              </a:rPr>
              <a:t>u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取下一步所有动作和</a:t>
            </a:r>
            <a:r>
              <a:rPr lang="zh-CN" altLang="en-US">
                <a:solidFill>
                  <a:schemeClr val="bg1"/>
                </a:solidFill>
              </a:rPr>
              <a:t>状态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有</a:t>
            </a:r>
            <a:r>
              <a:rPr lang="en-US" altLang="zh-CN">
                <a:solidFill>
                  <a:schemeClr val="bg1"/>
                </a:solidFill>
              </a:rPr>
              <a:t>epsilon</a:t>
            </a:r>
            <a:r>
              <a:rPr lang="zh-CN" altLang="en-US">
                <a:solidFill>
                  <a:schemeClr val="bg1"/>
                </a:solidFill>
              </a:rPr>
              <a:t>的可能选择随机动作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1-epsilon</a:t>
            </a:r>
            <a:r>
              <a:rPr lang="zh-CN" altLang="en-US">
                <a:solidFill>
                  <a:schemeClr val="bg1"/>
                </a:solidFill>
              </a:rPr>
              <a:t>的</a:t>
            </a:r>
            <a:r>
              <a:rPr lang="zh-CN" altLang="en-US">
                <a:solidFill>
                  <a:schemeClr val="bg1"/>
                </a:solidFill>
              </a:rPr>
              <a:t>可能选择预测</a:t>
            </a:r>
            <a:r>
              <a:rPr lang="en-US" altLang="zh-CN">
                <a:solidFill>
                  <a:schemeClr val="bg1"/>
                </a:solidFill>
              </a:rPr>
              <a:t>Q</a:t>
            </a:r>
            <a:r>
              <a:rPr lang="zh-CN" altLang="en-US">
                <a:solidFill>
                  <a:schemeClr val="bg1"/>
                </a:solidFill>
              </a:rPr>
              <a:t>值最大的动作</a:t>
            </a:r>
            <a:endParaRPr lang="en-US" altLang="zh-CN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使得</a:t>
            </a:r>
            <a:r>
              <a:rPr lang="en-US" altLang="zh-CN">
                <a:solidFill>
                  <a:schemeClr val="bg1"/>
                </a:solidFill>
              </a:rPr>
              <a:t>Agent</a:t>
            </a:r>
            <a:r>
              <a:rPr lang="zh-CN" altLang="en-US">
                <a:solidFill>
                  <a:schemeClr val="bg1"/>
                </a:solidFill>
              </a:rPr>
              <a:t>不局限在最大</a:t>
            </a:r>
            <a:r>
              <a:rPr lang="en-US" altLang="zh-CN">
                <a:solidFill>
                  <a:schemeClr val="bg1"/>
                </a:solidFill>
              </a:rPr>
              <a:t>Q</a:t>
            </a:r>
            <a:r>
              <a:rPr lang="zh-CN" altLang="en-US">
                <a:solidFill>
                  <a:schemeClr val="bg1"/>
                </a:solidFill>
              </a:rPr>
              <a:t>值的少数动作，</a:t>
            </a:r>
            <a:r>
              <a:rPr lang="zh-CN" altLang="en-US">
                <a:solidFill>
                  <a:schemeClr val="bg1"/>
                </a:solidFill>
              </a:rPr>
              <a:t>扩大探索范围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 descr="屏幕截图 2023-05-28 2156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4635" y="1315085"/>
            <a:ext cx="7649210" cy="536575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6651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6651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1.</a:t>
            </a:r>
            <a:r>
              <a:rPr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算法流程</a:t>
            </a:r>
            <a:endParaRPr dirty="0">
              <a:solidFill>
                <a:schemeClr val="bg1"/>
              </a:solidFill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21650" y="1859915"/>
            <a:ext cx="390271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根据决策结果</a:t>
            </a:r>
            <a:r>
              <a:rPr lang="zh-CN" altLang="en-US" sz="3200">
                <a:solidFill>
                  <a:schemeClr val="bg1"/>
                </a:solidFill>
              </a:rPr>
              <a:t>与环境交互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121650" y="3340735"/>
            <a:ext cx="37579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更新状态和动作</a:t>
            </a:r>
            <a:r>
              <a:rPr lang="zh-CN" altLang="en-US">
                <a:solidFill>
                  <a:schemeClr val="bg1"/>
                </a:solidFill>
              </a:rPr>
              <a:t>变量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计算决策结果，包括奖励值（得分）及是否导致了</a:t>
            </a:r>
            <a:r>
              <a:rPr lang="zh-CN" altLang="en-US">
                <a:solidFill>
                  <a:schemeClr val="bg1"/>
                </a:solidFill>
              </a:rPr>
              <a:t>游戏结束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将上述信息回放至</a:t>
            </a:r>
            <a:r>
              <a:rPr lang="zh-CN" altLang="en-US">
                <a:solidFill>
                  <a:schemeClr val="bg1"/>
                </a:solidFill>
              </a:rPr>
              <a:t>经验池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 descr="屏幕截图 2023-05-28 22010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425" y="2332990"/>
            <a:ext cx="7726680" cy="219202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6651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6651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1.</a:t>
            </a:r>
            <a:r>
              <a:rPr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算法流程</a:t>
            </a:r>
            <a:endParaRPr dirty="0">
              <a:solidFill>
                <a:schemeClr val="bg1"/>
              </a:solidFill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21650" y="1859915"/>
            <a:ext cx="39027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模型更新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194040" y="2664460"/>
            <a:ext cx="375793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样本数量达到</a:t>
            </a:r>
            <a:r>
              <a:rPr lang="en-US" altLang="zh-CN">
                <a:solidFill>
                  <a:schemeClr val="bg1"/>
                </a:solidFill>
              </a:rPr>
              <a:t>replay_memory_size</a:t>
            </a:r>
            <a:r>
              <a:rPr lang="zh-CN" altLang="en-US">
                <a:solidFill>
                  <a:schemeClr val="bg1"/>
                </a:solidFill>
              </a:rPr>
              <a:t>时，从回放内存中随机选择一批样本</a:t>
            </a:r>
            <a:r>
              <a:rPr lang="zh-CN" altLang="en-US">
                <a:solidFill>
                  <a:schemeClr val="bg1"/>
                </a:solidFill>
              </a:rPr>
              <a:t>进行更新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预测</a:t>
            </a:r>
            <a:r>
              <a:rPr lang="en-US" altLang="zh-CN">
                <a:solidFill>
                  <a:schemeClr val="bg1"/>
                </a:solidFill>
              </a:rPr>
              <a:t>Q</a:t>
            </a:r>
            <a:r>
              <a:rPr lang="zh-CN" altLang="en-US">
                <a:solidFill>
                  <a:schemeClr val="bg1"/>
                </a:solidFill>
              </a:rPr>
              <a:t>值然后计算每个样本的目标值，并用它来计算</a:t>
            </a:r>
            <a:r>
              <a:rPr lang="en-US" altLang="zh-CN">
                <a:solidFill>
                  <a:schemeClr val="bg1"/>
                </a:solidFill>
              </a:rPr>
              <a:t>loss</a:t>
            </a:r>
            <a:r>
              <a:rPr lang="zh-CN" altLang="en-US">
                <a:solidFill>
                  <a:schemeClr val="bg1"/>
                </a:solidFill>
              </a:rPr>
              <a:t>，再执行</a:t>
            </a:r>
            <a:r>
              <a:rPr lang="zh-CN" altLang="en-US">
                <a:solidFill>
                  <a:schemeClr val="bg1"/>
                </a:solidFill>
              </a:rPr>
              <a:t>梯度下降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模型保存到硬盘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6" name="图片 5" descr="C:\Users\CHEMISTRYMASTER\Desktop\屏幕截图 2023-05-28 232217.png屏幕截图 2023-05-28 232217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2167255" y="3593465"/>
            <a:ext cx="3750945" cy="13830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158875" y="4920615"/>
            <a:ext cx="5903595" cy="157607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29235" y="2054860"/>
            <a:ext cx="7762875" cy="1538605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2890838" y="2928938"/>
            <a:ext cx="1553845" cy="11988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4667569" y="3110548"/>
            <a:ext cx="4633595" cy="835660"/>
          </a:xfrm>
        </p:spPr>
        <p:txBody>
          <a:bodyPr>
            <a:normAutofit/>
          </a:bodyPr>
          <a:lstStyle/>
          <a:p>
            <a:r>
              <a:rPr lang="zh-CN" altLang="en-US"/>
              <a:t>结果分析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6651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6651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2.</a:t>
            </a:r>
            <a:r>
              <a:rPr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结果分析</a:t>
            </a:r>
            <a:endParaRPr dirty="0">
              <a:solidFill>
                <a:schemeClr val="bg1"/>
              </a:solidFill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21650" y="1859915"/>
            <a:ext cx="39027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奖励值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194040" y="2664460"/>
            <a:ext cx="375793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2k &lt; epoch &lt; 2.5k</a:t>
            </a:r>
            <a:r>
              <a:rPr lang="zh-CN" altLang="en-US">
                <a:solidFill>
                  <a:schemeClr val="bg1"/>
                </a:solidFill>
              </a:rPr>
              <a:t>时，</a:t>
            </a:r>
            <a:r>
              <a:rPr lang="zh-CN" altLang="en-US">
                <a:solidFill>
                  <a:schemeClr val="bg1"/>
                </a:solidFill>
              </a:rPr>
              <a:t>开始上升，逐步学习</a:t>
            </a:r>
            <a:r>
              <a:rPr lang="zh-CN" altLang="en-US">
                <a:solidFill>
                  <a:schemeClr val="bg1"/>
                </a:solidFill>
              </a:rPr>
              <a:t>奖励机制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2.7k</a:t>
            </a:r>
            <a:r>
              <a:rPr lang="zh-CN" altLang="en-US">
                <a:solidFill>
                  <a:schemeClr val="bg1"/>
                </a:solidFill>
              </a:rPr>
              <a:t>以后奖励值</a:t>
            </a:r>
            <a:r>
              <a:rPr lang="zh-CN" altLang="en-US">
                <a:solidFill>
                  <a:schemeClr val="bg1"/>
                </a:solidFill>
              </a:rPr>
              <a:t>收敛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存在剧烈的震荡，</a:t>
            </a:r>
            <a:r>
              <a:rPr lang="zh-CN" altLang="en-US">
                <a:solidFill>
                  <a:schemeClr val="bg1"/>
                </a:solidFill>
              </a:rPr>
              <a:t>最高数量级达到</a:t>
            </a:r>
            <a:r>
              <a:rPr lang="en-US" altLang="zh-CN">
                <a:solidFill>
                  <a:schemeClr val="bg1"/>
                </a:solidFill>
              </a:rPr>
              <a:t>10</a:t>
            </a:r>
            <a:r>
              <a:rPr lang="en-US" altLang="zh-CN" baseline="30000">
                <a:solidFill>
                  <a:schemeClr val="bg1"/>
                </a:solidFill>
              </a:rPr>
              <a:t>6</a:t>
            </a:r>
            <a:endParaRPr lang="en-US" altLang="zh-CN" baseline="30000">
              <a:solidFill>
                <a:schemeClr val="bg1"/>
              </a:solidFill>
            </a:endParaRPr>
          </a:p>
        </p:txBody>
      </p:sp>
      <p:pic>
        <p:nvPicPr>
          <p:cNvPr id="4" name="图片 3" descr="屏幕截图 2023-05-28 22480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345" y="2040255"/>
            <a:ext cx="7759700" cy="346011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02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1"/>
  <p:tag name="KSO_WM_UNIT_BK_DARK_LIGHT" val="1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topBottom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topBottom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11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1"/>
  <p:tag name="KSO_WM_UNIT_BK_DARK_LIGHT" val="1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bottomTop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bottomTop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1"/>
  <p:tag name="KSO_WM_UNIT_BK_DARK_LIGHT" val="1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navigation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navigation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31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1"/>
  <p:tag name="KSO_WM_UNIT_BK_DARK_LIGHT" val="1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58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58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358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5、16、21、24、25、26、27、30、34、36、39、42、43、44"/>
</p:tagLst>
</file>

<file path=ppt/tags/tag145.xml><?xml version="1.0" encoding="utf-8"?>
<p:tagLst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单击此处输入你的副标题&#13;文字是您思想的提炼&#13;为了最终演示发布的良好效果&#13;请尽量言简意赅的阐述观点"/>
  <p:tag name="KSO_WM_TEMPLATE_CATEGORY" val="custom"/>
  <p:tag name="KSO_WM_TEMPLATE_INDEX" val="20204358"/>
  <p:tag name="KSO_WM_UNIT_ID" val="custom20204358_1*b*1"/>
  <p:tag name="KSO_WM_UNIT_ISNUMDGMTITLE" val="0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7"/>
  <p:tag name="KSO_WM_UNIT_TYPE" val="a"/>
  <p:tag name="KSO_WM_UNIT_INDEX" val="1"/>
  <p:tag name="KSO_WM_UNIT_PRESET_TEXT" val="品牌推广方案"/>
  <p:tag name="KSO_WM_TEMPLATE_CATEGORY" val="custom"/>
  <p:tag name="KSO_WM_TEMPLATE_INDEX" val="20204358"/>
  <p:tag name="KSO_WM_UNIT_ID" val="custom20204358_1*a*1"/>
  <p:tag name="KSO_WM_UNIT_ISNUMDGMTITLE" val="0"/>
</p:tagLst>
</file>

<file path=ppt/tags/tag147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1"/>
  <p:tag name="KSO_WM_TAG_VERSION" val="1.0"/>
  <p:tag name="KSO_WM_SLIDE_LAYOUT" val="a_b"/>
  <p:tag name="KSO_WM_SLIDE_LAYOUT_CNT" val="1_1"/>
  <p:tag name="KSO_WM_SLIDE_TYPE" val="title"/>
  <p:tag name="KSO_WM_SLIDE_SUBTYPE" val="pureTxt"/>
  <p:tag name="KSO_WM_TEMPLATE_MASTER_TYPE" val="1"/>
  <p:tag name="KSO_WM_TEMPLATE_COLOR_TYPE" val="1"/>
  <p:tag name="KSO_WM_TEMPLATE_CATEGORY" val="custom"/>
  <p:tag name="KSO_WM_TEMPLATE_INDEX" val="20204358"/>
  <p:tag name="KSO_WM_SLIDE_ID" val="custom20204358_1"/>
  <p:tag name="KSO_WM_TEMPLATE_MASTER_THUMB_INDEX" val="12"/>
  <p:tag name="KSO_WM_TEMPLATE_THUMBS_INDEX" val="1、4、7、9、12、15、16、21、24、25、26、27、30、34、36、39、42、43、44"/>
</p:tagLst>
</file>

<file path=ppt/tags/tag148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358"/>
  <p:tag name="KSO_WM_UNIT_ID" val="custom20204358_7*e*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4358"/>
  <p:tag name="KSO_WM_UNIT_ID" val="custom20204358_7*a*1"/>
  <p:tag name="KSO_WM_UNIT_ISNUMDGMTITLE" val="0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358"/>
  <p:tag name="KSO_WM_SLIDE_ID" val="custom20204358_7"/>
</p:tagLst>
</file>

<file path=ppt/tags/tag151.xml><?xml version="1.0" encoding="utf-8"?>
<p:tagLst xmlns:p="http://schemas.openxmlformats.org/presentationml/2006/main">
  <p:tag name="KSO_WM_SLIDE_BACKGROUND_TYPE" val="topBottom"/>
  <p:tag name="KSO_WM_UNIT_SUBTYPE" val="h"/>
  <p:tag name="KSO_WM_TEMPLATE_CATEGORY" val="custom"/>
  <p:tag name="KSO_WM_TEMPLATE_INDEX" val="20204358"/>
  <p:tag name="KSO_WM_UNIT_ID" val="custom20204358_9*i*1"/>
  <p:tag name="KSO_WM_UNIT_TYPE" val="i"/>
  <p:tag name="KSO_WM_UNIT_INDEX" val="1"/>
  <p:tag name="KSO_WM_UNIT_BK_DARK_LIGHT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FILL_FORE_SCHEMECOLOR_INDEX" val="16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4358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04358_9*i*2"/>
  <p:tag name="KSO_WM_UNIT_LAYERLEVEL" val="1"/>
  <p:tag name="KSO_WM_TAG_VERSION" val="1.0"/>
  <p:tag name="KSO_WM_BEAUTIFY_FLAG" val="#wm#"/>
  <p:tag name="KSO_WM_UNIT_USESOURCEFORMAT_APPLY" val="1"/>
</p:tagLst>
</file>

<file path=ppt/tags/tag153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4358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04358_9*i*3"/>
  <p:tag name="KSO_WM_UNIT_LAYERLEVEL" val="1"/>
  <p:tag name="KSO_WM_TAG_VERSION" val="1.0"/>
  <p:tag name="KSO_WM_BEAUTIFY_FLAG" val="#wm#"/>
  <p:tag name="KSO_WM_UNIT_USESOURCEFORMAT_APPLY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DIAGRAM_GROUP_CODE" val="l1-2"/>
  <p:tag name="KSO_WM_TEMPLATE_CATEGORY" val="custom"/>
  <p:tag name="KSO_WM_TEMPLATE_INDEX" val="20204358"/>
  <p:tag name="KSO_WM_UNIT_ID" val="custom20204358_9*a*1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155.xml><?xml version="1.0" encoding="utf-8"?>
<p:tagLst xmlns:p="http://schemas.openxmlformats.org/presentationml/2006/main">
  <p:tag name="KSO_WM_TEMPLATE_SUBCATEGORY" val="0"/>
  <p:tag name="KSO_WM_SLIDE_ITEM_CNT" val="2"/>
  <p:tag name="KSO_WM_SLIDE_INDEX" val="9"/>
  <p:tag name="KSO_WM_TAG_VERSION" val="1.0"/>
  <p:tag name="KSO_WM_BEAUTIFY_FLAG" val="#wm#"/>
  <p:tag name="KSO_WM_DIAGRAM_GROUP_CODE" val="l1-2"/>
  <p:tag name="KSO_WM_SLIDE_DIAGTYPE" val="l"/>
  <p:tag name="KSO_WM_SLIDE_LAYOUT" val="a_i_l"/>
  <p:tag name="KSO_WM_SLIDE_LAYOUT_CNT" val="1_1_1"/>
  <p:tag name="KSO_WM_SLIDE_TYPE" val="text"/>
  <p:tag name="KSO_WM_SLIDE_SIZE" val="863.5*372.599"/>
  <p:tag name="KSO_WM_SLIDE_POSITION" val="48.1999*119.495"/>
  <p:tag name="KSO_WM_SLIDE_SUBTYPE" val="diag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topBottom&quot;,&quot;left&quot;:0.0,&quot;top&quot;:0.0,&quot;right&quot;:0.0,&quot;bottom&quot;:0.0,&quot;leftAbs&quot;:false,&quot;topAbs&quot;:false,&quot;rightAbs&quot;:false,&quot;bottomAbs&quot;:false},{&quot;type&quot;:&quot;general&quot;,&quot;left&quot;:0.0,&quot;top&quot;:0.0,&quot;right&quot;:0.0,&quot;bottom&quot;:0.0,&quot;leftAbs&quot;:false,&quot;topAbs&quot;:false,&quot;rightAbs&quot;:false,&quot;bottomAbs&quot;:false}]}"/>
  <p:tag name="KSO_WM_SLIDE_BACKGROUND" val="[&quot;topBottom&quot;,&quot;general&quot;]"/>
  <p:tag name="KSO_WM_SLIDE_RATIO" val="1.777778"/>
  <p:tag name="KSO_WM_TEMPLATE_MASTER_TYPE" val="1"/>
  <p:tag name="KSO_WM_TEMPLATE_COLOR_TYPE" val="1"/>
  <p:tag name="KSO_WM_TEMPLATE_CATEGORY" val="custom"/>
  <p:tag name="KSO_WM_TEMPLATE_INDEX" val="20204358"/>
  <p:tag name="KSO_WM_SLIDE_ID" val="custom20204358_9"/>
</p:tagLst>
</file>

<file path=ppt/tags/tag156.xml><?xml version="1.0" encoding="utf-8"?>
<p:tagLst xmlns:p="http://schemas.openxmlformats.org/presentationml/2006/main">
  <p:tag name="KSO_WM_SLIDE_BACKGROUND_TYPE" val="topBottom"/>
  <p:tag name="KSO_WM_UNIT_SUBTYPE" val="h"/>
  <p:tag name="KSO_WM_TEMPLATE_CATEGORY" val="custom"/>
  <p:tag name="KSO_WM_TEMPLATE_INDEX" val="20204358"/>
  <p:tag name="KSO_WM_UNIT_ID" val="custom20204358_9*i*1"/>
  <p:tag name="KSO_WM_UNIT_TYPE" val="i"/>
  <p:tag name="KSO_WM_UNIT_INDEX" val="1"/>
  <p:tag name="KSO_WM_UNIT_BK_DARK_LIGHT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FILL_FORE_SCHEMECOLOR_INDEX" val="16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57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4358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04358_9*i*2"/>
  <p:tag name="KSO_WM_UNIT_LAYERLEVEL" val="1"/>
  <p:tag name="KSO_WM_TAG_VERSION" val="1.0"/>
  <p:tag name="KSO_WM_BEAUTIFY_FLAG" val="#wm#"/>
  <p:tag name="KSO_WM_UNIT_USESOURCEFORMAT_APPLY" val="1"/>
</p:tagLst>
</file>

<file path=ppt/tags/tag158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4358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04358_9*i*3"/>
  <p:tag name="KSO_WM_UNIT_LAYERLEVEL" val="1"/>
  <p:tag name="KSO_WM_TAG_VERSION" val="1.0"/>
  <p:tag name="KSO_WM_BEAUTIFY_FLAG" val="#wm#"/>
  <p:tag name="KSO_WM_UNIT_USESOURCEFORMAT_APPLY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DIAGRAM_GROUP_CODE" val="l1-2"/>
  <p:tag name="KSO_WM_TEMPLATE_CATEGORY" val="custom"/>
  <p:tag name="KSO_WM_TEMPLATE_INDEX" val="20204358"/>
  <p:tag name="KSO_WM_UNIT_ID" val="custom20204358_9*a*1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SUBCATEGORY" val="0"/>
  <p:tag name="KSO_WM_SLIDE_ITEM_CNT" val="2"/>
  <p:tag name="KSO_WM_SLIDE_INDEX" val="9"/>
  <p:tag name="KSO_WM_TAG_VERSION" val="1.0"/>
  <p:tag name="KSO_WM_BEAUTIFY_FLAG" val="#wm#"/>
  <p:tag name="KSO_WM_DIAGRAM_GROUP_CODE" val="l1-2"/>
  <p:tag name="KSO_WM_SLIDE_DIAGTYPE" val="l"/>
  <p:tag name="KSO_WM_SLIDE_LAYOUT" val="a_i_l"/>
  <p:tag name="KSO_WM_SLIDE_LAYOUT_CNT" val="1_1_1"/>
  <p:tag name="KSO_WM_SLIDE_TYPE" val="text"/>
  <p:tag name="KSO_WM_SLIDE_SIZE" val="863.5*372.599"/>
  <p:tag name="KSO_WM_SLIDE_POSITION" val="48.1999*119.495"/>
  <p:tag name="KSO_WM_SLIDE_SUBTYPE" val="diag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topBottom&quot;,&quot;left&quot;:0.0,&quot;top&quot;:0.0,&quot;right&quot;:0.0,&quot;bottom&quot;:0.0,&quot;leftAbs&quot;:false,&quot;topAbs&quot;:false,&quot;rightAbs&quot;:false,&quot;bottomAbs&quot;:false},{&quot;type&quot;:&quot;general&quot;,&quot;left&quot;:0.0,&quot;top&quot;:0.0,&quot;right&quot;:0.0,&quot;bottom&quot;:0.0,&quot;leftAbs&quot;:false,&quot;topAbs&quot;:false,&quot;rightAbs&quot;:false,&quot;bottomAbs&quot;:false}]}"/>
  <p:tag name="KSO_WM_SLIDE_BACKGROUND" val="[&quot;topBottom&quot;,&quot;general&quot;]"/>
  <p:tag name="KSO_WM_SLIDE_RATIO" val="1.777778"/>
  <p:tag name="KSO_WM_TEMPLATE_MASTER_TYPE" val="1"/>
  <p:tag name="KSO_WM_TEMPLATE_COLOR_TYPE" val="1"/>
  <p:tag name="KSO_WM_TEMPLATE_CATEGORY" val="custom"/>
  <p:tag name="KSO_WM_TEMPLATE_INDEX" val="20204358"/>
  <p:tag name="KSO_WM_SLIDE_ID" val="custom20204358_9"/>
</p:tagLst>
</file>

<file path=ppt/tags/tag161.xml><?xml version="1.0" encoding="utf-8"?>
<p:tagLst xmlns:p="http://schemas.openxmlformats.org/presentationml/2006/main">
  <p:tag name="KSO_WM_SLIDE_BACKGROUND_TYPE" val="topBottom"/>
  <p:tag name="KSO_WM_UNIT_SUBTYPE" val="h"/>
  <p:tag name="KSO_WM_TEMPLATE_CATEGORY" val="custom"/>
  <p:tag name="KSO_WM_TEMPLATE_INDEX" val="20204358"/>
  <p:tag name="KSO_WM_UNIT_ID" val="custom20204358_9*i*1"/>
  <p:tag name="KSO_WM_UNIT_TYPE" val="i"/>
  <p:tag name="KSO_WM_UNIT_INDEX" val="1"/>
  <p:tag name="KSO_WM_UNIT_BK_DARK_LIGHT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FILL_FORE_SCHEMECOLOR_INDEX" val="16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62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4358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04358_9*i*2"/>
  <p:tag name="KSO_WM_UNIT_LAYERLEVEL" val="1"/>
  <p:tag name="KSO_WM_TAG_VERSION" val="1.0"/>
  <p:tag name="KSO_WM_BEAUTIFY_FLAG" val="#wm#"/>
  <p:tag name="KSO_WM_UNIT_USESOURCEFORMAT_APPLY" val="1"/>
</p:tagLst>
</file>

<file path=ppt/tags/tag163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4358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04358_9*i*3"/>
  <p:tag name="KSO_WM_UNIT_LAYERLEVEL" val="1"/>
  <p:tag name="KSO_WM_TAG_VERSION" val="1.0"/>
  <p:tag name="KSO_WM_BEAUTIFY_FLAG" val="#wm#"/>
  <p:tag name="KSO_WM_UNIT_USESOURCEFORMAT_APPLY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DIAGRAM_GROUP_CODE" val="l1-2"/>
  <p:tag name="KSO_WM_TEMPLATE_CATEGORY" val="custom"/>
  <p:tag name="KSO_WM_TEMPLATE_INDEX" val="20204358"/>
  <p:tag name="KSO_WM_UNIT_ID" val="custom20204358_9*a*1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165.xml><?xml version="1.0" encoding="utf-8"?>
<p:tagLst xmlns:p="http://schemas.openxmlformats.org/presentationml/2006/main">
  <p:tag name="KSO_WM_TEMPLATE_SUBCATEGORY" val="0"/>
  <p:tag name="KSO_WM_SLIDE_ITEM_CNT" val="2"/>
  <p:tag name="KSO_WM_SLIDE_INDEX" val="9"/>
  <p:tag name="KSO_WM_TAG_VERSION" val="1.0"/>
  <p:tag name="KSO_WM_BEAUTIFY_FLAG" val="#wm#"/>
  <p:tag name="KSO_WM_DIAGRAM_GROUP_CODE" val="l1-2"/>
  <p:tag name="KSO_WM_SLIDE_DIAGTYPE" val="l"/>
  <p:tag name="KSO_WM_SLIDE_LAYOUT" val="a_i_l"/>
  <p:tag name="KSO_WM_SLIDE_LAYOUT_CNT" val="1_1_1"/>
  <p:tag name="KSO_WM_SLIDE_TYPE" val="text"/>
  <p:tag name="KSO_WM_SLIDE_SIZE" val="863.5*372.599"/>
  <p:tag name="KSO_WM_SLIDE_POSITION" val="48.1999*119.495"/>
  <p:tag name="KSO_WM_SLIDE_SUBTYPE" val="diag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topBottom&quot;,&quot;left&quot;:0.0,&quot;top&quot;:0.0,&quot;right&quot;:0.0,&quot;bottom&quot;:0.0,&quot;leftAbs&quot;:false,&quot;topAbs&quot;:false,&quot;rightAbs&quot;:false,&quot;bottomAbs&quot;:false},{&quot;type&quot;:&quot;general&quot;,&quot;left&quot;:0.0,&quot;top&quot;:0.0,&quot;right&quot;:0.0,&quot;bottom&quot;:0.0,&quot;leftAbs&quot;:false,&quot;topAbs&quot;:false,&quot;rightAbs&quot;:false,&quot;bottomAbs&quot;:false}]}"/>
  <p:tag name="KSO_WM_SLIDE_BACKGROUND" val="[&quot;topBottom&quot;,&quot;general&quot;]"/>
  <p:tag name="KSO_WM_SLIDE_RATIO" val="1.777778"/>
  <p:tag name="KSO_WM_TEMPLATE_MASTER_TYPE" val="1"/>
  <p:tag name="KSO_WM_TEMPLATE_COLOR_TYPE" val="1"/>
  <p:tag name="KSO_WM_TEMPLATE_CATEGORY" val="custom"/>
  <p:tag name="KSO_WM_TEMPLATE_INDEX" val="20204358"/>
  <p:tag name="KSO_WM_SLIDE_ID" val="custom20204358_9"/>
</p:tagLst>
</file>

<file path=ppt/tags/tag166.xml><?xml version="1.0" encoding="utf-8"?>
<p:tagLst xmlns:p="http://schemas.openxmlformats.org/presentationml/2006/main">
  <p:tag name="KSO_WM_SLIDE_BACKGROUND_TYPE" val="topBottom"/>
  <p:tag name="KSO_WM_UNIT_SUBTYPE" val="h"/>
  <p:tag name="KSO_WM_TEMPLATE_CATEGORY" val="custom"/>
  <p:tag name="KSO_WM_TEMPLATE_INDEX" val="20204358"/>
  <p:tag name="KSO_WM_UNIT_ID" val="custom20204358_9*i*1"/>
  <p:tag name="KSO_WM_UNIT_TYPE" val="i"/>
  <p:tag name="KSO_WM_UNIT_INDEX" val="1"/>
  <p:tag name="KSO_WM_UNIT_BK_DARK_LIGHT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FILL_FORE_SCHEMECOLOR_INDEX" val="16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67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4358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04358_9*i*2"/>
  <p:tag name="KSO_WM_UNIT_LAYERLEVEL" val="1"/>
  <p:tag name="KSO_WM_TAG_VERSION" val="1.0"/>
  <p:tag name="KSO_WM_BEAUTIFY_FLAG" val="#wm#"/>
  <p:tag name="KSO_WM_UNIT_USESOURCEFORMAT_APPLY" val="1"/>
</p:tagLst>
</file>

<file path=ppt/tags/tag168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4358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04358_9*i*3"/>
  <p:tag name="KSO_WM_UNIT_LAYERLEVEL" val="1"/>
  <p:tag name="KSO_WM_TAG_VERSION" val="1.0"/>
  <p:tag name="KSO_WM_BEAUTIFY_FLAG" val="#wm#"/>
  <p:tag name="KSO_WM_UNIT_USESOURCEFORMAT_APPLY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DIAGRAM_GROUP_CODE" val="l1-2"/>
  <p:tag name="KSO_WM_TEMPLATE_CATEGORY" val="custom"/>
  <p:tag name="KSO_WM_TEMPLATE_INDEX" val="20204358"/>
  <p:tag name="KSO_WM_UNIT_ID" val="custom20204358_9*a*1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TEMPLATE_SUBCATEGORY" val="0"/>
  <p:tag name="KSO_WM_SLIDE_ITEM_CNT" val="2"/>
  <p:tag name="KSO_WM_SLIDE_INDEX" val="9"/>
  <p:tag name="KSO_WM_TAG_VERSION" val="1.0"/>
  <p:tag name="KSO_WM_BEAUTIFY_FLAG" val="#wm#"/>
  <p:tag name="KSO_WM_DIAGRAM_GROUP_CODE" val="l1-2"/>
  <p:tag name="KSO_WM_SLIDE_DIAGTYPE" val="l"/>
  <p:tag name="KSO_WM_SLIDE_LAYOUT" val="a_i_l"/>
  <p:tag name="KSO_WM_SLIDE_LAYOUT_CNT" val="1_1_1"/>
  <p:tag name="KSO_WM_SLIDE_TYPE" val="text"/>
  <p:tag name="KSO_WM_SLIDE_SIZE" val="863.5*372.599"/>
  <p:tag name="KSO_WM_SLIDE_POSITION" val="48.1999*119.495"/>
  <p:tag name="KSO_WM_SLIDE_SUBTYPE" val="diag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topBottom&quot;,&quot;left&quot;:0.0,&quot;top&quot;:0.0,&quot;right&quot;:0.0,&quot;bottom&quot;:0.0,&quot;leftAbs&quot;:false,&quot;topAbs&quot;:false,&quot;rightAbs&quot;:false,&quot;bottomAbs&quot;:false},{&quot;type&quot;:&quot;general&quot;,&quot;left&quot;:0.0,&quot;top&quot;:0.0,&quot;right&quot;:0.0,&quot;bottom&quot;:0.0,&quot;leftAbs&quot;:false,&quot;topAbs&quot;:false,&quot;rightAbs&quot;:false,&quot;bottomAbs&quot;:false}]}"/>
  <p:tag name="KSO_WM_SLIDE_BACKGROUND" val="[&quot;topBottom&quot;,&quot;general&quot;]"/>
  <p:tag name="KSO_WM_SLIDE_RATIO" val="1.777778"/>
  <p:tag name="KSO_WM_TEMPLATE_MASTER_TYPE" val="1"/>
  <p:tag name="KSO_WM_TEMPLATE_COLOR_TYPE" val="1"/>
  <p:tag name="KSO_WM_TEMPLATE_CATEGORY" val="custom"/>
  <p:tag name="KSO_WM_TEMPLATE_INDEX" val="20204358"/>
  <p:tag name="KSO_WM_SLIDE_ID" val="custom20204358_9"/>
</p:tagLst>
</file>

<file path=ppt/tags/tag171.xml><?xml version="1.0" encoding="utf-8"?>
<p:tagLst xmlns:p="http://schemas.openxmlformats.org/presentationml/2006/main">
  <p:tag name="KSO_WM_SLIDE_BACKGROUND_TYPE" val="topBottom"/>
  <p:tag name="KSO_WM_UNIT_SUBTYPE" val="h"/>
  <p:tag name="KSO_WM_TEMPLATE_CATEGORY" val="custom"/>
  <p:tag name="KSO_WM_TEMPLATE_INDEX" val="20204358"/>
  <p:tag name="KSO_WM_UNIT_ID" val="custom20204358_9*i*1"/>
  <p:tag name="KSO_WM_UNIT_TYPE" val="i"/>
  <p:tag name="KSO_WM_UNIT_INDEX" val="1"/>
  <p:tag name="KSO_WM_UNIT_BK_DARK_LIGHT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FILL_FORE_SCHEMECOLOR_INDEX" val="16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72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4358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04358_9*i*2"/>
  <p:tag name="KSO_WM_UNIT_LAYERLEVEL" val="1"/>
  <p:tag name="KSO_WM_TAG_VERSION" val="1.0"/>
  <p:tag name="KSO_WM_BEAUTIFY_FLAG" val="#wm#"/>
  <p:tag name="KSO_WM_UNIT_USESOURCEFORMAT_APPLY" val="1"/>
</p:tagLst>
</file>

<file path=ppt/tags/tag173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4358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04358_9*i*3"/>
  <p:tag name="KSO_WM_UNIT_LAYERLEVEL" val="1"/>
  <p:tag name="KSO_WM_TAG_VERSION" val="1.0"/>
  <p:tag name="KSO_WM_BEAUTIFY_FLAG" val="#wm#"/>
  <p:tag name="KSO_WM_UNIT_USESOURCEFORMAT_APPLY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DIAGRAM_GROUP_CODE" val="l1-2"/>
  <p:tag name="KSO_WM_TEMPLATE_CATEGORY" val="custom"/>
  <p:tag name="KSO_WM_TEMPLATE_INDEX" val="20204358"/>
  <p:tag name="KSO_WM_UNIT_ID" val="custom20204358_9*a*1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TEMPLATE_SUBCATEGORY" val="0"/>
  <p:tag name="KSO_WM_SLIDE_ITEM_CNT" val="2"/>
  <p:tag name="KSO_WM_SLIDE_INDEX" val="9"/>
  <p:tag name="KSO_WM_TAG_VERSION" val="1.0"/>
  <p:tag name="KSO_WM_BEAUTIFY_FLAG" val="#wm#"/>
  <p:tag name="KSO_WM_DIAGRAM_GROUP_CODE" val="l1-2"/>
  <p:tag name="KSO_WM_SLIDE_DIAGTYPE" val="l"/>
  <p:tag name="KSO_WM_SLIDE_LAYOUT" val="a_i_l"/>
  <p:tag name="KSO_WM_SLIDE_LAYOUT_CNT" val="1_1_1"/>
  <p:tag name="KSO_WM_SLIDE_TYPE" val="text"/>
  <p:tag name="KSO_WM_SLIDE_SIZE" val="863.5*372.599"/>
  <p:tag name="KSO_WM_SLIDE_POSITION" val="48.1999*119.495"/>
  <p:tag name="KSO_WM_SLIDE_SUBTYPE" val="diag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topBottom&quot;,&quot;left&quot;:0.0,&quot;top&quot;:0.0,&quot;right&quot;:0.0,&quot;bottom&quot;:0.0,&quot;leftAbs&quot;:false,&quot;topAbs&quot;:false,&quot;rightAbs&quot;:false,&quot;bottomAbs&quot;:false},{&quot;type&quot;:&quot;general&quot;,&quot;left&quot;:0.0,&quot;top&quot;:0.0,&quot;right&quot;:0.0,&quot;bottom&quot;:0.0,&quot;leftAbs&quot;:false,&quot;topAbs&quot;:false,&quot;rightAbs&quot;:false,&quot;bottomAbs&quot;:false}]}"/>
  <p:tag name="KSO_WM_SLIDE_BACKGROUND" val="[&quot;topBottom&quot;,&quot;general&quot;]"/>
  <p:tag name="KSO_WM_SLIDE_RATIO" val="1.777778"/>
  <p:tag name="KSO_WM_TEMPLATE_MASTER_TYPE" val="1"/>
  <p:tag name="KSO_WM_TEMPLATE_COLOR_TYPE" val="1"/>
  <p:tag name="KSO_WM_TEMPLATE_CATEGORY" val="custom"/>
  <p:tag name="KSO_WM_TEMPLATE_INDEX" val="20204358"/>
  <p:tag name="KSO_WM_SLIDE_ID" val="custom20204358_9"/>
</p:tagLst>
</file>

<file path=ppt/tags/tag178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358"/>
  <p:tag name="KSO_WM_UNIT_ID" val="custom20204358_7*e*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4358"/>
  <p:tag name="KSO_WM_UNIT_ID" val="custom20204358_7*a*1"/>
  <p:tag name="KSO_WM_UNIT_ISNUMDGMTITLE" val="0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358"/>
  <p:tag name="KSO_WM_SLIDE_ID" val="custom20204358_7"/>
</p:tagLst>
</file>

<file path=ppt/tags/tag181.xml><?xml version="1.0" encoding="utf-8"?>
<p:tagLst xmlns:p="http://schemas.openxmlformats.org/presentationml/2006/main">
  <p:tag name="KSO_WM_SLIDE_BACKGROUND_TYPE" val="topBottom"/>
  <p:tag name="KSO_WM_UNIT_SUBTYPE" val="h"/>
  <p:tag name="KSO_WM_TEMPLATE_CATEGORY" val="custom"/>
  <p:tag name="KSO_WM_TEMPLATE_INDEX" val="20204358"/>
  <p:tag name="KSO_WM_UNIT_ID" val="custom20204358_9*i*1"/>
  <p:tag name="KSO_WM_UNIT_TYPE" val="i"/>
  <p:tag name="KSO_WM_UNIT_INDEX" val="1"/>
  <p:tag name="KSO_WM_UNIT_BK_DARK_LIGHT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FILL_FORE_SCHEMECOLOR_INDEX" val="16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82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4358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04358_9*i*2"/>
  <p:tag name="KSO_WM_UNIT_LAYERLEVEL" val="1"/>
  <p:tag name="KSO_WM_TAG_VERSION" val="1.0"/>
  <p:tag name="KSO_WM_BEAUTIFY_FLAG" val="#wm#"/>
  <p:tag name="KSO_WM_UNIT_USESOURCEFORMAT_APPLY" val="1"/>
</p:tagLst>
</file>

<file path=ppt/tags/tag183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4358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04358_9*i*3"/>
  <p:tag name="KSO_WM_UNIT_LAYERLEVEL" val="1"/>
  <p:tag name="KSO_WM_TAG_VERSION" val="1.0"/>
  <p:tag name="KSO_WM_BEAUTIFY_FLAG" val="#wm#"/>
  <p:tag name="KSO_WM_UNIT_USESOURCEFORMAT_APPLY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DIAGRAM_GROUP_CODE" val="l1-2"/>
  <p:tag name="KSO_WM_TEMPLATE_CATEGORY" val="custom"/>
  <p:tag name="KSO_WM_TEMPLATE_INDEX" val="20204358"/>
  <p:tag name="KSO_WM_UNIT_ID" val="custom20204358_9*a*1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185.xml><?xml version="1.0" encoding="utf-8"?>
<p:tagLst xmlns:p="http://schemas.openxmlformats.org/presentationml/2006/main">
  <p:tag name="KSO_WM_TEMPLATE_SUBCATEGORY" val="0"/>
  <p:tag name="KSO_WM_SLIDE_ITEM_CNT" val="2"/>
  <p:tag name="KSO_WM_SLIDE_INDEX" val="9"/>
  <p:tag name="KSO_WM_TAG_VERSION" val="1.0"/>
  <p:tag name="KSO_WM_BEAUTIFY_FLAG" val="#wm#"/>
  <p:tag name="KSO_WM_DIAGRAM_GROUP_CODE" val="l1-2"/>
  <p:tag name="KSO_WM_SLIDE_DIAGTYPE" val="l"/>
  <p:tag name="KSO_WM_SLIDE_LAYOUT" val="a_i_l"/>
  <p:tag name="KSO_WM_SLIDE_LAYOUT_CNT" val="1_1_1"/>
  <p:tag name="KSO_WM_SLIDE_TYPE" val="text"/>
  <p:tag name="KSO_WM_SLIDE_SIZE" val="863.5*372.599"/>
  <p:tag name="KSO_WM_SLIDE_POSITION" val="48.1999*119.495"/>
  <p:tag name="KSO_WM_SLIDE_SUBTYPE" val="diag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topBottom&quot;,&quot;left&quot;:0.0,&quot;top&quot;:0.0,&quot;right&quot;:0.0,&quot;bottom&quot;:0.0,&quot;leftAbs&quot;:false,&quot;topAbs&quot;:false,&quot;rightAbs&quot;:false,&quot;bottomAbs&quot;:false},{&quot;type&quot;:&quot;general&quot;,&quot;left&quot;:0.0,&quot;top&quot;:0.0,&quot;right&quot;:0.0,&quot;bottom&quot;:0.0,&quot;leftAbs&quot;:false,&quot;topAbs&quot;:false,&quot;rightAbs&quot;:false,&quot;bottomAbs&quot;:false}]}"/>
  <p:tag name="KSO_WM_SLIDE_BACKGROUND" val="[&quot;topBottom&quot;,&quot;general&quot;]"/>
  <p:tag name="KSO_WM_SLIDE_RATIO" val="1.777778"/>
  <p:tag name="KSO_WM_TEMPLATE_MASTER_TYPE" val="1"/>
  <p:tag name="KSO_WM_TEMPLATE_COLOR_TYPE" val="1"/>
  <p:tag name="KSO_WM_TEMPLATE_CATEGORY" val="custom"/>
  <p:tag name="KSO_WM_TEMPLATE_INDEX" val="20204358"/>
  <p:tag name="KSO_WM_SLIDE_ID" val="custom20204358_9"/>
</p:tagLst>
</file>

<file path=ppt/tags/tag186.xml><?xml version="1.0" encoding="utf-8"?>
<p:tagLst xmlns:p="http://schemas.openxmlformats.org/presentationml/2006/main">
  <p:tag name="KSO_WM_SLIDE_BACKGROUND_TYPE" val="topBottom"/>
  <p:tag name="KSO_WM_UNIT_SUBTYPE" val="h"/>
  <p:tag name="KSO_WM_TEMPLATE_CATEGORY" val="custom"/>
  <p:tag name="KSO_WM_TEMPLATE_INDEX" val="20204358"/>
  <p:tag name="KSO_WM_UNIT_ID" val="custom20204358_9*i*1"/>
  <p:tag name="KSO_WM_UNIT_TYPE" val="i"/>
  <p:tag name="KSO_WM_UNIT_INDEX" val="1"/>
  <p:tag name="KSO_WM_UNIT_BK_DARK_LIGHT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FILL_FORE_SCHEMECOLOR_INDEX" val="16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87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4358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04358_9*i*2"/>
  <p:tag name="KSO_WM_UNIT_LAYERLEVEL" val="1"/>
  <p:tag name="KSO_WM_TAG_VERSION" val="1.0"/>
  <p:tag name="KSO_WM_BEAUTIFY_FLAG" val="#wm#"/>
  <p:tag name="KSO_WM_UNIT_USESOURCEFORMAT_APPLY" val="1"/>
</p:tagLst>
</file>

<file path=ppt/tags/tag188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4358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04358_9*i*3"/>
  <p:tag name="KSO_WM_UNIT_LAYERLEVEL" val="1"/>
  <p:tag name="KSO_WM_TAG_VERSION" val="1.0"/>
  <p:tag name="KSO_WM_BEAUTIFY_FLAG" val="#wm#"/>
  <p:tag name="KSO_WM_UNIT_USESOURCEFORMAT_APPLY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DIAGRAM_GROUP_CODE" val="l1-2"/>
  <p:tag name="KSO_WM_TEMPLATE_CATEGORY" val="custom"/>
  <p:tag name="KSO_WM_TEMPLATE_INDEX" val="20204358"/>
  <p:tag name="KSO_WM_UNIT_ID" val="custom20204358_9*a*1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TEMPLATE_SUBCATEGORY" val="0"/>
  <p:tag name="KSO_WM_SLIDE_ITEM_CNT" val="2"/>
  <p:tag name="KSO_WM_SLIDE_INDEX" val="9"/>
  <p:tag name="KSO_WM_TAG_VERSION" val="1.0"/>
  <p:tag name="KSO_WM_BEAUTIFY_FLAG" val="#wm#"/>
  <p:tag name="KSO_WM_DIAGRAM_GROUP_CODE" val="l1-2"/>
  <p:tag name="KSO_WM_SLIDE_DIAGTYPE" val="l"/>
  <p:tag name="KSO_WM_SLIDE_LAYOUT" val="a_i_l"/>
  <p:tag name="KSO_WM_SLIDE_LAYOUT_CNT" val="1_1_1"/>
  <p:tag name="KSO_WM_SLIDE_TYPE" val="text"/>
  <p:tag name="KSO_WM_SLIDE_SIZE" val="863.5*372.599"/>
  <p:tag name="KSO_WM_SLIDE_POSITION" val="48.1999*119.495"/>
  <p:tag name="KSO_WM_SLIDE_SUBTYPE" val="diag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topBottom&quot;,&quot;left&quot;:0.0,&quot;top&quot;:0.0,&quot;right&quot;:0.0,&quot;bottom&quot;:0.0,&quot;leftAbs&quot;:false,&quot;topAbs&quot;:false,&quot;rightAbs&quot;:false,&quot;bottomAbs&quot;:false},{&quot;type&quot;:&quot;general&quot;,&quot;left&quot;:0.0,&quot;top&quot;:0.0,&quot;right&quot;:0.0,&quot;bottom&quot;:0.0,&quot;leftAbs&quot;:false,&quot;topAbs&quot;:false,&quot;rightAbs&quot;:false,&quot;bottomAbs&quot;:false}]}"/>
  <p:tag name="KSO_WM_SLIDE_BACKGROUND" val="[&quot;topBottom&quot;,&quot;general&quot;]"/>
  <p:tag name="KSO_WM_SLIDE_RATIO" val="1.777778"/>
  <p:tag name="KSO_WM_TEMPLATE_MASTER_TYPE" val="1"/>
  <p:tag name="KSO_WM_TEMPLATE_COLOR_TYPE" val="1"/>
  <p:tag name="KSO_WM_TEMPLATE_CATEGORY" val="custom"/>
  <p:tag name="KSO_WM_TEMPLATE_INDEX" val="20204358"/>
  <p:tag name="KSO_WM_SLIDE_ID" val="custom20204358_9"/>
</p:tagLst>
</file>

<file path=ppt/tags/tag191.xml><?xml version="1.0" encoding="utf-8"?>
<p:tagLst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单击此处添加副标题内容"/>
  <p:tag name="KSO_WM_TEMPLATE_CATEGORY" val="custom"/>
  <p:tag name="KSO_WM_TEMPLATE_INDEX" val="20204358"/>
  <p:tag name="KSO_WM_UNIT_ID" val="custom20204358_44*b*1"/>
  <p:tag name="KSO_WM_UNIT_ISNUMDGMTITLE" val="0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1"/>
  <p:tag name="KSO_WM_UNIT_TYPE" val="a"/>
  <p:tag name="KSO_WM_UNIT_INDEX" val="1"/>
  <p:tag name="KSO_WM_UNIT_PRESET_TEXT" val="谢谢观看"/>
  <p:tag name="KSO_WM_TEMPLATE_CATEGORY" val="custom"/>
  <p:tag name="KSO_WM_TEMPLATE_INDEX" val="20204358"/>
  <p:tag name="KSO_WM_UNIT_ID" val="custom20204358_44*a*1"/>
  <p:tag name="KSO_WM_UNIT_ISNUMDGMTITLE" val="0"/>
</p:tagLst>
</file>

<file path=ppt/tags/tag193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44"/>
  <p:tag name="KSO_WM_TAG_VERSION" val="1.0"/>
  <p:tag name="KSO_WM_SLIDE_LAYOUT" val="a_b"/>
  <p:tag name="KSO_WM_SLIDE_LAYOUT_CNT" val="1_1"/>
  <p:tag name="KSO_WM_SLIDE_TYPE" val="endPage"/>
  <p:tag name="KSO_WM_SLIDE_SUBTYPE" val="pureTxt"/>
  <p:tag name="KSO_WM_TEMPLATE_MASTER_TYPE" val="1"/>
  <p:tag name="KSO_WM_TEMPLATE_COLOR_TYPE" val="1"/>
  <p:tag name="KSO_WM_TEMPLATE_CATEGORY" val="custom"/>
  <p:tag name="KSO_WM_TEMPLATE_INDEX" val="20204358"/>
  <p:tag name="KSO_WM_SLIDE_ID" val="custom20204358_44"/>
</p:tagLst>
</file>

<file path=ppt/tags/tag194.xml><?xml version="1.0" encoding="utf-8"?>
<p:tagLst xmlns:p="http://schemas.openxmlformats.org/presentationml/2006/main">
  <p:tag name="COMMONDATA" val="eyJoZGlkIjoiNTM5OGFiOWZlNDQ5MTAyMTMxYTdlYTVhNjUwODEzM2IifQ=="/>
  <p:tag name="KSO_WPP_MARK_KEY" val="fafd4fc4-d197-4259-985f-b2c2c73ca7c5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y"/>
  <p:tag name="KSO_WM_UNIT_INDEX" val="1"/>
  <p:tag name="KSO_WM_UNIT_ID" val="_1*y*1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general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general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86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1"/>
  <p:tag name="KSO_WM_UNIT_BK_DARK_LIGHT" val="1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4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1"/>
  <p:tag name="KSO_WM_UNIT_BK_DARK_LIGHT" val="1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leftRigh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000000"/>
      </a:dk1>
      <a:lt1>
        <a:srgbClr val="FFFFFF"/>
      </a:lt1>
      <a:dk2>
        <a:srgbClr val="1B1F20"/>
      </a:dk2>
      <a:lt2>
        <a:srgbClr val="222829"/>
      </a:lt2>
      <a:accent1>
        <a:srgbClr val="A8CCD5"/>
      </a:accent1>
      <a:accent2>
        <a:srgbClr val="ABC7DC"/>
      </a:accent2>
      <a:accent3>
        <a:srgbClr val="B0BDDA"/>
      </a:accent3>
      <a:accent4>
        <a:srgbClr val="BCB5D5"/>
      </a:accent4>
      <a:accent5>
        <a:srgbClr val="CCAFC9"/>
      </a:accent5>
      <a:accent6>
        <a:srgbClr val="B44889"/>
      </a:accent6>
      <a:hlink>
        <a:srgbClr val="1C2022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">
    <a:dk1>
      <a:srgbClr val="000000"/>
    </a:dk1>
    <a:lt1>
      <a:srgbClr val="FFFFFF"/>
    </a:lt1>
    <a:dk2>
      <a:srgbClr val="1B1F20"/>
    </a:dk2>
    <a:lt2>
      <a:srgbClr val="222829"/>
    </a:lt2>
    <a:accent1>
      <a:srgbClr val="A8CCD5"/>
    </a:accent1>
    <a:accent2>
      <a:srgbClr val="ABC7DC"/>
    </a:accent2>
    <a:accent3>
      <a:srgbClr val="B0BDDA"/>
    </a:accent3>
    <a:accent4>
      <a:srgbClr val="BCB5D5"/>
    </a:accent4>
    <a:accent5>
      <a:srgbClr val="CCAFC9"/>
    </a:accent5>
    <a:accent6>
      <a:srgbClr val="B44889"/>
    </a:accent6>
    <a:hlink>
      <a:srgbClr val="1C2022"/>
    </a:hlink>
    <a:folHlink>
      <a:srgbClr val="954D72"/>
    </a:folHlink>
  </a:clrScheme>
</a:themeOverride>
</file>

<file path=ppt/theme/themeOverride10.xml><?xml version="1.0" encoding="utf-8"?>
<a:themeOverride xmlns:a="http://schemas.openxmlformats.org/drawingml/2006/main">
  <a:clrScheme name="自定义 1">
    <a:dk1>
      <a:srgbClr val="000000"/>
    </a:dk1>
    <a:lt1>
      <a:srgbClr val="FFFFFF"/>
    </a:lt1>
    <a:dk2>
      <a:srgbClr val="1B1F20"/>
    </a:dk2>
    <a:lt2>
      <a:srgbClr val="222829"/>
    </a:lt2>
    <a:accent1>
      <a:srgbClr val="A8CCD5"/>
    </a:accent1>
    <a:accent2>
      <a:srgbClr val="ABC7DC"/>
    </a:accent2>
    <a:accent3>
      <a:srgbClr val="B0BDDA"/>
    </a:accent3>
    <a:accent4>
      <a:srgbClr val="BCB5D5"/>
    </a:accent4>
    <a:accent5>
      <a:srgbClr val="CCAFC9"/>
    </a:accent5>
    <a:accent6>
      <a:srgbClr val="B44889"/>
    </a:accent6>
    <a:hlink>
      <a:srgbClr val="1C2022"/>
    </a:hlink>
    <a:folHlink>
      <a:srgbClr val="954D72"/>
    </a:folHlink>
  </a:clrScheme>
</a:themeOverride>
</file>

<file path=ppt/theme/themeOverride2.xml><?xml version="1.0" encoding="utf-8"?>
<a:themeOverride xmlns:a="http://schemas.openxmlformats.org/drawingml/2006/main">
  <a:clrScheme name="自定义 1">
    <a:dk1>
      <a:srgbClr val="000000"/>
    </a:dk1>
    <a:lt1>
      <a:srgbClr val="FFFFFF"/>
    </a:lt1>
    <a:dk2>
      <a:srgbClr val="1B1F20"/>
    </a:dk2>
    <a:lt2>
      <a:srgbClr val="222829"/>
    </a:lt2>
    <a:accent1>
      <a:srgbClr val="A8CCD5"/>
    </a:accent1>
    <a:accent2>
      <a:srgbClr val="ABC7DC"/>
    </a:accent2>
    <a:accent3>
      <a:srgbClr val="B0BDDA"/>
    </a:accent3>
    <a:accent4>
      <a:srgbClr val="BCB5D5"/>
    </a:accent4>
    <a:accent5>
      <a:srgbClr val="CCAFC9"/>
    </a:accent5>
    <a:accent6>
      <a:srgbClr val="B44889"/>
    </a:accent6>
    <a:hlink>
      <a:srgbClr val="1C2022"/>
    </a:hlink>
    <a:folHlink>
      <a:srgbClr val="954D72"/>
    </a:folHlink>
  </a:clrScheme>
</a:themeOverride>
</file>

<file path=ppt/theme/themeOverride3.xml><?xml version="1.0" encoding="utf-8"?>
<a:themeOverride xmlns:a="http://schemas.openxmlformats.org/drawingml/2006/main">
  <a:clrScheme name="自定义 1">
    <a:dk1>
      <a:srgbClr val="000000"/>
    </a:dk1>
    <a:lt1>
      <a:srgbClr val="FFFFFF"/>
    </a:lt1>
    <a:dk2>
      <a:srgbClr val="1B1F20"/>
    </a:dk2>
    <a:lt2>
      <a:srgbClr val="222829"/>
    </a:lt2>
    <a:accent1>
      <a:srgbClr val="A8CCD5"/>
    </a:accent1>
    <a:accent2>
      <a:srgbClr val="ABC7DC"/>
    </a:accent2>
    <a:accent3>
      <a:srgbClr val="B0BDDA"/>
    </a:accent3>
    <a:accent4>
      <a:srgbClr val="BCB5D5"/>
    </a:accent4>
    <a:accent5>
      <a:srgbClr val="CCAFC9"/>
    </a:accent5>
    <a:accent6>
      <a:srgbClr val="B44889"/>
    </a:accent6>
    <a:hlink>
      <a:srgbClr val="1C2022"/>
    </a:hlink>
    <a:folHlink>
      <a:srgbClr val="954D72"/>
    </a:folHlink>
  </a:clrScheme>
</a:themeOverride>
</file>

<file path=ppt/theme/themeOverride4.xml><?xml version="1.0" encoding="utf-8"?>
<a:themeOverride xmlns:a="http://schemas.openxmlformats.org/drawingml/2006/main">
  <a:clrScheme name="自定义 1">
    <a:dk1>
      <a:srgbClr val="000000"/>
    </a:dk1>
    <a:lt1>
      <a:srgbClr val="FFFFFF"/>
    </a:lt1>
    <a:dk2>
      <a:srgbClr val="1B1F20"/>
    </a:dk2>
    <a:lt2>
      <a:srgbClr val="222829"/>
    </a:lt2>
    <a:accent1>
      <a:srgbClr val="A8CCD5"/>
    </a:accent1>
    <a:accent2>
      <a:srgbClr val="ABC7DC"/>
    </a:accent2>
    <a:accent3>
      <a:srgbClr val="B0BDDA"/>
    </a:accent3>
    <a:accent4>
      <a:srgbClr val="BCB5D5"/>
    </a:accent4>
    <a:accent5>
      <a:srgbClr val="CCAFC9"/>
    </a:accent5>
    <a:accent6>
      <a:srgbClr val="B44889"/>
    </a:accent6>
    <a:hlink>
      <a:srgbClr val="1C2022"/>
    </a:hlink>
    <a:folHlink>
      <a:srgbClr val="954D72"/>
    </a:folHlink>
  </a:clrScheme>
</a:themeOverride>
</file>

<file path=ppt/theme/themeOverride5.xml><?xml version="1.0" encoding="utf-8"?>
<a:themeOverride xmlns:a="http://schemas.openxmlformats.org/drawingml/2006/main">
  <a:clrScheme name="自定义 1">
    <a:dk1>
      <a:srgbClr val="000000"/>
    </a:dk1>
    <a:lt1>
      <a:srgbClr val="FFFFFF"/>
    </a:lt1>
    <a:dk2>
      <a:srgbClr val="1B1F20"/>
    </a:dk2>
    <a:lt2>
      <a:srgbClr val="222829"/>
    </a:lt2>
    <a:accent1>
      <a:srgbClr val="A8CCD5"/>
    </a:accent1>
    <a:accent2>
      <a:srgbClr val="ABC7DC"/>
    </a:accent2>
    <a:accent3>
      <a:srgbClr val="B0BDDA"/>
    </a:accent3>
    <a:accent4>
      <a:srgbClr val="BCB5D5"/>
    </a:accent4>
    <a:accent5>
      <a:srgbClr val="CCAFC9"/>
    </a:accent5>
    <a:accent6>
      <a:srgbClr val="B44889"/>
    </a:accent6>
    <a:hlink>
      <a:srgbClr val="1C2022"/>
    </a:hlink>
    <a:folHlink>
      <a:srgbClr val="954D72"/>
    </a:folHlink>
  </a:clrScheme>
</a:themeOverride>
</file>

<file path=ppt/theme/themeOverride6.xml><?xml version="1.0" encoding="utf-8"?>
<a:themeOverride xmlns:a="http://schemas.openxmlformats.org/drawingml/2006/main">
  <a:clrScheme name="自定义 1">
    <a:dk1>
      <a:srgbClr val="000000"/>
    </a:dk1>
    <a:lt1>
      <a:srgbClr val="FFFFFF"/>
    </a:lt1>
    <a:dk2>
      <a:srgbClr val="1B1F20"/>
    </a:dk2>
    <a:lt2>
      <a:srgbClr val="222829"/>
    </a:lt2>
    <a:accent1>
      <a:srgbClr val="A8CCD5"/>
    </a:accent1>
    <a:accent2>
      <a:srgbClr val="ABC7DC"/>
    </a:accent2>
    <a:accent3>
      <a:srgbClr val="B0BDDA"/>
    </a:accent3>
    <a:accent4>
      <a:srgbClr val="BCB5D5"/>
    </a:accent4>
    <a:accent5>
      <a:srgbClr val="CCAFC9"/>
    </a:accent5>
    <a:accent6>
      <a:srgbClr val="B44889"/>
    </a:accent6>
    <a:hlink>
      <a:srgbClr val="1C2022"/>
    </a:hlink>
    <a:folHlink>
      <a:srgbClr val="954D72"/>
    </a:folHlink>
  </a:clrScheme>
</a:themeOverride>
</file>

<file path=ppt/theme/themeOverride7.xml><?xml version="1.0" encoding="utf-8"?>
<a:themeOverride xmlns:a="http://schemas.openxmlformats.org/drawingml/2006/main">
  <a:clrScheme name="自定义 1">
    <a:dk1>
      <a:srgbClr val="000000"/>
    </a:dk1>
    <a:lt1>
      <a:srgbClr val="FFFFFF"/>
    </a:lt1>
    <a:dk2>
      <a:srgbClr val="1B1F20"/>
    </a:dk2>
    <a:lt2>
      <a:srgbClr val="222829"/>
    </a:lt2>
    <a:accent1>
      <a:srgbClr val="A8CCD5"/>
    </a:accent1>
    <a:accent2>
      <a:srgbClr val="ABC7DC"/>
    </a:accent2>
    <a:accent3>
      <a:srgbClr val="B0BDDA"/>
    </a:accent3>
    <a:accent4>
      <a:srgbClr val="BCB5D5"/>
    </a:accent4>
    <a:accent5>
      <a:srgbClr val="CCAFC9"/>
    </a:accent5>
    <a:accent6>
      <a:srgbClr val="B44889"/>
    </a:accent6>
    <a:hlink>
      <a:srgbClr val="1C2022"/>
    </a:hlink>
    <a:folHlink>
      <a:srgbClr val="954D72"/>
    </a:folHlink>
  </a:clrScheme>
</a:themeOverride>
</file>

<file path=ppt/theme/themeOverride8.xml><?xml version="1.0" encoding="utf-8"?>
<a:themeOverride xmlns:a="http://schemas.openxmlformats.org/drawingml/2006/main">
  <a:clrScheme name="自定义 1">
    <a:dk1>
      <a:srgbClr val="000000"/>
    </a:dk1>
    <a:lt1>
      <a:srgbClr val="FFFFFF"/>
    </a:lt1>
    <a:dk2>
      <a:srgbClr val="1B1F20"/>
    </a:dk2>
    <a:lt2>
      <a:srgbClr val="222829"/>
    </a:lt2>
    <a:accent1>
      <a:srgbClr val="A8CCD5"/>
    </a:accent1>
    <a:accent2>
      <a:srgbClr val="ABC7DC"/>
    </a:accent2>
    <a:accent3>
      <a:srgbClr val="B0BDDA"/>
    </a:accent3>
    <a:accent4>
      <a:srgbClr val="BCB5D5"/>
    </a:accent4>
    <a:accent5>
      <a:srgbClr val="CCAFC9"/>
    </a:accent5>
    <a:accent6>
      <a:srgbClr val="B44889"/>
    </a:accent6>
    <a:hlink>
      <a:srgbClr val="1C2022"/>
    </a:hlink>
    <a:folHlink>
      <a:srgbClr val="954D72"/>
    </a:folHlink>
  </a:clrScheme>
</a:themeOverride>
</file>

<file path=ppt/theme/themeOverride9.xml><?xml version="1.0" encoding="utf-8"?>
<a:themeOverride xmlns:a="http://schemas.openxmlformats.org/drawingml/2006/main">
  <a:clrScheme name="自定义 1">
    <a:dk1>
      <a:srgbClr val="000000"/>
    </a:dk1>
    <a:lt1>
      <a:srgbClr val="FFFFFF"/>
    </a:lt1>
    <a:dk2>
      <a:srgbClr val="1B1F20"/>
    </a:dk2>
    <a:lt2>
      <a:srgbClr val="222829"/>
    </a:lt2>
    <a:accent1>
      <a:srgbClr val="A8CCD5"/>
    </a:accent1>
    <a:accent2>
      <a:srgbClr val="ABC7DC"/>
    </a:accent2>
    <a:accent3>
      <a:srgbClr val="B0BDDA"/>
    </a:accent3>
    <a:accent4>
      <a:srgbClr val="BCB5D5"/>
    </a:accent4>
    <a:accent5>
      <a:srgbClr val="CCAFC9"/>
    </a:accent5>
    <a:accent6>
      <a:srgbClr val="B44889"/>
    </a:accent6>
    <a:hlink>
      <a:srgbClr val="1C2022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</Words>
  <Application>WPS 演示</Application>
  <PresentationFormat>宽屏</PresentationFormat>
  <Paragraphs>95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Office 主题</vt:lpstr>
      <vt:lpstr>1_Office 主题​​</vt:lpstr>
      <vt:lpstr>深度强化学习算法DQN实现</vt:lpstr>
      <vt:lpstr>算法流程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结果分析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CHEMISTRYMASTER</dc:creator>
  <cp:lastModifiedBy>无聊的人</cp:lastModifiedBy>
  <cp:revision>6</cp:revision>
  <dcterms:created xsi:type="dcterms:W3CDTF">2023-05-28T11:47:00Z</dcterms:created>
  <dcterms:modified xsi:type="dcterms:W3CDTF">2023-05-28T16:01:49Z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24D46C251DBC422E9FFFA464D686E16D_12</vt:lpwstr>
  </property>
  <property fmtid="{D5CDD505-2E9C-101B-9397-08002B2CF9AE}" pid="3" name="KSOProductBuildVer">
    <vt:lpwstr>2052-11.1.0.14309</vt:lpwstr>
  </property>
</Properties>
</file>