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62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20" r:id="rId36"/>
    <p:sldId id="318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450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43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3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lef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image" Target="file:///C:\Users\D69LXP2\Desktop\400px_tools/pic_temp/1_pic_quater_right_up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0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lef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lef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7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image" Target="file:///C:\Users\D69LXP2\Desktop\400px_tools/pic_temp/1_pic_quater_right_up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lef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18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image" Target="file:///C:\Users\D69LXP2\Desktop\400px_tools/pic_temp/1_pic_quater_right_up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lef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0" Type="http://schemas.openxmlformats.org/officeDocument/2006/relationships/tags" Target="../tags/tag141.xml"/><Relationship Id="rId2" Type="http://schemas.openxmlformats.org/officeDocument/2006/relationships/tags" Target="../tags/tag129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image" Target="file:///C:\Users\D69LXP2\Desktop\400px_tools/pic_temp/1_pic_quater_right_up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2" y="1566196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62" y="1566196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 userDrawn="1">
            <p:custDataLst>
              <p:tags r:id="rId15"/>
            </p:custDataLst>
          </p:nvPr>
        </p:nvSpPr>
        <p:spPr>
          <a:xfrm>
            <a:off x="2285969" y="3507740"/>
            <a:ext cx="7620061" cy="4597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6"/>
            </p:custDataLst>
          </p:nvPr>
        </p:nvSpPr>
        <p:spPr>
          <a:xfrm>
            <a:off x="2285969" y="3518536"/>
            <a:ext cx="7620061" cy="44894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7"/>
            </p:custDataLst>
          </p:nvPr>
        </p:nvSpPr>
        <p:spPr>
          <a:xfrm>
            <a:off x="2191153" y="1964806"/>
            <a:ext cx="7809692" cy="1398905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64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5471160" y="3213100"/>
            <a:ext cx="5567680" cy="83566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5471160" y="4150997"/>
            <a:ext cx="5567680" cy="83566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281536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489301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idx="14" hasCustomPrompt="1"/>
            <p:custDataLst>
              <p:tags r:id="rId16"/>
            </p:custDataLst>
          </p:nvPr>
        </p:nvSpPr>
        <p:spPr>
          <a:xfrm>
            <a:off x="3019108" y="741363"/>
            <a:ext cx="1240790" cy="4130675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17"/>
            </p:custDataLst>
          </p:nvPr>
        </p:nvSpPr>
        <p:spPr>
          <a:xfrm>
            <a:off x="4336045" y="745808"/>
            <a:ext cx="627872" cy="4121785"/>
          </a:xfrm>
        </p:spPr>
        <p:txBody>
          <a:bodyPr vert="eaVert" wrap="square" lIns="91440" tIns="45720" rIns="91440" bIns="45720" anchor="b" anchorCtr="1">
            <a:normAutofit/>
          </a:bodyPr>
          <a:lstStyle>
            <a:lvl1pPr marL="0" marR="0" indent="0" algn="dist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6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image" Target="file:///C:\Users\D69LXP2\Desktop\400px_tools/pic_temp/pic_sup.png" TargetMode="Externa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36.xml"/><Relationship Id="rId21" Type="http://schemas.openxmlformats.org/officeDocument/2006/relationships/image" Target="../media/image16.jpeg"/><Relationship Id="rId20" Type="http://schemas.openxmlformats.org/officeDocument/2006/relationships/tags" Target="../tags/tag235.xml"/><Relationship Id="rId2" Type="http://schemas.openxmlformats.org/officeDocument/2006/relationships/image" Target="../media/image1.png"/><Relationship Id="rId19" Type="http://schemas.openxmlformats.org/officeDocument/2006/relationships/image" Target="../media/image15.jpeg"/><Relationship Id="rId18" Type="http://schemas.openxmlformats.org/officeDocument/2006/relationships/tags" Target="../tags/tag234.xml"/><Relationship Id="rId17" Type="http://schemas.openxmlformats.org/officeDocument/2006/relationships/image" Target="../media/image14.jpeg"/><Relationship Id="rId16" Type="http://schemas.openxmlformats.org/officeDocument/2006/relationships/tags" Target="../tags/tag233.xml"/><Relationship Id="rId15" Type="http://schemas.openxmlformats.org/officeDocument/2006/relationships/image" Target="../media/image12.png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2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file:///C:\Users\D69LXP2\Desktop\400px_tools/pic_temp/pic_sup.png" TargetMode="Externa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48.xml"/><Relationship Id="rId21" Type="http://schemas.openxmlformats.org/officeDocument/2006/relationships/image" Target="../media/image19.jpeg"/><Relationship Id="rId20" Type="http://schemas.openxmlformats.org/officeDocument/2006/relationships/tags" Target="../tags/tag247.xml"/><Relationship Id="rId2" Type="http://schemas.openxmlformats.org/officeDocument/2006/relationships/image" Target="../media/image1.png"/><Relationship Id="rId19" Type="http://schemas.openxmlformats.org/officeDocument/2006/relationships/image" Target="../media/image18.jpeg"/><Relationship Id="rId18" Type="http://schemas.openxmlformats.org/officeDocument/2006/relationships/tags" Target="../tags/tag246.xml"/><Relationship Id="rId17" Type="http://schemas.openxmlformats.org/officeDocument/2006/relationships/image" Target="../media/image17.jpeg"/><Relationship Id="rId16" Type="http://schemas.openxmlformats.org/officeDocument/2006/relationships/tags" Target="../tags/tag245.xml"/><Relationship Id="rId15" Type="http://schemas.openxmlformats.org/officeDocument/2006/relationships/image" Target="../media/image12.png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3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image" Target="file:///C:\Users\D69LXP2\Desktop\400px_tools/pic_temp/pic_sup.png" TargetMode="Externa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60.xml"/><Relationship Id="rId21" Type="http://schemas.openxmlformats.org/officeDocument/2006/relationships/image" Target="../media/image23.jpeg"/><Relationship Id="rId20" Type="http://schemas.openxmlformats.org/officeDocument/2006/relationships/tags" Target="../tags/tag259.xml"/><Relationship Id="rId2" Type="http://schemas.openxmlformats.org/officeDocument/2006/relationships/image" Target="../media/image1.png"/><Relationship Id="rId19" Type="http://schemas.openxmlformats.org/officeDocument/2006/relationships/image" Target="../media/image22.jpeg"/><Relationship Id="rId18" Type="http://schemas.openxmlformats.org/officeDocument/2006/relationships/tags" Target="../tags/tag258.xml"/><Relationship Id="rId17" Type="http://schemas.openxmlformats.org/officeDocument/2006/relationships/image" Target="../media/image21.jpeg"/><Relationship Id="rId16" Type="http://schemas.openxmlformats.org/officeDocument/2006/relationships/tags" Target="../tags/tag257.xml"/><Relationship Id="rId15" Type="http://schemas.openxmlformats.org/officeDocument/2006/relationships/image" Target="../media/image20.png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4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70.xml"/><Relationship Id="rId17" Type="http://schemas.openxmlformats.org/officeDocument/2006/relationships/image" Target="../media/image25.jpeg"/><Relationship Id="rId16" Type="http://schemas.openxmlformats.org/officeDocument/2006/relationships/tags" Target="../tags/tag269.xml"/><Relationship Id="rId15" Type="http://schemas.openxmlformats.org/officeDocument/2006/relationships/image" Target="../media/image24.jpeg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7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7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85.xml"/><Relationship Id="rId7" Type="http://schemas.openxmlformats.org/officeDocument/2006/relationships/image" Target="file:///C:\Users\D69LXP2\Desktop\400px_tools/pic_temp/0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image" Target="file:///C:\Users\D69LXP2\Desktop\400px_tools/pic_temp/pic_sup.png" TargetMode="Externa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301.xml"/><Relationship Id="rId25" Type="http://schemas.openxmlformats.org/officeDocument/2006/relationships/tags" Target="../tags/tag300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image" Target="../media/image1.png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8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313.xml"/><Relationship Id="rId15" Type="http://schemas.openxmlformats.org/officeDocument/2006/relationships/image" Target="../media/image26.png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0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23.xml"/><Relationship Id="rId17" Type="http://schemas.openxmlformats.org/officeDocument/2006/relationships/image" Target="../media/image28.png"/><Relationship Id="rId16" Type="http://schemas.openxmlformats.org/officeDocument/2006/relationships/tags" Target="../tags/tag322.xml"/><Relationship Id="rId15" Type="http://schemas.openxmlformats.org/officeDocument/2006/relationships/image" Target="../media/image27.png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61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33.xml"/><Relationship Id="rId17" Type="http://schemas.openxmlformats.org/officeDocument/2006/relationships/image" Target="../media/image30.png"/><Relationship Id="rId16" Type="http://schemas.openxmlformats.org/officeDocument/2006/relationships/tags" Target="../tags/tag332.xml"/><Relationship Id="rId15" Type="http://schemas.openxmlformats.org/officeDocument/2006/relationships/image" Target="../media/image29.png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2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43.xml"/><Relationship Id="rId17" Type="http://schemas.openxmlformats.org/officeDocument/2006/relationships/image" Target="../media/image32.png"/><Relationship Id="rId16" Type="http://schemas.openxmlformats.org/officeDocument/2006/relationships/tags" Target="../tags/tag342.xml"/><Relationship Id="rId15" Type="http://schemas.openxmlformats.org/officeDocument/2006/relationships/image" Target="../media/image31.png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3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53.xml"/><Relationship Id="rId17" Type="http://schemas.openxmlformats.org/officeDocument/2006/relationships/image" Target="../media/image34.png"/><Relationship Id="rId16" Type="http://schemas.openxmlformats.org/officeDocument/2006/relationships/tags" Target="../tags/tag352.xml"/><Relationship Id="rId15" Type="http://schemas.openxmlformats.org/officeDocument/2006/relationships/image" Target="../media/image33.png"/><Relationship Id="rId14" Type="http://schemas.openxmlformats.org/officeDocument/2006/relationships/tags" Target="../tags/tag351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4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362.xml"/><Relationship Id="rId15" Type="http://schemas.openxmlformats.org/officeDocument/2006/relationships/image" Target="../media/image35.png"/><Relationship Id="rId14" Type="http://schemas.openxmlformats.org/officeDocument/2006/relationships/tags" Target="../tags/tag361.xml"/><Relationship Id="rId13" Type="http://schemas.openxmlformats.org/officeDocument/2006/relationships/tags" Target="../tags/tag360.xml"/><Relationship Id="rId12" Type="http://schemas.openxmlformats.org/officeDocument/2006/relationships/tags" Target="../tags/tag35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5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371.xml"/><Relationship Id="rId15" Type="http://schemas.openxmlformats.org/officeDocument/2006/relationships/image" Target="../media/image36.png"/><Relationship Id="rId14" Type="http://schemas.openxmlformats.org/officeDocument/2006/relationships/tags" Target="../tags/tag370.xml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6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image" Target="file:///C:\Users\D69LXP2\Desktop\400px_tools/pic_temp/pic_sup.png" TargetMode="Externa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82.xml"/><Relationship Id="rId2" Type="http://schemas.openxmlformats.org/officeDocument/2006/relationships/image" Target="../media/image1.png"/><Relationship Id="rId19" Type="http://schemas.openxmlformats.org/officeDocument/2006/relationships/image" Target="../media/image39.png"/><Relationship Id="rId18" Type="http://schemas.openxmlformats.org/officeDocument/2006/relationships/tags" Target="../tags/tag381.xml"/><Relationship Id="rId17" Type="http://schemas.openxmlformats.org/officeDocument/2006/relationships/image" Target="../media/image38.png"/><Relationship Id="rId16" Type="http://schemas.openxmlformats.org/officeDocument/2006/relationships/tags" Target="../tags/tag380.xml"/><Relationship Id="rId15" Type="http://schemas.openxmlformats.org/officeDocument/2006/relationships/image" Target="../media/image37.png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7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image" Target="file:///C:\Users\D69LXP2\Desktop\400px_tools/pic_temp/pic_sup.png" TargetMode="Externa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93.xml"/><Relationship Id="rId2" Type="http://schemas.openxmlformats.org/officeDocument/2006/relationships/image" Target="../media/image1.png"/><Relationship Id="rId19" Type="http://schemas.openxmlformats.org/officeDocument/2006/relationships/image" Target="../media/image42.png"/><Relationship Id="rId18" Type="http://schemas.openxmlformats.org/officeDocument/2006/relationships/tags" Target="../tags/tag392.xml"/><Relationship Id="rId17" Type="http://schemas.openxmlformats.org/officeDocument/2006/relationships/image" Target="../media/image41.png"/><Relationship Id="rId16" Type="http://schemas.openxmlformats.org/officeDocument/2006/relationships/tags" Target="../tags/tag391.xml"/><Relationship Id="rId15" Type="http://schemas.openxmlformats.org/officeDocument/2006/relationships/image" Target="../media/image40.png"/><Relationship Id="rId14" Type="http://schemas.openxmlformats.org/officeDocument/2006/relationships/tags" Target="../tags/tag390.xml"/><Relationship Id="rId13" Type="http://schemas.openxmlformats.org/officeDocument/2006/relationships/tags" Target="../tags/tag389.xml"/><Relationship Id="rId12" Type="http://schemas.openxmlformats.org/officeDocument/2006/relationships/tags" Target="../tags/tag388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8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image" Target="file:///C:\Users\D69LXP2\Desktop\400px_tools/pic_temp/pic_sup.png" TargetMode="Externa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405.xml"/><Relationship Id="rId21" Type="http://schemas.openxmlformats.org/officeDocument/2006/relationships/image" Target="../media/image46.png"/><Relationship Id="rId20" Type="http://schemas.openxmlformats.org/officeDocument/2006/relationships/tags" Target="../tags/tag404.xml"/><Relationship Id="rId2" Type="http://schemas.openxmlformats.org/officeDocument/2006/relationships/image" Target="../media/image1.png"/><Relationship Id="rId19" Type="http://schemas.openxmlformats.org/officeDocument/2006/relationships/image" Target="../media/image45.png"/><Relationship Id="rId18" Type="http://schemas.openxmlformats.org/officeDocument/2006/relationships/tags" Target="../tags/tag403.xml"/><Relationship Id="rId17" Type="http://schemas.openxmlformats.org/officeDocument/2006/relationships/image" Target="../media/image44.png"/><Relationship Id="rId16" Type="http://schemas.openxmlformats.org/officeDocument/2006/relationships/tags" Target="../tags/tag402.xml"/><Relationship Id="rId15" Type="http://schemas.openxmlformats.org/officeDocument/2006/relationships/image" Target="../media/image43.png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39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10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414.xml"/><Relationship Id="rId15" Type="http://schemas.openxmlformats.org/officeDocument/2006/relationships/image" Target="../media/image47.png"/><Relationship Id="rId14" Type="http://schemas.openxmlformats.org/officeDocument/2006/relationships/tags" Target="../tags/tag413.xml"/><Relationship Id="rId13" Type="http://schemas.openxmlformats.org/officeDocument/2006/relationships/tags" Target="../tags/tag412.xml"/><Relationship Id="rId12" Type="http://schemas.openxmlformats.org/officeDocument/2006/relationships/tags" Target="../tags/tag411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40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image" Target="file:///C:\Users\D69LXP2\Desktop\400px_tools/pic_temp/pic_sup.png" TargetMode="Externa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25.xml"/><Relationship Id="rId2" Type="http://schemas.openxmlformats.org/officeDocument/2006/relationships/image" Target="../media/image1.png"/><Relationship Id="rId19" Type="http://schemas.openxmlformats.org/officeDocument/2006/relationships/image" Target="../media/image50.png"/><Relationship Id="rId18" Type="http://schemas.openxmlformats.org/officeDocument/2006/relationships/tags" Target="../tags/tag424.xml"/><Relationship Id="rId17" Type="http://schemas.openxmlformats.org/officeDocument/2006/relationships/image" Target="../media/image49.png"/><Relationship Id="rId16" Type="http://schemas.openxmlformats.org/officeDocument/2006/relationships/tags" Target="../tags/tag423.xml"/><Relationship Id="rId15" Type="http://schemas.openxmlformats.org/officeDocument/2006/relationships/image" Target="../media/image48.png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41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39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tags" Target="../tags/tag42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443.xml"/><Relationship Id="rId7" Type="http://schemas.openxmlformats.org/officeDocument/2006/relationships/image" Target="file:///C:\Users\D69LXP2\Desktop\400px_tools/pic_temp/0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440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8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file:///C:\Users\D69LXP2\Desktop\400px_tools/pic_temp/pic_sup.png" TargetMode="Externa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204.xml"/><Relationship Id="rId21" Type="http://schemas.openxmlformats.org/officeDocument/2006/relationships/tags" Target="../tags/tag203.xml"/><Relationship Id="rId20" Type="http://schemas.openxmlformats.org/officeDocument/2006/relationships/image" Target="../media/image10.jpeg"/><Relationship Id="rId2" Type="http://schemas.openxmlformats.org/officeDocument/2006/relationships/image" Target="../media/image1.png"/><Relationship Id="rId19" Type="http://schemas.openxmlformats.org/officeDocument/2006/relationships/tags" Target="../tags/tag202.xml"/><Relationship Id="rId18" Type="http://schemas.openxmlformats.org/officeDocument/2006/relationships/image" Target="../media/image9.jpeg"/><Relationship Id="rId17" Type="http://schemas.openxmlformats.org/officeDocument/2006/relationships/tags" Target="../tags/tag201.xml"/><Relationship Id="rId16" Type="http://schemas.openxmlformats.org/officeDocument/2006/relationships/image" Target="../media/image8.jpeg"/><Relationship Id="rId15" Type="http://schemas.openxmlformats.org/officeDocument/2006/relationships/tags" Target="../tags/tag200.xml"/><Relationship Id="rId14" Type="http://schemas.openxmlformats.org/officeDocument/2006/relationships/image" Target="../media/image7.png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14.xml"/><Relationship Id="rId17" Type="http://schemas.openxmlformats.org/officeDocument/2006/relationships/image" Target="../media/image7.png"/><Relationship Id="rId16" Type="http://schemas.openxmlformats.org/officeDocument/2006/relationships/tags" Target="../tags/tag213.xml"/><Relationship Id="rId15" Type="http://schemas.openxmlformats.org/officeDocument/2006/relationships/image" Target="../media/image11.jpeg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file:///C:\Users\D69LXP2\Desktop\400px_tools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24.xml"/><Relationship Id="rId17" Type="http://schemas.openxmlformats.org/officeDocument/2006/relationships/image" Target="../media/image13.jpeg"/><Relationship Id="rId16" Type="http://schemas.openxmlformats.org/officeDocument/2006/relationships/tags" Target="../tags/tag223.xml"/><Relationship Id="rId15" Type="http://schemas.openxmlformats.org/officeDocument/2006/relationships/image" Target="../media/image12.png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image" Target="file:///C:\Users\D69LXP2\Desktop\400px_tools/pic_temp/1_pic_quater_right_up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>
          <a:xfrm>
            <a:off x="2285969" y="3518536"/>
            <a:ext cx="7620061" cy="448945"/>
          </a:xfrm>
        </p:spPr>
        <p:txBody>
          <a:bodyPr>
            <a:normAutofit fontScale="85000"/>
          </a:bodyPr>
          <a:lstStyle/>
          <a:p>
            <a:r>
              <a:rPr lang="en-US" altLang="zh-CN" dirty="0"/>
              <a:t>2052342马程铄</a:t>
            </a:r>
            <a:r>
              <a:rPr lang="zh-CN" altLang="en-US" dirty="0"/>
              <a:t>、</a:t>
            </a:r>
            <a:r>
              <a:rPr lang="en-US" altLang="zh-CN" dirty="0"/>
              <a:t>2151294马威</a:t>
            </a:r>
            <a:r>
              <a:rPr lang="zh-CN" altLang="en-US" dirty="0"/>
              <a:t>、</a:t>
            </a:r>
            <a:r>
              <a:rPr lang="en-US" altLang="zh-CN" dirty="0"/>
              <a:t>2152667李奥</a:t>
            </a:r>
            <a:r>
              <a:rPr lang="zh-CN" altLang="en-US" dirty="0"/>
              <a:t>、</a:t>
            </a:r>
            <a:r>
              <a:rPr lang="en-US" altLang="zh-CN" dirty="0"/>
              <a:t>2153697 李牧野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191153" y="1964806"/>
            <a:ext cx="7809692" cy="13989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失物招领微信小程序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2.2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青岛科技大学失物招领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18745" y="2237740"/>
            <a:ext cx="4782820" cy="33826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主页面：首页、寻物、招领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：寻物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和招领明显分开、每条信息上有状态显示、画面明亮清爽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×：点击</a:t>
            </a:r>
            <a:r>
              <a:rPr lang="en-US" altLang="zh-CN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其它</a:t>
            </a:r>
            <a:r>
              <a:rPr lang="en-US" altLang="zh-CN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会直接进入未分类的列表，而非提供其他分类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供用户筛选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图片 14" descr="屏幕截图 2023-06-08 2031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59333" y="520700"/>
            <a:ext cx="3324924" cy="88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7" descr="Screenshot_2023-06-08-20-59-45-590_com.tencent.m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60645" y="170910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8" descr="Screenshot_2023-06-08-20-59-52-048_com.tencent.mm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26655" y="170402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9" descr="Screenshot_2023-06-08-20-59-56-139_com.tencent.mm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892665" y="171481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2.2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青岛科技大学失物招领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18745" y="2237740"/>
            <a:ext cx="4782820" cy="33826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我的</a:t>
            </a:r>
            <a:r>
              <a:rPr lang="en-US" altLang="zh-CN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页面、详情页面、客服会话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我的</a:t>
            </a: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页面功能齐全、提供类许多联系渠道、快捷访问自己发布的消息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×：只能快捷访问自己发布的消息，用户无法主动选择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愿意关注的对象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图片 14" descr="屏幕截图 2023-06-08 2031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59333" y="520700"/>
            <a:ext cx="3324924" cy="88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0" descr="Screenshot_2023-06-08-20-59-58-656_com.tencent.m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0313" y="158908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1" descr="Screenshot_2023-06-08-21-09-45-492_com.tencent.mm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03783" y="157194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2" descr="Screenshot_2023-06-08-21-10-01-967_com.tencent.mm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767888" y="157194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2.3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湖南理工失物招领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18745" y="2237740"/>
            <a:ext cx="4782820" cy="33826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失物招领页、寻物启事页、</a:t>
            </a:r>
            <a:r>
              <a:rPr lang="en-US" altLang="zh-CN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我的</a:t>
            </a:r>
            <a:r>
              <a:rPr lang="en-US" altLang="zh-CN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”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无身份验证，任何人均可用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寻物和招领明显分开、分类细致合理、图标设计观感良好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</a:t>
            </a:r>
            <a:r>
              <a:rPr lang="en-US" altLang="zh-CN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我的</a:t>
            </a:r>
            <a:r>
              <a:rPr lang="en-US" altLang="zh-CN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页面仅有清除缓存功能，若无相关需求则是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多余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图片 15" descr="屏幕截图 2023-06-08 20315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88175" y="520700"/>
            <a:ext cx="2779941" cy="88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6" descr="Screenshot_2023-06-08-21-32-51-880_com.tencent.m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81880" y="158908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17" descr="Screenshot_2023-06-08-21-33-01-264_com.tencent.mm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295515" y="158908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图片 18" descr="Screenshot_2023-06-08-21-33-12-088_com.tencent.mm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709150" y="158908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2.3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湖南理工失物招领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494030" y="2044700"/>
            <a:ext cx="4782820" cy="33826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专题列表页、专题详情页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每一条信息会显示其所属的专题、可滑动搜索框下方寻找所需分类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并点击进入、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×：小程序更像是公告板，消息均由官方发出，用户仅有浏览功能、搜索栏下方的条目无索引，只能从左到右滑动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寻找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图片 19" descr="Screenshot_2023-06-08-21-33-27-962_com.tencent.mm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665788" y="1395730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图片 20" descr="Screenshot_2023-06-08-21-35-00-515_com.tencent.m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715058" y="1395730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2.4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其它失物招领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574800" y="2235835"/>
            <a:ext cx="9037320" cy="238569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其它大致面向高校的失物招领小程序也还有不少，但大多数都由于处在demo阶段未实现、不再维护而荒废等原因，界面无法加载完全，甚至是无法运行并执行正常的功能，因此无法对其进行考察。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6677978" y="1871345"/>
            <a:ext cx="3154045" cy="11861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03</a:t>
            </a:r>
            <a:endParaRPr lang="en-US" altLang="zh-CN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471160" y="3213100"/>
            <a:ext cx="5567680" cy="8356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初步设计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7" name="图片 2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0202"/>
          </a:xfrm>
          <a:prstGeom prst="rect">
            <a:avLst/>
          </a:prstGeom>
        </p:spPr>
      </p:pic>
      <p:pic>
        <p:nvPicPr>
          <p:cNvPr id="28" name="图片 27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943610" y="1550670"/>
            <a:ext cx="326263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面向人群不限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943610" y="2386965"/>
            <a:ext cx="3263265" cy="939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只要涉及校园内遗失物的寻物和寻主，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任何人均可使用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7998460" y="1550035"/>
            <a:ext cx="326263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寻物</a:t>
            </a: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寻主分开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7998460" y="2386330"/>
            <a:ext cx="3263265" cy="1015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编辑发布信息时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微调输入项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信息列表分寻物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寻主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两栏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4471035" y="1550035"/>
            <a:ext cx="3262630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单独设计分类页面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4471035" y="2386330"/>
            <a:ext cx="3263265" cy="10420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在分类更细的基础上添加合适的索引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943610" y="4185920"/>
            <a:ext cx="326263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11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提供收藏功能</a:t>
            </a:r>
            <a:endParaRPr lang="zh-CN" altLang="en-US" sz="311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943610" y="5022215"/>
            <a:ext cx="3263265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让用户主动选择关注内容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7998460" y="4185285"/>
            <a:ext cx="326263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注意主题设计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7998460" y="5021580"/>
            <a:ext cx="3263265" cy="9156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有主题色，色调偏明亮；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功能性为主；有本校元素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21"/>
            </p:custDataLst>
          </p:nvPr>
        </p:nvSpPr>
        <p:spPr>
          <a:xfrm>
            <a:off x="4471035" y="4185285"/>
            <a:ext cx="3262630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7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整合</a:t>
            </a:r>
            <a:r>
              <a:rPr lang="en-US" altLang="zh-CN" sz="27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27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我的</a:t>
            </a:r>
            <a:r>
              <a:rPr lang="en-US" altLang="zh-CN" sz="27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27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页面功能</a:t>
            </a:r>
            <a:endParaRPr lang="zh-CN" altLang="en-US" sz="27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2"/>
            </p:custDataLst>
          </p:nvPr>
        </p:nvSpPr>
        <p:spPr>
          <a:xfrm>
            <a:off x="4471035" y="5021580"/>
            <a:ext cx="3263265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要配备足够的关于用户自己的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23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24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25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6677978" y="1871345"/>
            <a:ext cx="3154045" cy="11861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04</a:t>
            </a:r>
            <a:endParaRPr lang="en-US" altLang="zh-CN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471160" y="3213100"/>
            <a:ext cx="5567680" cy="8356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/>
              <a:t>效果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4.1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主页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1815" y="2478405"/>
            <a:ext cx="5212080" cy="19018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有图片滚动展示，可以在此展示含有本校元素和重大通知的图片。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下方的列表按时间倒序展示最近发布的</a:t>
            </a: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信息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1" name="图片 21" descr="屏幕截图 2023-06-09 1846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077268" y="574675"/>
            <a:ext cx="3025990" cy="5400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4.2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搜索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1815" y="2478405"/>
            <a:ext cx="5212080" cy="19018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可以从顶部的搜索栏进入，在</a:t>
            </a: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此可以查看搜索记录，并且在输入文本后若有停顿</a:t>
            </a: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则程序自动搜索。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搜索结果以遗失物名字的列表展现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片 24" descr="屏幕截图 2023-06-09 2356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676900" y="410845"/>
            <a:ext cx="3049275" cy="5400000"/>
          </a:xfrm>
          <a:prstGeom prst="rect">
            <a:avLst/>
          </a:prstGeom>
        </p:spPr>
      </p:pic>
      <p:pic>
        <p:nvPicPr>
          <p:cNvPr id="25" name="图片 25" descr="屏幕截图 2023-06-09 2356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881110" y="410845"/>
            <a:ext cx="3068326" cy="5400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菱形 39"/>
          <p:cNvSpPr/>
          <p:nvPr>
            <p:custDataLst>
              <p:tags r:id="rId1"/>
            </p:custDataLst>
          </p:nvPr>
        </p:nvSpPr>
        <p:spPr>
          <a:xfrm>
            <a:off x="1296352" y="5136833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2005647" y="5180648"/>
            <a:ext cx="4826000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项目评价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1394142" y="5206048"/>
            <a:ext cx="313055" cy="3695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4"/>
            </p:custDataLst>
          </p:nvPr>
        </p:nvSpPr>
        <p:spPr>
          <a:xfrm>
            <a:off x="1296352" y="4155123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5"/>
            </p:custDataLst>
          </p:nvPr>
        </p:nvSpPr>
        <p:spPr>
          <a:xfrm>
            <a:off x="2005647" y="4198938"/>
            <a:ext cx="4826000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设计效果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1394142" y="4224338"/>
            <a:ext cx="313055" cy="3695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菱形 51"/>
          <p:cNvSpPr/>
          <p:nvPr>
            <p:custDataLst>
              <p:tags r:id="rId7"/>
            </p:custDataLst>
          </p:nvPr>
        </p:nvSpPr>
        <p:spPr>
          <a:xfrm>
            <a:off x="1296352" y="3174048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005647" y="3217228"/>
            <a:ext cx="4826000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初步设计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1394142" y="3243263"/>
            <a:ext cx="313055" cy="3695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菱形 47"/>
          <p:cNvSpPr/>
          <p:nvPr>
            <p:custDataLst>
              <p:tags r:id="rId10"/>
            </p:custDataLst>
          </p:nvPr>
        </p:nvSpPr>
        <p:spPr>
          <a:xfrm>
            <a:off x="1302067" y="2192973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2005647" y="2235518"/>
            <a:ext cx="4826000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同类产品调研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1399857" y="2262188"/>
            <a:ext cx="313055" cy="3695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13"/>
            </p:custDataLst>
          </p:nvPr>
        </p:nvSpPr>
        <p:spPr>
          <a:xfrm>
            <a:off x="1302067" y="1211263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4"/>
            </p:custDataLst>
          </p:nvPr>
        </p:nvSpPr>
        <p:spPr>
          <a:xfrm>
            <a:off x="2005647" y="1253808"/>
            <a:ext cx="4826000" cy="396240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背景和动机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1399857" y="1280478"/>
            <a:ext cx="313055" cy="3695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49"/>
          <p:cNvSpPr txBox="1"/>
          <p:nvPr>
            <p:custDataLst>
              <p:tags r:id="rId16"/>
            </p:custDataLst>
          </p:nvPr>
        </p:nvSpPr>
        <p:spPr>
          <a:xfrm>
            <a:off x="9291003" y="3563302"/>
            <a:ext cx="2233295" cy="41656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000" b="1" spc="6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en-US" altLang="zh-CN" sz="2000" b="1" spc="6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50"/>
          <p:cNvSpPr txBox="1"/>
          <p:nvPr>
            <p:custDataLst>
              <p:tags r:id="rId17"/>
            </p:custDataLst>
          </p:nvPr>
        </p:nvSpPr>
        <p:spPr>
          <a:xfrm>
            <a:off x="9303703" y="2370138"/>
            <a:ext cx="2233295" cy="10153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5400" spc="6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 录</a:t>
            </a:r>
            <a:endParaRPr lang="zh-CN" altLang="en-US" sz="5400" spc="6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4.3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详情页面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1815" y="2478405"/>
            <a:ext cx="4761865" cy="19018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该页面展示了遗失物或无主物的信息，包括照片、时间、地点等。用户可以在下方获得失主/寻得者联系方式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6" name="图片 26" descr="屏幕截图 2023-06-10 00030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563553" y="795338"/>
            <a:ext cx="3064092" cy="5400000"/>
          </a:xfrm>
          <a:prstGeom prst="rect">
            <a:avLst/>
          </a:prstGeom>
        </p:spPr>
      </p:pic>
      <p:pic>
        <p:nvPicPr>
          <p:cNvPr id="27" name="图片 27" descr="C:\Users\CHEMISTRYMASTER\Desktop\图片1.png图片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8876983" y="798493"/>
            <a:ext cx="3053508" cy="539369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4.3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详情页面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1815" y="2695575"/>
            <a:ext cx="4761865" cy="11582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若想持续关注，可以点击收藏按钮将该条信息收藏，再按一次可取消收藏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8" name="图片 28" descr="屏幕截图 2023-06-10 00034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477193" y="925830"/>
            <a:ext cx="3060917" cy="5400000"/>
          </a:xfrm>
          <a:prstGeom prst="rect">
            <a:avLst/>
          </a:prstGeom>
        </p:spPr>
      </p:pic>
      <p:pic>
        <p:nvPicPr>
          <p:cNvPr id="29" name="图片 29" descr="屏幕截图 2023-06-10 0004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918258" y="925830"/>
            <a:ext cx="3045041" cy="5400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4.4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分类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1815" y="2372360"/>
            <a:ext cx="4761865" cy="21132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该页面提供二级索引，用户先在左侧选择大类，再在右侧选择更细的分类。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点击后会根据所选类别生成对应的消息列表，跟主页的一致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2" name="图片 22" descr="屏幕截图 2023-06-09 1846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534660" y="933768"/>
            <a:ext cx="3045041" cy="5400000"/>
          </a:xfrm>
          <a:prstGeom prst="rect">
            <a:avLst/>
          </a:prstGeom>
        </p:spPr>
      </p:pic>
      <p:pic>
        <p:nvPicPr>
          <p:cNvPr id="23" name="图片 23" descr="屏幕截图 2023-06-09 23510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940165" y="933768"/>
            <a:ext cx="3045041" cy="5400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4.5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收藏夹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240790" y="2499360"/>
            <a:ext cx="4761865" cy="15506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当用户在浏览某条信息的详情页面时选择收藏，那么该条信息就会归到收藏夹中。收藏夹页面展示的就是这些信息的列表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0" name="图片 30" descr="屏幕截图 2023-06-10 0013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183438" y="574675"/>
            <a:ext cx="3025990" cy="5400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4.6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我的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53720" y="2569210"/>
            <a:ext cx="6643370" cy="14109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我的页面展示的是个人相关的一些功能。除了显示用户的微信头像和昵称，下方还有四个功能，</a:t>
            </a: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其中“我的收藏”功能与收藏夹一致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1" name="图片 31" descr="屏幕截图 2023-06-10 00153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30160" y="655638"/>
            <a:ext cx="3037632" cy="5400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4.6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我的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89865" y="2051685"/>
            <a:ext cx="3602990" cy="29508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“我的信息”可以设置联系方式，作为填写信息时</a:t>
            </a: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联系方式栏的默认内容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“退出登录”可退出当前账号的登录状态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3" name="图片 33" descr="C:\Users\CHEMISTRYMASTER\Desktop\图片1.png图片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3906838" y="1186840"/>
            <a:ext cx="2648209" cy="4679315"/>
          </a:xfrm>
          <a:prstGeom prst="rect">
            <a:avLst/>
          </a:prstGeom>
        </p:spPr>
      </p:pic>
      <p:pic>
        <p:nvPicPr>
          <p:cNvPr id="34" name="图片 34" descr="C:\Users\CHEMISTRYMASTER\Desktop\图片2.png图片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6669393" y="1186498"/>
            <a:ext cx="2638425" cy="4680000"/>
          </a:xfrm>
          <a:prstGeom prst="rect">
            <a:avLst/>
          </a:prstGeom>
        </p:spPr>
      </p:pic>
      <p:pic>
        <p:nvPicPr>
          <p:cNvPr id="35" name="图片 35" descr="屏幕截图 2023-06-10 00171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421813" y="1186498"/>
            <a:ext cx="2646374" cy="4680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4.7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发布信息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93040" y="2301875"/>
            <a:ext cx="3602990" cy="24917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在此可以选择消息是寻物消息还是寻主消息，并填写相关信息后选择发布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若有必填项未选，则不予发布并给予告知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6" name="图片 36" descr="C:\Users\CHEMISTRYMASTER\Desktop\图片3.png图片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3903028" y="1207795"/>
            <a:ext cx="2636284" cy="4679315"/>
          </a:xfrm>
          <a:prstGeom prst="rect">
            <a:avLst/>
          </a:prstGeom>
        </p:spPr>
      </p:pic>
      <p:pic>
        <p:nvPicPr>
          <p:cNvPr id="37" name="图片 37" descr="C:\Users\CHEMISTRYMASTER\Desktop\图片4.png图片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6646321" y="1207453"/>
            <a:ext cx="2633345" cy="4680000"/>
          </a:xfrm>
          <a:prstGeom prst="rect">
            <a:avLst/>
          </a:prstGeom>
        </p:spPr>
      </p:pic>
      <p:pic>
        <p:nvPicPr>
          <p:cNvPr id="38" name="图片 38" descr="C:\Users\CHEMISTRYMASTER\Desktop\图片5.png图片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9386253" y="1202080"/>
            <a:ext cx="2648209" cy="4679315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4.7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发布信息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93040" y="2183130"/>
            <a:ext cx="3602990" cy="24917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正常填写后即可发布（图片是可选项），程序回到主页并提示发布成功，可以通过“我的发布”或搜索查看到此信息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9" name="图片 39" descr="C:\Users\CHEMISTRYMASTER\Desktop\图片7.png图片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7950167" y="1628775"/>
            <a:ext cx="2029460" cy="3600000"/>
          </a:xfrm>
          <a:prstGeom prst="rect">
            <a:avLst/>
          </a:prstGeom>
        </p:spPr>
      </p:pic>
      <p:pic>
        <p:nvPicPr>
          <p:cNvPr id="40" name="图片 40" descr="屏幕截图 2023-06-10 00344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893503" y="1628775"/>
            <a:ext cx="2025794" cy="3600000"/>
          </a:xfrm>
          <a:prstGeom prst="rect">
            <a:avLst/>
          </a:prstGeom>
        </p:spPr>
      </p:pic>
      <p:pic>
        <p:nvPicPr>
          <p:cNvPr id="41" name="图片 41" descr="C:\Users\CHEMISTRYMASTER\Desktop\图片6.png图片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5919437" y="1628775"/>
            <a:ext cx="2029460" cy="3600000"/>
          </a:xfrm>
          <a:prstGeom prst="rect">
            <a:avLst/>
          </a:prstGeom>
        </p:spPr>
      </p:pic>
      <p:pic>
        <p:nvPicPr>
          <p:cNvPr id="42" name="图片 42" descr="屏幕截图 2023-06-10 00374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979978" y="1628775"/>
            <a:ext cx="2008154" cy="3600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4.7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发布信息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541145" y="2633345"/>
            <a:ext cx="3602990" cy="159131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在“我的发布”中点击消息可以转到跟上图相似的编辑页面，不过发布按钮变成了修改按钮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3" name="图片 43" descr="C:\Users\CHEMISTRYMASTER\Desktop\图片8.png图片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6693853" y="860722"/>
            <a:ext cx="3025990" cy="539940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4.8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登录前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57150" y="2561590"/>
            <a:ext cx="3739515" cy="201485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其他页面会提示去个人中心登录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本程序提供微信账号的一键登录，不设置校内人员身份验证，不将用户限制于校内人员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6" name="图片 46" descr="屏幕截图 2023-06-10 00463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920490" y="1229043"/>
            <a:ext cx="2641788" cy="4680000"/>
          </a:xfrm>
          <a:prstGeom prst="rect">
            <a:avLst/>
          </a:prstGeom>
        </p:spPr>
      </p:pic>
      <p:pic>
        <p:nvPicPr>
          <p:cNvPr id="47" name="图片 47" descr="屏幕截图 2023-06-10 0046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85915" y="1229043"/>
            <a:ext cx="2633532" cy="4680000"/>
          </a:xfrm>
          <a:prstGeom prst="rect">
            <a:avLst/>
          </a:prstGeom>
        </p:spPr>
      </p:pic>
      <p:pic>
        <p:nvPicPr>
          <p:cNvPr id="48" name="图片 48" descr="屏幕截图 2023-06-10 00470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443085" y="1229043"/>
            <a:ext cx="2632615" cy="4680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6677978" y="1871345"/>
            <a:ext cx="3154045" cy="11861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01</a:t>
            </a:r>
            <a:endParaRPr lang="en-US" altLang="zh-CN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471160" y="3213100"/>
            <a:ext cx="5567680" cy="835660"/>
          </a:xfrm>
        </p:spPr>
        <p:txBody>
          <a:bodyPr/>
          <a:lstStyle/>
          <a:p>
            <a:pPr algn="ctr"/>
            <a:r>
              <a:rPr lang="zh-CN" altLang="en-US" dirty="0"/>
              <a:t>背景</a:t>
            </a:r>
            <a:r>
              <a:rPr lang="zh-CN" altLang="en-US" dirty="0"/>
              <a:t>和动机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6677978" y="1871345"/>
            <a:ext cx="3154045" cy="11861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05</a:t>
            </a:r>
            <a:endParaRPr lang="en-US" altLang="zh-CN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471160" y="3213100"/>
            <a:ext cx="5567680" cy="8356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项目评价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35685" y="2393950"/>
            <a:ext cx="5150485" cy="364172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参与使用的人群不限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分类较为细致而合理，有二级索引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新增了收藏功能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多数的消息显示列表都将寻主和寻物分开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搜索功能中添加了搜索记录和停顿自动搜索的功能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使用了本校logo的颜色作为主题色进行设计，其余颜色以亮色为主，风格较为统一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00B05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程序主体功能已基本实现完全，有投入使用可能</a:t>
            </a:r>
            <a:endParaRPr lang="zh-CN" altLang="en-US" sz="1600" dirty="0">
              <a:solidFill>
                <a:srgbClr val="00B05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035755" y="2035034"/>
            <a:ext cx="4604385" cy="337185"/>
          </a:xfrm>
          <a:prstGeom prst="rect">
            <a:avLst/>
          </a:prstGeom>
          <a:noFill/>
        </p:spPr>
        <p:txBody>
          <a:bodyPr wrap="square" lIns="91440" tIns="46800" rIns="91440" bIns="0" rtlCol="0" anchor="b" anchorCtr="0">
            <a:normAutofit fontScale="90000" lnSpcReduction="1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优点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609035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>
            <a:off x="6102350" y="203962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974763" y="2393982"/>
            <a:ext cx="4604385" cy="3882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在功能实现上仍有提升空间</a:t>
            </a:r>
            <a:endParaRPr lang="zh-CN" altLang="en-US" sz="160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程序交互性存在缺陷</a:t>
            </a:r>
            <a:endParaRPr lang="zh-CN" altLang="en-US" sz="160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设计存在冗余</a:t>
            </a:r>
            <a:endParaRPr lang="zh-CN" altLang="en-US" sz="160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未实现信息列表中是否找到/是否归还的功能，用户无法得知当前遗失物的状态</a:t>
            </a:r>
            <a:endParaRPr lang="zh-CN" altLang="en-US" sz="160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由于对小程序开发了解不多，开发并不熟练，在部件和文字的排版上可能有提升空间，色彩方案可以更绚丽，界面可以做得更精美</a:t>
            </a:r>
            <a:endParaRPr lang="zh-CN" altLang="en-US" sz="1600" dirty="0">
              <a:solidFill>
                <a:srgbClr val="C0000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6974763" y="2035034"/>
            <a:ext cx="4604385" cy="337185"/>
          </a:xfrm>
          <a:prstGeom prst="rect">
            <a:avLst/>
          </a:prstGeom>
          <a:noFill/>
        </p:spPr>
        <p:txBody>
          <a:bodyPr wrap="square" lIns="91440" tIns="46800" rIns="91440" bIns="0" rtlCol="0" anchor="b" anchorCtr="0">
            <a:normAutofit fontScale="90000" lnSpcReduction="1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缺点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11"/>
            </p:custDataLst>
          </p:nvPr>
        </p:nvSpPr>
        <p:spPr>
          <a:xfrm>
            <a:off x="6548043" y="204343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</a:rPr>
              <a:t>五、</a:t>
            </a:r>
            <a:r>
              <a:rPr lang="zh-CN" altLang="en-US" dirty="0">
                <a:latin typeface="Arial" panose="020B0604020202020204" pitchFamily="34" charset="0"/>
              </a:rPr>
              <a:t>项目评价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020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11"/>
            </p:custDataLst>
          </p:nvPr>
        </p:nvGraphicFramePr>
        <p:xfrm>
          <a:off x="1829435" y="2311400"/>
          <a:ext cx="85331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60"/>
                <a:gridCol w="4852670"/>
                <a:gridCol w="12954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成员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占比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2052342  </a:t>
                      </a:r>
                      <a:r>
                        <a:rPr lang="zh-CN" altLang="en-US"/>
                        <a:t>马程铄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项目选题确定、构建前端框架、划分成员分工、组织</a:t>
                      </a:r>
                      <a:r>
                        <a:rPr lang="zh-CN" altLang="en-US"/>
                        <a:t>成员讨论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2151294  </a:t>
                      </a:r>
                      <a:r>
                        <a:rPr lang="zh-CN" altLang="en-US"/>
                        <a:t>马威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项目选题讨论、前端美化、</a:t>
                      </a:r>
                      <a:r>
                        <a:rPr lang="zh-CN" altLang="en-US"/>
                        <a:t>文档编写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2152667  </a:t>
                      </a:r>
                      <a:r>
                        <a:rPr lang="zh-CN" altLang="en-US"/>
                        <a:t>李奥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项目选题讨论、后端功能生成与实现、项目测试</a:t>
                      </a:r>
                      <a:r>
                        <a:rPr lang="zh-CN" altLang="en-US" sz="1800">
                          <a:sym typeface="+mn-ea"/>
                        </a:rPr>
                        <a:t>与评价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25%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2153697  </a:t>
                      </a:r>
                      <a:r>
                        <a:rPr lang="zh-CN" altLang="en-US"/>
                        <a:t>李牧野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项目选题讨论、</a:t>
                      </a:r>
                      <a:r>
                        <a:rPr lang="zh-CN" altLang="en-US" sz="1800">
                          <a:sym typeface="+mn-ea"/>
                        </a:rPr>
                        <a:t>后端功能生成与实现、项目</a:t>
                      </a:r>
                      <a:r>
                        <a:rPr lang="zh-CN" altLang="en-US" sz="1800">
                          <a:sym typeface="+mn-ea"/>
                        </a:rPr>
                        <a:t>测试与评价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25%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4095750" y="1214120"/>
            <a:ext cx="4000500" cy="706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ctr"/>
            <a:r>
              <a:rPr lang="zh-CN" altLang="en-US" dirty="0">
                <a:latin typeface="Arial" panose="020B0604020202020204" pitchFamily="34" charset="0"/>
              </a:rPr>
              <a:t>成员及分工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>
          <a:xfrm>
            <a:off x="3019108" y="741363"/>
            <a:ext cx="1240790" cy="4130675"/>
          </a:xfrm>
        </p:spPr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>
          <a:xfrm>
            <a:off x="4336045" y="745808"/>
            <a:ext cx="627872" cy="412178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失物招领微信小程序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</a:rPr>
              <a:t>一、背景和</a:t>
            </a:r>
            <a:r>
              <a:rPr lang="zh-CN" altLang="en-US" dirty="0">
                <a:latin typeface="Arial" panose="020B0604020202020204" pitchFamily="34" charset="0"/>
              </a:rPr>
              <a:t>动机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345" y="1494155"/>
            <a:ext cx="107359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1.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失物招领的需求时常存在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在平时主要从事脑力相关活动较多的大学生之间尤为明显，平时大家一门心思用在学习上，对于其他的事情可能就疏于关照了，身边的物品也不例外。无论怎么说，身边的东西有丢失的，孰贵孰贱，总是生活的绊脚石，给我们带来些许的不快。又因丢东西这种事我们实在无力避免，所以失物招领的需求会一直存在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一个失物招领平台是不错的解决方案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而对于信息时代的人们来说，最方便快捷的方法，就是给他们提供一个开放、功能性强、易于使用的失物招领平台。找到东西的可以发起失物招领；丢了东西的也可以发布寻物启事。大家信息共享可以极大的加速失物的回归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为了能保证该平台简单易用且功能较为成熟，平台形式定为微信小程序。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</a:rPr>
              <a:t>一、背景和</a:t>
            </a:r>
            <a:r>
              <a:rPr lang="zh-CN" altLang="en-US" dirty="0">
                <a:latin typeface="Arial" panose="020B0604020202020204" pitchFamily="34" charset="0"/>
              </a:rPr>
              <a:t>动机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内容占位符 1"/>
          <p:cNvSpPr txBox="1"/>
          <p:nvPr>
            <p:custDataLst>
              <p:tags r:id="rId6"/>
            </p:custDataLst>
          </p:nvPr>
        </p:nvSpPr>
        <p:spPr>
          <a:xfrm>
            <a:off x="2872740" y="1619250"/>
            <a:ext cx="6447155" cy="4324985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3.</a:t>
            </a:r>
            <a:r>
              <a:rPr lang="zh-CN" altLang="en-US" sz="18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项目的开放性</a:t>
            </a:r>
            <a:endParaRPr lang="zh-CN" altLang="en-US" sz="18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由于发现失物的可能不只是校园内的师生职工，为了体现平台的开放性及信息的广度，平台也会对非校内人员开放。不过为了保证平台实用性和专用性，物品的范围仅限校内人员的遗失物和校内发现的遗失物。</a:t>
            </a:r>
            <a:endParaRPr lang="zh-CN" altLang="en-US" sz="18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8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4.</a:t>
            </a:r>
            <a:r>
              <a:rPr lang="zh-CN" altLang="en-US" sz="18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项目目标</a:t>
            </a:r>
            <a:endParaRPr lang="zh-CN" altLang="en-US" sz="18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因此，本项目的主要目标，是设计一个主要面向校内人员，围绕着校内遗失物的失物招领微信小程序。</a:t>
            </a:r>
            <a:endParaRPr lang="zh-CN" altLang="en-US" sz="18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6677978" y="1871345"/>
            <a:ext cx="3154045" cy="11861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Part 02</a:t>
            </a:r>
            <a:endParaRPr lang="en-US" altLang="zh-CN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471160" y="3213100"/>
            <a:ext cx="5567680" cy="8356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同类产品调研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2.1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西南交大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图片 1" descr="屏幕截图 2023-06-08 2031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08115" y="520065"/>
            <a:ext cx="3349625" cy="883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2" descr="Screenshot_2023-06-08-20-33-02-000_com.tencent.mm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805" y="1588770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3" descr="Screenshot_2023-06-08-20-33-05-232_com.tencent.mm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178868" y="158845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4" descr="Screenshot_2023-06-08-20-33-07-347_com.tencent.m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899843" y="1588453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内容占位符 1"/>
          <p:cNvSpPr txBox="1"/>
          <p:nvPr>
            <p:custDataLst>
              <p:tags r:id="rId21"/>
            </p:custDataLst>
          </p:nvPr>
        </p:nvSpPr>
        <p:spPr>
          <a:xfrm>
            <a:off x="118745" y="2237740"/>
            <a:ext cx="3288665" cy="33826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主页面：广场、地图、我的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：筛选功能、有主题色，设计浑然一体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×：个人中心功能较少，若无反馈需求则是多余、搜索功能无结果或</a:t>
            </a: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未响应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2.1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西南交大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389255" y="2383155"/>
            <a:ext cx="5968365" cy="292925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失物登记页面：从广场点击右下加号进入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：图标精美、填写信息详细、地点地图可视化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spc="0" dirty="0">
                <a:solidFill>
                  <a:srgbClr val="C00000"/>
                </a:solidFill>
                <a:latin typeface="Arial" panose="020B0604020202020204" pitchFamily="34" charset="0"/>
              </a:rPr>
              <a:t>×：分不清是寻物还是寻主、非校内人员无法驻留该页面（会弹出窗口提示进行身份验证），无法使用关键功能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图片 5" descr="Screenshot_2023-06-08-20-41-33-847_com.miui.mediaviewer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112000" y="1692275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 descr="屏幕截图 2023-06-08 2031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508115" y="520065"/>
            <a:ext cx="3349625" cy="883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2.2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青岛科技大学失物招领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内容占位符 1"/>
          <p:cNvSpPr txBox="1"/>
          <p:nvPr>
            <p:custDataLst>
              <p:tags r:id="rId13"/>
            </p:custDataLst>
          </p:nvPr>
        </p:nvSpPr>
        <p:spPr>
          <a:xfrm>
            <a:off x="1636395" y="2531745"/>
            <a:ext cx="4016375" cy="171196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登录页面：用户登入前显示</a:t>
            </a:r>
            <a:endParaRPr lang="zh-CN" altLang="en-US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√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：无身份验证，任何人</a:t>
            </a:r>
            <a:r>
              <a:rPr lang="zh-CN" altLang="en-US" sz="2000" spc="0" dirty="0">
                <a:solidFill>
                  <a:srgbClr val="00B050"/>
                </a:solidFill>
                <a:latin typeface="Arial" panose="020B0604020202020204" pitchFamily="34" charset="0"/>
              </a:rPr>
              <a:t>均可用</a:t>
            </a:r>
            <a:endParaRPr lang="zh-CN" altLang="en-US" sz="2000" spc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图片 14" descr="屏幕截图 2023-06-08 2031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59333" y="520700"/>
            <a:ext cx="3324924" cy="88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6" descr="Screenshot_2023-06-08-20-59-25-062_com.tencent.m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58585" y="1714818"/>
            <a:ext cx="2106092" cy="468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0、23、24、25、26、29、31、32、33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411"/>
  <p:tag name="KSO_WM_UNIT_ID" val="custom20205411_1*b*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1"/>
  <p:tag name="KSO_WM_UNIT_ID" val="custom20205411_1*a*1"/>
</p:tagLst>
</file>

<file path=ppt/tags/tag159.xml><?xml version="1.0" encoding="utf-8"?>
<p:tagLst xmlns:p="http://schemas.openxmlformats.org/presentationml/2006/main"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411"/>
  <p:tag name="KSO_WM_SLIDE_ID" val="custom20205411_1"/>
  <p:tag name="KSO_WM_TEMPLATE_MASTER_THUMB_INDEX" val="12"/>
  <p:tag name="KSO_WM_TEMPLATE_THUMBS_INDEX" val="1、4、7、9、12、15、16、20、23、24、25、26、29、31、32、3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411"/>
  <p:tag name="KSO_WM_UNIT_ID" val="custom20205411_5*l_h_a*1_5_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5_2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411"/>
  <p:tag name="KSO_WM_UNIT_ID" val="custom20205411_5*l_h_a*1_4_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4_2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COLOR_SCHEME_SHAPE_ID" val="21"/>
  <p:tag name="KSO_WM_UNIT_COLOR_SCHEME_PARENT_PAGE" val="0_3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411"/>
  <p:tag name="KSO_WM_UNIT_ID" val="custom20205411_5*l_h_a*1_3_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3_2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COLOR_SCHEME_SHAPE_ID" val="19"/>
  <p:tag name="KSO_WM_UNIT_COLOR_SCHEME_PARENT_PAGE" val="0_3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411"/>
  <p:tag name="KSO_WM_UNIT_ID" val="custom20205411_5*l_h_a*1_2_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2_2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COLOR_SCHEME_SHAPE_ID" val="17"/>
  <p:tag name="KSO_WM_UNIT_COLOR_SCHEME_PARENT_PAGE" val="0_3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411"/>
  <p:tag name="KSO_WM_UNIT_ID" val="custom20205411_5*l_h_a*1_1_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5411"/>
  <p:tag name="KSO_WM_UNIT_ID" val="custom20205411_5*l_h_i*1_1_2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5411"/>
  <p:tag name="KSO_WM_UNIT_ID" val="custom20205411_5*b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5411"/>
  <p:tag name="KSO_WM_UNIT_ID" val="custom20205411_5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5411"/>
  <p:tag name="KSO_WM_SLIDE_ID" val="custom20205411_5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第一章"/>
  <p:tag name="KSO_WM_TEMPLATE_CATEGORY" val="custom"/>
  <p:tag name="KSO_WM_TEMPLATE_INDEX" val="20205411"/>
  <p:tag name="KSO_WM_UNIT_ID" val="custom20205411_7*e*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411"/>
  <p:tag name="KSO_WM_UNIT_ID" val="custom20205411_7*a*1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411"/>
  <p:tag name="KSO_WM_SLIDE_ID" val="custom20205411_7"/>
</p:tagLst>
</file>

<file path=ppt/tags/tag18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5411_10*i*1"/>
  <p:tag name="KSO_WM_UNIT_LAYERLEVEL" val="1"/>
  <p:tag name="KSO_WM_TAG_VERSION" val="1.0"/>
  <p:tag name="KSO_WM_BEAUTIFY_FLAG" val="#wm#"/>
  <p:tag name="KSO_WM_UNIT_USESOURCEFORMAT_APPLY" val="1"/>
</p:tagLst>
</file>

<file path=ppt/tags/tag182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411"/>
  <p:tag name="KSO_WM_UNIT_ID" val="custom20205411_10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5411_10*a*1"/>
  <p:tag name="KSO_WM_TEMPLATE_CATEGORY" val="custom"/>
  <p:tag name="KSO_WM_TEMPLATE_INDEX" val="20205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SUBCATEGORY" val="0"/>
  <p:tag name="KSO_WM_SLIDE_ITEM_CNT" val="2"/>
  <p:tag name="KSO_WM_SLIDE_INDEX" val="10"/>
  <p:tag name="KSO_WM_TAG_VERSION" val="1.0"/>
  <p:tag name="KSO_WM_BEAUTIFY_FLAG" val="#wm#"/>
  <p:tag name="KSO_WM_SLIDE_TYPE" val="text"/>
  <p:tag name="KSO_WM_SLIDE_SUBTYPE" val="diag"/>
  <p:tag name="KSO_WM_SLIDE_SIZE" val="863.788*333.647"/>
  <p:tag name="KSO_WM_SLIDE_POSITION" val="47.9555*160.6"/>
  <p:tag name="KSO_WM_DIAGRAM_GROUP_CODE" val="l1-2"/>
  <p:tag name="KSO_WM_SLIDE_DIAGTYPE" val="l"/>
  <p:tag name="KSO_WM_SLIDE_LAYOUT" val="a_i_l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,&quot;leftAbs&quot;:false,&quot;topAbs&quot;:false,&quot;rightAbs&quot;:false,&quot;bottomAbs&quot;:false},{&quot;type&quot;:&quot;frame&quot;,&quot;left&quot;:&quot;NaN&quot;,&quot;top&quot;:&quot;NaN&quot;,&quot;right&quot;:&quot;NaN&quot;,&quot;bottom&quot;:&quot;NaN&quot;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10"/>
</p:tagLst>
</file>

<file path=ppt/tags/tag18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5411_10*i*1"/>
  <p:tag name="KSO_WM_UNIT_LAYERLEVEL" val="1"/>
  <p:tag name="KSO_WM_TAG_VERSION" val="1.0"/>
  <p:tag name="KSO_WM_BEAUTIFY_FLAG" val="#wm#"/>
  <p:tag name="KSO_WM_UNIT_USESOURCEFORMAT_APPLY" val="1"/>
</p:tagLst>
</file>

<file path=ppt/tags/tag18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411"/>
  <p:tag name="KSO_WM_UNIT_ID" val="custom20205411_10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5411_10*a*1"/>
  <p:tag name="KSO_WM_TEMPLATE_CATEGORY" val="custom"/>
  <p:tag name="KSO_WM_TEMPLATE_INDEX" val="20205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189.xml><?xml version="1.0" encoding="utf-8"?>
<p:tagLst xmlns:p="http://schemas.openxmlformats.org/presentationml/2006/main">
  <p:tag name="KSO_WM_TEMPLATE_SUBCATEGORY" val="0"/>
  <p:tag name="KSO_WM_SLIDE_ITEM_CNT" val="2"/>
  <p:tag name="KSO_WM_SLIDE_INDEX" val="10"/>
  <p:tag name="KSO_WM_TAG_VERSION" val="1.0"/>
  <p:tag name="KSO_WM_BEAUTIFY_FLAG" val="#wm#"/>
  <p:tag name="KSO_WM_SLIDE_TYPE" val="text"/>
  <p:tag name="KSO_WM_SLIDE_SUBTYPE" val="diag"/>
  <p:tag name="KSO_WM_SLIDE_SIZE" val="863.788*333.647"/>
  <p:tag name="KSO_WM_SLIDE_POSITION" val="47.9555*160.6"/>
  <p:tag name="KSO_WM_DIAGRAM_GROUP_CODE" val="l1-2"/>
  <p:tag name="KSO_WM_SLIDE_DIAGTYPE" val="l"/>
  <p:tag name="KSO_WM_SLIDE_LAYOUT" val="a_i_l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,&quot;leftAbs&quot;:false,&quot;topAbs&quot;:false,&quot;rightAbs&quot;:false,&quot;bottomAbs&quot;:false},{&quot;type&quot;:&quot;frame&quot;,&quot;left&quot;:&quot;NaN&quot;,&quot;top&quot;:&quot;NaN&quot;,&quot;right&quot;:&quot;NaN&quot;,&quot;bottom&quot;:&quot;NaN&quot;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1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第一章"/>
  <p:tag name="KSO_WM_TEMPLATE_CATEGORY" val="custom"/>
  <p:tag name="KSO_WM_TEMPLATE_INDEX" val="20205411"/>
  <p:tag name="KSO_WM_UNIT_ID" val="custom20205411_7*e*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411"/>
  <p:tag name="KSO_WM_UNIT_ID" val="custom20205411_7*a*1"/>
  <p:tag name="KSO_WM_UNIT_ISNUMDGMTITLE" val="0"/>
</p:tagLst>
</file>

<file path=ppt/tags/tag19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411"/>
  <p:tag name="KSO_WM_SLIDE_ID" val="custom20205411_7"/>
</p:tagLst>
</file>

<file path=ppt/tags/tag19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04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0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1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2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3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4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6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7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278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27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第一章"/>
  <p:tag name="KSO_WM_TEMPLATE_CATEGORY" val="custom"/>
  <p:tag name="KSO_WM_TEMPLATE_INDEX" val="20205411"/>
  <p:tag name="KSO_WM_UNIT_ID" val="custom20205411_7*e*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411"/>
  <p:tag name="KSO_WM_UNIT_ID" val="custom20205411_7*a*1"/>
  <p:tag name="KSO_WM_UNIT_ISNUMDGMTITLE" val="0"/>
</p:tagLst>
</file>

<file path=ppt/tags/tag28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411"/>
  <p:tag name="KSO_WM_SLIDE_ID" val="custom20205411_7"/>
</p:tagLst>
</file>

<file path=ppt/tags/tag28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5411_22*i*1"/>
  <p:tag name="KSO_WM_UNIT_LAYERLEVEL" val="1"/>
  <p:tag name="KSO_WM_TAG_VERSION" val="1.0"/>
  <p:tag name="KSO_WM_BEAUTIFY_FLAG" val="#wm#"/>
  <p:tag name="KSO_WM_UNIT_USESOURCEFORMAT_APPLY" val="1"/>
</p:tagLst>
</file>

<file path=ppt/tags/tag283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411"/>
  <p:tag name="KSO_WM_UNIT_ID" val="custom20205411_22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5411_22*i*3"/>
  <p:tag name="KSO_WM_UNIT_LAYERLEVEL" val="1"/>
  <p:tag name="KSO_WM_TAG_VERSION" val="1.0"/>
  <p:tag name="KSO_WM_BEAUTIFY_FLAG" val="#wm#"/>
  <p:tag name="KSO_WM_UNIT_USESOURCEFORMAT_APPLY" val="1"/>
</p:tagLst>
</file>

<file path=ppt/tags/tag285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5411_22*i*4"/>
  <p:tag name="KSO_WM_UNIT_LAYERLEVEL" val="1"/>
  <p:tag name="KSO_WM_TAG_VERSION" val="1.0"/>
  <p:tag name="KSO_WM_BEAUTIFY_FLAG" val="#wm#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1_1"/>
  <p:tag name="KSO_WM_UNIT_PRESET_TEXT" val="关键词"/>
  <p:tag name="KSO_WM_TEMPLATE_CATEGORY" val="custom"/>
  <p:tag name="KSO_WM_TEMPLATE_INDEX" val="20205411"/>
  <p:tag name="KSO_WM_UNIT_ID" val="custom20205411_22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1_1"/>
  <p:tag name="KSO_WM_UNIT_PRESET_TEXT" val="点击此处添加正文"/>
  <p:tag name="KSO_WM_TEMPLATE_CATEGORY" val="custom"/>
  <p:tag name="KSO_WM_TEMPLATE_INDEX" val="20205411"/>
  <p:tag name="KSO_WM_UNIT_ID" val="custom20205411_22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3_1"/>
  <p:tag name="KSO_WM_UNIT_PRESET_TEXT" val="关键词"/>
  <p:tag name="KSO_WM_TEMPLATE_CATEGORY" val="custom"/>
  <p:tag name="KSO_WM_TEMPLATE_INDEX" val="20205411"/>
  <p:tag name="KSO_WM_UNIT_ID" val="custom20205411_22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3_1"/>
  <p:tag name="KSO_WM_UNIT_PRESET_TEXT" val="点击此处添加正文"/>
  <p:tag name="KSO_WM_TEMPLATE_CATEGORY" val="custom"/>
  <p:tag name="KSO_WM_TEMPLATE_INDEX" val="20205411"/>
  <p:tag name="KSO_WM_UNIT_ID" val="custom20205411_22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2_1"/>
  <p:tag name="KSO_WM_UNIT_PRESET_TEXT" val="关键词"/>
  <p:tag name="KSO_WM_TEMPLATE_CATEGORY" val="custom"/>
  <p:tag name="KSO_WM_TEMPLATE_INDEX" val="20205411"/>
  <p:tag name="KSO_WM_UNIT_ID" val="custom20205411_22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2_1"/>
  <p:tag name="KSO_WM_UNIT_PRESET_TEXT" val="点击此处添加正文"/>
  <p:tag name="KSO_WM_TEMPLATE_CATEGORY" val="custom"/>
  <p:tag name="KSO_WM_TEMPLATE_INDEX" val="20205411"/>
  <p:tag name="KSO_WM_UNIT_ID" val="custom20205411_22*l_h_f*1_2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4_1"/>
  <p:tag name="KSO_WM_UNIT_PRESET_TEXT" val="关键词"/>
  <p:tag name="KSO_WM_TEMPLATE_CATEGORY" val="custom"/>
  <p:tag name="KSO_WM_TEMPLATE_INDEX" val="20205411"/>
  <p:tag name="KSO_WM_UNIT_ID" val="custom20205411_22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4_1"/>
  <p:tag name="KSO_WM_UNIT_PRESET_TEXT" val="点击此处添加正文"/>
  <p:tag name="KSO_WM_TEMPLATE_CATEGORY" val="custom"/>
  <p:tag name="KSO_WM_TEMPLATE_INDEX" val="20205411"/>
  <p:tag name="KSO_WM_UNIT_ID" val="custom20205411_22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3"/>
  <p:tag name="KSO_WM_UNIT_TYPE" val="l_h_a"/>
  <p:tag name="KSO_WM_UNIT_INDEX" val="1_6_1"/>
  <p:tag name="KSO_WM_UNIT_PRESET_TEXT" val="关键词"/>
  <p:tag name="KSO_WM_UNIT_VALUE" val="5"/>
  <p:tag name="KSO_WM_TEMPLATE_CATEGORY" val="custom"/>
  <p:tag name="KSO_WM_TEMPLATE_INDEX" val="20205411"/>
  <p:tag name="KSO_WM_UNIT_ID" val="custom20205411_22*l_h_a*1_6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6_1"/>
  <p:tag name="KSO_WM_UNIT_PRESET_TEXT" val="点击此处添加正文"/>
  <p:tag name="KSO_WM_TEMPLATE_CATEGORY" val="custom"/>
  <p:tag name="KSO_WM_TEMPLATE_INDEX" val="20205411"/>
  <p:tag name="KSO_WM_UNIT_ID" val="custom20205411_22*l_h_f*1_6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5_1"/>
  <p:tag name="KSO_WM_UNIT_PRESET_TEXT" val="关键词"/>
  <p:tag name="KSO_WM_TEMPLATE_CATEGORY" val="custom"/>
  <p:tag name="KSO_WM_TEMPLATE_INDEX" val="20205411"/>
  <p:tag name="KSO_WM_UNIT_ID" val="custom20205411_22*l_h_a*1_5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5_1"/>
  <p:tag name="KSO_WM_UNIT_PRESET_TEXT" val="点击此处添加正文"/>
  <p:tag name="KSO_WM_TEMPLATE_CATEGORY" val="custom"/>
  <p:tag name="KSO_WM_TEMPLATE_INDEX" val="20205411"/>
  <p:tag name="KSO_WM_UNIT_ID" val="custom20205411_22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l1-3"/>
  <p:tag name="KSO_WM_UNIT_TYPE" val="l_z"/>
  <p:tag name="KSO_WM_UNIT_INDEX" val="1_1"/>
  <p:tag name="KSO_WM_UNIT_BLOCK" val="0"/>
  <p:tag name="KSO_WM_TEMPLATE_CATEGORY" val="custom"/>
  <p:tag name="KSO_WM_TEMPLATE_INDEX" val="20205411"/>
  <p:tag name="KSO_WM_UNIT_ID" val="custom20205411_22*l_z*1_1"/>
  <p:tag name="KSO_WM_UNIT_LINE_FORE_SCHEMECOLOR_INDEX" val="14"/>
  <p:tag name="KSO_WM_UNIT_LINE_FILL_TYPE" val="2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l1-3"/>
  <p:tag name="KSO_WM_UNIT_TYPE" val="l_z"/>
  <p:tag name="KSO_WM_UNIT_INDEX" val="1_3"/>
  <p:tag name="KSO_WM_UNIT_BLOCK" val="0"/>
  <p:tag name="KSO_WM_TEMPLATE_CATEGORY" val="custom"/>
  <p:tag name="KSO_WM_TEMPLATE_INDEX" val="20205411"/>
  <p:tag name="KSO_WM_UNIT_ID" val="custom20205411_22*l_z*1_3"/>
  <p:tag name="KSO_WM_UNIT_LINE_FORE_SCHEMECOLOR_INDEX" val="14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l1-3"/>
  <p:tag name="KSO_WM_UNIT_TYPE" val="l_z"/>
  <p:tag name="KSO_WM_UNIT_INDEX" val="1_2"/>
  <p:tag name="KSO_WM_UNIT_BLOCK" val="0"/>
  <p:tag name="KSO_WM_TEMPLATE_CATEGORY" val="custom"/>
  <p:tag name="KSO_WM_TEMPLATE_INDEX" val="20205411"/>
  <p:tag name="KSO_WM_UNIT_ID" val="custom20205411_22*l_z*1_2"/>
  <p:tag name="KSO_WM_UNIT_LINE_FORE_SCHEMECOLOR_INDEX" val="14"/>
  <p:tag name="KSO_WM_UNIT_LINE_FILL_TYPE" val="2"/>
  <p:tag name="KSO_WM_UNIT_USESOURCEFORMAT_APPLY" val="1"/>
</p:tagLst>
</file>

<file path=ppt/tags/tag301.xml><?xml version="1.0" encoding="utf-8"?>
<p:tagLst xmlns:p="http://schemas.openxmlformats.org/presentationml/2006/main">
  <p:tag name="KSO_WM_TEMPLATE_SUBCATEGORY" val="0"/>
  <p:tag name="KSO_WM_SLIDE_ITEM_CNT" val="6"/>
  <p:tag name="KSO_WM_SLIDE_INDEX" val="22"/>
  <p:tag name="KSO_WM_TAG_VERSION" val="1.0"/>
  <p:tag name="KSO_WM_BEAUTIFY_FLAG" val="#wm#"/>
  <p:tag name="KSO_WM_SLIDE_TYPE" val="text"/>
  <p:tag name="KSO_WM_SLIDE_SUBTYPE" val="diag"/>
  <p:tag name="KSO_WM_SLIDE_SIZE" val="812.45*368.3"/>
  <p:tag name="KSO_WM_SLIDE_POSITION" val="74.3*92.7"/>
  <p:tag name="KSO_WM_DIAGRAM_GROUP_CODE" val="l1-3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22"/>
</p:tagLst>
</file>

<file path=ppt/tags/tag30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第一章"/>
  <p:tag name="KSO_WM_TEMPLATE_CATEGORY" val="custom"/>
  <p:tag name="KSO_WM_TEMPLATE_INDEX" val="20205411"/>
  <p:tag name="KSO_WM_UNIT_ID" val="custom20205411_7*e*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411"/>
  <p:tag name="KSO_WM_UNIT_ID" val="custom20205411_7*a*1"/>
  <p:tag name="KSO_WM_UNIT_ISNUMDGMTITLE" val="0"/>
</p:tagLst>
</file>

<file path=ppt/tags/tag30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411"/>
  <p:tag name="KSO_WM_SLIDE_ID" val="custom20205411_7"/>
</p:tagLst>
</file>

<file path=ppt/tags/tag30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1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2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3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4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5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6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7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8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394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40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415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9*i*1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ID" val="custom20205411_9*i*3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411"/>
  <p:tag name="KSO_WM_UNIT_ID" val="custom20205411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9*i*4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411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ID" val="custom20205411_9*i*5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411"/>
  <p:tag name="KSO_WM_UNIT_ID" val="custom20205411_9*a*1"/>
  <p:tag name="KSO_WM_UNIT_ISNUMDGMTITLE" val="0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411"/>
  <p:tag name="KSO_WM_UNIT_ID" val="custom20205411_8*f*1"/>
  <p:tag name="KSO_WM_UNIT_TEXT_SUBTYPE" val="a"/>
  <p:tag name="KSO_WM_UNIT_SUBTYPE" val="a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9"/>
</p:tagLst>
</file>

<file path=ppt/tags/tag42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第一章"/>
  <p:tag name="KSO_WM_TEMPLATE_CATEGORY" val="custom"/>
  <p:tag name="KSO_WM_TEMPLATE_INDEX" val="20205411"/>
  <p:tag name="KSO_WM_UNIT_ID" val="custom20205411_7*e*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411"/>
  <p:tag name="KSO_WM_UNIT_ID" val="custom20205411_7*a*1"/>
  <p:tag name="KSO_WM_UNIT_ISNUMDGMTITLE" val="0"/>
</p:tagLst>
</file>

<file path=ppt/tags/tag42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411"/>
  <p:tag name="KSO_WM_SLIDE_ID" val="custom20205411_7"/>
</p:tagLst>
</file>

<file path=ppt/tags/tag42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5411_10*i*1"/>
  <p:tag name="KSO_WM_UNIT_LAYERLEVEL" val="1"/>
  <p:tag name="KSO_WM_TAG_VERSION" val="1.0"/>
  <p:tag name="KSO_WM_BEAUTIFY_FLAG" val="#wm#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411"/>
  <p:tag name="KSO_WM_UNIT_ID" val="custom20205411_10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BLOCK" val="0"/>
  <p:tag name="KSO_WM_UNIT_IS_LAYOUT_DIAGRAM" val="1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5411_10*l_h_f*1_1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5411_10*l_h_a*1_1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5411_10*l_h_i*1_1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z"/>
  <p:tag name="KSO_WM_UNIT_INDEX" val="1_2_1"/>
  <p:tag name="KSO_WM_UNIT_ID" val="custom20205411_10*l_h_z*1_2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5.xml><?xml version="1.0" encoding="utf-8"?>
<p:tagLst xmlns:p="http://schemas.openxmlformats.org/presentationml/2006/main">
  <p:tag name="KSO_WM_UNIT_BLOCK" val="0"/>
  <p:tag name="KSO_WM_UNIT_IS_LAYOUT_DIAGRAM" val="1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5411_10*l_h_f*1_2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5411_10*l_h_a*1_2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5411_10*l_h_i*1_2_1"/>
  <p:tag name="KSO_WM_TEMPLATE_CATEGORY" val="custom"/>
  <p:tag name="KSO_WM_TEMPLATE_INDEX" val="202054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5411_10*a*1"/>
  <p:tag name="KSO_WM_TEMPLATE_CATEGORY" val="custom"/>
  <p:tag name="KSO_WM_TEMPLATE_INDEX" val="202054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TEMPLATE_SUBCATEGORY" val="0"/>
  <p:tag name="KSO_WM_SLIDE_ITEM_CNT" val="2"/>
  <p:tag name="KSO_WM_SLIDE_INDEX" val="10"/>
  <p:tag name="KSO_WM_TAG_VERSION" val="1.0"/>
  <p:tag name="KSO_WM_BEAUTIFY_FLAG" val="#wm#"/>
  <p:tag name="KSO_WM_SLIDE_TYPE" val="text"/>
  <p:tag name="KSO_WM_SLIDE_SUBTYPE" val="diag"/>
  <p:tag name="KSO_WM_SLIDE_SIZE" val="863.788*333.647"/>
  <p:tag name="KSO_WM_SLIDE_POSITION" val="47.9555*160.6"/>
  <p:tag name="KSO_WM_DIAGRAM_GROUP_CODE" val="l1-2"/>
  <p:tag name="KSO_WM_SLIDE_DIAGTYPE" val="l"/>
  <p:tag name="KSO_WM_SLIDE_LAYOUT" val="a_i_l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,&quot;leftAbs&quot;:false,&quot;topAbs&quot;:false,&quot;rightAbs&quot;:false,&quot;bottomAbs&quot;:false},{&quot;type&quot;:&quot;frame&quot;,&quot;left&quot;:&quot;NaN&quot;,&quot;top&quot;:&quot;NaN&quot;,&quot;right&quot;:&quot;NaN&quot;,&quot;bottom&quot;:&quot;NaN&quot;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411"/>
  <p:tag name="KSO_WM_SLIDE_ID" val="custom20205411_1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411_26*i*1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411"/>
  <p:tag name="KSO_WM_UNIT_ID" val="custom20205411_26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411_26*i*3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411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411_26*i*4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TABLE_BEAUTIFY" val="smartTable{4d031c99-9509-4fae-ae63-34a96feeb3ae}"/>
</p:tagLst>
</file>

<file path=ppt/tags/tag445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5411_10*a*1"/>
  <p:tag name="KSO_WM_TEMPLATE_CATEGORY" val="custom"/>
  <p:tag name="KSO_WM_TEMPLATE_INDEX" val="20205411"/>
  <p:tag name="KSO_WM_UNIT_LAYERLEVEL" val="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26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540"/>
  <p:tag name="KSO_WM_SLIDE_POSITION" val="0*0"/>
  <p:tag name="KSO_WM_TEMPLATE_MASTER_TYPE" val="1"/>
  <p:tag name="KSO_WM_TEMPLATE_COLOR_TYPE" val="1"/>
  <p:tag name="KSO_WM_TEMPLATE_CATEGORY" val="custom"/>
  <p:tag name="KSO_WM_TEMPLATE_INDEX" val="20205411"/>
  <p:tag name="KSO_WM_SLIDE_ID" val="custom20205411_26"/>
</p:tagLst>
</file>

<file path=ppt/tags/tag4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观看"/>
  <p:tag name="KSO_WM_TEMPLATE_CATEGORY" val="custom"/>
  <p:tag name="KSO_WM_TEMPLATE_INDEX" val="20205411"/>
  <p:tag name="KSO_WM_UNIT_ID" val="custom20205411_33*a*1"/>
</p:tagLst>
</file>

<file path=ppt/tags/tag4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411"/>
  <p:tag name="KSO_WM_UNIT_ID" val="custom20205411_33*b*1"/>
</p:tagLst>
</file>

<file path=ppt/tags/tag449.xml><?xml version="1.0" encoding="utf-8"?>
<p:tagLst xmlns:p="http://schemas.openxmlformats.org/presentationml/2006/main">
  <p:tag name="KSO_WM_TEMPLATE_SUBCATEGORY" val="0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411"/>
  <p:tag name="KSO_WM_SLIDE_ID" val="custom20205411_3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COMMONDATA" val="eyJoZGlkIjoiNTM5OGFiOWZlNDQ5MTAyMTMxYTdlYTVhNjUwODEzM2IifQ=="/>
  <p:tag name="KSO_WPP_MARK_KEY" val="bbf5b8ab-efb1-4839-9f81-c19b4782a42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81">
      <a:dk1>
        <a:sysClr val="windowText" lastClr="000000"/>
      </a:dk1>
      <a:lt1>
        <a:sysClr val="window" lastClr="FFFFFF"/>
      </a:lt1>
      <a:dk2>
        <a:srgbClr val="F0FAFA"/>
      </a:dk2>
      <a:lt2>
        <a:srgbClr val="FFFFFF"/>
      </a:lt2>
      <a:accent1>
        <a:srgbClr val="44C2BF"/>
      </a:accent1>
      <a:accent2>
        <a:srgbClr val="00B4D6"/>
      </a:accent2>
      <a:accent3>
        <a:srgbClr val="16A1E3"/>
      </a:accent3>
      <a:accent4>
        <a:srgbClr val="6F87DC"/>
      </a:accent4>
      <a:accent5>
        <a:srgbClr val="A667BC"/>
      </a:accent5>
      <a:accent6>
        <a:srgbClr val="C2448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2589</Words>
  <Application>WPS 演示</Application>
  <PresentationFormat>宽屏</PresentationFormat>
  <Paragraphs>256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Wingdings</vt:lpstr>
      <vt:lpstr>Office 主题</vt:lpstr>
      <vt:lpstr>1_Office 主题​​</vt:lpstr>
      <vt:lpstr>失物招领微信小程序</vt:lpstr>
      <vt:lpstr>PowerPoint 演示文稿</vt:lpstr>
      <vt:lpstr>背景和动机</vt:lpstr>
      <vt:lpstr>PowerPoint 演示文稿</vt:lpstr>
      <vt:lpstr>PowerPoint 演示文稿</vt:lpstr>
      <vt:lpstr>同类产品调研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初步设计</vt:lpstr>
      <vt:lpstr>PowerPoint 演示文稿</vt:lpstr>
      <vt:lpstr>设计效果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项目评价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CHEMISTRYMASTER</dc:creator>
  <cp:lastModifiedBy>无聊的人</cp:lastModifiedBy>
  <cp:revision>6</cp:revision>
  <dcterms:created xsi:type="dcterms:W3CDTF">2023-06-10T02:10:00Z</dcterms:created>
  <dcterms:modified xsi:type="dcterms:W3CDTF">2023-06-12T09:01:12Z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324C9ACF06C44233A47B1AFF41DEFB45_12</vt:lpwstr>
  </property>
  <property fmtid="{D5CDD505-2E9C-101B-9397-08002B2CF9AE}" pid="3" name="KSOProductBuildVer">
    <vt:lpwstr>2052-11.1.0.14309</vt:lpwstr>
  </property>
</Properties>
</file>