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D80496-1AF1-4FF1-81B8-747D9266D5CB}">
  <a:tblStyle styleId="{3FD80496-1AF1-4FF1-81B8-747D9266D5C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C89F97E-6471-4E58-B33A-62F496330C79}"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EA2FED-F2D5-43EB-9353-7A32F132DDB9}"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2" autoAdjust="0"/>
  </p:normalViewPr>
  <p:slideViewPr>
    <p:cSldViewPr snapToGrid="0">
      <p:cViewPr varScale="1">
        <p:scale>
          <a:sx n="190" d="100"/>
          <a:sy n="190" d="100"/>
        </p:scale>
        <p:origin x="1332"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846006de0f_0_4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846006de0f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46006de0f_0_4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46006de0f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Bath and Body Works is considering a change of its digital payment vendor. BBW’s current payment vendor (Partner A) accepts all major credit cards, charges a variable processing fee per credit card type, and also receives a flat monthly fee for service. BBW also utilizes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PayPal to process online and mobile payments. PayPal has its own contract and will not be affected should the payment vendor change.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Currently, bathandbodyworks.com sees 5% of all traffic to the site make a purchase. Of those that purchase, 30% use a Visa card, 30% use a Mastercard, 20% use an American Express card, 5% use a Discover card, and the balance makes their purchase using PayPal. Partner A</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charges fees of 2.25%, 2.25%, 3.2%, and 2.75% respectively. Due to the complexity of the PayPal contract, their rate is variable. The vendor also charges $500 per month.</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 new vendor (Partner B) has approached BBW with the following offer: No monthly fee and a flat processing rate (2.75%) for Visa, Mastercard, and Discover card holders (they do not accept American Express). You’ve been placed in charge of the business decision.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Please explain your analysis of the above factors and make a recommendation on whether BBW should continue business with Partner A or enter into a new agreement with Partner B. Make all the assumptions you want as long as they are reasonably explained.</a:t>
            </a:r>
            <a:endParaRPr sz="1600">
              <a:solidFill>
                <a:srgbClr val="ADADAD"/>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46006de0f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846006de0f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 make the first assumption putting a 3% as the paypal fee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46006de0f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846006de0f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846006de0f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846006de0f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doing some research on websites that are dedicated to the sale of products similar to those sold by the client, the monthly traffic is approximately 1.2 million and the average purchase is $12 dollars.</a:t>
            </a:r>
            <a:endParaRPr/>
          </a:p>
          <a:p>
            <a:pPr marL="0" lvl="0" indent="0" algn="l" rtl="0">
              <a:spcBef>
                <a:spcPts val="0"/>
              </a:spcBef>
              <a:spcAft>
                <a:spcPts val="0"/>
              </a:spcAft>
              <a:buNone/>
            </a:pPr>
            <a:endParaRPr/>
          </a:p>
          <a:p>
            <a:pPr marL="0" lvl="0" indent="0" algn="l" rtl="0">
              <a:spcBef>
                <a:spcPts val="0"/>
              </a:spcBef>
              <a:spcAft>
                <a:spcPts val="0"/>
              </a:spcAft>
              <a:buNone/>
            </a:pPr>
            <a:r>
              <a:rPr lang="en"/>
              <a:t>Here we find ourselves with a problem: what to do with the portion of the market that uses American Express as a payment method?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846006de0f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846006de0f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scenario with Partner A remains the same</a:t>
            </a:r>
            <a:endParaRPr/>
          </a:p>
          <a:p>
            <a:pPr marL="0" lvl="0" indent="0" algn="l" rtl="0">
              <a:spcBef>
                <a:spcPts val="0"/>
              </a:spcBef>
              <a:spcAft>
                <a:spcPts val="0"/>
              </a:spcAft>
              <a:buNone/>
            </a:pPr>
            <a:endParaRPr/>
          </a:p>
          <a:p>
            <a:pPr marL="0" lvl="0" indent="0" algn="l" rtl="0">
              <a:spcBef>
                <a:spcPts val="0"/>
              </a:spcBef>
              <a:spcAft>
                <a:spcPts val="0"/>
              </a:spcAft>
              <a:buNone/>
            </a:pPr>
            <a:r>
              <a:rPr lang="en"/>
              <a:t>To solve the problem, I assumed that this portion of the market will have another credit card or will use Paypal, so I equitably redistributed that 30% between the remaining methods for Partner B's scenario.</a:t>
            </a:r>
            <a:endParaRPr/>
          </a:p>
          <a:p>
            <a:pPr marL="0" lvl="0" indent="0" algn="l" rtl="0">
              <a:spcBef>
                <a:spcPts val="0"/>
              </a:spcBef>
              <a:spcAft>
                <a:spcPts val="0"/>
              </a:spcAft>
              <a:buNone/>
            </a:pPr>
            <a:endParaRPr/>
          </a:p>
          <a:p>
            <a:pPr marL="0" lvl="0" indent="0" algn="l" rtl="0">
              <a:spcBef>
                <a:spcPts val="0"/>
              </a:spcBef>
              <a:spcAft>
                <a:spcPts val="0"/>
              </a:spcAft>
              <a:buNone/>
            </a:pPr>
            <a:r>
              <a:rPr lang="en"/>
              <a:t>We can see that using these specific numbers it is not convenient to change partners since this would lead to paying a higher percentage of the monthly income</a:t>
            </a:r>
            <a:endParaRPr/>
          </a:p>
          <a:p>
            <a:pPr marL="0" lvl="0" indent="0" algn="l" rtl="0">
              <a:spcBef>
                <a:spcPts val="0"/>
              </a:spcBef>
              <a:spcAft>
                <a:spcPts val="0"/>
              </a:spcAft>
              <a:buNone/>
            </a:pPr>
            <a:endParaRPr/>
          </a:p>
          <a:p>
            <a:pPr marL="0" lvl="0" indent="0" algn="l" rtl="0">
              <a:spcBef>
                <a:spcPts val="0"/>
              </a:spcBef>
              <a:spcAft>
                <a:spcPts val="0"/>
              </a:spcAft>
              <a:buNone/>
            </a:pPr>
            <a:r>
              <a:rPr lang="en"/>
              <a:t>But what if we want to find the exact monthly income at which it would be better for us to change to parter 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84cb5a75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84cb5a75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mathematical function seen above we observe the unknown x, which would be the income we want to find. We divide this income between the different percentages of the market occupied by the means of payment and their respective fees.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also divide everything by the income itself to be able to match the result to the percentage that Partner B offers us, being this percentage 2.8%.</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we take out the common factor, divide both sides of the equality by partner B's percentage and multiply both sides by x we can find the monthly income we are looking for.</a:t>
            </a:r>
            <a:endParaRPr/>
          </a:p>
          <a:p>
            <a:pPr marL="0" lvl="0" indent="0" algn="l" rtl="0">
              <a:spcBef>
                <a:spcPts val="0"/>
              </a:spcBef>
              <a:spcAft>
                <a:spcPts val="0"/>
              </a:spcAft>
              <a:buNone/>
            </a:pPr>
            <a:endParaRPr/>
          </a:p>
          <a:p>
            <a:pPr marL="0" lvl="0" indent="0" algn="l" rtl="0">
              <a:spcBef>
                <a:spcPts val="0"/>
              </a:spcBef>
              <a:spcAft>
                <a:spcPts val="0"/>
              </a:spcAft>
              <a:buNone/>
            </a:pPr>
            <a:r>
              <a:rPr lang="en"/>
              <a:t>The higher the client's monthly income, the less worth it is to change partners.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but the closer we get to the breaking point, this being $224719 changing partners is more convenient</a:t>
            </a:r>
            <a:endParaRPr/>
          </a:p>
          <a:p>
            <a:pPr marL="0" lvl="0" indent="0" algn="l" rtl="0">
              <a:spcBef>
                <a:spcPts val="0"/>
              </a:spcBef>
              <a:spcAft>
                <a:spcPts val="0"/>
              </a:spcAft>
              <a:buNone/>
            </a:pPr>
            <a:endParaRPr/>
          </a:p>
          <a:p>
            <a:pPr marL="0" lvl="0" indent="0" algn="l" rtl="0">
              <a:spcBef>
                <a:spcPts val="0"/>
              </a:spcBef>
              <a:spcAft>
                <a:spcPts val="0"/>
              </a:spcAft>
              <a:buNone/>
            </a:pPr>
            <a:r>
              <a:rPr lang="en"/>
              <a:t>We can see that in the graph there is an asymptote but that is not important for this problem, what matters is when the function is equal to 0.028 on the Y axis.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since here we will find the monthly income that the client would have to have in order for the two partners to charge the same percentage.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4cb5a75e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84cb5a75e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return to the scenarios but this time using the monthly income that we found with the function and as we can see, both partners would be making the same monthly charge.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846006de0f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846006de0f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Being “Partner A” the only one who has a fixed constant monthly fee leads the decision to a breaking point, if the the traffic scenario on the eCommerce or the average purchase per user were different resulting in a monthly income of $224,719 the percentage of the total fee would be 2,8% for both partners.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In any case where the monthly income were below $224,719 it is recommended to change partner.</a:t>
            </a:r>
            <a:endParaRPr/>
          </a:p>
          <a:p>
            <a:pPr marL="0" lvl="0" indent="0" algn="l" rtl="0">
              <a:spcBef>
                <a:spcPts val="0"/>
              </a:spcBef>
              <a:spcAft>
                <a:spcPts val="0"/>
              </a:spcAft>
              <a:buClr>
                <a:schemeClr val="dk1"/>
              </a:buClr>
              <a:buSzPts val="1100"/>
              <a:buFont typeface="Arial"/>
              <a:buNone/>
            </a:pPr>
            <a:r>
              <a:rPr lang="en"/>
              <a:t>If the monthly income is higher than the mentioned amount then the partner switch</a:t>
            </a:r>
            <a:endParaRPr/>
          </a:p>
          <a:p>
            <a:pPr marL="0" lvl="0" indent="0" algn="l" rtl="0">
              <a:spcBef>
                <a:spcPts val="0"/>
              </a:spcBef>
              <a:spcAft>
                <a:spcPts val="0"/>
              </a:spcAft>
              <a:buClr>
                <a:schemeClr val="dk1"/>
              </a:buClr>
              <a:buSzPts val="1100"/>
              <a:buFont typeface="Arial"/>
              <a:buNone/>
            </a:pPr>
            <a:r>
              <a:rPr lang="en"/>
              <a:t>is not recommended.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For this first problem I had to use the "model_data" table which consists of 5 columns:</a:t>
            </a:r>
            <a:endParaRPr/>
          </a:p>
          <a:p>
            <a:pPr marL="0" lvl="0" indent="0" algn="l" rtl="0">
              <a:spcBef>
                <a:spcPts val="0"/>
              </a:spcBef>
              <a:spcAft>
                <a:spcPts val="0"/>
              </a:spcAft>
              <a:buClr>
                <a:schemeClr val="dk1"/>
              </a:buClr>
              <a:buSzPts val="1100"/>
              <a:buFont typeface="Arial"/>
              <a:buNone/>
            </a:pPr>
            <a:r>
              <a:rPr lang="en"/>
              <a:t>These columns are a store identifier, a date column that lists the 7 weeks to analyze, the type of population surrounding the store, the sales the store made in the week, and the predicted sales the store was expected to makes.</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We can see the information distributed in three sections when we take a look at the dashboard.</a:t>
            </a:r>
            <a:br>
              <a:rPr lang="en">
                <a:solidFill>
                  <a:schemeClr val="dk1"/>
                </a:solidFill>
              </a:rPr>
            </a:br>
            <a:r>
              <a:rPr lang="en">
                <a:solidFill>
                  <a:schemeClr val="dk1"/>
                </a:solidFill>
              </a:rPr>
              <a:t>In the first box above we can see a top 5 of stores with their the Actual sales in the donut chart. the color scale represents the sales podium</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Next to it in the stacked column chart we can compare how the actual sales performed in the different population types each week.</a:t>
            </a:r>
            <a:br>
              <a:rPr lang="en">
                <a:solidFill>
                  <a:schemeClr val="dk1"/>
                </a:solidFill>
              </a:rPr>
            </a:br>
            <a:r>
              <a:rPr lang="en">
                <a:solidFill>
                  <a:schemeClr val="dk1"/>
                </a:solidFill>
              </a:rPr>
              <a:t>In the box below we can observe the information centered in comparing the actual sales vs the predicted ones in two different ways, first the area chart displays how the prediction went week after week. As a particular case here we can see the week of November 14 as the only one in which actual sales did not exceed predictions.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And second in the clustered bar chart the same comparison of sales vs predictions are shown grouped by the different population types.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46006de0f_0_37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46006de0f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this problem I had to use the 3 tables of the model adding to the previous problem the "zip_codes" table that links stores and locations,</a:t>
            </a:r>
            <a:endParaRPr/>
          </a:p>
          <a:p>
            <a:pPr marL="0" lvl="0" indent="0" algn="l" rtl="0">
              <a:spcBef>
                <a:spcPts val="0"/>
              </a:spcBef>
              <a:spcAft>
                <a:spcPts val="0"/>
              </a:spcAft>
              <a:buClr>
                <a:schemeClr val="dk1"/>
              </a:buClr>
              <a:buSzPts val="1100"/>
              <a:buFont typeface="Arial"/>
              <a:buNone/>
            </a:pPr>
            <a:r>
              <a:rPr lang="en"/>
              <a:t>and the "impressions" table that contains the number of daily advertisements sent to the locations.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this table I had to make a join between the "model_data" table where the sales information is and a sub-query that summarizes the impressions per store using the intermediary table "zip_codes".</a:t>
            </a:r>
            <a:endParaRPr/>
          </a:p>
          <a:p>
            <a:pPr marL="0" lvl="0" indent="0" algn="l" rtl="0">
              <a:spcBef>
                <a:spcPts val="0"/>
              </a:spcBef>
              <a:spcAft>
                <a:spcPts val="0"/>
              </a:spcAft>
              <a:buNone/>
            </a:pPr>
            <a:endParaRPr/>
          </a:p>
          <a:p>
            <a:pPr marL="0" lvl="0" indent="0" algn="l" rtl="0">
              <a:spcBef>
                <a:spcPts val="0"/>
              </a:spcBef>
              <a:spcAft>
                <a:spcPts val="0"/>
              </a:spcAft>
              <a:buNone/>
            </a:pPr>
            <a:r>
              <a:rPr lang="en"/>
              <a:t>I also added rounding of decimals to eliminate the unnecessary numbers.</a:t>
            </a:r>
            <a:endParaRPr/>
          </a:p>
          <a:p>
            <a:pPr marL="0" lvl="0" indent="0" algn="l" rtl="0">
              <a:spcBef>
                <a:spcPts val="0"/>
              </a:spcBef>
              <a:spcAft>
                <a:spcPts val="0"/>
              </a:spcAft>
              <a:buNone/>
            </a:pPr>
            <a:endParaRPr/>
          </a:p>
          <a:p>
            <a:pPr marL="0" lvl="0" indent="0" algn="l" rtl="0">
              <a:spcBef>
                <a:spcPts val="0"/>
              </a:spcBef>
              <a:spcAft>
                <a:spcPts val="0"/>
              </a:spcAft>
              <a:buNone/>
            </a:pPr>
            <a:r>
              <a:rPr lang="en"/>
              <a:t>Finally I added the "order by" clause to compare the information with the graphs in problem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46006de0f_0_3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46006de0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problem is similar to the previous one but the grouping in this case is done by population and the predictions are added to the comparison.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46006de0f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46006de0f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create this table I did a join between the "model_data" table where the sales and the prediction information is and a sub-query that summarizes the impressions per store using the intermediary table "zip_codes".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 also added rounding of decimals to eliminate the unnecessary numbers.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Finally I added the "order by" clause to compare the information with the graphs in problem 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46006de0f_0_4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46006de0f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4cb5a75ee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4cb5a75e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fact that a store can have several zip codes assigned to it and that in turn a zipcode can have several stores in its region.</a:t>
            </a:r>
            <a:endParaRPr/>
          </a:p>
          <a:p>
            <a:pPr marL="0" lvl="0" indent="0" algn="l" rtl="0">
              <a:spcBef>
                <a:spcPts val="0"/>
              </a:spcBef>
              <a:spcAft>
                <a:spcPts val="0"/>
              </a:spcAft>
              <a:buNone/>
            </a:pPr>
            <a:endParaRPr/>
          </a:p>
          <a:p>
            <a:pPr marL="0" lvl="0" indent="0" algn="l" rtl="0">
              <a:spcBef>
                <a:spcPts val="0"/>
              </a:spcBef>
              <a:spcAft>
                <a:spcPts val="0"/>
              </a:spcAft>
              <a:buNone/>
            </a:pPr>
            <a:r>
              <a:rPr lang="en"/>
              <a:t>Generally one would think that the zipcode is an attribute of a store and that in some particular case there may be more than one store in the same region leading these stores to share the attribute.</a:t>
            </a:r>
            <a:endParaRPr/>
          </a:p>
          <a:p>
            <a:pPr marL="0" lvl="0" indent="0" algn="l" rtl="0">
              <a:spcBef>
                <a:spcPts val="0"/>
              </a:spcBef>
              <a:spcAft>
                <a:spcPts val="0"/>
              </a:spcAft>
              <a:buNone/>
            </a:pPr>
            <a:endParaRPr/>
          </a:p>
          <a:p>
            <a:pPr marL="0" lvl="0" indent="0" algn="l" rtl="0">
              <a:spcBef>
                <a:spcPts val="0"/>
              </a:spcBef>
              <a:spcAft>
                <a:spcPts val="0"/>
              </a:spcAft>
              <a:buNone/>
            </a:pPr>
            <a:r>
              <a:rPr lang="en"/>
              <a:t>The fact that a store can have several zipcodes leading this store to operate on several regions increases the complexity of the problem a little.</a:t>
            </a:r>
            <a:endParaRPr/>
          </a:p>
          <a:p>
            <a:pPr marL="0" lvl="0" indent="0" algn="l" rtl="0">
              <a:spcBef>
                <a:spcPts val="0"/>
              </a:spcBef>
              <a:spcAft>
                <a:spcPts val="0"/>
              </a:spcAft>
              <a:buNone/>
            </a:pPr>
            <a:endParaRPr/>
          </a:p>
          <a:p>
            <a:pPr marL="0" lvl="0" indent="0" algn="l" rtl="0">
              <a:spcBef>
                <a:spcPts val="0"/>
              </a:spcBef>
              <a:spcAft>
                <a:spcPts val="0"/>
              </a:spcAft>
              <a:buNone/>
            </a:pPr>
            <a:r>
              <a:rPr lang="en"/>
              <a:t>I could also add that the date handling is different between the "impressions" and "model_data" tables, this also increased the complexity a little.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5400" y="2125403"/>
            <a:ext cx="8293200" cy="11640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10700" dirty="0">
                <a:solidFill>
                  <a:srgbClr val="999999"/>
                </a:solidFill>
              </a:rPr>
              <a:t>Case Study</a:t>
            </a:r>
            <a:br>
              <a:rPr lang="en" sz="6000" dirty="0">
                <a:solidFill>
                  <a:srgbClr val="999999"/>
                </a:solidFill>
              </a:rPr>
            </a:br>
            <a:r>
              <a:rPr lang="en" sz="2200" dirty="0">
                <a:solidFill>
                  <a:srgbClr val="999999"/>
                </a:solidFill>
              </a:rPr>
              <a:t>Technical Screening </a:t>
            </a:r>
            <a:endParaRPr sz="2200" dirty="0">
              <a:solidFill>
                <a:srgbClr val="999999"/>
              </a:solidFill>
            </a:endParaRPr>
          </a:p>
        </p:txBody>
      </p:sp>
      <p:sp>
        <p:nvSpPr>
          <p:cNvPr id="56" name="Google Shape;56;p13"/>
          <p:cNvSpPr txBox="1">
            <a:spLocks noGrp="1"/>
          </p:cNvSpPr>
          <p:nvPr>
            <p:ph type="ctrTitle"/>
          </p:nvPr>
        </p:nvSpPr>
        <p:spPr>
          <a:xfrm>
            <a:off x="0" y="4815600"/>
            <a:ext cx="2373900" cy="3279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1100">
                <a:solidFill>
                  <a:srgbClr val="999999"/>
                </a:solidFill>
              </a:rPr>
              <a:t>Boris Kerbs</a:t>
            </a:r>
            <a:endParaRPr sz="1100">
              <a:solidFill>
                <a:srgbClr val="999999"/>
              </a:solidFill>
            </a:endParaRPr>
          </a:p>
        </p:txBody>
      </p:sp>
      <p:sp>
        <p:nvSpPr>
          <p:cNvPr id="57" name="Google Shape;57;p13"/>
          <p:cNvSpPr txBox="1">
            <a:spLocks noGrp="1"/>
          </p:cNvSpPr>
          <p:nvPr>
            <p:ph type="ctrTitle"/>
          </p:nvPr>
        </p:nvSpPr>
        <p:spPr>
          <a:xfrm>
            <a:off x="6770100" y="4815600"/>
            <a:ext cx="2373900" cy="327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n" sz="1100" dirty="0">
                <a:solidFill>
                  <a:srgbClr val="999999"/>
                </a:solidFill>
              </a:rPr>
              <a:t>Updated on 16/11/23</a:t>
            </a:r>
            <a:endParaRPr sz="1100" dirty="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39200" y="1830600"/>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Business Problem</a:t>
            </a:r>
            <a:endParaRPr/>
          </a:p>
        </p:txBody>
      </p:sp>
      <p:sp>
        <p:nvSpPr>
          <p:cNvPr id="122" name="Google Shape;122;p22"/>
          <p:cNvSpPr txBox="1">
            <a:spLocks noGrp="1"/>
          </p:cNvSpPr>
          <p:nvPr>
            <p:ph type="body" idx="2"/>
          </p:nvPr>
        </p:nvSpPr>
        <p:spPr>
          <a:xfrm>
            <a:off x="4900100" y="1794150"/>
            <a:ext cx="3837000" cy="15552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Bath and Body Works is considering a change of its digital payment vendor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Bath and Body Works</a:t>
            </a:r>
            <a:endParaRPr/>
          </a:p>
        </p:txBody>
      </p:sp>
      <p:grpSp>
        <p:nvGrpSpPr>
          <p:cNvPr id="128" name="Google Shape;128;p23"/>
          <p:cNvGrpSpPr/>
          <p:nvPr/>
        </p:nvGrpSpPr>
        <p:grpSpPr>
          <a:xfrm>
            <a:off x="431925" y="1304875"/>
            <a:ext cx="2628925" cy="3416400"/>
            <a:chOff x="431925" y="1304875"/>
            <a:chExt cx="2628925" cy="3416400"/>
          </a:xfrm>
        </p:grpSpPr>
        <p:sp>
          <p:nvSpPr>
            <p:cNvPr id="129" name="Google Shape;129;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3"/>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Company</a:t>
            </a:r>
            <a:endParaRPr>
              <a:solidFill>
                <a:schemeClr val="lt1"/>
              </a:solidFill>
            </a:endParaRPr>
          </a:p>
        </p:txBody>
      </p:sp>
      <p:sp>
        <p:nvSpPr>
          <p:cNvPr id="132" name="Google Shape;132;p23"/>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BBW’s is a company that is dedicated to the beauty products business, it has its own eCommerce (bathandbodyworks.com) where it carry out its sales </a:t>
            </a:r>
            <a:endParaRPr sz="1600"/>
          </a:p>
        </p:txBody>
      </p:sp>
      <p:grpSp>
        <p:nvGrpSpPr>
          <p:cNvPr id="133" name="Google Shape;133;p23"/>
          <p:cNvGrpSpPr/>
          <p:nvPr/>
        </p:nvGrpSpPr>
        <p:grpSpPr>
          <a:xfrm>
            <a:off x="3320450" y="1304875"/>
            <a:ext cx="2632500" cy="3416400"/>
            <a:chOff x="3320450" y="1304875"/>
            <a:chExt cx="2632500" cy="3416400"/>
          </a:xfrm>
        </p:grpSpPr>
        <p:sp>
          <p:nvSpPr>
            <p:cNvPr id="134" name="Google Shape;134;p23"/>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3"/>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Context</a:t>
            </a:r>
            <a:endParaRPr>
              <a:solidFill>
                <a:schemeClr val="lt1"/>
              </a:solidFill>
            </a:endParaRPr>
          </a:p>
        </p:txBody>
      </p:sp>
      <p:sp>
        <p:nvSpPr>
          <p:cNvPr id="137" name="Google Shape;137;p23"/>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t>5% of all traffic to the site make a purchase. Of those that purchase, 30% use a Visa card, 30% use a Mastercard, 20% use Amex card,</a:t>
            </a:r>
            <a:br>
              <a:rPr lang="en" sz="1600"/>
            </a:br>
            <a:r>
              <a:rPr lang="en" sz="1600"/>
              <a:t>5% use a Discover card, the rest use PayPal.</a:t>
            </a:r>
            <a:endParaRPr sz="1600"/>
          </a:p>
        </p:txBody>
      </p:sp>
      <p:grpSp>
        <p:nvGrpSpPr>
          <p:cNvPr id="138" name="Google Shape;138;p23"/>
          <p:cNvGrpSpPr/>
          <p:nvPr/>
        </p:nvGrpSpPr>
        <p:grpSpPr>
          <a:xfrm>
            <a:off x="6212550" y="1304875"/>
            <a:ext cx="2632500" cy="3416400"/>
            <a:chOff x="6212550" y="1304875"/>
            <a:chExt cx="2632500" cy="3416400"/>
          </a:xfrm>
        </p:grpSpPr>
        <p:sp>
          <p:nvSpPr>
            <p:cNvPr id="139" name="Google Shape;139;p23"/>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3"/>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142" name="Google Shape;142;p23"/>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A new vendor has approached BBW with a new offer removing the monthly fee BBW’s is currently paying, slightly increasing the average fee and taking out Amex payment method</a:t>
            </a:r>
            <a:endParaRPr sz="1600"/>
          </a:p>
          <a:p>
            <a:pPr marL="0" lvl="0" indent="0" algn="l" rtl="0">
              <a:spcBef>
                <a:spcPts val="1200"/>
              </a:spcBef>
              <a:spcAft>
                <a:spcPts val="1200"/>
              </a:spcAft>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p:nvPr/>
        </p:nvSpPr>
        <p:spPr>
          <a:xfrm>
            <a:off x="328075" y="1053050"/>
            <a:ext cx="8440200" cy="3333600"/>
          </a:xfrm>
          <a:prstGeom prst="roundRect">
            <a:avLst>
              <a:gd name="adj" fmla="val 6109"/>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48" name="Google Shape;148;p24"/>
          <p:cNvGraphicFramePr/>
          <p:nvPr/>
        </p:nvGraphicFramePr>
        <p:xfrm>
          <a:off x="508800" y="1195550"/>
          <a:ext cx="8126400" cy="3075100"/>
        </p:xfrm>
        <a:graphic>
          <a:graphicData uri="http://schemas.openxmlformats.org/drawingml/2006/table">
            <a:tbl>
              <a:tblPr>
                <a:noFill/>
                <a:tableStyleId>{3FD80496-1AF1-4FF1-81B8-747D9266D5CB}</a:tableStyleId>
              </a:tblPr>
              <a:tblGrid>
                <a:gridCol w="2708800">
                  <a:extLst>
                    <a:ext uri="{9D8B030D-6E8A-4147-A177-3AD203B41FA5}">
                      <a16:colId xmlns:a16="http://schemas.microsoft.com/office/drawing/2014/main" val="20000"/>
                    </a:ext>
                  </a:extLst>
                </a:gridCol>
                <a:gridCol w="2708800">
                  <a:extLst>
                    <a:ext uri="{9D8B030D-6E8A-4147-A177-3AD203B41FA5}">
                      <a16:colId xmlns:a16="http://schemas.microsoft.com/office/drawing/2014/main" val="20001"/>
                    </a:ext>
                  </a:extLst>
                </a:gridCol>
                <a:gridCol w="2708800">
                  <a:extLst>
                    <a:ext uri="{9D8B030D-6E8A-4147-A177-3AD203B41FA5}">
                      <a16:colId xmlns:a16="http://schemas.microsoft.com/office/drawing/2014/main" val="20002"/>
                    </a:ext>
                  </a:extLst>
                </a:gridCol>
              </a:tblGrid>
              <a:tr h="439300">
                <a:tc>
                  <a:txBody>
                    <a:bodyPr/>
                    <a:lstStyle/>
                    <a:p>
                      <a:pPr marL="0" lvl="0" indent="0" algn="ctr" rtl="0">
                        <a:spcBef>
                          <a:spcPts val="0"/>
                        </a:spcBef>
                        <a:spcAft>
                          <a:spcPts val="0"/>
                        </a:spcAft>
                        <a:buNone/>
                      </a:pPr>
                      <a:r>
                        <a:rPr lang="en" b="1">
                          <a:solidFill>
                            <a:schemeClr val="dk1"/>
                          </a:solidFill>
                        </a:rPr>
                        <a:t>Methods</a:t>
                      </a:r>
                      <a:endParaRPr b="1">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alpha val="0"/>
                        </a:scheme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Partner A</a:t>
                      </a:r>
                      <a:endParaRPr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alpha val="0"/>
                        </a:scheme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dk1"/>
                          </a:solidFill>
                        </a:rPr>
                        <a:t>Partner B</a:t>
                      </a:r>
                      <a:endParaRPr b="1">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alpha val="0"/>
                        </a:scheme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9300">
                <a:tc>
                  <a:txBody>
                    <a:bodyPr/>
                    <a:lstStyle/>
                    <a:p>
                      <a:pPr marL="0" lvl="0" indent="0" algn="l" rtl="0">
                        <a:spcBef>
                          <a:spcPts val="0"/>
                        </a:spcBef>
                        <a:spcAft>
                          <a:spcPts val="0"/>
                        </a:spcAft>
                        <a:buNone/>
                      </a:pPr>
                      <a:r>
                        <a:rPr lang="en">
                          <a:solidFill>
                            <a:schemeClr val="dk1"/>
                          </a:solidFill>
                        </a:rPr>
                        <a:t>Visa card</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2.25%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2.75%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39300">
                <a:tc>
                  <a:txBody>
                    <a:bodyPr/>
                    <a:lstStyle/>
                    <a:p>
                      <a:pPr marL="0" lvl="0" indent="0" algn="l" rtl="0">
                        <a:spcBef>
                          <a:spcPts val="0"/>
                        </a:spcBef>
                        <a:spcAft>
                          <a:spcPts val="0"/>
                        </a:spcAft>
                        <a:buNone/>
                      </a:pPr>
                      <a:r>
                        <a:rPr lang="en">
                          <a:solidFill>
                            <a:schemeClr val="dk1"/>
                          </a:solidFill>
                        </a:rPr>
                        <a:t>Mastercard</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2.25%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2.75%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39300">
                <a:tc>
                  <a:txBody>
                    <a:bodyPr/>
                    <a:lstStyle/>
                    <a:p>
                      <a:pPr marL="0" lvl="0" indent="0" algn="l" rtl="0">
                        <a:spcBef>
                          <a:spcPts val="0"/>
                        </a:spcBef>
                        <a:spcAft>
                          <a:spcPts val="0"/>
                        </a:spcAft>
                        <a:buNone/>
                      </a:pPr>
                      <a:r>
                        <a:rPr lang="en">
                          <a:solidFill>
                            <a:schemeClr val="dk1"/>
                          </a:solidFill>
                        </a:rPr>
                        <a:t>American Express</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3.2%</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Not accepted</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9300">
                <a:tc>
                  <a:txBody>
                    <a:bodyPr/>
                    <a:lstStyle/>
                    <a:p>
                      <a:pPr marL="0" lvl="0" indent="0" algn="l" rtl="0">
                        <a:spcBef>
                          <a:spcPts val="0"/>
                        </a:spcBef>
                        <a:spcAft>
                          <a:spcPts val="0"/>
                        </a:spcAft>
                        <a:buNone/>
                      </a:pPr>
                      <a:r>
                        <a:rPr lang="en">
                          <a:solidFill>
                            <a:schemeClr val="dk1"/>
                          </a:solidFill>
                        </a:rPr>
                        <a:t>Discovery card</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2.75%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2.75%</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39300">
                <a:tc>
                  <a:txBody>
                    <a:bodyPr/>
                    <a:lstStyle/>
                    <a:p>
                      <a:pPr marL="0" lvl="0" indent="0" algn="l" rtl="0">
                        <a:spcBef>
                          <a:spcPts val="0"/>
                        </a:spcBef>
                        <a:spcAft>
                          <a:spcPts val="0"/>
                        </a:spcAft>
                        <a:buNone/>
                      </a:pPr>
                      <a:r>
                        <a:rPr lang="en">
                          <a:solidFill>
                            <a:schemeClr val="dk1"/>
                          </a:solidFill>
                        </a:rPr>
                        <a:t>Paypal*</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3%</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3%</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39300">
                <a:tc>
                  <a:txBody>
                    <a:bodyPr/>
                    <a:lstStyle/>
                    <a:p>
                      <a:pPr marL="0" lvl="0" indent="0" algn="l" rtl="0">
                        <a:spcBef>
                          <a:spcPts val="0"/>
                        </a:spcBef>
                        <a:spcAft>
                          <a:spcPts val="0"/>
                        </a:spcAft>
                        <a:buNone/>
                      </a:pPr>
                      <a:r>
                        <a:rPr lang="en">
                          <a:solidFill>
                            <a:schemeClr val="dk1"/>
                          </a:solidFill>
                        </a:rPr>
                        <a:t>Monthly fee</a:t>
                      </a:r>
                      <a:endParaRPr>
                        <a:solidFill>
                          <a:schemeClr val="dk1"/>
                        </a:solidFill>
                      </a:endParaRPr>
                    </a:p>
                  </a:txBody>
                  <a:tcPr marL="63500" marR="63500" marT="63500" marB="63500">
                    <a:lnL w="12700" cap="flat" cmpd="sng">
                      <a:solidFill>
                        <a:schemeClr val="dk1">
                          <a:alpha val="0"/>
                        </a:scheme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$500</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1"/>
                          </a:solidFill>
                        </a:rPr>
                        <a:t>No fee</a:t>
                      </a:r>
                      <a:endParaRPr>
                        <a:solidFill>
                          <a:schemeClr val="dk1"/>
                        </a:solidFill>
                      </a:endParaRPr>
                    </a:p>
                  </a:txBody>
                  <a:tcPr marL="63500" marR="63500" marT="63500" marB="63500">
                    <a:lnL w="12700" cap="flat" cmpd="sng">
                      <a:solidFill>
                        <a:schemeClr val="dk1"/>
                      </a:solidFill>
                      <a:prstDash val="solid"/>
                      <a:round/>
                      <a:headEnd type="none" w="sm" len="sm"/>
                      <a:tailEnd type="none" w="sm" len="sm"/>
                    </a:lnL>
                    <a:lnR w="12700" cap="flat" cmpd="sng">
                      <a:solidFill>
                        <a:schemeClr val="dk1">
                          <a:alpha val="0"/>
                        </a:scheme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49" name="Google Shape;149;p24"/>
          <p:cNvSpPr txBox="1"/>
          <p:nvPr/>
        </p:nvSpPr>
        <p:spPr>
          <a:xfrm>
            <a:off x="1774000" y="232550"/>
            <a:ext cx="5629500" cy="963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700" b="1">
                <a:solidFill>
                  <a:schemeClr val="dk1"/>
                </a:solidFill>
              </a:rPr>
              <a:t>Fee Comparison </a:t>
            </a:r>
            <a:endParaRPr sz="2700" b="1">
              <a:solidFill>
                <a:schemeClr val="dk1"/>
              </a:solidFill>
            </a:endParaRPr>
          </a:p>
        </p:txBody>
      </p:sp>
      <p:sp>
        <p:nvSpPr>
          <p:cNvPr id="150" name="Google Shape;150;p24"/>
          <p:cNvSpPr txBox="1"/>
          <p:nvPr/>
        </p:nvSpPr>
        <p:spPr>
          <a:xfrm>
            <a:off x="-76200" y="4919700"/>
            <a:ext cx="8880600" cy="30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50">
                <a:solidFill>
                  <a:schemeClr val="dk1"/>
                </a:solidFill>
              </a:rPr>
              <a:t>* We assume the average fee of using PayPal is 0,3%</a:t>
            </a:r>
            <a:endParaRPr sz="75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p:nvPr/>
        </p:nvSpPr>
        <p:spPr>
          <a:xfrm>
            <a:off x="1008150" y="1191950"/>
            <a:ext cx="7127700" cy="3000900"/>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5"/>
          <p:cNvSpPr txBox="1">
            <a:spLocks noGrp="1"/>
          </p:cNvSpPr>
          <p:nvPr>
            <p:ph type="title"/>
          </p:nvPr>
        </p:nvSpPr>
        <p:spPr>
          <a:xfrm>
            <a:off x="311700" y="2587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b="1"/>
              <a:t>Key Points</a:t>
            </a:r>
            <a:endParaRPr sz="2620" b="1"/>
          </a:p>
        </p:txBody>
      </p:sp>
      <p:sp>
        <p:nvSpPr>
          <p:cNvPr id="157" name="Google Shape;157;p25"/>
          <p:cNvSpPr txBox="1"/>
          <p:nvPr/>
        </p:nvSpPr>
        <p:spPr>
          <a:xfrm>
            <a:off x="1175550" y="1343875"/>
            <a:ext cx="6792900" cy="30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Then we need to highlight some key points from the business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Bathandbodyworks.com sees 5% of all traffic to site make a purchase</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From the public that make a purchase: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30% use Visa card</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30% use Mastercard</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20% use American Express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15% use PayPal</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5% use a Discover card</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The switch of partner would mean losing American Express  payment method</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The switch of partner would also mean removing the $500 fee</a:t>
            </a:r>
            <a:endParaRPr sz="1700">
              <a:solidFill>
                <a:schemeClr val="dk1"/>
              </a:solidFill>
            </a:endParaRPr>
          </a:p>
        </p:txBody>
      </p:sp>
      <p:sp>
        <p:nvSpPr>
          <p:cNvPr id="158" name="Google Shape;158;p25"/>
          <p:cNvSpPr/>
          <p:nvPr/>
        </p:nvSpPr>
        <p:spPr>
          <a:xfrm>
            <a:off x="7872750" y="3460450"/>
            <a:ext cx="95700" cy="122400"/>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5"/>
          <p:cNvSpPr/>
          <p:nvPr/>
        </p:nvSpPr>
        <p:spPr>
          <a:xfrm rot="10800000">
            <a:off x="6633725" y="3699425"/>
            <a:ext cx="95700" cy="122400"/>
          </a:xfrm>
          <a:prstGeom prst="downArrow">
            <a:avLst>
              <a:gd name="adj1" fmla="val 50000"/>
              <a:gd name="adj2" fmla="val 50000"/>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First Scenario</a:t>
            </a:r>
            <a:endParaRPr b="1"/>
          </a:p>
        </p:txBody>
      </p:sp>
      <p:graphicFrame>
        <p:nvGraphicFramePr>
          <p:cNvPr id="165" name="Google Shape;165;p26"/>
          <p:cNvGraphicFramePr/>
          <p:nvPr/>
        </p:nvGraphicFramePr>
        <p:xfrm>
          <a:off x="359175" y="1395500"/>
          <a:ext cx="8421525" cy="2810625"/>
        </p:xfrm>
        <a:graphic>
          <a:graphicData uri="http://schemas.openxmlformats.org/drawingml/2006/table">
            <a:tbl>
              <a:tblPr>
                <a:noFill/>
                <a:tableStyleId>{AC89F97E-6471-4E58-B33A-62F496330C79}</a:tableStyleId>
              </a:tblPr>
              <a:tblGrid>
                <a:gridCol w="1527300">
                  <a:extLst>
                    <a:ext uri="{9D8B030D-6E8A-4147-A177-3AD203B41FA5}">
                      <a16:colId xmlns:a16="http://schemas.microsoft.com/office/drawing/2014/main" val="20000"/>
                    </a:ext>
                  </a:extLst>
                </a:gridCol>
                <a:gridCol w="1368075">
                  <a:extLst>
                    <a:ext uri="{9D8B030D-6E8A-4147-A177-3AD203B41FA5}">
                      <a16:colId xmlns:a16="http://schemas.microsoft.com/office/drawing/2014/main" val="20001"/>
                    </a:ext>
                  </a:extLst>
                </a:gridCol>
                <a:gridCol w="1091350">
                  <a:extLst>
                    <a:ext uri="{9D8B030D-6E8A-4147-A177-3AD203B41FA5}">
                      <a16:colId xmlns:a16="http://schemas.microsoft.com/office/drawing/2014/main" val="20002"/>
                    </a:ext>
                  </a:extLst>
                </a:gridCol>
                <a:gridCol w="1035625">
                  <a:extLst>
                    <a:ext uri="{9D8B030D-6E8A-4147-A177-3AD203B41FA5}">
                      <a16:colId xmlns:a16="http://schemas.microsoft.com/office/drawing/2014/main" val="20003"/>
                    </a:ext>
                  </a:extLst>
                </a:gridCol>
                <a:gridCol w="1138750">
                  <a:extLst>
                    <a:ext uri="{9D8B030D-6E8A-4147-A177-3AD203B41FA5}">
                      <a16:colId xmlns:a16="http://schemas.microsoft.com/office/drawing/2014/main" val="20004"/>
                    </a:ext>
                  </a:extLst>
                </a:gridCol>
                <a:gridCol w="1032350">
                  <a:extLst>
                    <a:ext uri="{9D8B030D-6E8A-4147-A177-3AD203B41FA5}">
                      <a16:colId xmlns:a16="http://schemas.microsoft.com/office/drawing/2014/main" val="20005"/>
                    </a:ext>
                  </a:extLst>
                </a:gridCol>
                <a:gridCol w="1228075">
                  <a:extLst>
                    <a:ext uri="{9D8B030D-6E8A-4147-A177-3AD203B41FA5}">
                      <a16:colId xmlns:a16="http://schemas.microsoft.com/office/drawing/2014/main" val="20006"/>
                    </a:ext>
                  </a:extLst>
                </a:gridCol>
              </a:tblGrid>
              <a:tr h="338125">
                <a:tc>
                  <a:txBody>
                    <a:bodyPr/>
                    <a:lstStyle/>
                    <a:p>
                      <a:pPr marL="0" lvl="0" indent="0" algn="l" rtl="0">
                        <a:lnSpc>
                          <a:spcPct val="115000"/>
                        </a:lnSpc>
                        <a:spcBef>
                          <a:spcPts val="0"/>
                        </a:spcBef>
                        <a:spcAft>
                          <a:spcPts val="0"/>
                        </a:spcAft>
                        <a:buNone/>
                      </a:pPr>
                      <a:r>
                        <a:rPr lang="en" sz="1300">
                          <a:solidFill>
                            <a:schemeClr val="dk1"/>
                          </a:solidFill>
                        </a:rPr>
                        <a:t>Method</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chemeClr val="dk1"/>
                          </a:solidFill>
                        </a:rPr>
                        <a:t>% of purchase</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chemeClr val="dk1"/>
                          </a:solidFill>
                        </a:rPr>
                        <a:t>Sales*</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chemeClr val="dk1"/>
                          </a:solidFill>
                        </a:rPr>
                        <a:t>Partner A fee</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351C75"/>
                    </a:solidFill>
                  </a:tcPr>
                </a:tc>
                <a:tc>
                  <a:txBody>
                    <a:bodyPr/>
                    <a:lstStyle/>
                    <a:p>
                      <a:pPr marL="0" lvl="0" indent="0" algn="l" rtl="0">
                        <a:lnSpc>
                          <a:spcPct val="115000"/>
                        </a:lnSpc>
                        <a:spcBef>
                          <a:spcPts val="0"/>
                        </a:spcBef>
                        <a:spcAft>
                          <a:spcPts val="0"/>
                        </a:spcAft>
                        <a:buNone/>
                      </a:pPr>
                      <a:r>
                        <a:rPr lang="en" sz="1300">
                          <a:solidFill>
                            <a:schemeClr val="dk1"/>
                          </a:solidFill>
                        </a:rPr>
                        <a:t>Partner A cost</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20124D"/>
                    </a:solidFill>
                  </a:tcPr>
                </a:tc>
                <a:tc>
                  <a:txBody>
                    <a:bodyPr/>
                    <a:lstStyle/>
                    <a:p>
                      <a:pPr marL="0" lvl="0" indent="0" algn="l" rtl="0">
                        <a:lnSpc>
                          <a:spcPct val="115000"/>
                        </a:lnSpc>
                        <a:spcBef>
                          <a:spcPts val="0"/>
                        </a:spcBef>
                        <a:spcAft>
                          <a:spcPts val="0"/>
                        </a:spcAft>
                        <a:buNone/>
                      </a:pPr>
                      <a:r>
                        <a:rPr lang="en" sz="1300">
                          <a:solidFill>
                            <a:schemeClr val="dk1"/>
                          </a:solidFill>
                        </a:rPr>
                        <a:t>Partner B fee</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 sz="1300">
                          <a:solidFill>
                            <a:schemeClr val="dk1"/>
                          </a:solidFill>
                        </a:rPr>
                        <a:t>Partner B cost</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350275">
                <a:tc>
                  <a:txBody>
                    <a:bodyPr/>
                    <a:lstStyle/>
                    <a:p>
                      <a:pPr marL="0" lvl="0" indent="0" algn="l" rtl="0">
                        <a:lnSpc>
                          <a:spcPct val="115000"/>
                        </a:lnSpc>
                        <a:spcBef>
                          <a:spcPts val="0"/>
                        </a:spcBef>
                        <a:spcAft>
                          <a:spcPts val="0"/>
                        </a:spcAft>
                        <a:buNone/>
                      </a:pPr>
                      <a:r>
                        <a:rPr lang="en" sz="1300">
                          <a:solidFill>
                            <a:schemeClr val="dk1"/>
                          </a:solidFill>
                        </a:rPr>
                        <a:t>Visa</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30%</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$216,000</a:t>
                      </a:r>
                      <a:endParaRPr sz="13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2.25%</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$4,860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r" rtl="0">
                        <a:lnSpc>
                          <a:spcPct val="115000"/>
                        </a:lnSpc>
                        <a:spcBef>
                          <a:spcPts val="0"/>
                        </a:spcBef>
                        <a:spcAft>
                          <a:spcPts val="0"/>
                        </a:spcAft>
                        <a:buNone/>
                      </a:pPr>
                      <a:r>
                        <a:rPr lang="en" sz="1300">
                          <a:solidFill>
                            <a:schemeClr val="dk1"/>
                          </a:solidFill>
                        </a:rPr>
                        <a:t>2.75%</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$5,940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1"/>
                  </a:ext>
                </a:extLst>
              </a:tr>
              <a:tr h="350275">
                <a:tc>
                  <a:txBody>
                    <a:bodyPr/>
                    <a:lstStyle/>
                    <a:p>
                      <a:pPr marL="0" lvl="0" indent="0" algn="l" rtl="0">
                        <a:lnSpc>
                          <a:spcPct val="115000"/>
                        </a:lnSpc>
                        <a:spcBef>
                          <a:spcPts val="0"/>
                        </a:spcBef>
                        <a:spcAft>
                          <a:spcPts val="0"/>
                        </a:spcAft>
                        <a:buNone/>
                      </a:pPr>
                      <a:r>
                        <a:rPr lang="en" sz="1300">
                          <a:solidFill>
                            <a:schemeClr val="dk1"/>
                          </a:solidFill>
                        </a:rPr>
                        <a:t>Mastercard</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30%</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$216,000</a:t>
                      </a:r>
                      <a:endParaRPr sz="13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2.25%</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$4,860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r" rtl="0">
                        <a:lnSpc>
                          <a:spcPct val="115000"/>
                        </a:lnSpc>
                        <a:spcBef>
                          <a:spcPts val="0"/>
                        </a:spcBef>
                        <a:spcAft>
                          <a:spcPts val="0"/>
                        </a:spcAft>
                        <a:buNone/>
                      </a:pPr>
                      <a:r>
                        <a:rPr lang="en" sz="1300">
                          <a:solidFill>
                            <a:schemeClr val="dk1"/>
                          </a:solidFill>
                        </a:rPr>
                        <a:t>2.75%</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$5,940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2"/>
                  </a:ext>
                </a:extLst>
              </a:tr>
              <a:tr h="370850">
                <a:tc>
                  <a:txBody>
                    <a:bodyPr/>
                    <a:lstStyle/>
                    <a:p>
                      <a:pPr marL="0" lvl="0" indent="0" algn="l" rtl="0">
                        <a:lnSpc>
                          <a:spcPct val="115000"/>
                        </a:lnSpc>
                        <a:spcBef>
                          <a:spcPts val="0"/>
                        </a:spcBef>
                        <a:spcAft>
                          <a:spcPts val="0"/>
                        </a:spcAft>
                        <a:buNone/>
                      </a:pPr>
                      <a:r>
                        <a:rPr lang="en" sz="1300">
                          <a:solidFill>
                            <a:schemeClr val="dk1"/>
                          </a:solidFill>
                        </a:rPr>
                        <a:t>American Express</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20%</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$144,000</a:t>
                      </a:r>
                      <a:endParaRPr sz="13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3.2%</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$4,608</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l" rtl="0">
                        <a:lnSpc>
                          <a:spcPct val="115000"/>
                        </a:lnSpc>
                        <a:spcBef>
                          <a:spcPts val="0"/>
                        </a:spcBef>
                        <a:spcAft>
                          <a:spcPts val="0"/>
                        </a:spcAft>
                        <a:buNone/>
                      </a:pPr>
                      <a:r>
                        <a:rPr lang="en" sz="1300">
                          <a:solidFill>
                            <a:schemeClr val="dk1"/>
                          </a:solidFill>
                        </a:rPr>
                        <a:t>-</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 sz="1300">
                          <a:solidFill>
                            <a:schemeClr val="dk1"/>
                          </a:solidFill>
                        </a:rPr>
                        <a:t>-</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3"/>
                  </a:ext>
                </a:extLst>
              </a:tr>
              <a:tr h="350275">
                <a:tc>
                  <a:txBody>
                    <a:bodyPr/>
                    <a:lstStyle/>
                    <a:p>
                      <a:pPr marL="0" lvl="0" indent="0" algn="l" rtl="0">
                        <a:lnSpc>
                          <a:spcPct val="115000"/>
                        </a:lnSpc>
                        <a:spcBef>
                          <a:spcPts val="0"/>
                        </a:spcBef>
                        <a:spcAft>
                          <a:spcPts val="0"/>
                        </a:spcAft>
                        <a:buNone/>
                      </a:pPr>
                      <a:r>
                        <a:rPr lang="en" sz="1300">
                          <a:solidFill>
                            <a:schemeClr val="dk1"/>
                          </a:solidFill>
                        </a:rPr>
                        <a:t>Discovery</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5%</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$36,000</a:t>
                      </a:r>
                      <a:endParaRPr sz="13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2.75%</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$990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r" rtl="0">
                        <a:lnSpc>
                          <a:spcPct val="115000"/>
                        </a:lnSpc>
                        <a:spcBef>
                          <a:spcPts val="0"/>
                        </a:spcBef>
                        <a:spcAft>
                          <a:spcPts val="0"/>
                        </a:spcAft>
                        <a:buNone/>
                      </a:pPr>
                      <a:r>
                        <a:rPr lang="en" sz="1300">
                          <a:solidFill>
                            <a:schemeClr val="dk1"/>
                          </a:solidFill>
                        </a:rPr>
                        <a:t>2.75%</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$990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4"/>
                  </a:ext>
                </a:extLst>
              </a:tr>
              <a:tr h="350275">
                <a:tc>
                  <a:txBody>
                    <a:bodyPr/>
                    <a:lstStyle/>
                    <a:p>
                      <a:pPr marL="0" lvl="0" indent="0" algn="l" rtl="0">
                        <a:lnSpc>
                          <a:spcPct val="115000"/>
                        </a:lnSpc>
                        <a:spcBef>
                          <a:spcPts val="0"/>
                        </a:spcBef>
                        <a:spcAft>
                          <a:spcPts val="0"/>
                        </a:spcAft>
                        <a:buNone/>
                      </a:pPr>
                      <a:r>
                        <a:rPr lang="en" sz="1300">
                          <a:solidFill>
                            <a:schemeClr val="dk1"/>
                          </a:solidFill>
                        </a:rPr>
                        <a:t>PayPal*</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15%</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$108,000</a:t>
                      </a:r>
                      <a:endParaRPr sz="13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3%</a:t>
                      </a:r>
                      <a:endParaRPr sz="1300">
                        <a:solidFill>
                          <a:schemeClr val="dk1"/>
                        </a:solidFill>
                      </a:endParaRPr>
                    </a:p>
                  </a:txBody>
                  <a:tcPr marL="25400" marR="25400" marT="25400" marB="25400" anchor="b">
                    <a:lnL w="9525" cap="flat" cmpd="sng">
                      <a:solidFill>
                        <a:srgbClr val="CCCCCC"/>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$3,240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r" rtl="0">
                        <a:lnSpc>
                          <a:spcPct val="115000"/>
                        </a:lnSpc>
                        <a:spcBef>
                          <a:spcPts val="0"/>
                        </a:spcBef>
                        <a:spcAft>
                          <a:spcPts val="0"/>
                        </a:spcAft>
                        <a:buNone/>
                      </a:pPr>
                      <a:r>
                        <a:rPr lang="en" sz="1300">
                          <a:solidFill>
                            <a:schemeClr val="dk1"/>
                          </a:solidFill>
                        </a:rPr>
                        <a:t>3%</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$3,240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5"/>
                  </a:ext>
                </a:extLst>
              </a:tr>
              <a:tr h="350275">
                <a:tc>
                  <a:txBody>
                    <a:bodyPr/>
                    <a:lstStyle/>
                    <a:p>
                      <a:pPr marL="0" lvl="0" indent="0" algn="l" rtl="0">
                        <a:lnSpc>
                          <a:spcPct val="115000"/>
                        </a:lnSpc>
                        <a:spcBef>
                          <a:spcPts val="0"/>
                        </a:spcBef>
                        <a:spcAft>
                          <a:spcPts val="0"/>
                        </a:spcAft>
                        <a:buNone/>
                      </a:pPr>
                      <a:r>
                        <a:rPr lang="en" sz="1300">
                          <a:solidFill>
                            <a:schemeClr val="dk1"/>
                          </a:solidFill>
                        </a:rPr>
                        <a:t>Monthly fee</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$500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6"/>
                  </a:ext>
                </a:extLst>
              </a:tr>
              <a:tr h="350275">
                <a:tc>
                  <a:txBody>
                    <a:bodyPr/>
                    <a:lstStyle/>
                    <a:p>
                      <a:pPr marL="0" lvl="0" indent="0" algn="l" rtl="0">
                        <a:lnSpc>
                          <a:spcPct val="115000"/>
                        </a:lnSpc>
                        <a:spcBef>
                          <a:spcPts val="0"/>
                        </a:spcBef>
                        <a:spcAft>
                          <a:spcPts val="0"/>
                        </a:spcAft>
                        <a:buNone/>
                      </a:pPr>
                      <a:r>
                        <a:rPr lang="en" sz="1300">
                          <a:solidFill>
                            <a:schemeClr val="dk1"/>
                          </a:solidFill>
                        </a:rPr>
                        <a:t>Total</a:t>
                      </a:r>
                      <a:endParaRPr sz="1300">
                        <a:solidFill>
                          <a:schemeClr val="dk1"/>
                        </a:solidFill>
                      </a:endParaRPr>
                    </a:p>
                  </a:txBody>
                  <a:tcPr marL="25400" marR="25400" marT="25400" marB="25400" anchor="b">
                    <a:lnL w="2857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300">
                          <a:solidFill>
                            <a:schemeClr val="dk1"/>
                          </a:solidFill>
                        </a:rPr>
                        <a:t>$720,000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300">
                          <a:solidFill>
                            <a:schemeClr val="dk1"/>
                          </a:solidFill>
                        </a:rPr>
                        <a:t>$19,058</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20124D"/>
                    </a:solidFill>
                  </a:tcPr>
                </a:tc>
                <a:tc>
                  <a:txBody>
                    <a:bodyPr/>
                    <a:lstStyle/>
                    <a:p>
                      <a:pPr marL="0" lvl="0" indent="0" algn="l" rtl="0">
                        <a:lnSpc>
                          <a:spcPct val="115000"/>
                        </a:lnSpc>
                        <a:spcBef>
                          <a:spcPts val="0"/>
                        </a:spcBef>
                        <a:spcAft>
                          <a:spcPts val="0"/>
                        </a:spcAft>
                        <a:buNone/>
                      </a:pP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300">
                          <a:solidFill>
                            <a:schemeClr val="dk1"/>
                          </a:solidFill>
                        </a:rPr>
                        <a:t>$16,110</a:t>
                      </a:r>
                      <a:endParaRPr sz="1300">
                        <a:solidFill>
                          <a:schemeClr val="dk1"/>
                        </a:solidFill>
                      </a:endParaRPr>
                    </a:p>
                  </a:txBody>
                  <a:tcPr marL="25400" marR="25400" marT="25400" marB="25400" anchor="b">
                    <a:lnL w="952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7"/>
                  </a:ext>
                </a:extLst>
              </a:tr>
            </a:tbl>
          </a:graphicData>
        </a:graphic>
      </p:graphicFrame>
      <p:sp>
        <p:nvSpPr>
          <p:cNvPr id="166" name="Google Shape;166;p26"/>
          <p:cNvSpPr txBox="1"/>
          <p:nvPr/>
        </p:nvSpPr>
        <p:spPr>
          <a:xfrm>
            <a:off x="-48300" y="4786800"/>
            <a:ext cx="8880600" cy="43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50">
                <a:solidFill>
                  <a:schemeClr val="dk1"/>
                </a:solidFill>
              </a:rPr>
              <a:t>*assuming that the standar traffic of bathandbodyworks.com over a month is 1.2M visits and that the average purchase is $12 [5% of 12000000 * $12 = $720.000]</a:t>
            </a:r>
            <a:endParaRPr sz="750">
              <a:solidFill>
                <a:schemeClr val="dk1"/>
              </a:solidFill>
            </a:endParaRPr>
          </a:p>
          <a:p>
            <a:pPr marL="0" lvl="0" indent="0" algn="l" rtl="0">
              <a:lnSpc>
                <a:spcPct val="115000"/>
              </a:lnSpc>
              <a:spcBef>
                <a:spcPts val="0"/>
              </a:spcBef>
              <a:spcAft>
                <a:spcPts val="0"/>
              </a:spcAft>
              <a:buNone/>
            </a:pPr>
            <a:r>
              <a:rPr lang="en" sz="750">
                <a:solidFill>
                  <a:schemeClr val="dk1"/>
                </a:solidFill>
              </a:rPr>
              <a:t>* We assume the avg fee of using PayPal is 0,3%</a:t>
            </a:r>
            <a:endParaRPr sz="75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p:nvPr/>
        </p:nvSpPr>
        <p:spPr>
          <a:xfrm>
            <a:off x="147475" y="666575"/>
            <a:ext cx="5031900" cy="22185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7"/>
          <p:cNvSpPr/>
          <p:nvPr/>
        </p:nvSpPr>
        <p:spPr>
          <a:xfrm>
            <a:off x="147475" y="2994625"/>
            <a:ext cx="5031900" cy="18087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73" name="Google Shape;173;p27"/>
          <p:cNvGraphicFramePr/>
          <p:nvPr/>
        </p:nvGraphicFramePr>
        <p:xfrm>
          <a:off x="247675" y="807025"/>
          <a:ext cx="4762500" cy="1899497"/>
        </p:xfrm>
        <a:graphic>
          <a:graphicData uri="http://schemas.openxmlformats.org/drawingml/2006/table">
            <a:tbl>
              <a:tblPr>
                <a:noFill/>
                <a:tableStyleId>{23EA2FED-F2D5-43EB-9353-7A32F132DDB9}</a:tableStyleId>
              </a:tblPr>
              <a:tblGrid>
                <a:gridCol w="1148700">
                  <a:extLst>
                    <a:ext uri="{9D8B030D-6E8A-4147-A177-3AD203B41FA5}">
                      <a16:colId xmlns:a16="http://schemas.microsoft.com/office/drawing/2014/main" val="20000"/>
                    </a:ext>
                  </a:extLst>
                </a:gridCol>
                <a:gridCol w="1076975">
                  <a:extLst>
                    <a:ext uri="{9D8B030D-6E8A-4147-A177-3AD203B41FA5}">
                      <a16:colId xmlns:a16="http://schemas.microsoft.com/office/drawing/2014/main" val="20001"/>
                    </a:ext>
                  </a:extLst>
                </a:gridCol>
                <a:gridCol w="671250">
                  <a:extLst>
                    <a:ext uri="{9D8B030D-6E8A-4147-A177-3AD203B41FA5}">
                      <a16:colId xmlns:a16="http://schemas.microsoft.com/office/drawing/2014/main" val="20002"/>
                    </a:ext>
                  </a:extLst>
                </a:gridCol>
                <a:gridCol w="913075">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tblGrid>
              <a:tr h="245300">
                <a:tc>
                  <a:txBody>
                    <a:bodyPr/>
                    <a:lstStyle/>
                    <a:p>
                      <a:pPr marL="0" lvl="0" indent="0" algn="l" rtl="0">
                        <a:lnSpc>
                          <a:spcPct val="115000"/>
                        </a:lnSpc>
                        <a:spcBef>
                          <a:spcPts val="0"/>
                        </a:spcBef>
                        <a:spcAft>
                          <a:spcPts val="0"/>
                        </a:spcAft>
                        <a:buNone/>
                      </a:pPr>
                      <a:r>
                        <a:rPr lang="en" sz="1000">
                          <a:solidFill>
                            <a:schemeClr val="dk1"/>
                          </a:solidFill>
                        </a:rPr>
                        <a:t>Methods A</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 of purchase A</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Sales A*</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Partner A fee</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solidFill>
                      <a:srgbClr val="351C75"/>
                    </a:solidFill>
                  </a:tcPr>
                </a:tc>
                <a:tc>
                  <a:txBody>
                    <a:bodyPr/>
                    <a:lstStyle/>
                    <a:p>
                      <a:pPr marL="0" lvl="0" indent="0" algn="l" rtl="0">
                        <a:lnSpc>
                          <a:spcPct val="115000"/>
                        </a:lnSpc>
                        <a:spcBef>
                          <a:spcPts val="0"/>
                        </a:spcBef>
                        <a:spcAft>
                          <a:spcPts val="0"/>
                        </a:spcAft>
                        <a:buNone/>
                      </a:pPr>
                      <a:r>
                        <a:rPr lang="en" sz="1000">
                          <a:solidFill>
                            <a:schemeClr val="dk1"/>
                          </a:solidFill>
                        </a:rPr>
                        <a:t>Partner A cost</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0"/>
                  </a:ext>
                </a:extLst>
              </a:tr>
              <a:tr h="177625">
                <a:tc>
                  <a:txBody>
                    <a:bodyPr/>
                    <a:lstStyle/>
                    <a:p>
                      <a:pPr marL="0" lvl="0" indent="0" algn="l" rtl="0">
                        <a:lnSpc>
                          <a:spcPct val="115000"/>
                        </a:lnSpc>
                        <a:spcBef>
                          <a:spcPts val="0"/>
                        </a:spcBef>
                        <a:spcAft>
                          <a:spcPts val="0"/>
                        </a:spcAft>
                        <a:buNone/>
                      </a:pPr>
                      <a:r>
                        <a:rPr lang="en" sz="1000">
                          <a:solidFill>
                            <a:schemeClr val="dk1"/>
                          </a:solidFill>
                        </a:rPr>
                        <a:t>Visa</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$216,000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0.0225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$4,860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1"/>
                  </a:ext>
                </a:extLst>
              </a:tr>
              <a:tr h="196650">
                <a:tc>
                  <a:txBody>
                    <a:bodyPr/>
                    <a:lstStyle/>
                    <a:p>
                      <a:pPr marL="0" lvl="0" indent="0" algn="l" rtl="0">
                        <a:lnSpc>
                          <a:spcPct val="115000"/>
                        </a:lnSpc>
                        <a:spcBef>
                          <a:spcPts val="0"/>
                        </a:spcBef>
                        <a:spcAft>
                          <a:spcPts val="0"/>
                        </a:spcAft>
                        <a:buNone/>
                      </a:pPr>
                      <a:r>
                        <a:rPr lang="en" sz="1000">
                          <a:solidFill>
                            <a:schemeClr val="dk1"/>
                          </a:solidFill>
                        </a:rPr>
                        <a:t>Mastercard</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$216,000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0.0225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$4,860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2"/>
                  </a:ext>
                </a:extLst>
              </a:tr>
              <a:tr h="357525">
                <a:tc>
                  <a:txBody>
                    <a:bodyPr/>
                    <a:lstStyle/>
                    <a:p>
                      <a:pPr marL="0" lvl="0" indent="0" algn="l" rtl="0">
                        <a:lnSpc>
                          <a:spcPct val="115000"/>
                        </a:lnSpc>
                        <a:spcBef>
                          <a:spcPts val="0"/>
                        </a:spcBef>
                        <a:spcAft>
                          <a:spcPts val="0"/>
                        </a:spcAft>
                        <a:buNone/>
                      </a:pPr>
                      <a:r>
                        <a:rPr lang="en" sz="1000">
                          <a:solidFill>
                            <a:schemeClr val="dk1"/>
                          </a:solidFill>
                        </a:rPr>
                        <a:t>American Express</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$144,000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0.032</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$4,608</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3"/>
                  </a:ext>
                </a:extLst>
              </a:tr>
              <a:tr h="196650">
                <a:tc>
                  <a:txBody>
                    <a:bodyPr/>
                    <a:lstStyle/>
                    <a:p>
                      <a:pPr marL="0" lvl="0" indent="0" algn="l" rtl="0">
                        <a:lnSpc>
                          <a:spcPct val="115000"/>
                        </a:lnSpc>
                        <a:spcBef>
                          <a:spcPts val="0"/>
                        </a:spcBef>
                        <a:spcAft>
                          <a:spcPts val="0"/>
                        </a:spcAft>
                        <a:buNone/>
                      </a:pPr>
                      <a:r>
                        <a:rPr lang="en" sz="1000">
                          <a:solidFill>
                            <a:schemeClr val="dk1"/>
                          </a:solidFill>
                        </a:rPr>
                        <a:t>Discovery</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$36,000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$990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4"/>
                  </a:ext>
                </a:extLst>
              </a:tr>
              <a:tr h="196650">
                <a:tc>
                  <a:txBody>
                    <a:bodyPr/>
                    <a:lstStyle/>
                    <a:p>
                      <a:pPr marL="0" lvl="0" indent="0" algn="l" rtl="0">
                        <a:lnSpc>
                          <a:spcPct val="115000"/>
                        </a:lnSpc>
                        <a:spcBef>
                          <a:spcPts val="0"/>
                        </a:spcBef>
                        <a:spcAft>
                          <a:spcPts val="0"/>
                        </a:spcAft>
                        <a:buNone/>
                      </a:pPr>
                      <a:r>
                        <a:rPr lang="en" sz="1000">
                          <a:solidFill>
                            <a:schemeClr val="dk1"/>
                          </a:solidFill>
                        </a:rPr>
                        <a:t>PayPal*</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$108,000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$3,240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5"/>
                  </a:ext>
                </a:extLst>
              </a:tr>
              <a:tr h="235950">
                <a:tc>
                  <a:txBody>
                    <a:bodyPr/>
                    <a:lstStyle/>
                    <a:p>
                      <a:pPr marL="0" lvl="0" indent="0" algn="l" rtl="0">
                        <a:lnSpc>
                          <a:spcPct val="115000"/>
                        </a:lnSpc>
                        <a:spcBef>
                          <a:spcPts val="0"/>
                        </a:spcBef>
                        <a:spcAft>
                          <a:spcPts val="0"/>
                        </a:spcAft>
                        <a:buNone/>
                      </a:pPr>
                      <a:r>
                        <a:rPr lang="en" sz="1000">
                          <a:solidFill>
                            <a:schemeClr val="dk1"/>
                          </a:solidFill>
                        </a:rPr>
                        <a:t>Monthly fee</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$500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6"/>
                  </a:ext>
                </a:extLst>
              </a:tr>
              <a:tr h="235950">
                <a:tc>
                  <a:txBody>
                    <a:bodyPr/>
                    <a:lstStyle/>
                    <a:p>
                      <a:pPr marL="0" lvl="0" indent="0" algn="l" rtl="0">
                        <a:lnSpc>
                          <a:spcPct val="115000"/>
                        </a:lnSpc>
                        <a:spcBef>
                          <a:spcPts val="0"/>
                        </a:spcBef>
                        <a:spcAft>
                          <a:spcPts val="0"/>
                        </a:spcAft>
                        <a:buNone/>
                      </a:pPr>
                      <a:r>
                        <a:rPr lang="en" sz="1000">
                          <a:solidFill>
                            <a:schemeClr val="dk1"/>
                          </a:solidFill>
                        </a:rPr>
                        <a:t>Total</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$720,000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$19,058</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solidFill>
                      <a:srgbClr val="20124D"/>
                    </a:solidFill>
                  </a:tcPr>
                </a:tc>
                <a:extLst>
                  <a:ext uri="{0D108BD9-81ED-4DB2-BD59-A6C34878D82A}">
                    <a16:rowId xmlns:a16="http://schemas.microsoft.com/office/drawing/2014/main" val="10007"/>
                  </a:ext>
                </a:extLst>
              </a:tr>
            </a:tbl>
          </a:graphicData>
        </a:graphic>
      </p:graphicFrame>
      <p:graphicFrame>
        <p:nvGraphicFramePr>
          <p:cNvPr id="174" name="Google Shape;174;p27"/>
          <p:cNvGraphicFramePr/>
          <p:nvPr/>
        </p:nvGraphicFramePr>
        <p:xfrm>
          <a:off x="273600" y="3116350"/>
          <a:ext cx="4762500" cy="1543770"/>
        </p:xfrm>
        <a:graphic>
          <a:graphicData uri="http://schemas.openxmlformats.org/drawingml/2006/table">
            <a:tbl>
              <a:tblPr>
                <a:noFill/>
                <a:tableStyleId>{23EA2FED-F2D5-43EB-9353-7A32F132DDB9}</a:tableStyleId>
              </a:tblPr>
              <a:tblGrid>
                <a:gridCol w="952500">
                  <a:extLst>
                    <a:ext uri="{9D8B030D-6E8A-4147-A177-3AD203B41FA5}">
                      <a16:colId xmlns:a16="http://schemas.microsoft.com/office/drawing/2014/main" val="20000"/>
                    </a:ext>
                  </a:extLst>
                </a:gridCol>
                <a:gridCol w="1247250">
                  <a:extLst>
                    <a:ext uri="{9D8B030D-6E8A-4147-A177-3AD203B41FA5}">
                      <a16:colId xmlns:a16="http://schemas.microsoft.com/office/drawing/2014/main" val="20001"/>
                    </a:ext>
                  </a:extLst>
                </a:gridCol>
                <a:gridCol w="65775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tblGrid>
              <a:tr h="240750">
                <a:tc>
                  <a:txBody>
                    <a:bodyPr/>
                    <a:lstStyle/>
                    <a:p>
                      <a:pPr marL="0" lvl="0" indent="0" algn="l" rtl="0">
                        <a:lnSpc>
                          <a:spcPct val="115000"/>
                        </a:lnSpc>
                        <a:spcBef>
                          <a:spcPts val="0"/>
                        </a:spcBef>
                        <a:spcAft>
                          <a:spcPts val="0"/>
                        </a:spcAft>
                        <a:buNone/>
                      </a:pPr>
                      <a:r>
                        <a:rPr lang="en" sz="1000">
                          <a:solidFill>
                            <a:schemeClr val="dk1"/>
                          </a:solidFill>
                        </a:rPr>
                        <a:t>Methods B</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 of purchase B</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Sales B*</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Partner B fee</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 sz="1000">
                          <a:solidFill>
                            <a:schemeClr val="dk1"/>
                          </a:solidFill>
                        </a:rPr>
                        <a:t>Partner B cost</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a:solidFill>
                            <a:schemeClr val="dk1"/>
                          </a:solidFill>
                        </a:rPr>
                        <a:t>Visa</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$252,000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$6,930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000">
                          <a:solidFill>
                            <a:schemeClr val="dk1"/>
                          </a:solidFill>
                        </a:rPr>
                        <a:t>Mastercard</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$252,000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$6,930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000">
                          <a:solidFill>
                            <a:schemeClr val="dk1"/>
                          </a:solidFill>
                        </a:rPr>
                        <a:t>Discovery</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$72,000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$1,980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000">
                          <a:solidFill>
                            <a:schemeClr val="dk1"/>
                          </a:solidFill>
                        </a:rPr>
                        <a:t>PayPal*</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$144,000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$4,320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000">
                          <a:solidFill>
                            <a:schemeClr val="dk1"/>
                          </a:solidFill>
                        </a:rPr>
                        <a:t>Monthly fee</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1000">
                          <a:solidFill>
                            <a:schemeClr val="dk1"/>
                          </a:solidFill>
                        </a:rPr>
                        <a:t>Total</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$720,000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$20,160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solidFill>
                      <a:srgbClr val="073763"/>
                    </a:solidFill>
                  </a:tcPr>
                </a:tc>
                <a:extLst>
                  <a:ext uri="{0D108BD9-81ED-4DB2-BD59-A6C34878D82A}">
                    <a16:rowId xmlns:a16="http://schemas.microsoft.com/office/drawing/2014/main" val="10006"/>
                  </a:ext>
                </a:extLst>
              </a:tr>
            </a:tbl>
          </a:graphicData>
        </a:graphic>
      </p:graphicFrame>
      <p:sp>
        <p:nvSpPr>
          <p:cNvPr id="175" name="Google Shape;175;p27"/>
          <p:cNvSpPr txBox="1"/>
          <p:nvPr/>
        </p:nvSpPr>
        <p:spPr>
          <a:xfrm>
            <a:off x="5675575" y="1460875"/>
            <a:ext cx="3120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Being the cost of Partner A $19.058</a:t>
            </a:r>
            <a:endParaRPr>
              <a:solidFill>
                <a:schemeClr val="dk1"/>
              </a:solidFill>
            </a:endParaRPr>
          </a:p>
          <a:p>
            <a:pPr marL="0" lvl="0" indent="0" algn="l" rtl="0">
              <a:spcBef>
                <a:spcPts val="0"/>
              </a:spcBef>
              <a:spcAft>
                <a:spcPts val="0"/>
              </a:spcAft>
              <a:buNone/>
            </a:pPr>
            <a:r>
              <a:rPr lang="en">
                <a:solidFill>
                  <a:schemeClr val="dk1"/>
                </a:solidFill>
              </a:rPr>
              <a:t>2,65% of the $720.000 income</a:t>
            </a:r>
            <a:endParaRPr>
              <a:solidFill>
                <a:schemeClr val="dk1"/>
              </a:solidFill>
            </a:endParaRPr>
          </a:p>
        </p:txBody>
      </p:sp>
      <p:sp>
        <p:nvSpPr>
          <p:cNvPr id="176" name="Google Shape;176;p27"/>
          <p:cNvSpPr txBox="1"/>
          <p:nvPr/>
        </p:nvSpPr>
        <p:spPr>
          <a:xfrm>
            <a:off x="5675575" y="3569125"/>
            <a:ext cx="31203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Being the cost of Partner B $20.160</a:t>
            </a:r>
            <a:endParaRPr>
              <a:solidFill>
                <a:schemeClr val="dk1"/>
              </a:solidFill>
            </a:endParaRPr>
          </a:p>
          <a:p>
            <a:pPr marL="0" lvl="0" indent="0" algn="l" rtl="0">
              <a:spcBef>
                <a:spcPts val="0"/>
              </a:spcBef>
              <a:spcAft>
                <a:spcPts val="0"/>
              </a:spcAft>
              <a:buNone/>
            </a:pPr>
            <a:r>
              <a:rPr lang="en">
                <a:solidFill>
                  <a:schemeClr val="dk1"/>
                </a:solidFill>
              </a:rPr>
              <a:t>2,8% of the $720.000 income</a:t>
            </a:r>
            <a:endParaRPr>
              <a:solidFill>
                <a:schemeClr val="dk1"/>
              </a:solidFill>
            </a:endParaRPr>
          </a:p>
        </p:txBody>
      </p:sp>
      <p:sp>
        <p:nvSpPr>
          <p:cNvPr id="177" name="Google Shape;177;p27"/>
          <p:cNvSpPr txBox="1"/>
          <p:nvPr/>
        </p:nvSpPr>
        <p:spPr>
          <a:xfrm>
            <a:off x="-59824" y="4796700"/>
            <a:ext cx="8880600" cy="43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50">
                <a:solidFill>
                  <a:schemeClr val="dk1"/>
                </a:solidFill>
              </a:rPr>
              <a:t>*assuming that the standar traffic of bathandbodyworks.com over a month is 1.2M visits and that the average purchase is $12 [5% of 12000000 * $12 = $720.000]</a:t>
            </a:r>
            <a:endParaRPr sz="750">
              <a:solidFill>
                <a:schemeClr val="dk1"/>
              </a:solidFill>
            </a:endParaRPr>
          </a:p>
          <a:p>
            <a:pPr marL="0" lvl="0" indent="0" algn="l" rtl="0">
              <a:lnSpc>
                <a:spcPct val="115000"/>
              </a:lnSpc>
              <a:spcBef>
                <a:spcPts val="0"/>
              </a:spcBef>
              <a:spcAft>
                <a:spcPts val="0"/>
              </a:spcAft>
              <a:buNone/>
            </a:pPr>
            <a:r>
              <a:rPr lang="en" sz="750">
                <a:solidFill>
                  <a:schemeClr val="dk1"/>
                </a:solidFill>
              </a:rPr>
              <a:t>*we assume the avg fee of using PayPal is 0,3%</a:t>
            </a:r>
            <a:endParaRPr sz="750">
              <a:solidFill>
                <a:schemeClr val="dk1"/>
              </a:solidFill>
            </a:endParaRPr>
          </a:p>
        </p:txBody>
      </p:sp>
      <p:sp>
        <p:nvSpPr>
          <p:cNvPr id="178" name="Google Shape;178;p27"/>
          <p:cNvSpPr txBox="1">
            <a:spLocks noGrp="1"/>
          </p:cNvSpPr>
          <p:nvPr>
            <p:ph type="title"/>
          </p:nvPr>
        </p:nvSpPr>
        <p:spPr>
          <a:xfrm>
            <a:off x="311700" y="938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Redistributed Scenario</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p:nvPr/>
        </p:nvSpPr>
        <p:spPr>
          <a:xfrm>
            <a:off x="5608850" y="4256331"/>
            <a:ext cx="2475000" cy="731100"/>
          </a:xfrm>
          <a:prstGeom prst="roundRect">
            <a:avLst>
              <a:gd name="adj" fmla="val 21509"/>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8"/>
          <p:cNvSpPr/>
          <p:nvPr/>
        </p:nvSpPr>
        <p:spPr>
          <a:xfrm>
            <a:off x="5617338" y="3067825"/>
            <a:ext cx="2475000" cy="731100"/>
          </a:xfrm>
          <a:prstGeom prst="roundRect">
            <a:avLst>
              <a:gd name="adj" fmla="val 21509"/>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8"/>
          <p:cNvSpPr/>
          <p:nvPr/>
        </p:nvSpPr>
        <p:spPr>
          <a:xfrm>
            <a:off x="5617338" y="1829625"/>
            <a:ext cx="2475000" cy="731100"/>
          </a:xfrm>
          <a:prstGeom prst="roundRect">
            <a:avLst>
              <a:gd name="adj" fmla="val 21509"/>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8"/>
          <p:cNvSpPr/>
          <p:nvPr/>
        </p:nvSpPr>
        <p:spPr>
          <a:xfrm>
            <a:off x="688650" y="701525"/>
            <a:ext cx="7766700" cy="621000"/>
          </a:xfrm>
          <a:prstGeom prst="roundRect">
            <a:avLst>
              <a:gd name="adj" fmla="val 21509"/>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8"/>
          <p:cNvSpPr/>
          <p:nvPr/>
        </p:nvSpPr>
        <p:spPr>
          <a:xfrm>
            <a:off x="1013625" y="1606725"/>
            <a:ext cx="4172100" cy="3380700"/>
          </a:xfrm>
          <a:prstGeom prst="roundRect">
            <a:avLst>
              <a:gd name="adj" fmla="val 2124"/>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8" name="Google Shape;188;p28"/>
          <p:cNvPicPr preferRelativeResize="0"/>
          <p:nvPr/>
        </p:nvPicPr>
        <p:blipFill>
          <a:blip r:embed="rId3">
            <a:alphaModFix/>
          </a:blip>
          <a:stretch>
            <a:fillRect/>
          </a:stretch>
        </p:blipFill>
        <p:spPr>
          <a:xfrm>
            <a:off x="1162376" y="1718687"/>
            <a:ext cx="3940920" cy="3224767"/>
          </a:xfrm>
          <a:prstGeom prst="rect">
            <a:avLst/>
          </a:prstGeom>
          <a:noFill/>
          <a:ln>
            <a:noFill/>
          </a:ln>
        </p:spPr>
      </p:pic>
      <p:pic>
        <p:nvPicPr>
          <p:cNvPr id="189" name="Google Shape;189;p28"/>
          <p:cNvPicPr preferRelativeResize="0"/>
          <p:nvPr/>
        </p:nvPicPr>
        <p:blipFill>
          <a:blip r:embed="rId4">
            <a:alphaModFix/>
          </a:blip>
          <a:stretch>
            <a:fillRect/>
          </a:stretch>
        </p:blipFill>
        <p:spPr>
          <a:xfrm>
            <a:off x="5709438" y="1895204"/>
            <a:ext cx="2326406" cy="585050"/>
          </a:xfrm>
          <a:prstGeom prst="rect">
            <a:avLst/>
          </a:prstGeom>
          <a:noFill/>
          <a:ln>
            <a:noFill/>
          </a:ln>
        </p:spPr>
      </p:pic>
      <p:pic>
        <p:nvPicPr>
          <p:cNvPr id="190" name="Google Shape;190;p28"/>
          <p:cNvPicPr preferRelativeResize="0"/>
          <p:nvPr/>
        </p:nvPicPr>
        <p:blipFill>
          <a:blip r:embed="rId5">
            <a:alphaModFix/>
          </a:blip>
          <a:stretch>
            <a:fillRect/>
          </a:stretch>
        </p:blipFill>
        <p:spPr>
          <a:xfrm>
            <a:off x="796143" y="763538"/>
            <a:ext cx="7581359" cy="496824"/>
          </a:xfrm>
          <a:prstGeom prst="rect">
            <a:avLst/>
          </a:prstGeom>
          <a:noFill/>
          <a:ln>
            <a:noFill/>
          </a:ln>
        </p:spPr>
      </p:pic>
      <p:pic>
        <p:nvPicPr>
          <p:cNvPr id="191" name="Google Shape;191;p28"/>
          <p:cNvPicPr preferRelativeResize="0"/>
          <p:nvPr/>
        </p:nvPicPr>
        <p:blipFill>
          <a:blip r:embed="rId6">
            <a:alphaModFix/>
          </a:blip>
          <a:stretch>
            <a:fillRect/>
          </a:stretch>
        </p:blipFill>
        <p:spPr>
          <a:xfrm>
            <a:off x="6062400" y="3109900"/>
            <a:ext cx="1567934" cy="585050"/>
          </a:xfrm>
          <a:prstGeom prst="rect">
            <a:avLst/>
          </a:prstGeom>
          <a:noFill/>
          <a:ln>
            <a:noFill/>
          </a:ln>
        </p:spPr>
      </p:pic>
      <p:sp>
        <p:nvSpPr>
          <p:cNvPr id="192" name="Google Shape;192;p28"/>
          <p:cNvSpPr/>
          <p:nvPr/>
        </p:nvSpPr>
        <p:spPr>
          <a:xfrm>
            <a:off x="6760200" y="1410475"/>
            <a:ext cx="189300" cy="33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3" name="Google Shape;193;p28"/>
          <p:cNvPicPr preferRelativeResize="0"/>
          <p:nvPr/>
        </p:nvPicPr>
        <p:blipFill>
          <a:blip r:embed="rId7">
            <a:alphaModFix/>
          </a:blip>
          <a:stretch>
            <a:fillRect/>
          </a:stretch>
        </p:blipFill>
        <p:spPr>
          <a:xfrm>
            <a:off x="6210527" y="4456075"/>
            <a:ext cx="1288658" cy="331200"/>
          </a:xfrm>
          <a:prstGeom prst="rect">
            <a:avLst/>
          </a:prstGeom>
          <a:noFill/>
          <a:ln>
            <a:noFill/>
          </a:ln>
        </p:spPr>
      </p:pic>
      <p:sp>
        <p:nvSpPr>
          <p:cNvPr id="194" name="Google Shape;194;p28"/>
          <p:cNvSpPr/>
          <p:nvPr/>
        </p:nvSpPr>
        <p:spPr>
          <a:xfrm>
            <a:off x="6760200" y="2633775"/>
            <a:ext cx="189300" cy="33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8"/>
          <p:cNvSpPr/>
          <p:nvPr/>
        </p:nvSpPr>
        <p:spPr>
          <a:xfrm>
            <a:off x="6760200" y="3848725"/>
            <a:ext cx="189300" cy="331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8"/>
          <p:cNvSpPr txBox="1">
            <a:spLocks noGrp="1"/>
          </p:cNvSpPr>
          <p:nvPr>
            <p:ph type="title"/>
          </p:nvPr>
        </p:nvSpPr>
        <p:spPr>
          <a:xfrm>
            <a:off x="311700" y="938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Finding the Breaking Point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p:nvPr/>
        </p:nvSpPr>
        <p:spPr>
          <a:xfrm>
            <a:off x="5867100" y="2465683"/>
            <a:ext cx="2906700" cy="1108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9"/>
          <p:cNvSpPr/>
          <p:nvPr/>
        </p:nvSpPr>
        <p:spPr>
          <a:xfrm>
            <a:off x="147475" y="895175"/>
            <a:ext cx="5528100" cy="20883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9"/>
          <p:cNvSpPr/>
          <p:nvPr/>
        </p:nvSpPr>
        <p:spPr>
          <a:xfrm>
            <a:off x="147475" y="3070825"/>
            <a:ext cx="5528100" cy="18087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204" name="Google Shape;204;p29"/>
          <p:cNvGraphicFramePr/>
          <p:nvPr/>
        </p:nvGraphicFramePr>
        <p:xfrm>
          <a:off x="247675" y="1035625"/>
          <a:ext cx="5307950" cy="1766472"/>
        </p:xfrm>
        <a:graphic>
          <a:graphicData uri="http://schemas.openxmlformats.org/drawingml/2006/table">
            <a:tbl>
              <a:tblPr>
                <a:noFill/>
                <a:tableStyleId>{23EA2FED-F2D5-43EB-9353-7A32F132DDB9}</a:tableStyleId>
              </a:tblPr>
              <a:tblGrid>
                <a:gridCol w="1280250">
                  <a:extLst>
                    <a:ext uri="{9D8B030D-6E8A-4147-A177-3AD203B41FA5}">
                      <a16:colId xmlns:a16="http://schemas.microsoft.com/office/drawing/2014/main" val="20000"/>
                    </a:ext>
                  </a:extLst>
                </a:gridCol>
                <a:gridCol w="1057675">
                  <a:extLst>
                    <a:ext uri="{9D8B030D-6E8A-4147-A177-3AD203B41FA5}">
                      <a16:colId xmlns:a16="http://schemas.microsoft.com/office/drawing/2014/main" val="20001"/>
                    </a:ext>
                  </a:extLst>
                </a:gridCol>
                <a:gridCol w="890775">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61600">
                  <a:extLst>
                    <a:ext uri="{9D8B030D-6E8A-4147-A177-3AD203B41FA5}">
                      <a16:colId xmlns:a16="http://schemas.microsoft.com/office/drawing/2014/main" val="20004"/>
                    </a:ext>
                  </a:extLst>
                </a:gridCol>
              </a:tblGrid>
              <a:tr h="245300">
                <a:tc>
                  <a:txBody>
                    <a:bodyPr/>
                    <a:lstStyle/>
                    <a:p>
                      <a:pPr marL="0" lvl="0" indent="0" algn="l" rtl="0">
                        <a:lnSpc>
                          <a:spcPct val="115000"/>
                        </a:lnSpc>
                        <a:spcBef>
                          <a:spcPts val="0"/>
                        </a:spcBef>
                        <a:spcAft>
                          <a:spcPts val="0"/>
                        </a:spcAft>
                        <a:buNone/>
                      </a:pPr>
                      <a:r>
                        <a:rPr lang="en" sz="1000">
                          <a:solidFill>
                            <a:schemeClr val="dk1"/>
                          </a:solidFill>
                        </a:rPr>
                        <a:t>Methods A</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 of purchase A</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Sales A</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Partner A fee</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solidFill>
                      <a:srgbClr val="351C75"/>
                    </a:solidFill>
                  </a:tcPr>
                </a:tc>
                <a:tc>
                  <a:txBody>
                    <a:bodyPr/>
                    <a:lstStyle/>
                    <a:p>
                      <a:pPr marL="0" lvl="0" indent="0" algn="l" rtl="0">
                        <a:lnSpc>
                          <a:spcPct val="115000"/>
                        </a:lnSpc>
                        <a:spcBef>
                          <a:spcPts val="0"/>
                        </a:spcBef>
                        <a:spcAft>
                          <a:spcPts val="0"/>
                        </a:spcAft>
                        <a:buNone/>
                      </a:pPr>
                      <a:r>
                        <a:rPr lang="en" sz="1000">
                          <a:solidFill>
                            <a:schemeClr val="dk1"/>
                          </a:solidFill>
                        </a:rPr>
                        <a:t>Partner A cost</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0"/>
                  </a:ext>
                </a:extLst>
              </a:tr>
              <a:tr h="177625">
                <a:tc>
                  <a:txBody>
                    <a:bodyPr/>
                    <a:lstStyle/>
                    <a:p>
                      <a:pPr marL="0" lvl="0" indent="0" algn="l" rtl="0">
                        <a:lnSpc>
                          <a:spcPct val="115000"/>
                        </a:lnSpc>
                        <a:spcBef>
                          <a:spcPts val="0"/>
                        </a:spcBef>
                        <a:spcAft>
                          <a:spcPts val="0"/>
                        </a:spcAft>
                        <a:buNone/>
                      </a:pPr>
                      <a:r>
                        <a:rPr lang="en" sz="1000">
                          <a:solidFill>
                            <a:schemeClr val="dk1"/>
                          </a:solidFill>
                        </a:rPr>
                        <a:t>Visa</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$67,415.7</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0.0225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$1,516.9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1"/>
                  </a:ext>
                </a:extLst>
              </a:tr>
              <a:tr h="196650">
                <a:tc>
                  <a:txBody>
                    <a:bodyPr/>
                    <a:lstStyle/>
                    <a:p>
                      <a:pPr marL="0" lvl="0" indent="0" algn="l" rtl="0">
                        <a:lnSpc>
                          <a:spcPct val="115000"/>
                        </a:lnSpc>
                        <a:spcBef>
                          <a:spcPts val="0"/>
                        </a:spcBef>
                        <a:spcAft>
                          <a:spcPts val="0"/>
                        </a:spcAft>
                        <a:buNone/>
                      </a:pPr>
                      <a:r>
                        <a:rPr lang="en" sz="1000">
                          <a:solidFill>
                            <a:schemeClr val="dk1"/>
                          </a:solidFill>
                        </a:rPr>
                        <a:t>Mastercard</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$67,415.7</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0.0225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$1,516.9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2"/>
                  </a:ext>
                </a:extLst>
              </a:tr>
              <a:tr h="224500">
                <a:tc>
                  <a:txBody>
                    <a:bodyPr/>
                    <a:lstStyle/>
                    <a:p>
                      <a:pPr marL="0" lvl="0" indent="0" algn="l" rtl="0">
                        <a:lnSpc>
                          <a:spcPct val="115000"/>
                        </a:lnSpc>
                        <a:spcBef>
                          <a:spcPts val="0"/>
                        </a:spcBef>
                        <a:spcAft>
                          <a:spcPts val="0"/>
                        </a:spcAft>
                        <a:buNone/>
                      </a:pPr>
                      <a:r>
                        <a:rPr lang="en" sz="1000">
                          <a:solidFill>
                            <a:schemeClr val="dk1"/>
                          </a:solidFill>
                        </a:rPr>
                        <a:t>American Express</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$44,943.8</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0.032</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$1,438.2</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3"/>
                  </a:ext>
                </a:extLst>
              </a:tr>
              <a:tr h="196650">
                <a:tc>
                  <a:txBody>
                    <a:bodyPr/>
                    <a:lstStyle/>
                    <a:p>
                      <a:pPr marL="0" lvl="0" indent="0" algn="l" rtl="0">
                        <a:lnSpc>
                          <a:spcPct val="115000"/>
                        </a:lnSpc>
                        <a:spcBef>
                          <a:spcPts val="0"/>
                        </a:spcBef>
                        <a:spcAft>
                          <a:spcPts val="0"/>
                        </a:spcAft>
                        <a:buNone/>
                      </a:pPr>
                      <a:r>
                        <a:rPr lang="en" sz="1000">
                          <a:solidFill>
                            <a:schemeClr val="dk1"/>
                          </a:solidFill>
                        </a:rPr>
                        <a:t>Discovery</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$11,235.9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$309.0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4"/>
                  </a:ext>
                </a:extLst>
              </a:tr>
              <a:tr h="196650">
                <a:tc>
                  <a:txBody>
                    <a:bodyPr/>
                    <a:lstStyle/>
                    <a:p>
                      <a:pPr marL="0" lvl="0" indent="0" algn="l" rtl="0">
                        <a:lnSpc>
                          <a:spcPct val="115000"/>
                        </a:lnSpc>
                        <a:spcBef>
                          <a:spcPts val="0"/>
                        </a:spcBef>
                        <a:spcAft>
                          <a:spcPts val="0"/>
                        </a:spcAft>
                        <a:buNone/>
                      </a:pPr>
                      <a:r>
                        <a:rPr lang="en" sz="1000">
                          <a:solidFill>
                            <a:schemeClr val="dk1"/>
                          </a:solidFill>
                        </a:rPr>
                        <a:t>PayPal*</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$33,707.</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$1,011.2</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5"/>
                  </a:ext>
                </a:extLst>
              </a:tr>
              <a:tr h="235950">
                <a:tc>
                  <a:txBody>
                    <a:bodyPr/>
                    <a:lstStyle/>
                    <a:p>
                      <a:pPr marL="0" lvl="0" indent="0" algn="l" rtl="0">
                        <a:lnSpc>
                          <a:spcPct val="115000"/>
                        </a:lnSpc>
                        <a:spcBef>
                          <a:spcPts val="0"/>
                        </a:spcBef>
                        <a:spcAft>
                          <a:spcPts val="0"/>
                        </a:spcAft>
                        <a:buNone/>
                      </a:pPr>
                      <a:r>
                        <a:rPr lang="en" sz="1000">
                          <a:solidFill>
                            <a:schemeClr val="dk1"/>
                          </a:solidFill>
                        </a:rPr>
                        <a:t>Monthly fee</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$500.0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20124D"/>
                    </a:solidFill>
                  </a:tcPr>
                </a:tc>
                <a:extLst>
                  <a:ext uri="{0D108BD9-81ED-4DB2-BD59-A6C34878D82A}">
                    <a16:rowId xmlns:a16="http://schemas.microsoft.com/office/drawing/2014/main" val="10006"/>
                  </a:ext>
                </a:extLst>
              </a:tr>
              <a:tr h="235950">
                <a:tc>
                  <a:txBody>
                    <a:bodyPr/>
                    <a:lstStyle/>
                    <a:p>
                      <a:pPr marL="0" lvl="0" indent="0" algn="l" rtl="0">
                        <a:lnSpc>
                          <a:spcPct val="115000"/>
                        </a:lnSpc>
                        <a:spcBef>
                          <a:spcPts val="0"/>
                        </a:spcBef>
                        <a:spcAft>
                          <a:spcPts val="0"/>
                        </a:spcAft>
                        <a:buNone/>
                      </a:pPr>
                      <a:r>
                        <a:rPr lang="en" sz="1000">
                          <a:solidFill>
                            <a:schemeClr val="dk1"/>
                          </a:solidFill>
                        </a:rPr>
                        <a:t>Total</a:t>
                      </a:r>
                      <a:endParaRPr sz="1000">
                        <a:solidFill>
                          <a:schemeClr val="dk1"/>
                        </a:solidFill>
                      </a:endParaRPr>
                    </a:p>
                  </a:txBody>
                  <a:tcPr marL="28575" marR="28575" marT="19050" marB="19050" anchor="b">
                    <a:lnL w="2857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$224,719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solidFill>
                      <a:srgbClr val="351C75"/>
                    </a:solidFill>
                  </a:tcPr>
                </a:tc>
                <a:tc>
                  <a:txBody>
                    <a:bodyPr/>
                    <a:lstStyle/>
                    <a:p>
                      <a:pPr marL="0" lvl="0" indent="0" algn="r" rtl="0">
                        <a:lnSpc>
                          <a:spcPct val="115000"/>
                        </a:lnSpc>
                        <a:spcBef>
                          <a:spcPts val="0"/>
                        </a:spcBef>
                        <a:spcAft>
                          <a:spcPts val="0"/>
                        </a:spcAft>
                        <a:buNone/>
                      </a:pPr>
                      <a:r>
                        <a:rPr lang="en" sz="1000">
                          <a:solidFill>
                            <a:schemeClr val="dk1"/>
                          </a:solidFill>
                        </a:rPr>
                        <a:t>$6,292.1</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solidFill>
                      <a:srgbClr val="20124D"/>
                    </a:solidFill>
                  </a:tcPr>
                </a:tc>
                <a:extLst>
                  <a:ext uri="{0D108BD9-81ED-4DB2-BD59-A6C34878D82A}">
                    <a16:rowId xmlns:a16="http://schemas.microsoft.com/office/drawing/2014/main" val="10007"/>
                  </a:ext>
                </a:extLst>
              </a:tr>
            </a:tbl>
          </a:graphicData>
        </a:graphic>
      </p:graphicFrame>
      <p:graphicFrame>
        <p:nvGraphicFramePr>
          <p:cNvPr id="205" name="Google Shape;205;p29"/>
          <p:cNvGraphicFramePr/>
          <p:nvPr/>
        </p:nvGraphicFramePr>
        <p:xfrm>
          <a:off x="273600" y="3192550"/>
          <a:ext cx="5282000" cy="1543770"/>
        </p:xfrm>
        <a:graphic>
          <a:graphicData uri="http://schemas.openxmlformats.org/drawingml/2006/table">
            <a:tbl>
              <a:tblPr>
                <a:noFill/>
                <a:tableStyleId>{23EA2FED-F2D5-43EB-9353-7A32F132DDB9}</a:tableStyleId>
              </a:tblPr>
              <a:tblGrid>
                <a:gridCol w="1254325">
                  <a:extLst>
                    <a:ext uri="{9D8B030D-6E8A-4147-A177-3AD203B41FA5}">
                      <a16:colId xmlns:a16="http://schemas.microsoft.com/office/drawing/2014/main" val="20000"/>
                    </a:ext>
                  </a:extLst>
                </a:gridCol>
                <a:gridCol w="1057675">
                  <a:extLst>
                    <a:ext uri="{9D8B030D-6E8A-4147-A177-3AD203B41FA5}">
                      <a16:colId xmlns:a16="http://schemas.microsoft.com/office/drawing/2014/main" val="20001"/>
                    </a:ext>
                  </a:extLst>
                </a:gridCol>
                <a:gridCol w="890775">
                  <a:extLst>
                    <a:ext uri="{9D8B030D-6E8A-4147-A177-3AD203B41FA5}">
                      <a16:colId xmlns:a16="http://schemas.microsoft.com/office/drawing/2014/main" val="20002"/>
                    </a:ext>
                  </a:extLst>
                </a:gridCol>
                <a:gridCol w="1022825">
                  <a:extLst>
                    <a:ext uri="{9D8B030D-6E8A-4147-A177-3AD203B41FA5}">
                      <a16:colId xmlns:a16="http://schemas.microsoft.com/office/drawing/2014/main" val="20003"/>
                    </a:ext>
                  </a:extLst>
                </a:gridCol>
                <a:gridCol w="1056400">
                  <a:extLst>
                    <a:ext uri="{9D8B030D-6E8A-4147-A177-3AD203B41FA5}">
                      <a16:colId xmlns:a16="http://schemas.microsoft.com/office/drawing/2014/main" val="20004"/>
                    </a:ext>
                  </a:extLst>
                </a:gridCol>
              </a:tblGrid>
              <a:tr h="240750">
                <a:tc>
                  <a:txBody>
                    <a:bodyPr/>
                    <a:lstStyle/>
                    <a:p>
                      <a:pPr marL="0" lvl="0" indent="0" algn="l" rtl="0">
                        <a:lnSpc>
                          <a:spcPct val="115000"/>
                        </a:lnSpc>
                        <a:spcBef>
                          <a:spcPts val="0"/>
                        </a:spcBef>
                        <a:spcAft>
                          <a:spcPts val="0"/>
                        </a:spcAft>
                        <a:buNone/>
                      </a:pPr>
                      <a:r>
                        <a:rPr lang="en" sz="1000">
                          <a:solidFill>
                            <a:schemeClr val="dk1"/>
                          </a:solidFill>
                        </a:rPr>
                        <a:t>Methods B</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 of purchase B</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Sales B</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solidFill>
                            <a:schemeClr val="dk1"/>
                          </a:solidFill>
                        </a:rPr>
                        <a:t>Partner B fee</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solidFill>
                      <a:srgbClr val="0B5394"/>
                    </a:solidFill>
                  </a:tcPr>
                </a:tc>
                <a:tc>
                  <a:txBody>
                    <a:bodyPr/>
                    <a:lstStyle/>
                    <a:p>
                      <a:pPr marL="0" lvl="0" indent="0" algn="l" rtl="0">
                        <a:lnSpc>
                          <a:spcPct val="115000"/>
                        </a:lnSpc>
                        <a:spcBef>
                          <a:spcPts val="0"/>
                        </a:spcBef>
                        <a:spcAft>
                          <a:spcPts val="0"/>
                        </a:spcAft>
                        <a:buNone/>
                      </a:pPr>
                      <a:r>
                        <a:rPr lang="en" sz="1000">
                          <a:solidFill>
                            <a:schemeClr val="dk1"/>
                          </a:solidFill>
                        </a:rPr>
                        <a:t>Partner B cost</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a:solidFill>
                            <a:schemeClr val="dk1"/>
                          </a:solidFill>
                        </a:rPr>
                        <a:t>Visa</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$78,651.65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$2,162.9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000">
                          <a:solidFill>
                            <a:schemeClr val="dk1"/>
                          </a:solidFill>
                        </a:rPr>
                        <a:t>Mastercard</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35%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$78,651.65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$2,162.9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000">
                          <a:solidFill>
                            <a:schemeClr val="dk1"/>
                          </a:solidFill>
                        </a:rPr>
                        <a:t>Discovery</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10%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$22,471.9</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0.0275</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$618.0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000">
                          <a:solidFill>
                            <a:schemeClr val="dk1"/>
                          </a:solidFill>
                        </a:rPr>
                        <a:t>PayPal*</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$44,943.8</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0.03</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$1,348.3</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000">
                          <a:solidFill>
                            <a:schemeClr val="dk1"/>
                          </a:solidFill>
                        </a:rPr>
                        <a:t>Monthly fee</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$0.0</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73763"/>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1000">
                          <a:solidFill>
                            <a:schemeClr val="dk1"/>
                          </a:solidFill>
                        </a:rPr>
                        <a:t>Total</a:t>
                      </a:r>
                      <a:endParaRPr sz="1000">
                        <a:solidFill>
                          <a:schemeClr val="dk1"/>
                        </a:solidFill>
                      </a:endParaRPr>
                    </a:p>
                  </a:txBody>
                  <a:tcPr marL="28575" marR="28575" marT="19050" marB="19050" anchor="b">
                    <a:lnL w="28575"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chemeClr val="dk1"/>
                          </a:solidFill>
                        </a:rPr>
                        <a:t>$224,719</a:t>
                      </a: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endParaRPr>
                    </a:p>
                  </a:txBody>
                  <a:tcPr marL="28575" marR="28575" marT="19050" marB="19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solidFill>
                      <a:srgbClr val="0B5394"/>
                    </a:solidFill>
                  </a:tcPr>
                </a:tc>
                <a:tc>
                  <a:txBody>
                    <a:bodyPr/>
                    <a:lstStyle/>
                    <a:p>
                      <a:pPr marL="0" lvl="0" indent="0" algn="r" rtl="0">
                        <a:lnSpc>
                          <a:spcPct val="115000"/>
                        </a:lnSpc>
                        <a:spcBef>
                          <a:spcPts val="0"/>
                        </a:spcBef>
                        <a:spcAft>
                          <a:spcPts val="0"/>
                        </a:spcAft>
                        <a:buNone/>
                      </a:pPr>
                      <a:r>
                        <a:rPr lang="en" sz="1000">
                          <a:solidFill>
                            <a:schemeClr val="dk1"/>
                          </a:solidFill>
                        </a:rPr>
                        <a:t>$6,292.1</a:t>
                      </a:r>
                      <a:endParaRPr sz="1000">
                        <a:solidFill>
                          <a:schemeClr val="dk1"/>
                        </a:solidFill>
                      </a:endParaRPr>
                    </a:p>
                  </a:txBody>
                  <a:tcPr marL="28575" marR="28575" marT="19050" marB="19050" anchor="b">
                    <a:lnL w="9525" cap="flat" cmpd="sng">
                      <a:solidFill>
                        <a:schemeClr val="dk1"/>
                      </a:solidFill>
                      <a:prstDash val="solid"/>
                      <a:round/>
                      <a:headEnd type="none" w="sm" len="sm"/>
                      <a:tailEnd type="none" w="sm" len="sm"/>
                    </a:lnL>
                    <a:lnR w="28575" cap="flat" cmpd="sng">
                      <a:solidFill>
                        <a:schemeClr val="dk2"/>
                      </a:solidFill>
                      <a:prstDash val="solid"/>
                      <a:round/>
                      <a:headEnd type="none" w="sm" len="sm"/>
                      <a:tailEnd type="none" w="sm" len="sm"/>
                    </a:lnR>
                    <a:lnT w="9525" cap="flat" cmpd="sng">
                      <a:solidFill>
                        <a:schemeClr val="dk1"/>
                      </a:solidFill>
                      <a:prstDash val="solid"/>
                      <a:round/>
                      <a:headEnd type="none" w="sm" len="sm"/>
                      <a:tailEnd type="none" w="sm" len="sm"/>
                    </a:lnT>
                    <a:lnB w="28575" cap="flat" cmpd="sng">
                      <a:solidFill>
                        <a:schemeClr val="dk2"/>
                      </a:solidFill>
                      <a:prstDash val="solid"/>
                      <a:round/>
                      <a:headEnd type="none" w="sm" len="sm"/>
                      <a:tailEnd type="none" w="sm" len="sm"/>
                    </a:lnB>
                    <a:solidFill>
                      <a:srgbClr val="073763"/>
                    </a:solidFill>
                  </a:tcPr>
                </a:tc>
                <a:extLst>
                  <a:ext uri="{0D108BD9-81ED-4DB2-BD59-A6C34878D82A}">
                    <a16:rowId xmlns:a16="http://schemas.microsoft.com/office/drawing/2014/main" val="10006"/>
                  </a:ext>
                </a:extLst>
              </a:tr>
            </a:tbl>
          </a:graphicData>
        </a:graphic>
      </p:graphicFrame>
      <p:sp>
        <p:nvSpPr>
          <p:cNvPr id="206" name="Google Shape;206;p29"/>
          <p:cNvSpPr txBox="1"/>
          <p:nvPr/>
        </p:nvSpPr>
        <p:spPr>
          <a:xfrm>
            <a:off x="5760300" y="2567125"/>
            <a:ext cx="3120300" cy="77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Being the cost of both partners $6,292.1</a:t>
            </a:r>
            <a:endParaRPr>
              <a:solidFill>
                <a:schemeClr val="dk1"/>
              </a:solidFill>
            </a:endParaRPr>
          </a:p>
          <a:p>
            <a:pPr marL="0" lvl="0" indent="0" algn="ctr" rtl="0">
              <a:spcBef>
                <a:spcPts val="0"/>
              </a:spcBef>
              <a:spcAft>
                <a:spcPts val="0"/>
              </a:spcAft>
              <a:buNone/>
            </a:pPr>
            <a:r>
              <a:rPr lang="en">
                <a:solidFill>
                  <a:schemeClr val="dk1"/>
                </a:solidFill>
              </a:rPr>
              <a:t>2,8% of the $224,719 income</a:t>
            </a:r>
            <a:endParaRPr>
              <a:solidFill>
                <a:schemeClr val="dk1"/>
              </a:solidFill>
            </a:endParaRPr>
          </a:p>
        </p:txBody>
      </p:sp>
      <p:sp>
        <p:nvSpPr>
          <p:cNvPr id="207" name="Google Shape;207;p29"/>
          <p:cNvSpPr txBox="1"/>
          <p:nvPr/>
        </p:nvSpPr>
        <p:spPr>
          <a:xfrm>
            <a:off x="0" y="4895525"/>
            <a:ext cx="8880600" cy="300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750">
                <a:solidFill>
                  <a:schemeClr val="dk1"/>
                </a:solidFill>
              </a:rPr>
              <a:t>*we assume the avg fee of using PayPal is 0,3%</a:t>
            </a:r>
            <a:endParaRPr sz="750">
              <a:solidFill>
                <a:schemeClr val="dk1"/>
              </a:solidFill>
            </a:endParaRPr>
          </a:p>
        </p:txBody>
      </p:sp>
      <p:sp>
        <p:nvSpPr>
          <p:cNvPr id="208" name="Google Shape;208;p29"/>
          <p:cNvSpPr txBox="1">
            <a:spLocks noGrp="1"/>
          </p:cNvSpPr>
          <p:nvPr>
            <p:ph type="title"/>
          </p:nvPr>
        </p:nvSpPr>
        <p:spPr>
          <a:xfrm>
            <a:off x="311700" y="938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Equalized Scenarios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t>Conclusion</a:t>
            </a:r>
            <a:endParaRPr b="1"/>
          </a:p>
        </p:txBody>
      </p:sp>
      <p:sp>
        <p:nvSpPr>
          <p:cNvPr id="214" name="Google Shape;214;p30"/>
          <p:cNvSpPr/>
          <p:nvPr/>
        </p:nvSpPr>
        <p:spPr>
          <a:xfrm>
            <a:off x="669900" y="1625900"/>
            <a:ext cx="7762500" cy="1131000"/>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30"/>
          <p:cNvSpPr/>
          <p:nvPr/>
        </p:nvSpPr>
        <p:spPr>
          <a:xfrm>
            <a:off x="4477125" y="2178700"/>
            <a:ext cx="808500" cy="2277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30"/>
          <p:cNvSpPr/>
          <p:nvPr/>
        </p:nvSpPr>
        <p:spPr>
          <a:xfrm>
            <a:off x="1055625" y="2406408"/>
            <a:ext cx="490200" cy="2277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30"/>
          <p:cNvSpPr txBox="1"/>
          <p:nvPr/>
        </p:nvSpPr>
        <p:spPr>
          <a:xfrm>
            <a:off x="753300" y="1676300"/>
            <a:ext cx="7679100" cy="10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Being “Partner A” the only one who has a fixed constant monthly fee leads the decision to a breaking point, if the the traffic scenario on the eCommerce or the average purchase per user were different resulting in a monthly income of </a:t>
            </a:r>
            <a:r>
              <a:rPr lang="en" b="1">
                <a:solidFill>
                  <a:schemeClr val="dk1"/>
                </a:solidFill>
              </a:rPr>
              <a:t>$224,719</a:t>
            </a:r>
            <a:r>
              <a:rPr lang="en">
                <a:solidFill>
                  <a:schemeClr val="dk1"/>
                </a:solidFill>
              </a:rPr>
              <a:t> the percentage of the total fee would be </a:t>
            </a:r>
            <a:r>
              <a:rPr lang="en" b="1">
                <a:solidFill>
                  <a:schemeClr val="dk1"/>
                </a:solidFill>
              </a:rPr>
              <a:t>2,8%</a:t>
            </a:r>
            <a:r>
              <a:rPr lang="en">
                <a:solidFill>
                  <a:schemeClr val="dk1"/>
                </a:solidFill>
              </a:rPr>
              <a:t> for both partners.</a:t>
            </a:r>
            <a:endParaRPr>
              <a:solidFill>
                <a:schemeClr val="dk1"/>
              </a:solidFill>
            </a:endParaRPr>
          </a:p>
        </p:txBody>
      </p:sp>
      <p:sp>
        <p:nvSpPr>
          <p:cNvPr id="218" name="Google Shape;218;p30"/>
          <p:cNvSpPr/>
          <p:nvPr/>
        </p:nvSpPr>
        <p:spPr>
          <a:xfrm>
            <a:off x="711600" y="3151038"/>
            <a:ext cx="7762500" cy="1131000"/>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30"/>
          <p:cNvSpPr/>
          <p:nvPr/>
        </p:nvSpPr>
        <p:spPr>
          <a:xfrm>
            <a:off x="822125" y="3913450"/>
            <a:ext cx="1643700" cy="2277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0"/>
          <p:cNvSpPr/>
          <p:nvPr/>
        </p:nvSpPr>
        <p:spPr>
          <a:xfrm>
            <a:off x="5620284" y="3278300"/>
            <a:ext cx="1523100" cy="227700"/>
          </a:xfrm>
          <a:prstGeom prst="roundRect">
            <a:avLst>
              <a:gd name="adj" fmla="val 16667"/>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30"/>
          <p:cNvSpPr txBox="1"/>
          <p:nvPr/>
        </p:nvSpPr>
        <p:spPr>
          <a:xfrm>
            <a:off x="753300" y="3198108"/>
            <a:ext cx="7679100" cy="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 any case where the monthly income were below </a:t>
            </a:r>
            <a:r>
              <a:rPr lang="en" b="1" dirty="0">
                <a:solidFill>
                  <a:schemeClr val="dk1"/>
                </a:solidFill>
              </a:rPr>
              <a:t>$224,719</a:t>
            </a:r>
            <a:r>
              <a:rPr lang="en" dirty="0">
                <a:solidFill>
                  <a:schemeClr val="dk1"/>
                </a:solidFill>
              </a:rPr>
              <a:t> it is recommended to change partner.</a:t>
            </a:r>
            <a:br>
              <a:rPr lang="en" dirty="0">
                <a:solidFill>
                  <a:schemeClr val="dk1"/>
                </a:solidFill>
              </a:rPr>
            </a:br>
            <a:r>
              <a:rPr lang="en" dirty="0">
                <a:solidFill>
                  <a:schemeClr val="dk1"/>
                </a:solidFill>
              </a:rPr>
              <a:t>If the monthly income is higher than the mentioned amount then the partner switch</a:t>
            </a:r>
            <a:endParaRPr dirty="0">
              <a:solidFill>
                <a:schemeClr val="dk1"/>
              </a:solidFill>
            </a:endParaRPr>
          </a:p>
          <a:p>
            <a:pPr marL="0" lvl="0" indent="0" algn="l" rtl="0">
              <a:spcBef>
                <a:spcPts val="0"/>
              </a:spcBef>
              <a:spcAft>
                <a:spcPts val="0"/>
              </a:spcAft>
              <a:buNone/>
            </a:pPr>
            <a:r>
              <a:rPr lang="en" dirty="0">
                <a:solidFill>
                  <a:schemeClr val="dk1"/>
                </a:solidFill>
              </a:rPr>
              <a:t>is not recommended.</a:t>
            </a:r>
            <a:endParaRPr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1:</a:t>
            </a:r>
            <a:endParaRPr/>
          </a:p>
        </p:txBody>
      </p:sp>
      <p:sp>
        <p:nvSpPr>
          <p:cNvPr id="63" name="Google Shape;63;p1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Visualizations</a:t>
            </a:r>
            <a:endParaRPr/>
          </a:p>
        </p:txBody>
      </p:sp>
      <p:sp>
        <p:nvSpPr>
          <p:cNvPr id="64" name="Google Shape;64;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Using data from the </a:t>
            </a:r>
            <a:r>
              <a:rPr lang="en" b="1"/>
              <a:t>model_data</a:t>
            </a:r>
            <a:r>
              <a:rPr lang="en"/>
              <a:t> table, create any visualization you think is interesting. Please provide why you found the visualization interesting and what a consumer might glean from it.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0"/>
            <a:ext cx="9144003" cy="51211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2:</a:t>
            </a:r>
            <a:endParaRPr/>
          </a:p>
        </p:txBody>
      </p:sp>
      <p:sp>
        <p:nvSpPr>
          <p:cNvPr id="75" name="Google Shape;75;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Sales vs Impressions</a:t>
            </a:r>
            <a:endParaRPr/>
          </a:p>
        </p:txBody>
      </p:sp>
      <p:sp>
        <p:nvSpPr>
          <p:cNvPr id="76" name="Google Shape;76;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Use the provided datasets to create a table that shows </a:t>
            </a:r>
            <a:r>
              <a:rPr lang="en" b="1"/>
              <a:t>actual sales</a:t>
            </a:r>
            <a:r>
              <a:rPr lang="en"/>
              <a:t> versus </a:t>
            </a:r>
            <a:r>
              <a:rPr lang="en" b="1"/>
              <a:t>impressions_count</a:t>
            </a:r>
            <a:r>
              <a:rPr lang="en"/>
              <a:t> by </a:t>
            </a:r>
            <a:r>
              <a:rPr lang="en" b="1"/>
              <a:t>store_id</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181549" y="1060050"/>
            <a:ext cx="6450025" cy="3070886"/>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7"/>
          <p:cNvSpPr txBox="1"/>
          <p:nvPr/>
        </p:nvSpPr>
        <p:spPr>
          <a:xfrm>
            <a:off x="249128" y="1198075"/>
            <a:ext cx="6894300" cy="269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dirty="0">
                <a:solidFill>
                  <a:srgbClr val="FCC28C"/>
                </a:solidFill>
                <a:highlight>
                  <a:srgbClr val="333333"/>
                </a:highlight>
                <a:latin typeface="Consolas"/>
                <a:ea typeface="Consolas"/>
                <a:cs typeface="Consolas"/>
                <a:sym typeface="Consolas"/>
              </a:rPr>
              <a:t>create</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table</a:t>
            </a:r>
            <a:r>
              <a:rPr lang="en" sz="1100" dirty="0">
                <a:solidFill>
                  <a:srgbClr val="FFFFFF"/>
                </a:solidFill>
                <a:highlight>
                  <a:srgbClr val="333333"/>
                </a:highlight>
                <a:latin typeface="Consolas"/>
                <a:ea typeface="Consolas"/>
                <a:cs typeface="Consolas"/>
                <a:sym typeface="Consolas"/>
              </a:rPr>
              <a:t> public.bk_p2 </a:t>
            </a:r>
            <a:r>
              <a:rPr lang="en" sz="1100" dirty="0">
                <a:solidFill>
                  <a:srgbClr val="FCC28C"/>
                </a:solidFill>
                <a:highlight>
                  <a:srgbClr val="333333"/>
                </a:highlight>
                <a:latin typeface="Consolas"/>
                <a:ea typeface="Consolas"/>
                <a:cs typeface="Consolas"/>
                <a:sym typeface="Consolas"/>
              </a:rPr>
              <a:t>as</a:t>
            </a:r>
            <a:br>
              <a:rPr lang="en" sz="1100" dirty="0">
                <a:solidFill>
                  <a:srgbClr val="FFFFFF"/>
                </a:solidFill>
                <a:highlight>
                  <a:srgbClr val="333333"/>
                </a:highlight>
                <a:latin typeface="Consolas"/>
                <a:ea typeface="Consolas"/>
                <a:cs typeface="Consolas"/>
                <a:sym typeface="Consolas"/>
              </a:rPr>
            </a:br>
            <a:r>
              <a:rPr lang="en" sz="1100" dirty="0">
                <a:solidFill>
                  <a:srgbClr val="FCC28C"/>
                </a:solidFill>
                <a:highlight>
                  <a:srgbClr val="333333"/>
                </a:highlight>
                <a:latin typeface="Consolas"/>
                <a:ea typeface="Consolas"/>
                <a:cs typeface="Consolas"/>
                <a:sym typeface="Consolas"/>
              </a:rPr>
              <a:t>select</a:t>
            </a:r>
            <a:r>
              <a:rPr lang="en" sz="1100" dirty="0">
                <a:solidFill>
                  <a:srgbClr val="FFFFFF"/>
                </a:solidFill>
                <a:highlight>
                  <a:srgbClr val="333333"/>
                </a:highlight>
                <a:latin typeface="Consolas"/>
                <a:ea typeface="Consolas"/>
                <a:cs typeface="Consolas"/>
                <a:sym typeface="Consolas"/>
              </a:rPr>
              <a:t> md.store_id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store</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round</a:t>
            </a:r>
            <a:r>
              <a:rPr lang="en" sz="1100" dirty="0">
                <a:solidFill>
                  <a:srgbClr val="FFFFFF"/>
                </a:solidFill>
                <a:highlight>
                  <a:srgbClr val="333333"/>
                </a:highlight>
                <a:latin typeface="Consolas"/>
                <a:ea typeface="Consolas"/>
                <a:cs typeface="Consolas"/>
                <a:sym typeface="Consolas"/>
              </a:rPr>
              <a:t>(</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(md.actual)::</a:t>
            </a:r>
            <a:r>
              <a:rPr lang="en" sz="1100" dirty="0">
                <a:solidFill>
                  <a:srgbClr val="FFFFAA"/>
                </a:solidFill>
                <a:highlight>
                  <a:srgbClr val="333333"/>
                </a:highlight>
                <a:latin typeface="Consolas"/>
                <a:ea typeface="Consolas"/>
                <a:cs typeface="Consolas"/>
                <a:sym typeface="Consolas"/>
              </a:rPr>
              <a:t>numeric</a:t>
            </a:r>
            <a:r>
              <a:rPr lang="en" sz="1100" dirty="0">
                <a:solidFill>
                  <a:srgbClr val="FFFFFF"/>
                </a:solidFill>
                <a:highlight>
                  <a:srgbClr val="333333"/>
                </a:highlight>
                <a:latin typeface="Consolas"/>
                <a:ea typeface="Consolas"/>
                <a:cs typeface="Consolas"/>
                <a:sym typeface="Consolas"/>
              </a:rPr>
              <a:t>,</a:t>
            </a:r>
            <a:r>
              <a:rPr lang="en" sz="1100" dirty="0">
                <a:solidFill>
                  <a:srgbClr val="D36363"/>
                </a:solidFill>
                <a:highlight>
                  <a:srgbClr val="333333"/>
                </a:highlight>
                <a:latin typeface="Consolas"/>
                <a:ea typeface="Consolas"/>
                <a:cs typeface="Consolas"/>
                <a:sym typeface="Consolas"/>
              </a:rPr>
              <a:t>2</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sales, </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(i.impressions)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impressions</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from</a:t>
            </a:r>
            <a:r>
              <a:rPr lang="en" sz="1100" dirty="0">
                <a:solidFill>
                  <a:srgbClr val="FFFFFF"/>
                </a:solidFill>
                <a:highlight>
                  <a:srgbClr val="333333"/>
                </a:highlight>
                <a:latin typeface="Consolas"/>
                <a:ea typeface="Consolas"/>
                <a:cs typeface="Consolas"/>
                <a:sym typeface="Consolas"/>
              </a:rPr>
              <a:t> public.model_data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md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join</a:t>
            </a:r>
            <a:r>
              <a:rPr lang="en" sz="1100" dirty="0">
                <a:solidFill>
                  <a:srgbClr val="FFFFFF"/>
                </a:solidFill>
                <a:highlight>
                  <a:srgbClr val="333333"/>
                </a:highlight>
                <a:latin typeface="Consolas"/>
                <a:ea typeface="Consolas"/>
                <a:cs typeface="Consolas"/>
                <a:sym typeface="Consolas"/>
              </a:rPr>
              <a:t> (</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select</a:t>
            </a:r>
            <a:r>
              <a:rPr lang="en" sz="1100" dirty="0">
                <a:solidFill>
                  <a:srgbClr val="FFFFFF"/>
                </a:solidFill>
                <a:highlight>
                  <a:srgbClr val="333333"/>
                </a:highlight>
                <a:latin typeface="Consolas"/>
                <a:ea typeface="Consolas"/>
                <a:cs typeface="Consolas"/>
                <a:sym typeface="Consolas"/>
              </a:rPr>
              <a:t> zc.store_id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store_id, </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(i.impression_count)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impressions</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from</a:t>
            </a:r>
            <a:r>
              <a:rPr lang="en" sz="1100" dirty="0">
                <a:solidFill>
                  <a:srgbClr val="FFFFFF"/>
                </a:solidFill>
                <a:highlight>
                  <a:srgbClr val="333333"/>
                </a:highlight>
                <a:latin typeface="Consolas"/>
                <a:ea typeface="Consolas"/>
                <a:cs typeface="Consolas"/>
                <a:sym typeface="Consolas"/>
              </a:rPr>
              <a:t> public.zip_codes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zc</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join</a:t>
            </a:r>
            <a:r>
              <a:rPr lang="en" sz="1100" dirty="0">
                <a:solidFill>
                  <a:srgbClr val="FFFFFF"/>
                </a:solidFill>
                <a:highlight>
                  <a:srgbClr val="333333"/>
                </a:highlight>
                <a:latin typeface="Consolas"/>
                <a:ea typeface="Consolas"/>
                <a:cs typeface="Consolas"/>
                <a:sym typeface="Consolas"/>
              </a:rPr>
              <a:t> public.impressions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 </a:t>
            </a:r>
            <a:r>
              <a:rPr lang="en" sz="1100" dirty="0">
                <a:solidFill>
                  <a:srgbClr val="FCC28C"/>
                </a:solidFill>
                <a:highlight>
                  <a:srgbClr val="333333"/>
                </a:highlight>
                <a:latin typeface="Consolas"/>
                <a:ea typeface="Consolas"/>
                <a:cs typeface="Consolas"/>
                <a:sym typeface="Consolas"/>
              </a:rPr>
              <a:t>on</a:t>
            </a:r>
            <a:r>
              <a:rPr lang="en" sz="1100" dirty="0">
                <a:solidFill>
                  <a:srgbClr val="FFFFFF"/>
                </a:solidFill>
                <a:highlight>
                  <a:srgbClr val="333333"/>
                </a:highlight>
                <a:latin typeface="Consolas"/>
                <a:ea typeface="Consolas"/>
                <a:cs typeface="Consolas"/>
                <a:sym typeface="Consolas"/>
              </a:rPr>
              <a:t> zc.zip = i.zip_code</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group</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zc.store_id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order</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impressions </a:t>
            </a:r>
            <a:r>
              <a:rPr lang="en" sz="1100" dirty="0">
                <a:solidFill>
                  <a:srgbClr val="FCC28C"/>
                </a:solidFill>
                <a:highlight>
                  <a:srgbClr val="333333"/>
                </a:highlight>
                <a:latin typeface="Consolas"/>
                <a:ea typeface="Consolas"/>
                <a:cs typeface="Consolas"/>
                <a:sym typeface="Consolas"/>
              </a:rPr>
              <a:t>desc</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 </a:t>
            </a:r>
            <a:r>
              <a:rPr lang="en" sz="1100" dirty="0">
                <a:solidFill>
                  <a:srgbClr val="FCC28C"/>
                </a:solidFill>
                <a:highlight>
                  <a:srgbClr val="333333"/>
                </a:highlight>
                <a:latin typeface="Consolas"/>
                <a:ea typeface="Consolas"/>
                <a:cs typeface="Consolas"/>
                <a:sym typeface="Consolas"/>
              </a:rPr>
              <a:t>on</a:t>
            </a:r>
            <a:r>
              <a:rPr lang="en" sz="1100" dirty="0">
                <a:solidFill>
                  <a:srgbClr val="FFFFFF"/>
                </a:solidFill>
                <a:highlight>
                  <a:srgbClr val="333333"/>
                </a:highlight>
                <a:latin typeface="Consolas"/>
                <a:ea typeface="Consolas"/>
                <a:cs typeface="Consolas"/>
                <a:sym typeface="Consolas"/>
              </a:rPr>
              <a:t> md.store_id = i.store_id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group</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store</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order</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sales </a:t>
            </a:r>
            <a:r>
              <a:rPr lang="en" sz="1100" dirty="0">
                <a:solidFill>
                  <a:srgbClr val="FCC28C"/>
                </a:solidFill>
                <a:highlight>
                  <a:srgbClr val="333333"/>
                </a:highlight>
                <a:latin typeface="Consolas"/>
                <a:ea typeface="Consolas"/>
                <a:cs typeface="Consolas"/>
                <a:sym typeface="Consolas"/>
              </a:rPr>
              <a:t>desc</a:t>
            </a:r>
            <a:endParaRPr dirty="0"/>
          </a:p>
        </p:txBody>
      </p:sp>
      <p:pic>
        <p:nvPicPr>
          <p:cNvPr id="83" name="Google Shape;83;p17"/>
          <p:cNvPicPr preferRelativeResize="0"/>
          <p:nvPr/>
        </p:nvPicPr>
        <p:blipFill>
          <a:blip r:embed="rId3">
            <a:alphaModFix/>
          </a:blip>
          <a:stretch>
            <a:fillRect/>
          </a:stretch>
        </p:blipFill>
        <p:spPr>
          <a:xfrm>
            <a:off x="6631575" y="152400"/>
            <a:ext cx="224938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3:</a:t>
            </a:r>
            <a:endParaRPr/>
          </a:p>
        </p:txBody>
      </p:sp>
      <p:sp>
        <p:nvSpPr>
          <p:cNvPr id="89" name="Google Shape;89;p1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Summarize</a:t>
            </a:r>
            <a:endParaRPr/>
          </a:p>
        </p:txBody>
      </p:sp>
      <p:sp>
        <p:nvSpPr>
          <p:cNvPr id="90" name="Google Shape;90;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Using the table you just created, summarize the </a:t>
            </a:r>
            <a:r>
              <a:rPr lang="en" b="1"/>
              <a:t>actual sales</a:t>
            </a:r>
            <a:r>
              <a:rPr lang="en"/>
              <a:t> versus the </a:t>
            </a:r>
            <a:r>
              <a:rPr lang="en" b="1"/>
              <a:t>expected sales</a:t>
            </a:r>
            <a:r>
              <a:rPr lang="en"/>
              <a:t> and </a:t>
            </a:r>
            <a:r>
              <a:rPr lang="en" b="1"/>
              <a:t>impressions </a:t>
            </a:r>
            <a:r>
              <a:rPr lang="en"/>
              <a:t>by </a:t>
            </a:r>
            <a:r>
              <a:rPr lang="en" b="1"/>
              <a:t>population type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p:nvPr/>
        </p:nvSpPr>
        <p:spPr>
          <a:xfrm>
            <a:off x="629174" y="223175"/>
            <a:ext cx="7654955" cy="3376511"/>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9"/>
          <p:cNvSpPr txBox="1"/>
          <p:nvPr/>
        </p:nvSpPr>
        <p:spPr>
          <a:xfrm>
            <a:off x="811296" y="305302"/>
            <a:ext cx="7409915" cy="308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dirty="0">
                <a:solidFill>
                  <a:srgbClr val="FCC28C"/>
                </a:solidFill>
                <a:highlight>
                  <a:srgbClr val="333333"/>
                </a:highlight>
                <a:latin typeface="Consolas"/>
                <a:ea typeface="Consolas"/>
                <a:cs typeface="Consolas"/>
                <a:sym typeface="Consolas"/>
              </a:rPr>
              <a:t>create</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table</a:t>
            </a:r>
            <a:r>
              <a:rPr lang="en" sz="1100" dirty="0">
                <a:solidFill>
                  <a:srgbClr val="FFFFFF"/>
                </a:solidFill>
                <a:highlight>
                  <a:srgbClr val="333333"/>
                </a:highlight>
                <a:latin typeface="Consolas"/>
                <a:ea typeface="Consolas"/>
                <a:cs typeface="Consolas"/>
                <a:sym typeface="Consolas"/>
              </a:rPr>
              <a:t> public.bk_p3 </a:t>
            </a:r>
            <a:r>
              <a:rPr lang="en" sz="1100" dirty="0">
                <a:solidFill>
                  <a:srgbClr val="FCC28C"/>
                </a:solidFill>
                <a:highlight>
                  <a:srgbClr val="333333"/>
                </a:highlight>
                <a:latin typeface="Consolas"/>
                <a:ea typeface="Consolas"/>
                <a:cs typeface="Consolas"/>
                <a:sym typeface="Consolas"/>
              </a:rPr>
              <a:t>as</a:t>
            </a:r>
            <a:br>
              <a:rPr lang="en" sz="1100" dirty="0">
                <a:solidFill>
                  <a:srgbClr val="FFFFFF"/>
                </a:solidFill>
                <a:highlight>
                  <a:srgbClr val="333333"/>
                </a:highlight>
                <a:latin typeface="Consolas"/>
                <a:ea typeface="Consolas"/>
                <a:cs typeface="Consolas"/>
                <a:sym typeface="Consolas"/>
              </a:rPr>
            </a:br>
            <a:r>
              <a:rPr lang="en" sz="1100" dirty="0">
                <a:solidFill>
                  <a:srgbClr val="FCC28C"/>
                </a:solidFill>
                <a:highlight>
                  <a:srgbClr val="333333"/>
                </a:highlight>
                <a:latin typeface="Consolas"/>
                <a:ea typeface="Consolas"/>
                <a:cs typeface="Consolas"/>
                <a:sym typeface="Consolas"/>
              </a:rPr>
              <a:t>select</a:t>
            </a:r>
            <a:r>
              <a:rPr lang="en" sz="1100" dirty="0">
                <a:solidFill>
                  <a:srgbClr val="FFFFFF"/>
                </a:solidFill>
                <a:highlight>
                  <a:srgbClr val="333333"/>
                </a:highlight>
                <a:latin typeface="Consolas"/>
                <a:ea typeface="Consolas"/>
                <a:cs typeface="Consolas"/>
                <a:sym typeface="Consolas"/>
              </a:rPr>
              <a:t> md.population_type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population,</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round</a:t>
            </a:r>
            <a:r>
              <a:rPr lang="en" sz="1100" dirty="0">
                <a:solidFill>
                  <a:srgbClr val="FFFFFF"/>
                </a:solidFill>
                <a:highlight>
                  <a:srgbClr val="333333"/>
                </a:highlight>
                <a:latin typeface="Consolas"/>
                <a:ea typeface="Consolas"/>
                <a:cs typeface="Consolas"/>
                <a:sym typeface="Consolas"/>
              </a:rPr>
              <a:t>(</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(md.actual)::</a:t>
            </a:r>
            <a:r>
              <a:rPr lang="en" sz="1100" dirty="0">
                <a:solidFill>
                  <a:srgbClr val="FFFFAA"/>
                </a:solidFill>
                <a:highlight>
                  <a:srgbClr val="333333"/>
                </a:highlight>
                <a:latin typeface="Consolas"/>
                <a:ea typeface="Consolas"/>
                <a:cs typeface="Consolas"/>
                <a:sym typeface="Consolas"/>
              </a:rPr>
              <a:t>numeric</a:t>
            </a:r>
            <a:r>
              <a:rPr lang="en" sz="1100" dirty="0">
                <a:solidFill>
                  <a:srgbClr val="FFFFFF"/>
                </a:solidFill>
                <a:highlight>
                  <a:srgbClr val="333333"/>
                </a:highlight>
                <a:latin typeface="Consolas"/>
                <a:ea typeface="Consolas"/>
                <a:cs typeface="Consolas"/>
                <a:sym typeface="Consolas"/>
              </a:rPr>
              <a:t>,</a:t>
            </a:r>
            <a:r>
              <a:rPr lang="en" sz="1100" dirty="0">
                <a:solidFill>
                  <a:srgbClr val="D36363"/>
                </a:solidFill>
                <a:highlight>
                  <a:srgbClr val="333333"/>
                </a:highlight>
                <a:latin typeface="Consolas"/>
                <a:ea typeface="Consolas"/>
                <a:cs typeface="Consolas"/>
                <a:sym typeface="Consolas"/>
              </a:rPr>
              <a:t>2</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sales,</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round</a:t>
            </a:r>
            <a:r>
              <a:rPr lang="en" sz="1100" dirty="0">
                <a:solidFill>
                  <a:srgbClr val="FFFFFF"/>
                </a:solidFill>
                <a:highlight>
                  <a:srgbClr val="333333"/>
                </a:highlight>
                <a:latin typeface="Consolas"/>
                <a:ea typeface="Consolas"/>
                <a:cs typeface="Consolas"/>
                <a:sym typeface="Consolas"/>
              </a:rPr>
              <a:t>(</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(md.predicted)::</a:t>
            </a:r>
            <a:r>
              <a:rPr lang="en" sz="1100" dirty="0">
                <a:solidFill>
                  <a:srgbClr val="FFFFAA"/>
                </a:solidFill>
                <a:highlight>
                  <a:srgbClr val="333333"/>
                </a:highlight>
                <a:latin typeface="Consolas"/>
                <a:ea typeface="Consolas"/>
                <a:cs typeface="Consolas"/>
                <a:sym typeface="Consolas"/>
              </a:rPr>
              <a:t>numeric</a:t>
            </a:r>
            <a:r>
              <a:rPr lang="en" sz="1100" dirty="0">
                <a:solidFill>
                  <a:srgbClr val="FFFFFF"/>
                </a:solidFill>
                <a:highlight>
                  <a:srgbClr val="333333"/>
                </a:highlight>
                <a:latin typeface="Consolas"/>
                <a:ea typeface="Consolas"/>
                <a:cs typeface="Consolas"/>
                <a:sym typeface="Consolas"/>
              </a:rPr>
              <a:t>,</a:t>
            </a:r>
            <a:r>
              <a:rPr lang="en" sz="1100" dirty="0">
                <a:solidFill>
                  <a:srgbClr val="D36363"/>
                </a:solidFill>
                <a:highlight>
                  <a:srgbClr val="333333"/>
                </a:highlight>
                <a:latin typeface="Consolas"/>
                <a:ea typeface="Consolas"/>
                <a:cs typeface="Consolas"/>
                <a:sym typeface="Consolas"/>
              </a:rPr>
              <a:t>2</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predicted,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(i.impressions)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impressions</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from</a:t>
            </a:r>
            <a:r>
              <a:rPr lang="en" sz="1100" dirty="0">
                <a:solidFill>
                  <a:srgbClr val="FFFFFF"/>
                </a:solidFill>
                <a:highlight>
                  <a:srgbClr val="333333"/>
                </a:highlight>
                <a:latin typeface="Consolas"/>
                <a:ea typeface="Consolas"/>
                <a:cs typeface="Consolas"/>
                <a:sym typeface="Consolas"/>
              </a:rPr>
              <a:t> public.model_data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md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join</a:t>
            </a:r>
            <a:r>
              <a:rPr lang="en" sz="1100" dirty="0">
                <a:solidFill>
                  <a:srgbClr val="FFFFFF"/>
                </a:solidFill>
                <a:highlight>
                  <a:srgbClr val="333333"/>
                </a:highlight>
                <a:latin typeface="Consolas"/>
                <a:ea typeface="Consolas"/>
                <a:cs typeface="Consolas"/>
                <a:sym typeface="Consolas"/>
              </a:rPr>
              <a:t> (</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select</a:t>
            </a:r>
            <a:r>
              <a:rPr lang="en" sz="1100" dirty="0">
                <a:solidFill>
                  <a:srgbClr val="FFFFFF"/>
                </a:solidFill>
                <a:highlight>
                  <a:srgbClr val="333333"/>
                </a:highlight>
                <a:latin typeface="Consolas"/>
                <a:ea typeface="Consolas"/>
                <a:cs typeface="Consolas"/>
                <a:sym typeface="Consolas"/>
              </a:rPr>
              <a:t> zc.store_id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store_id, </a:t>
            </a:r>
            <a:r>
              <a:rPr lang="en" sz="1100" dirty="0">
                <a:solidFill>
                  <a:srgbClr val="FCC28C"/>
                </a:solidFill>
                <a:highlight>
                  <a:srgbClr val="333333"/>
                </a:highlight>
                <a:latin typeface="Consolas"/>
                <a:ea typeface="Consolas"/>
                <a:cs typeface="Consolas"/>
                <a:sym typeface="Consolas"/>
              </a:rPr>
              <a:t>sum</a:t>
            </a:r>
            <a:r>
              <a:rPr lang="en" sz="1100" dirty="0">
                <a:solidFill>
                  <a:srgbClr val="FFFFFF"/>
                </a:solidFill>
                <a:highlight>
                  <a:srgbClr val="333333"/>
                </a:highlight>
                <a:latin typeface="Consolas"/>
                <a:ea typeface="Consolas"/>
                <a:cs typeface="Consolas"/>
                <a:sym typeface="Consolas"/>
              </a:rPr>
              <a:t>(i.impression_count)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impressions</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from</a:t>
            </a:r>
            <a:r>
              <a:rPr lang="en" sz="1100" dirty="0">
                <a:solidFill>
                  <a:srgbClr val="FFFFFF"/>
                </a:solidFill>
                <a:highlight>
                  <a:srgbClr val="333333"/>
                </a:highlight>
                <a:latin typeface="Consolas"/>
                <a:ea typeface="Consolas"/>
                <a:cs typeface="Consolas"/>
                <a:sym typeface="Consolas"/>
              </a:rPr>
              <a:t> public.zip_codes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zc</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join</a:t>
            </a:r>
            <a:r>
              <a:rPr lang="en" sz="1100" dirty="0">
                <a:solidFill>
                  <a:srgbClr val="FFFFFF"/>
                </a:solidFill>
                <a:highlight>
                  <a:srgbClr val="333333"/>
                </a:highlight>
                <a:latin typeface="Consolas"/>
                <a:ea typeface="Consolas"/>
                <a:cs typeface="Consolas"/>
                <a:sym typeface="Consolas"/>
              </a:rPr>
              <a:t> public.impressions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 </a:t>
            </a:r>
            <a:r>
              <a:rPr lang="en" sz="1100" dirty="0">
                <a:solidFill>
                  <a:srgbClr val="FCC28C"/>
                </a:solidFill>
                <a:highlight>
                  <a:srgbClr val="333333"/>
                </a:highlight>
                <a:latin typeface="Consolas"/>
                <a:ea typeface="Consolas"/>
                <a:cs typeface="Consolas"/>
                <a:sym typeface="Consolas"/>
              </a:rPr>
              <a:t>on</a:t>
            </a:r>
            <a:r>
              <a:rPr lang="en" sz="1100" dirty="0">
                <a:solidFill>
                  <a:srgbClr val="FFFFFF"/>
                </a:solidFill>
                <a:highlight>
                  <a:srgbClr val="333333"/>
                </a:highlight>
                <a:latin typeface="Consolas"/>
                <a:ea typeface="Consolas"/>
                <a:cs typeface="Consolas"/>
                <a:sym typeface="Consolas"/>
              </a:rPr>
              <a:t> zc.zip = i.zip_code</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group</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zc.store_id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order</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impressions </a:t>
            </a:r>
            <a:r>
              <a:rPr lang="en" sz="1100" dirty="0">
                <a:solidFill>
                  <a:srgbClr val="FCC28C"/>
                </a:solidFill>
                <a:highlight>
                  <a:srgbClr val="333333"/>
                </a:highlight>
                <a:latin typeface="Consolas"/>
                <a:ea typeface="Consolas"/>
                <a:cs typeface="Consolas"/>
                <a:sym typeface="Consolas"/>
              </a:rPr>
              <a:t>desc</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 </a:t>
            </a:r>
            <a:r>
              <a:rPr lang="en" sz="1100" dirty="0">
                <a:solidFill>
                  <a:srgbClr val="FCC28C"/>
                </a:solidFill>
                <a:highlight>
                  <a:srgbClr val="333333"/>
                </a:highlight>
                <a:latin typeface="Consolas"/>
                <a:ea typeface="Consolas"/>
                <a:cs typeface="Consolas"/>
                <a:sym typeface="Consolas"/>
              </a:rPr>
              <a:t>as</a:t>
            </a:r>
            <a:r>
              <a:rPr lang="en" sz="1100" dirty="0">
                <a:solidFill>
                  <a:srgbClr val="FFFFFF"/>
                </a:solidFill>
                <a:highlight>
                  <a:srgbClr val="333333"/>
                </a:highlight>
                <a:latin typeface="Consolas"/>
                <a:ea typeface="Consolas"/>
                <a:cs typeface="Consolas"/>
                <a:sym typeface="Consolas"/>
              </a:rPr>
              <a:t> i </a:t>
            </a:r>
            <a:r>
              <a:rPr lang="en" sz="1100" dirty="0">
                <a:solidFill>
                  <a:srgbClr val="FCC28C"/>
                </a:solidFill>
                <a:highlight>
                  <a:srgbClr val="333333"/>
                </a:highlight>
                <a:latin typeface="Consolas"/>
                <a:ea typeface="Consolas"/>
                <a:cs typeface="Consolas"/>
                <a:sym typeface="Consolas"/>
              </a:rPr>
              <a:t>on</a:t>
            </a:r>
            <a:r>
              <a:rPr lang="en" sz="1100" dirty="0">
                <a:solidFill>
                  <a:srgbClr val="FFFFFF"/>
                </a:solidFill>
                <a:highlight>
                  <a:srgbClr val="333333"/>
                </a:highlight>
                <a:latin typeface="Consolas"/>
                <a:ea typeface="Consolas"/>
                <a:cs typeface="Consolas"/>
                <a:sym typeface="Consolas"/>
              </a:rPr>
              <a:t> md.store_id = i.store_id</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group</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population</a:t>
            </a:r>
            <a:br>
              <a:rPr lang="en" sz="1100" dirty="0">
                <a:solidFill>
                  <a:srgbClr val="FFFFFF"/>
                </a:solidFill>
                <a:highlight>
                  <a:srgbClr val="333333"/>
                </a:highlight>
                <a:latin typeface="Consolas"/>
                <a:ea typeface="Consolas"/>
                <a:cs typeface="Consolas"/>
                <a:sym typeface="Consolas"/>
              </a:rPr>
            </a:b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order</a:t>
            </a:r>
            <a:r>
              <a:rPr lang="en" sz="1100" dirty="0">
                <a:solidFill>
                  <a:srgbClr val="FFFFFF"/>
                </a:solidFill>
                <a:highlight>
                  <a:srgbClr val="333333"/>
                </a:highlight>
                <a:latin typeface="Consolas"/>
                <a:ea typeface="Consolas"/>
                <a:cs typeface="Consolas"/>
                <a:sym typeface="Consolas"/>
              </a:rPr>
              <a:t> </a:t>
            </a:r>
            <a:r>
              <a:rPr lang="en" sz="1100" dirty="0">
                <a:solidFill>
                  <a:srgbClr val="FCC28C"/>
                </a:solidFill>
                <a:highlight>
                  <a:srgbClr val="333333"/>
                </a:highlight>
                <a:latin typeface="Consolas"/>
                <a:ea typeface="Consolas"/>
                <a:cs typeface="Consolas"/>
                <a:sym typeface="Consolas"/>
              </a:rPr>
              <a:t>by</a:t>
            </a:r>
            <a:r>
              <a:rPr lang="en" sz="1100" dirty="0">
                <a:solidFill>
                  <a:srgbClr val="FFFFFF"/>
                </a:solidFill>
                <a:highlight>
                  <a:srgbClr val="333333"/>
                </a:highlight>
                <a:latin typeface="Consolas"/>
                <a:ea typeface="Consolas"/>
                <a:cs typeface="Consolas"/>
                <a:sym typeface="Consolas"/>
              </a:rPr>
              <a:t> sales </a:t>
            </a:r>
            <a:r>
              <a:rPr lang="en" sz="1100" dirty="0">
                <a:solidFill>
                  <a:srgbClr val="FCC28C"/>
                </a:solidFill>
                <a:highlight>
                  <a:srgbClr val="333333"/>
                </a:highlight>
                <a:latin typeface="Consolas"/>
                <a:ea typeface="Consolas"/>
                <a:cs typeface="Consolas"/>
                <a:sym typeface="Consolas"/>
              </a:rPr>
              <a:t>desc</a:t>
            </a:r>
            <a:endParaRPr dirty="0"/>
          </a:p>
        </p:txBody>
      </p:sp>
      <p:pic>
        <p:nvPicPr>
          <p:cNvPr id="97" name="Google Shape;97;p19"/>
          <p:cNvPicPr preferRelativeResize="0"/>
          <p:nvPr/>
        </p:nvPicPr>
        <p:blipFill rotWithShape="1">
          <a:blip r:embed="rId3">
            <a:alphaModFix/>
          </a:blip>
          <a:srcRect t="2454" r="1273" b="3507"/>
          <a:stretch/>
        </p:blipFill>
        <p:spPr>
          <a:xfrm>
            <a:off x="2380950" y="3809625"/>
            <a:ext cx="4382100" cy="111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Problem 4:</a:t>
            </a:r>
            <a:endParaRPr/>
          </a:p>
        </p:txBody>
      </p:sp>
      <p:sp>
        <p:nvSpPr>
          <p:cNvPr id="103" name="Google Shape;103;p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Analysis</a:t>
            </a:r>
            <a:endParaRPr/>
          </a:p>
        </p:txBody>
      </p:sp>
      <p:sp>
        <p:nvSpPr>
          <p:cNvPr id="104" name="Google Shape;104;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a:t>Is there anything you found that might suggest our predictions are </a:t>
            </a:r>
            <a:r>
              <a:rPr lang="en" b="1"/>
              <a:t>biased </a:t>
            </a:r>
            <a:r>
              <a:rPr lang="en"/>
              <a:t>or </a:t>
            </a:r>
            <a:r>
              <a:rPr lang="en" b="1"/>
              <a:t>flawed</a:t>
            </a:r>
            <a:r>
              <a:rPr lang="en"/>
              <a:t>? If so, please explain why you believe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p:nvPr/>
        </p:nvSpPr>
        <p:spPr>
          <a:xfrm>
            <a:off x="448650" y="1090025"/>
            <a:ext cx="5808900" cy="1047900"/>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21"/>
          <p:cNvSpPr txBox="1"/>
          <p:nvPr/>
        </p:nvSpPr>
        <p:spPr>
          <a:xfrm>
            <a:off x="612975" y="1159025"/>
            <a:ext cx="57555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zip, </a:t>
            </a:r>
            <a:r>
              <a:rPr lang="en" sz="1100">
                <a:solidFill>
                  <a:srgbClr val="FFFFAA"/>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distinct</a:t>
            </a:r>
            <a:r>
              <a:rPr lang="en" sz="1100">
                <a:solidFill>
                  <a:srgbClr val="FFFFFF"/>
                </a:solidFill>
                <a:highlight>
                  <a:srgbClr val="333333"/>
                </a:highlight>
                <a:latin typeface="Consolas"/>
                <a:ea typeface="Consolas"/>
                <a:cs typeface="Consolas"/>
                <a:sym typeface="Consolas"/>
              </a:rPr>
              <a:t> store_id)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stores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public</a:t>
            </a:r>
            <a:r>
              <a:rPr lang="en" sz="1100">
                <a:solidFill>
                  <a:srgbClr val="FFFFFF"/>
                </a:solidFill>
                <a:highlight>
                  <a:srgbClr val="333333"/>
                </a:highlight>
                <a:latin typeface="Consolas"/>
                <a:ea typeface="Consolas"/>
                <a:cs typeface="Consolas"/>
                <a:sym typeface="Consolas"/>
              </a:rPr>
              <a:t>.zip_codes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zip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order</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stores </a:t>
            </a:r>
            <a:r>
              <a:rPr lang="en" sz="1100">
                <a:solidFill>
                  <a:srgbClr val="FCC28C"/>
                </a:solidFill>
                <a:highlight>
                  <a:srgbClr val="333333"/>
                </a:highlight>
                <a:latin typeface="Consolas"/>
                <a:ea typeface="Consolas"/>
                <a:cs typeface="Consolas"/>
                <a:sym typeface="Consolas"/>
              </a:rPr>
              <a:t>desc</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limit</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10</a:t>
            </a:r>
            <a:endParaRPr/>
          </a:p>
        </p:txBody>
      </p:sp>
      <p:sp>
        <p:nvSpPr>
          <p:cNvPr id="111" name="Google Shape;111;p21"/>
          <p:cNvSpPr/>
          <p:nvPr/>
        </p:nvSpPr>
        <p:spPr>
          <a:xfrm>
            <a:off x="448638" y="2851100"/>
            <a:ext cx="5808900" cy="1047900"/>
          </a:xfrm>
          <a:prstGeom prst="roundRect">
            <a:avLst>
              <a:gd name="adj" fmla="val 16667"/>
            </a:avLst>
          </a:prstGeom>
          <a:solidFill>
            <a:srgbClr val="3333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21"/>
          <p:cNvSpPr txBox="1"/>
          <p:nvPr/>
        </p:nvSpPr>
        <p:spPr>
          <a:xfrm>
            <a:off x="612963" y="2920100"/>
            <a:ext cx="5755500" cy="93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store_id, </a:t>
            </a:r>
            <a:r>
              <a:rPr lang="en" sz="1100">
                <a:solidFill>
                  <a:srgbClr val="FFFFAA"/>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distinct</a:t>
            </a:r>
            <a:r>
              <a:rPr lang="en" sz="1100">
                <a:solidFill>
                  <a:srgbClr val="FFFFFF"/>
                </a:solidFill>
                <a:highlight>
                  <a:srgbClr val="333333"/>
                </a:highlight>
                <a:latin typeface="Consolas"/>
                <a:ea typeface="Consolas"/>
                <a:cs typeface="Consolas"/>
                <a:sym typeface="Consolas"/>
              </a:rPr>
              <a:t> zip)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zips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public</a:t>
            </a:r>
            <a:r>
              <a:rPr lang="en" sz="1100">
                <a:solidFill>
                  <a:srgbClr val="FFFFFF"/>
                </a:solidFill>
                <a:highlight>
                  <a:srgbClr val="333333"/>
                </a:highlight>
                <a:latin typeface="Consolas"/>
                <a:ea typeface="Consolas"/>
                <a:cs typeface="Consolas"/>
                <a:sym typeface="Consolas"/>
              </a:rPr>
              <a:t>.zip_codes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store_id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order</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zips </a:t>
            </a:r>
            <a:r>
              <a:rPr lang="en" sz="1100">
                <a:solidFill>
                  <a:srgbClr val="FCC28C"/>
                </a:solidFill>
                <a:highlight>
                  <a:srgbClr val="333333"/>
                </a:highlight>
                <a:latin typeface="Consolas"/>
                <a:ea typeface="Consolas"/>
                <a:cs typeface="Consolas"/>
                <a:sym typeface="Consolas"/>
              </a:rPr>
              <a:t>desc</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limit</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10</a:t>
            </a:r>
            <a:endParaRPr/>
          </a:p>
        </p:txBody>
      </p:sp>
      <p:pic>
        <p:nvPicPr>
          <p:cNvPr id="113" name="Google Shape;113;p21"/>
          <p:cNvPicPr preferRelativeResize="0"/>
          <p:nvPr/>
        </p:nvPicPr>
        <p:blipFill>
          <a:blip r:embed="rId3">
            <a:alphaModFix/>
          </a:blip>
          <a:stretch>
            <a:fillRect/>
          </a:stretch>
        </p:blipFill>
        <p:spPr>
          <a:xfrm>
            <a:off x="7330600" y="123900"/>
            <a:ext cx="1654650" cy="2273225"/>
          </a:xfrm>
          <a:prstGeom prst="rect">
            <a:avLst/>
          </a:prstGeom>
          <a:noFill/>
          <a:ln>
            <a:noFill/>
          </a:ln>
        </p:spPr>
      </p:pic>
      <p:pic>
        <p:nvPicPr>
          <p:cNvPr id="114" name="Google Shape;114;p21"/>
          <p:cNvPicPr preferRelativeResize="0"/>
          <p:nvPr/>
        </p:nvPicPr>
        <p:blipFill>
          <a:blip r:embed="rId4">
            <a:alphaModFix/>
          </a:blip>
          <a:stretch>
            <a:fillRect/>
          </a:stretch>
        </p:blipFill>
        <p:spPr>
          <a:xfrm>
            <a:off x="7366475" y="2799300"/>
            <a:ext cx="1618775" cy="2238375"/>
          </a:xfrm>
          <a:prstGeom prst="rect">
            <a:avLst/>
          </a:prstGeom>
          <a:noFill/>
          <a:ln>
            <a:noFill/>
          </a:ln>
        </p:spPr>
      </p:pic>
      <p:sp>
        <p:nvSpPr>
          <p:cNvPr id="115" name="Google Shape;115;p21"/>
          <p:cNvSpPr/>
          <p:nvPr/>
        </p:nvSpPr>
        <p:spPr>
          <a:xfrm rot="10800000" flipH="1">
            <a:off x="5463050" y="4018900"/>
            <a:ext cx="1659600" cy="738300"/>
          </a:xfrm>
          <a:prstGeom prst="bentArrow">
            <a:avLst>
              <a:gd name="adj1" fmla="val 13751"/>
              <a:gd name="adj2" fmla="val 15404"/>
              <a:gd name="adj3" fmla="val 25000"/>
              <a:gd name="adj4" fmla="val 29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21"/>
          <p:cNvSpPr/>
          <p:nvPr/>
        </p:nvSpPr>
        <p:spPr>
          <a:xfrm>
            <a:off x="5463050" y="271350"/>
            <a:ext cx="1659600" cy="738300"/>
          </a:xfrm>
          <a:prstGeom prst="bentArrow">
            <a:avLst>
              <a:gd name="adj1" fmla="val 13751"/>
              <a:gd name="adj2" fmla="val 15404"/>
              <a:gd name="adj3" fmla="val 25000"/>
              <a:gd name="adj4" fmla="val 29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2756</Words>
  <Application>Microsoft Office PowerPoint</Application>
  <PresentationFormat>Presentación en pantalla (16:9)</PresentationFormat>
  <Paragraphs>324</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Consolas</vt:lpstr>
      <vt:lpstr>Simple Dark</vt:lpstr>
      <vt:lpstr>Case Study Technical Screening </vt:lpstr>
      <vt:lpstr>Problem 1:</vt:lpstr>
      <vt:lpstr>Presentación de PowerPoint</vt:lpstr>
      <vt:lpstr>Problem 2:</vt:lpstr>
      <vt:lpstr>Presentación de PowerPoint</vt:lpstr>
      <vt:lpstr>Problem 3:</vt:lpstr>
      <vt:lpstr>Presentación de PowerPoint</vt:lpstr>
      <vt:lpstr>Problem 4:</vt:lpstr>
      <vt:lpstr>Presentación de PowerPoint</vt:lpstr>
      <vt:lpstr>Business Problem</vt:lpstr>
      <vt:lpstr>Bath and Body Works</vt:lpstr>
      <vt:lpstr>Presentación de PowerPoint</vt:lpstr>
      <vt:lpstr>Key Points</vt:lpstr>
      <vt:lpstr>First Scenario</vt:lpstr>
      <vt:lpstr>Redistributed Scenario</vt:lpstr>
      <vt:lpstr>Finding the Breaking Point</vt:lpstr>
      <vt:lpstr>Equalized Scenarios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Analytics Analyst Technical Screening</dc:title>
  <dc:creator>Boris Kerbs</dc:creator>
  <cp:lastModifiedBy>Boris Kerbs</cp:lastModifiedBy>
  <cp:revision>4</cp:revision>
  <dcterms:modified xsi:type="dcterms:W3CDTF">2023-11-16T23:30:01Z</dcterms:modified>
</cp:coreProperties>
</file>