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9" r:id="rId3"/>
    <p:sldId id="257" r:id="rId4"/>
    <p:sldId id="258" r:id="rId5"/>
    <p:sldId id="260" r:id="rId6"/>
    <p:sldId id="264" r:id="rId7"/>
    <p:sldId id="263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5EA3"/>
    <a:srgbClr val="063B6B"/>
    <a:srgbClr val="05396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17" autoAdjust="0"/>
  </p:normalViewPr>
  <p:slideViewPr>
    <p:cSldViewPr snapToGrid="0">
      <p:cViewPr>
        <p:scale>
          <a:sx n="100" d="100"/>
          <a:sy n="100" d="100"/>
        </p:scale>
        <p:origin x="-91" y="-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524BA-FF21-4BBF-A620-B6AE6A5CE40C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EB42F-1F21-4623-B683-9142AFE7AB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137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3359E-3445-4BC0-ACEE-FB4C29D07CEA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CFDA7-5C55-4205-8C6D-6BAB1370E1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685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CFDA7-5C55-4205-8C6D-6BAB1370E11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443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F80F-3609-4A3E-B04A-FB67BD446896}" type="datetime1">
              <a:rPr lang="ru-RU" smtClean="0"/>
              <a:t>06.09.2021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7E0C-BB71-44E0-A416-4C0BACCBD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09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1CEC-2FE4-4125-BE84-7C0794D36592}" type="datetime1">
              <a:rPr lang="ru-RU" smtClean="0"/>
              <a:t>06.09.2021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7E0C-BB71-44E0-A416-4C0BACCBD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28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0CF-CF77-4F12-8219-7EE62E11F9CC}" type="datetime1">
              <a:rPr lang="ru-RU" smtClean="0"/>
              <a:t>06.09.2021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7E0C-BB71-44E0-A416-4C0BACCBD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91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DAC1-4427-4E85-8031-603461ACCEBF}" type="datetime1">
              <a:rPr lang="ru-RU" smtClean="0"/>
              <a:t>06.09.2021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7E0C-BB71-44E0-A416-4C0BACCBD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5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634C-494D-4159-9F59-39F452C81D1A}" type="datetime1">
              <a:rPr lang="ru-RU" smtClean="0"/>
              <a:t>06.09.2021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7E0C-BB71-44E0-A416-4C0BACCBD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19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74D4-F854-4657-8352-23ED5D60626A}" type="datetime1">
              <a:rPr lang="ru-RU" smtClean="0"/>
              <a:t>06.09.2021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7E0C-BB71-44E0-A416-4C0BACCBD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04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A143-06C7-4CFA-BA6F-72080FA00C3E}" type="datetime1">
              <a:rPr lang="ru-RU" smtClean="0"/>
              <a:t>06.09.2021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7E0C-BB71-44E0-A416-4C0BACCBD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53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9AE2-098C-48CB-A533-466DF8800263}" type="datetime1">
              <a:rPr lang="ru-RU" smtClean="0"/>
              <a:t>06.09.2021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7E0C-BB71-44E0-A416-4C0BACCBD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32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0419-D81C-4A60-846A-FBA4CBDE156E}" type="datetime1">
              <a:rPr lang="ru-RU" smtClean="0"/>
              <a:t>06.09.2021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7E0C-BB71-44E0-A416-4C0BACCBD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48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DA58-A5A5-48FD-8818-E2907797711E}" type="datetime1">
              <a:rPr lang="ru-RU" smtClean="0"/>
              <a:t>06.09.2021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7E0C-BB71-44E0-A416-4C0BACCBD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6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0CA6-6E9F-4F26-B115-829987C6A337}" type="datetime1">
              <a:rPr lang="ru-RU" smtClean="0"/>
              <a:t>06.09.2021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7E0C-BB71-44E0-A416-4C0BACCBD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46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4F939-0D51-4858-9A04-4CFD769C2179}" type="datetime1">
              <a:rPr lang="ru-RU" smtClean="0"/>
              <a:t>06.09.2021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17E0C-BB71-44E0-A416-4C0BACCBD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28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lbwaa/YandexImagesParser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63B6B"/>
            </a:gs>
            <a:gs pos="96000">
              <a:schemeClr val="accent5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947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Дипломный проект по курсу </a:t>
            </a:r>
            <a:r>
              <a:rPr lang="ru-RU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Data</a:t>
            </a:r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ru-RU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Science</a:t>
            </a:r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/>
            </a:r>
            <a:b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</a:br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784962"/>
            <a:ext cx="9144000" cy="2228997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Тема </a:t>
            </a:r>
            <a:r>
              <a:rPr lang="ru-RU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проекта:</a:t>
            </a:r>
            <a:endParaRPr lang="ru-RU" sz="3200" dirty="0">
              <a:solidFill>
                <a:schemeClr val="accent3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  <a:p>
            <a:r>
              <a:rPr lang="ru-RU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«Он-</a:t>
            </a:r>
            <a:r>
              <a:rPr lang="ru-RU" sz="32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лайн</a:t>
            </a:r>
            <a:r>
              <a:rPr lang="ru-RU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ru-RU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сервис (чат-бот) для потенциальных клиентов архитектурного </a:t>
            </a:r>
            <a:r>
              <a:rPr lang="ru-RU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бюро».</a:t>
            </a:r>
            <a:endParaRPr lang="ru-RU" sz="3200" dirty="0">
              <a:solidFill>
                <a:schemeClr val="accent3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  <a:p>
            <a:endParaRPr lang="ru-RU" sz="3200" dirty="0">
              <a:solidFill>
                <a:schemeClr val="accent3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0" y="5357096"/>
            <a:ext cx="3274142" cy="150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Проект выполнен: </a:t>
            </a:r>
            <a:r>
              <a:rPr lang="ru-RU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Красницким</a:t>
            </a:r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Б.Р.</a:t>
            </a:r>
          </a:p>
          <a:p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Ментор: Леонид </a:t>
            </a:r>
            <a:r>
              <a:rPr lang="ru-RU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Саночкин</a:t>
            </a:r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  <a:p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1844040" y="1874520"/>
            <a:ext cx="8503920" cy="3360656"/>
          </a:xfrm>
          <a:prstGeom prst="wedgeRoundRectCallout">
            <a:avLst>
              <a:gd name="adj1" fmla="val 32930"/>
              <a:gd name="adj2" fmla="val 71116"/>
              <a:gd name="adj3" fmla="val 16667"/>
            </a:avLst>
          </a:prstGeom>
          <a:noFill/>
          <a:ln w="2190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39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05" y="346792"/>
            <a:ext cx="10700390" cy="537649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5562600"/>
            <a:ext cx="12192000" cy="1295400"/>
          </a:xfrm>
          <a:prstGeom prst="rect">
            <a:avLst/>
          </a:prstGeom>
          <a:gradFill flip="none" rotWithShape="1">
            <a:gsLst>
              <a:gs pos="0">
                <a:srgbClr val="063B6B"/>
              </a:gs>
              <a:gs pos="96000">
                <a:schemeClr val="accent5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320040" y="5724940"/>
            <a:ext cx="962108" cy="875803"/>
          </a:xfrm>
          <a:prstGeom prst="wedgeRoundRectCallout">
            <a:avLst>
              <a:gd name="adj1" fmla="val -59108"/>
              <a:gd name="adj2" fmla="val 40437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  <a:ln w="1270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1081045" y="5853568"/>
            <a:ext cx="1542885" cy="875803"/>
          </a:xfrm>
          <a:prstGeom prst="wedgeRoundRectCallout">
            <a:avLst>
              <a:gd name="adj1" fmla="val 58135"/>
              <a:gd name="adj2" fmla="val 39301"/>
              <a:gd name="adj3" fmla="val 16667"/>
            </a:avLst>
          </a:prstGeom>
          <a:noFill/>
          <a:ln w="1270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384935" y="6083835"/>
            <a:ext cx="8729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Bahnschrift Condensed" panose="020B0502040204020203" pitchFamily="34" charset="0"/>
              </a:rPr>
              <a:t>Практика работы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свидетельствует о том, что есть проблемы на этапе формирования технического задания</a:t>
            </a:r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7E0C-BB71-44E0-A416-4C0BACCBDEE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44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62100" y="213360"/>
            <a:ext cx="9144000" cy="86115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Постановка задачи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5562600"/>
            <a:ext cx="12192000" cy="1295400"/>
          </a:xfrm>
          <a:prstGeom prst="rect">
            <a:avLst/>
          </a:prstGeom>
          <a:gradFill flip="none" rotWithShape="1">
            <a:gsLst>
              <a:gs pos="0">
                <a:srgbClr val="063B6B"/>
              </a:gs>
              <a:gs pos="96000">
                <a:schemeClr val="accent5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584960" y="1685006"/>
            <a:ext cx="37414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212121"/>
                </a:solidFill>
                <a:effectLst/>
                <a:latin typeface="Bahnschrift Condensed" panose="020B0502040204020203" pitchFamily="34" charset="0"/>
              </a:rPr>
              <a:t>Проблема: </a:t>
            </a:r>
          </a:p>
          <a:p>
            <a:endParaRPr lang="ru-RU" b="0" i="0" dirty="0" smtClean="0">
              <a:solidFill>
                <a:srgbClr val="212121"/>
              </a:solidFill>
              <a:effectLst/>
              <a:latin typeface="Bahnschrift Condensed" panose="020B0502040204020203" pitchFamily="34" charset="0"/>
            </a:endParaRPr>
          </a:p>
          <a:p>
            <a:r>
              <a:rPr lang="ru-RU" b="0" i="0" dirty="0" smtClean="0">
                <a:solidFill>
                  <a:srgbClr val="212121"/>
                </a:solidFill>
                <a:effectLst/>
                <a:latin typeface="Bahnschrift Condensed" panose="020B0502040204020203" pitchFamily="34" charset="0"/>
              </a:rPr>
              <a:t>Часто заказчику разработки дизайн-проекта помещения сложно сформулировать свои потребности (он не может систематизировать и четко донести, что ему хочется). </a:t>
            </a:r>
            <a:r>
              <a:rPr lang="ru-RU" dirty="0" smtClean="0">
                <a:solidFill>
                  <a:srgbClr val="212121"/>
                </a:solidFill>
                <a:latin typeface="Bahnschrift Condensed" panose="020B0502040204020203" pitchFamily="34" charset="0"/>
              </a:rPr>
              <a:t>Мысленное представление помещения с измененной планировкой, другими предметами интерьера, цветами и материалами в отделке это проблема.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6899910" y="1637564"/>
            <a:ext cx="36042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212121"/>
                </a:solidFill>
                <a:effectLst/>
                <a:latin typeface="Bahnschrift Condensed" panose="020B0502040204020203" pitchFamily="34" charset="0"/>
              </a:rPr>
              <a:t>Решение: </a:t>
            </a:r>
          </a:p>
          <a:p>
            <a:endParaRPr lang="ru-RU" b="0" i="0" dirty="0" smtClean="0">
              <a:solidFill>
                <a:srgbClr val="212121"/>
              </a:solidFill>
              <a:effectLst/>
              <a:latin typeface="Bahnschrift Condensed" panose="020B0502040204020203" pitchFamily="34" charset="0"/>
            </a:endParaRPr>
          </a:p>
          <a:p>
            <a:r>
              <a:rPr lang="ru-RU" b="0" i="0" dirty="0" smtClean="0">
                <a:solidFill>
                  <a:srgbClr val="212121"/>
                </a:solidFill>
                <a:effectLst/>
                <a:latin typeface="Bahnschrift Condensed" panose="020B0502040204020203" pitchFamily="34" charset="0"/>
              </a:rPr>
              <a:t>Чтобы помочь потенциальному клиенту сформулировать свои предпочтени</a:t>
            </a:r>
            <a:r>
              <a:rPr lang="ru-RU" dirty="0" smtClean="0">
                <a:solidFill>
                  <a:srgbClr val="212121"/>
                </a:solidFill>
                <a:latin typeface="Bahnschrift Condensed" panose="020B0502040204020203" pitchFamily="34" charset="0"/>
              </a:rPr>
              <a:t>я и четко донести их до исполнителя реализуется сервис который позволит заказчику визуализировать его помещение в различных вариациях исполнения. Данный сервис представлен в формате чат-бота.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15" name="Скругленная прямоугольная выноска 14"/>
          <p:cNvSpPr/>
          <p:nvPr/>
        </p:nvSpPr>
        <p:spPr>
          <a:xfrm>
            <a:off x="6697980" y="1399596"/>
            <a:ext cx="4008120" cy="3731316"/>
          </a:xfrm>
          <a:prstGeom prst="wedgeRoundRectCallout">
            <a:avLst>
              <a:gd name="adj1" fmla="val 68991"/>
              <a:gd name="adj2" fmla="val 44976"/>
              <a:gd name="adj3" fmla="val 16667"/>
            </a:avLst>
          </a:prstGeom>
          <a:noFill/>
          <a:ln w="2190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ая прямоугольная выноска 15"/>
          <p:cNvSpPr/>
          <p:nvPr/>
        </p:nvSpPr>
        <p:spPr>
          <a:xfrm>
            <a:off x="320040" y="5724940"/>
            <a:ext cx="962108" cy="875803"/>
          </a:xfrm>
          <a:prstGeom prst="wedgeRoundRectCallout">
            <a:avLst>
              <a:gd name="adj1" fmla="val -59108"/>
              <a:gd name="adj2" fmla="val 40437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  <a:ln w="1270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ая прямоугольная выноска 16"/>
          <p:cNvSpPr/>
          <p:nvPr/>
        </p:nvSpPr>
        <p:spPr>
          <a:xfrm>
            <a:off x="1081045" y="5853568"/>
            <a:ext cx="1542885" cy="875803"/>
          </a:xfrm>
          <a:prstGeom prst="wedgeRoundRectCallout">
            <a:avLst>
              <a:gd name="adj1" fmla="val 58135"/>
              <a:gd name="adj2" fmla="val 39301"/>
              <a:gd name="adj3" fmla="val 16667"/>
            </a:avLst>
          </a:prstGeom>
          <a:noFill/>
          <a:ln w="1270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3076159" y="5748635"/>
            <a:ext cx="83538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Функционал сервиса включает в себя распознавание стиля дизайна помещений на присланной боту фотографии, а также перенос соответствующего стиля на изображение помещения, которое потенциальный заказчик планирует ремонтировать</a:t>
            </a:r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9" name="Скругленная прямоугольная выноска 18"/>
          <p:cNvSpPr/>
          <p:nvPr/>
        </p:nvSpPr>
        <p:spPr>
          <a:xfrm>
            <a:off x="1451610" y="1399596"/>
            <a:ext cx="4008120" cy="3731316"/>
          </a:xfrm>
          <a:prstGeom prst="wedgeRoundRectCallout">
            <a:avLst>
              <a:gd name="adj1" fmla="val -68883"/>
              <a:gd name="adj2" fmla="val 45509"/>
              <a:gd name="adj3" fmla="val 16667"/>
            </a:avLst>
          </a:prstGeom>
          <a:noFill/>
          <a:ln w="2190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7E0C-BB71-44E0-A416-4C0BACCBDEE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35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62100" y="213360"/>
            <a:ext cx="9144000" cy="86115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Что сделано в рамках проекта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5562600"/>
            <a:ext cx="12192000" cy="1295400"/>
          </a:xfrm>
          <a:prstGeom prst="rect">
            <a:avLst/>
          </a:prstGeom>
          <a:gradFill flip="none" rotWithShape="1">
            <a:gsLst>
              <a:gs pos="0">
                <a:srgbClr val="063B6B"/>
              </a:gs>
              <a:gs pos="96000">
                <a:schemeClr val="accent5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699635" y="1914563"/>
            <a:ext cx="3063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12121"/>
                </a:solidFill>
                <a:latin typeface="Bahnschrift Condensed" panose="020B0502040204020203" pitchFamily="34" charset="0"/>
              </a:rPr>
              <a:t> </a:t>
            </a:r>
          </a:p>
        </p:txBody>
      </p:sp>
      <p:sp>
        <p:nvSpPr>
          <p:cNvPr id="16" name="Скругленная прямоугольная выноска 15"/>
          <p:cNvSpPr/>
          <p:nvPr/>
        </p:nvSpPr>
        <p:spPr>
          <a:xfrm>
            <a:off x="320040" y="5724940"/>
            <a:ext cx="962108" cy="875803"/>
          </a:xfrm>
          <a:prstGeom prst="wedgeRoundRectCallout">
            <a:avLst>
              <a:gd name="adj1" fmla="val -59108"/>
              <a:gd name="adj2" fmla="val 40437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  <a:ln w="1270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ая прямоугольная выноска 16"/>
          <p:cNvSpPr/>
          <p:nvPr/>
        </p:nvSpPr>
        <p:spPr>
          <a:xfrm>
            <a:off x="1081045" y="5853568"/>
            <a:ext cx="1542885" cy="875803"/>
          </a:xfrm>
          <a:prstGeom prst="wedgeRoundRectCallout">
            <a:avLst>
              <a:gd name="adj1" fmla="val 58135"/>
              <a:gd name="adj2" fmla="val 39301"/>
              <a:gd name="adj3" fmla="val 16667"/>
            </a:avLst>
          </a:prstGeom>
          <a:noFill/>
          <a:ln w="1270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359383" y="1759838"/>
            <a:ext cx="788786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2D5EA3"/>
                </a:solidFill>
                <a:effectLst/>
                <a:latin typeface="Bahnschrift Condensed" panose="020B0502040204020203" pitchFamily="34" charset="0"/>
              </a:rPr>
              <a:t>Пара слов о том каким образом был осуществлен сбор данных для реализации проекта. </a:t>
            </a:r>
          </a:p>
          <a:p>
            <a:endParaRPr lang="ru-RU" dirty="0">
              <a:solidFill>
                <a:srgbClr val="2D5EA3"/>
              </a:solidFill>
              <a:latin typeface="Bahnschrift Condensed" panose="020B0502040204020203" pitchFamily="34" charset="0"/>
            </a:endParaRPr>
          </a:p>
          <a:p>
            <a:r>
              <a:rPr lang="ru-RU" b="0" i="0" dirty="0" smtClean="0">
                <a:solidFill>
                  <a:srgbClr val="2D5EA3"/>
                </a:solidFill>
                <a:effectLst/>
                <a:latin typeface="Bahnschrift Condensed" panose="020B0502040204020203" pitchFamily="34" charset="0"/>
              </a:rPr>
              <a:t>Во-первых, был опробован </a:t>
            </a:r>
            <a:r>
              <a:rPr lang="ru-RU" b="0" i="0" dirty="0" err="1" smtClean="0">
                <a:solidFill>
                  <a:srgbClr val="2D5EA3"/>
                </a:solidFill>
                <a:effectLst/>
                <a:latin typeface="Bahnschrift Condensed" panose="020B0502040204020203" pitchFamily="34" charset="0"/>
              </a:rPr>
              <a:t>Python</a:t>
            </a:r>
            <a:r>
              <a:rPr lang="ru-RU" b="0" i="0" dirty="0" smtClean="0">
                <a:solidFill>
                  <a:srgbClr val="2D5EA3"/>
                </a:solidFill>
                <a:effectLst/>
                <a:latin typeface="Bahnschrift Condensed" panose="020B0502040204020203" pitchFamily="34" charset="0"/>
              </a:rPr>
              <a:t>-модуль для </a:t>
            </a:r>
            <a:r>
              <a:rPr lang="ru-RU" b="0" i="0" dirty="0" err="1" smtClean="0">
                <a:solidFill>
                  <a:srgbClr val="2D5EA3"/>
                </a:solidFill>
                <a:effectLst/>
                <a:latin typeface="Bahnschrift Condensed" panose="020B0502040204020203" pitchFamily="34" charset="0"/>
              </a:rPr>
              <a:t>парсинга</a:t>
            </a:r>
            <a:r>
              <a:rPr lang="ru-RU" b="0" i="0" dirty="0" smtClean="0">
                <a:solidFill>
                  <a:srgbClr val="2D5EA3"/>
                </a:solidFill>
                <a:effectLst/>
                <a:latin typeface="Bahnschrift Condensed" panose="020B0502040204020203" pitchFamily="34" charset="0"/>
              </a:rPr>
              <a:t> фото с </a:t>
            </a:r>
            <a:r>
              <a:rPr lang="ru-RU" b="0" i="0" dirty="0" err="1" smtClean="0">
                <a:solidFill>
                  <a:srgbClr val="2D5EA3"/>
                </a:solidFill>
                <a:effectLst/>
                <a:latin typeface="Bahnschrift Condensed" panose="020B0502040204020203" pitchFamily="34" charset="0"/>
              </a:rPr>
              <a:t>Яндекс.Картинок</a:t>
            </a:r>
            <a:r>
              <a:rPr lang="ru-RU" b="0" i="0" dirty="0" smtClean="0">
                <a:solidFill>
                  <a:srgbClr val="2D5EA3"/>
                </a:solidFill>
                <a:effectLst/>
                <a:latin typeface="Bahnschrift Condensed" panose="020B0502040204020203" pitchFamily="34" charset="0"/>
              </a:rPr>
              <a:t>, находящийся в открытом доступе по ссылке </a:t>
            </a:r>
            <a:r>
              <a:rPr lang="ru-RU" b="0" i="0" dirty="0" smtClean="0">
                <a:solidFill>
                  <a:srgbClr val="2D5EA3"/>
                </a:solidFill>
                <a:effectLst/>
                <a:latin typeface="Bahnschrift Condensed" panose="020B0502040204020203" pitchFamily="34" charset="0"/>
                <a:hlinkClick r:id="rId2"/>
              </a:rPr>
              <a:t>https://github.com/Ulbwaa/YandexImagesParser</a:t>
            </a:r>
            <a:r>
              <a:rPr lang="ru-RU" b="0" i="0" dirty="0" smtClean="0">
                <a:solidFill>
                  <a:srgbClr val="2D5EA3"/>
                </a:solidFill>
                <a:effectLst/>
                <a:latin typeface="Bahnschrift Condensed" panose="020B0502040204020203" pitchFamily="34" charset="0"/>
              </a:rPr>
              <a:t>. Однако, ввиду того, что не все картинки, которые выдает Яндекс по запросу "дизайн в ... стиле" в действительности ему соответствуют, пришлось много фотографий собирать "руками". В итоге в наличии около 1,5 тыс. фотографий интерьера в стиле "</a:t>
            </a:r>
            <a:r>
              <a:rPr lang="ru-RU" b="0" i="0" dirty="0" err="1" smtClean="0">
                <a:solidFill>
                  <a:srgbClr val="2D5EA3"/>
                </a:solidFill>
                <a:effectLst/>
                <a:latin typeface="Bahnschrift Condensed" panose="020B0502040204020203" pitchFamily="34" charset="0"/>
              </a:rPr>
              <a:t>лофт</a:t>
            </a:r>
            <a:r>
              <a:rPr lang="ru-RU" b="0" i="0" dirty="0" smtClean="0">
                <a:solidFill>
                  <a:srgbClr val="2D5EA3"/>
                </a:solidFill>
                <a:effectLst/>
                <a:latin typeface="Bahnschrift Condensed" panose="020B0502040204020203" pitchFamily="34" charset="0"/>
              </a:rPr>
              <a:t>", "скандинавский" и "эклектика". Забегая вперед можно сказать, что "эклектику" я выбрал зря, но на момент начала работы над проектом выбор казался аргументированным в связи с тем, что все три стиля значительно отличаются друг от друга и это казалось преимуществом.</a:t>
            </a:r>
            <a:endParaRPr lang="ru-RU" dirty="0">
              <a:solidFill>
                <a:srgbClr val="2D5EA3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9" name="Скругленная прямоугольная выноска 18"/>
          <p:cNvSpPr/>
          <p:nvPr/>
        </p:nvSpPr>
        <p:spPr>
          <a:xfrm>
            <a:off x="1869053" y="1325341"/>
            <a:ext cx="8527277" cy="3731316"/>
          </a:xfrm>
          <a:prstGeom prst="wedgeRoundRectCallout">
            <a:avLst>
              <a:gd name="adj1" fmla="val -60957"/>
              <a:gd name="adj2" fmla="val 44177"/>
              <a:gd name="adj3" fmla="val 16667"/>
            </a:avLst>
          </a:prstGeom>
          <a:noFill/>
          <a:ln w="2190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3076159" y="5887781"/>
            <a:ext cx="83538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Функционал предлагаемого решения позволяет также сохранять присылаемые заказчиками фотографии для пополнения обучающей выборки</a:t>
            </a:r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7E0C-BB71-44E0-A416-4C0BACCBDEE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731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62100" y="213360"/>
            <a:ext cx="9144000" cy="86115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Примеры картинок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5562600"/>
            <a:ext cx="12192000" cy="1295400"/>
          </a:xfrm>
          <a:prstGeom prst="rect">
            <a:avLst/>
          </a:prstGeom>
          <a:gradFill flip="none" rotWithShape="1">
            <a:gsLst>
              <a:gs pos="0">
                <a:srgbClr val="063B6B"/>
              </a:gs>
              <a:gs pos="96000">
                <a:schemeClr val="accent5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699635" y="1914563"/>
            <a:ext cx="3063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12121"/>
                </a:solidFill>
                <a:latin typeface="Bahnschrift Condensed" panose="020B0502040204020203" pitchFamily="34" charset="0"/>
              </a:rPr>
              <a:t> </a:t>
            </a:r>
          </a:p>
        </p:txBody>
      </p:sp>
      <p:sp>
        <p:nvSpPr>
          <p:cNvPr id="16" name="Скругленная прямоугольная выноска 15"/>
          <p:cNvSpPr/>
          <p:nvPr/>
        </p:nvSpPr>
        <p:spPr>
          <a:xfrm>
            <a:off x="320040" y="5724940"/>
            <a:ext cx="962108" cy="875803"/>
          </a:xfrm>
          <a:prstGeom prst="wedgeRoundRectCallout">
            <a:avLst>
              <a:gd name="adj1" fmla="val -59108"/>
              <a:gd name="adj2" fmla="val 40437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  <a:ln w="1270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ая прямоугольная выноска 16"/>
          <p:cNvSpPr/>
          <p:nvPr/>
        </p:nvSpPr>
        <p:spPr>
          <a:xfrm>
            <a:off x="1081045" y="5853568"/>
            <a:ext cx="1542885" cy="875803"/>
          </a:xfrm>
          <a:prstGeom prst="wedgeRoundRectCallout">
            <a:avLst>
              <a:gd name="adj1" fmla="val 58135"/>
              <a:gd name="adj2" fmla="val 39301"/>
              <a:gd name="adj3" fmla="val 16667"/>
            </a:avLst>
          </a:prstGeom>
          <a:noFill/>
          <a:ln w="1270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3108888" y="5756185"/>
            <a:ext cx="83538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Все фотографии разного размера</a:t>
            </a:r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.</a:t>
            </a: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В процессе работы над проектом были использованы разные библиотеки и наборы аугментаций. Итоговый набор показал наибольшее значение метрики </a:t>
            </a:r>
            <a:r>
              <a:rPr lang="ru-RU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Accuracy</a:t>
            </a:r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  <a:p>
            <a:pPr algn="ctr"/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7E0C-BB71-44E0-A416-4C0BACCBDEEC}" type="slidenum">
              <a:rPr lang="ru-RU" smtClean="0"/>
              <a:t>5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73" y="1819956"/>
            <a:ext cx="2997200" cy="29972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798" y="1819956"/>
            <a:ext cx="3875092" cy="274435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672" y="1819956"/>
            <a:ext cx="3759200" cy="25084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32461" y="145062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  <a:latin typeface="Bahnschrift Condensed" panose="020B0502040204020203" pitchFamily="34" charset="0"/>
              </a:rPr>
              <a:t>Эклектика</a:t>
            </a:r>
            <a:endParaRPr lang="ru-RU" dirty="0">
              <a:solidFill>
                <a:srgbClr val="0070C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17180" y="145113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solidFill>
                  <a:srgbClr val="0070C0"/>
                </a:solidFill>
                <a:latin typeface="Bahnschrift Condensed" panose="020B0502040204020203" pitchFamily="34" charset="0"/>
              </a:rPr>
              <a:t>Лофт</a:t>
            </a:r>
            <a:endParaRPr lang="ru-RU" dirty="0">
              <a:solidFill>
                <a:srgbClr val="0070C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379616" y="1450624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  <a:latin typeface="Bahnschrift Condensed" panose="020B0502040204020203" pitchFamily="34" charset="0"/>
              </a:rPr>
              <a:t>Скандинавский</a:t>
            </a:r>
            <a:endParaRPr lang="ru-RU" dirty="0">
              <a:solidFill>
                <a:srgbClr val="0070C0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9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62100" y="213360"/>
            <a:ext cx="9144000" cy="86115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Подготовка модели и ее обучение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5562600"/>
            <a:ext cx="12192000" cy="1295400"/>
          </a:xfrm>
          <a:prstGeom prst="rect">
            <a:avLst/>
          </a:prstGeom>
          <a:gradFill flip="none" rotWithShape="1">
            <a:gsLst>
              <a:gs pos="0">
                <a:srgbClr val="063B6B"/>
              </a:gs>
              <a:gs pos="96000">
                <a:schemeClr val="accent5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699635" y="1914563"/>
            <a:ext cx="3063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12121"/>
                </a:solidFill>
                <a:latin typeface="Bahnschrift Condensed" panose="020B0502040204020203" pitchFamily="34" charset="0"/>
              </a:rPr>
              <a:t> </a:t>
            </a:r>
          </a:p>
        </p:txBody>
      </p:sp>
      <p:sp>
        <p:nvSpPr>
          <p:cNvPr id="16" name="Скругленная прямоугольная выноска 15"/>
          <p:cNvSpPr/>
          <p:nvPr/>
        </p:nvSpPr>
        <p:spPr>
          <a:xfrm>
            <a:off x="320040" y="5724940"/>
            <a:ext cx="962108" cy="875803"/>
          </a:xfrm>
          <a:prstGeom prst="wedgeRoundRectCallout">
            <a:avLst>
              <a:gd name="adj1" fmla="val -59108"/>
              <a:gd name="adj2" fmla="val 40437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  <a:ln w="1270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ая прямоугольная выноска 16"/>
          <p:cNvSpPr/>
          <p:nvPr/>
        </p:nvSpPr>
        <p:spPr>
          <a:xfrm>
            <a:off x="1081045" y="5853568"/>
            <a:ext cx="1542885" cy="875803"/>
          </a:xfrm>
          <a:prstGeom prst="wedgeRoundRectCallout">
            <a:avLst>
              <a:gd name="adj1" fmla="val 58135"/>
              <a:gd name="adj2" fmla="val 39301"/>
              <a:gd name="adj3" fmla="val 16667"/>
            </a:avLst>
          </a:prstGeom>
          <a:noFill/>
          <a:ln w="1270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3099652" y="5887134"/>
            <a:ext cx="83538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Пробовал различные варианты архитектур сетей, в том числе: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InceptionResNetV2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,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EfficientNetB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(от 0 и до 4),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Xception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,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VGG19</a:t>
            </a:r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7E0C-BB71-44E0-A416-4C0BACCBDEEC}" type="slidenum">
              <a:rPr lang="ru-RU" smtClean="0"/>
              <a:t>6</a:t>
            </a:fld>
            <a:endParaRPr lang="ru-RU"/>
          </a:p>
        </p:txBody>
      </p:sp>
      <p:pic>
        <p:nvPicPr>
          <p:cNvPr id="1026" name="Picture 2" descr="https://ai2-s2-public.s3.amazonaws.com/figures/2017-08-08/983dd0bfd52512011580c911defb7633bf7ecdfd/1-Figure1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837" y="1016183"/>
            <a:ext cx="7150836" cy="447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30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62100" y="213360"/>
            <a:ext cx="9144000" cy="86115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Схема работы чат-бота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5562600"/>
            <a:ext cx="12192000" cy="1295400"/>
          </a:xfrm>
          <a:prstGeom prst="rect">
            <a:avLst/>
          </a:prstGeom>
          <a:gradFill flip="none" rotWithShape="1">
            <a:gsLst>
              <a:gs pos="0">
                <a:srgbClr val="063B6B"/>
              </a:gs>
              <a:gs pos="96000">
                <a:schemeClr val="accent5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16" name="Скругленная прямоугольная выноска 15"/>
          <p:cNvSpPr/>
          <p:nvPr/>
        </p:nvSpPr>
        <p:spPr>
          <a:xfrm>
            <a:off x="320040" y="5724940"/>
            <a:ext cx="962108" cy="875803"/>
          </a:xfrm>
          <a:prstGeom prst="wedgeRoundRectCallout">
            <a:avLst>
              <a:gd name="adj1" fmla="val -59108"/>
              <a:gd name="adj2" fmla="val 40437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  <a:ln w="1270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ая прямоугольная выноска 16"/>
          <p:cNvSpPr/>
          <p:nvPr/>
        </p:nvSpPr>
        <p:spPr>
          <a:xfrm>
            <a:off x="1081045" y="5853568"/>
            <a:ext cx="1542885" cy="875803"/>
          </a:xfrm>
          <a:prstGeom prst="wedgeRoundRectCallout">
            <a:avLst>
              <a:gd name="adj1" fmla="val 58135"/>
              <a:gd name="adj2" fmla="val 39301"/>
              <a:gd name="adj3" fmla="val 16667"/>
            </a:avLst>
          </a:prstGeom>
          <a:noFill/>
          <a:ln w="1270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2931381" y="5610135"/>
            <a:ext cx="83538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В результате работы над проектом создан </a:t>
            </a:r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чат-бот с заявленным функционалом, однако, фактически выдаваемый им результат не может применяться на практике.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Для </a:t>
            </a:r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того, чтобы нужный стиль переносился на фотографию помещения заказчика необходимо обучить </a:t>
            </a:r>
            <a:r>
              <a:rPr lang="ru-RU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нейросеть</a:t>
            </a:r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распознавать стены, пол, мебель и т.д.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7E0C-BB71-44E0-A416-4C0BACCBDEEC}" type="slidenum">
              <a:rPr lang="ru-RU" smtClean="0"/>
              <a:t>7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59" y="1145387"/>
            <a:ext cx="2309995" cy="432712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234" y="1156397"/>
            <a:ext cx="2307347" cy="431012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381" y="1166900"/>
            <a:ext cx="2226401" cy="4297473"/>
          </a:xfrm>
          <a:prstGeom prst="rect">
            <a:avLst/>
          </a:prstGeom>
        </p:spPr>
      </p:pic>
      <p:sp>
        <p:nvSpPr>
          <p:cNvPr id="9" name="Стрелка вправо 8"/>
          <p:cNvSpPr/>
          <p:nvPr/>
        </p:nvSpPr>
        <p:spPr>
          <a:xfrm>
            <a:off x="3509138" y="2919972"/>
            <a:ext cx="1200727" cy="30177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>
            <a:off x="7639563" y="2919972"/>
            <a:ext cx="1200727" cy="30177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623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62100" y="213360"/>
            <a:ext cx="9144000" cy="86115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Выводы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5562600"/>
            <a:ext cx="12192000" cy="1295400"/>
          </a:xfrm>
          <a:prstGeom prst="rect">
            <a:avLst/>
          </a:prstGeom>
          <a:gradFill flip="none" rotWithShape="1">
            <a:gsLst>
              <a:gs pos="0">
                <a:srgbClr val="063B6B"/>
              </a:gs>
              <a:gs pos="96000">
                <a:schemeClr val="accent5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699635" y="1914563"/>
            <a:ext cx="3063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12121"/>
                </a:solidFill>
                <a:latin typeface="Bahnschrift Condensed" panose="020B0502040204020203" pitchFamily="34" charset="0"/>
              </a:rPr>
              <a:t> </a:t>
            </a:r>
          </a:p>
        </p:txBody>
      </p:sp>
      <p:sp>
        <p:nvSpPr>
          <p:cNvPr id="16" name="Скругленная прямоугольная выноска 15"/>
          <p:cNvSpPr/>
          <p:nvPr/>
        </p:nvSpPr>
        <p:spPr>
          <a:xfrm>
            <a:off x="320040" y="5724940"/>
            <a:ext cx="962108" cy="875803"/>
          </a:xfrm>
          <a:prstGeom prst="wedgeRoundRectCallout">
            <a:avLst>
              <a:gd name="adj1" fmla="val -59108"/>
              <a:gd name="adj2" fmla="val 40437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  <a:ln w="1270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ая прямоугольная выноска 16"/>
          <p:cNvSpPr/>
          <p:nvPr/>
        </p:nvSpPr>
        <p:spPr>
          <a:xfrm>
            <a:off x="1081045" y="5853568"/>
            <a:ext cx="1542885" cy="875803"/>
          </a:xfrm>
          <a:prstGeom prst="wedgeRoundRectCallout">
            <a:avLst>
              <a:gd name="adj1" fmla="val 58135"/>
              <a:gd name="adj2" fmla="val 39301"/>
              <a:gd name="adj3" fmla="val 16667"/>
            </a:avLst>
          </a:prstGeom>
          <a:noFill/>
          <a:ln w="1270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7E0C-BB71-44E0-A416-4C0BACCBDEEC}" type="slidenum">
              <a:rPr lang="ru-RU" smtClean="0"/>
              <a:t>8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499860" y="1074512"/>
            <a:ext cx="56921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2D5EA3"/>
                </a:solidFill>
                <a:effectLst/>
                <a:latin typeface="Bahnschrift Condensed" panose="020B0502040204020203" pitchFamily="34" charset="0"/>
              </a:rPr>
              <a:t>Получены следующие результаты:</a:t>
            </a:r>
          </a:p>
          <a:p>
            <a:endParaRPr lang="ru-RU" b="0" i="0" dirty="0" smtClean="0">
              <a:solidFill>
                <a:srgbClr val="2D5EA3"/>
              </a:solidFill>
              <a:effectLst/>
              <a:latin typeface="Bahnschrif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 smtClean="0">
                <a:solidFill>
                  <a:srgbClr val="2D5EA3"/>
                </a:solidFill>
                <a:effectLst/>
                <a:latin typeface="Bahnschrift Condensed" panose="020B0502040204020203" pitchFamily="34" charset="0"/>
              </a:rPr>
              <a:t>обучен классификатор стилей дизайна помещений (распознает три класса) с показателем метрики </a:t>
            </a:r>
            <a:r>
              <a:rPr lang="ru-RU" b="0" i="0" dirty="0" err="1" smtClean="0">
                <a:solidFill>
                  <a:srgbClr val="2D5EA3"/>
                </a:solidFill>
                <a:effectLst/>
                <a:latin typeface="Bahnschrift Condensed" panose="020B0502040204020203" pitchFamily="34" charset="0"/>
              </a:rPr>
              <a:t>accuracy</a:t>
            </a:r>
            <a:r>
              <a:rPr lang="ru-RU" b="0" i="0" dirty="0" smtClean="0">
                <a:solidFill>
                  <a:srgbClr val="2D5EA3"/>
                </a:solidFill>
                <a:effectLst/>
                <a:latin typeface="Bahnschrift Condensed" panose="020B0502040204020203" pitchFamily="34" charset="0"/>
              </a:rPr>
              <a:t> - 95,07 %. С полученным в ходе реализации проекта опытом можно с </a:t>
            </a:r>
            <a:r>
              <a:rPr lang="ru-RU" b="0" i="0" dirty="0" err="1" smtClean="0">
                <a:solidFill>
                  <a:srgbClr val="2D5EA3"/>
                </a:solidFill>
                <a:effectLst/>
                <a:latin typeface="Bahnschrift Condensed" panose="020B0502040204020203" pitchFamily="34" charset="0"/>
              </a:rPr>
              <a:t>увереностью</a:t>
            </a:r>
            <a:r>
              <a:rPr lang="ru-RU" b="0" i="0" dirty="0" smtClean="0">
                <a:solidFill>
                  <a:srgbClr val="2D5EA3"/>
                </a:solidFill>
                <a:effectLst/>
                <a:latin typeface="Bahnschrift Condensed" panose="020B0502040204020203" pitchFamily="34" charset="0"/>
              </a:rPr>
              <a:t> сказать, что стиль "эклектика" был выбран зря. Это объясняется, во-первых, тем, что он не очень то и популярен (это говорит о востребованности бизнесом решения данной задачи), а, во-вторых, тем, что основным отличительными чертами этого стиля в большей степени являются предметы интерьера а не материалы отделки, таким образом перенос стиля "эклектика" значительно сложнее.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 smtClean="0">
                <a:solidFill>
                  <a:srgbClr val="2D5EA3"/>
                </a:solidFill>
                <a:effectLst/>
                <a:latin typeface="Bahnschrift Condensed" panose="020B0502040204020203" pitchFamily="34" charset="0"/>
              </a:rPr>
              <a:t>Необходимо доработать алгоритм </a:t>
            </a:r>
            <a:r>
              <a:rPr lang="ru-RU" dirty="0" smtClean="0">
                <a:solidFill>
                  <a:srgbClr val="2D5EA3"/>
                </a:solidFill>
                <a:latin typeface="Bahnschrift Condensed" panose="020B0502040204020203" pitchFamily="34" charset="0"/>
              </a:rPr>
              <a:t>переноса стилей.</a:t>
            </a:r>
            <a:r>
              <a:rPr lang="ru-RU" b="0" i="0" dirty="0" smtClean="0">
                <a:solidFill>
                  <a:srgbClr val="2D5EA3"/>
                </a:solidFill>
                <a:effectLst/>
                <a:latin typeface="Bahnschrift Condensed" panose="020B0502040204020203" pitchFamily="34" charset="0"/>
              </a:rPr>
              <a:t> К сожалению, в рамках реализации дипломного проекта времени на изучение процесса детектирования этих объектов на изображениях не осталось.</a:t>
            </a:r>
            <a:endParaRPr lang="ru-RU" b="0" i="0" dirty="0">
              <a:solidFill>
                <a:srgbClr val="2D5EA3"/>
              </a:solidFill>
              <a:effectLst/>
              <a:latin typeface="Bahnschrift Condensed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5255" y="1112859"/>
            <a:ext cx="6096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D5EA3"/>
                </a:solidFill>
                <a:latin typeface="Bahnschrift Condensed" panose="020B0502040204020203" pitchFamily="34" charset="0"/>
              </a:rPr>
              <a:t>В рамках реализации проекта были применены полученные за время обучения навыки и знания в части</a:t>
            </a:r>
            <a:r>
              <a:rPr lang="ru-RU" dirty="0" smtClean="0">
                <a:solidFill>
                  <a:srgbClr val="2D5EA3"/>
                </a:solidFill>
                <a:latin typeface="Bahnschrift Condensed" panose="020B0502040204020203" pitchFamily="34" charset="0"/>
              </a:rPr>
              <a:t>:</a:t>
            </a:r>
          </a:p>
          <a:p>
            <a:endParaRPr lang="ru-RU" dirty="0">
              <a:solidFill>
                <a:srgbClr val="2D5EA3"/>
              </a:solidFill>
              <a:latin typeface="Bahnschrif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>
                <a:solidFill>
                  <a:srgbClr val="2D5EA3"/>
                </a:solidFill>
                <a:latin typeface="Bahnschrift Condensed" panose="020B0502040204020203" pitchFamily="34" charset="0"/>
              </a:rPr>
              <a:t>парсинга</a:t>
            </a:r>
            <a:r>
              <a:rPr lang="ru-RU" dirty="0" smtClean="0">
                <a:solidFill>
                  <a:srgbClr val="2D5EA3"/>
                </a:solidFill>
                <a:latin typeface="Bahnschrift Condensed" panose="020B0502040204020203" pitchFamily="34" charset="0"/>
              </a:rPr>
              <a:t> </a:t>
            </a:r>
            <a:r>
              <a:rPr lang="ru-RU" dirty="0">
                <a:solidFill>
                  <a:srgbClr val="2D5EA3"/>
                </a:solidFill>
                <a:latin typeface="Bahnschrift Condensed" panose="020B0502040204020203" pitchFamily="34" charset="0"/>
              </a:rPr>
              <a:t>интернет страниц</a:t>
            </a:r>
            <a:r>
              <a:rPr lang="ru-RU" dirty="0" smtClean="0">
                <a:solidFill>
                  <a:srgbClr val="2D5EA3"/>
                </a:solidFill>
                <a:latin typeface="Bahnschrift Condensed" panose="020B0502040204020203" pitchFamily="34" charset="0"/>
              </a:rPr>
              <a:t>;</a:t>
            </a:r>
            <a:endParaRPr lang="ru-RU" dirty="0">
              <a:solidFill>
                <a:srgbClr val="2D5EA3"/>
              </a:solidFill>
              <a:latin typeface="Bahnschrif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D5EA3"/>
                </a:solidFill>
                <a:latin typeface="Bahnschrift Condensed" panose="020B0502040204020203" pitchFamily="34" charset="0"/>
              </a:rPr>
              <a:t>аугментации изображений (были применены различные вариации путем перебора</a:t>
            </a:r>
            <a:r>
              <a:rPr lang="ru-RU" dirty="0" smtClean="0">
                <a:solidFill>
                  <a:srgbClr val="2D5EA3"/>
                </a:solidFill>
                <a:latin typeface="Bahnschrift Condensed" panose="020B0502040204020203" pitchFamily="34" charset="0"/>
              </a:rPr>
              <a:t>);</a:t>
            </a:r>
            <a:endParaRPr lang="ru-RU" dirty="0">
              <a:solidFill>
                <a:srgbClr val="2D5EA3"/>
              </a:solidFill>
              <a:latin typeface="Bahnschrif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D5EA3"/>
                </a:solidFill>
                <a:latin typeface="Bahnschrift Condensed" panose="020B0502040204020203" pitchFamily="34" charset="0"/>
              </a:rPr>
              <a:t>генерации данных </a:t>
            </a:r>
            <a:r>
              <a:rPr lang="ru-RU" dirty="0" err="1">
                <a:solidFill>
                  <a:srgbClr val="2D5EA3"/>
                </a:solidFill>
                <a:latin typeface="Bahnschrift Condensed" panose="020B0502040204020203" pitchFamily="34" charset="0"/>
              </a:rPr>
              <a:t>данных</a:t>
            </a:r>
            <a:r>
              <a:rPr lang="ru-RU" dirty="0">
                <a:solidFill>
                  <a:srgbClr val="2D5EA3"/>
                </a:solidFill>
                <a:latin typeface="Bahnschrift Condensed" panose="020B0502040204020203" pitchFamily="34" charset="0"/>
              </a:rPr>
              <a:t> для </a:t>
            </a:r>
            <a:r>
              <a:rPr lang="ru-RU" dirty="0" err="1">
                <a:solidFill>
                  <a:srgbClr val="2D5EA3"/>
                </a:solidFill>
                <a:latin typeface="Bahnschrift Condensed" panose="020B0502040204020203" pitchFamily="34" charset="0"/>
              </a:rPr>
              <a:t>нейросети</a:t>
            </a:r>
            <a:r>
              <a:rPr lang="ru-RU" dirty="0">
                <a:solidFill>
                  <a:srgbClr val="2D5EA3"/>
                </a:solidFill>
                <a:latin typeface="Bahnschrift Condensed" panose="020B0502040204020203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2D5EA3"/>
                </a:solidFill>
                <a:latin typeface="Bahnschrift Condensed" panose="020B0502040204020203" pitchFamily="34" charset="0"/>
              </a:rPr>
              <a:t>transfer</a:t>
            </a:r>
            <a:r>
              <a:rPr lang="ru-RU" dirty="0">
                <a:solidFill>
                  <a:srgbClr val="2D5EA3"/>
                </a:solidFill>
                <a:latin typeface="Bahnschrift Condensed" panose="020B0502040204020203" pitchFamily="34" charset="0"/>
              </a:rPr>
              <a:t> </a:t>
            </a:r>
            <a:r>
              <a:rPr lang="ru-RU" dirty="0" err="1">
                <a:solidFill>
                  <a:srgbClr val="2D5EA3"/>
                </a:solidFill>
                <a:latin typeface="Bahnschrift Condensed" panose="020B0502040204020203" pitchFamily="34" charset="0"/>
              </a:rPr>
              <a:t>learning</a:t>
            </a:r>
            <a:r>
              <a:rPr lang="ru-RU" dirty="0">
                <a:solidFill>
                  <a:srgbClr val="2D5EA3"/>
                </a:solidFill>
                <a:latin typeface="Bahnschrift Condensed" panose="020B0502040204020203" pitchFamily="34" charset="0"/>
              </a:rPr>
              <a:t> и </a:t>
            </a:r>
            <a:r>
              <a:rPr lang="ru-RU" dirty="0" err="1">
                <a:solidFill>
                  <a:srgbClr val="2D5EA3"/>
                </a:solidFill>
                <a:latin typeface="Bahnschrift Condensed" panose="020B0502040204020203" pitchFamily="34" charset="0"/>
              </a:rPr>
              <a:t>Fine</a:t>
            </a:r>
            <a:r>
              <a:rPr lang="ru-RU" dirty="0">
                <a:solidFill>
                  <a:srgbClr val="2D5EA3"/>
                </a:solidFill>
                <a:latin typeface="Bahnschrift Condensed" panose="020B0502040204020203" pitchFamily="34" charset="0"/>
              </a:rPr>
              <a:t> </a:t>
            </a:r>
            <a:r>
              <a:rPr lang="ru-RU" dirty="0" err="1">
                <a:solidFill>
                  <a:srgbClr val="2D5EA3"/>
                </a:solidFill>
                <a:latin typeface="Bahnschrift Condensed" panose="020B0502040204020203" pitchFamily="34" charset="0"/>
              </a:rPr>
              <a:t>tuning</a:t>
            </a:r>
            <a:r>
              <a:rPr lang="ru-RU" dirty="0">
                <a:solidFill>
                  <a:srgbClr val="2D5EA3"/>
                </a:solidFill>
                <a:latin typeface="Bahnschrift Condensed" panose="020B0502040204020203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D5EA3"/>
                </a:solidFill>
                <a:latin typeface="Bahnschrift Condensed" panose="020B0502040204020203" pitchFamily="34" charset="0"/>
              </a:rPr>
              <a:t>чтобы убедиться, что модель может хорошо работать с данными на которых она не обучалась, использована кросс-</a:t>
            </a:r>
            <a:r>
              <a:rPr lang="ru-RU" dirty="0" err="1">
                <a:solidFill>
                  <a:srgbClr val="2D5EA3"/>
                </a:solidFill>
                <a:latin typeface="Bahnschrift Condensed" panose="020B0502040204020203" pitchFamily="34" charset="0"/>
              </a:rPr>
              <a:t>валидация</a:t>
            </a:r>
            <a:r>
              <a:rPr lang="ru-RU" dirty="0">
                <a:solidFill>
                  <a:srgbClr val="2D5EA3"/>
                </a:solidFill>
                <a:latin typeface="Bahnschrift Condensed" panose="020B0502040204020203" pitchFamily="34" charset="0"/>
              </a:rPr>
              <a:t>. </a:t>
            </a:r>
            <a:endParaRPr lang="ru-RU" dirty="0" smtClean="0">
              <a:solidFill>
                <a:srgbClr val="2D5EA3"/>
              </a:solidFill>
              <a:latin typeface="Bahnschrif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2D5EA3"/>
                </a:solidFill>
                <a:latin typeface="Bahnschrift Condensed" panose="020B0502040204020203" pitchFamily="34" charset="0"/>
              </a:rPr>
              <a:t>применен метод визуализации процесса обучения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2D5EA3"/>
                </a:solidFill>
                <a:latin typeface="Bahnschrift Condensed" panose="020B0502040204020203" pitchFamily="34" charset="0"/>
              </a:rPr>
              <a:t>дополнительно </a:t>
            </a:r>
            <a:r>
              <a:rPr lang="ru-RU" dirty="0">
                <a:solidFill>
                  <a:srgbClr val="2D5EA3"/>
                </a:solidFill>
                <a:latin typeface="Bahnschrift Condensed" panose="020B0502040204020203" pitchFamily="34" charset="0"/>
              </a:rPr>
              <a:t>изучены отдельные вопросы связанные с организацией доступа в </a:t>
            </a:r>
            <a:r>
              <a:rPr lang="ru-RU" dirty="0" err="1">
                <a:solidFill>
                  <a:srgbClr val="2D5EA3"/>
                </a:solidFill>
                <a:latin typeface="Bahnschrift Condensed" panose="020B0502040204020203" pitchFamily="34" charset="0"/>
              </a:rPr>
              <a:t>Google</a:t>
            </a:r>
            <a:r>
              <a:rPr lang="ru-RU" dirty="0">
                <a:solidFill>
                  <a:srgbClr val="2D5EA3"/>
                </a:solidFill>
                <a:latin typeface="Bahnschrift Condensed" panose="020B0502040204020203" pitchFamily="34" charset="0"/>
              </a:rPr>
              <a:t>-диск из ноутбука в </a:t>
            </a:r>
            <a:r>
              <a:rPr lang="ru-RU" dirty="0" err="1">
                <a:solidFill>
                  <a:srgbClr val="2D5EA3"/>
                </a:solidFill>
                <a:latin typeface="Bahnschrift Condensed" panose="020B0502040204020203" pitchFamily="34" charset="0"/>
              </a:rPr>
              <a:t>Google-Colabratory</a:t>
            </a:r>
            <a:r>
              <a:rPr lang="ru-RU" dirty="0">
                <a:solidFill>
                  <a:srgbClr val="2D5EA3"/>
                </a:solidFill>
                <a:latin typeface="Bahnschrift Condensed" panose="020B0502040204020203" pitchFamily="34" charset="0"/>
              </a:rPr>
              <a:t>, переносом стиля изображения создания чат-ботов.</a:t>
            </a:r>
          </a:p>
        </p:txBody>
      </p:sp>
    </p:spTree>
    <p:extLst>
      <p:ext uri="{BB962C8B-B14F-4D97-AF65-F5344CB8AC3E}">
        <p14:creationId xmlns:p14="http://schemas.microsoft.com/office/powerpoint/2010/main" val="15492075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530</Words>
  <Application>Microsoft Office PowerPoint</Application>
  <PresentationFormat>Широкоэкранный</PresentationFormat>
  <Paragraphs>55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Bahnschrift Condensed</vt:lpstr>
      <vt:lpstr>Calibri</vt:lpstr>
      <vt:lpstr>Calibri Light</vt:lpstr>
      <vt:lpstr>Тема Office</vt:lpstr>
      <vt:lpstr>Дипломный проект по курсу Data Science </vt:lpstr>
      <vt:lpstr>Презентация PowerPoint</vt:lpstr>
      <vt:lpstr>Постановка задачи</vt:lpstr>
      <vt:lpstr>Что сделано в рамках проекта</vt:lpstr>
      <vt:lpstr>Примеры картинок</vt:lpstr>
      <vt:lpstr>Подготовка модели и ее обучение</vt:lpstr>
      <vt:lpstr>Схема работы чат-бота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по курсу Data Science </dc:title>
  <dc:creator>Красницкий</dc:creator>
  <cp:lastModifiedBy>Красницкий</cp:lastModifiedBy>
  <cp:revision>29</cp:revision>
  <dcterms:created xsi:type="dcterms:W3CDTF">2021-09-01T06:50:03Z</dcterms:created>
  <dcterms:modified xsi:type="dcterms:W3CDTF">2021-09-06T12:56:06Z</dcterms:modified>
</cp:coreProperties>
</file>