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F6FA09F-BFDC-4488-8596-89EF24153708}">
  <a:tblStyle styleId="{FF6FA09F-BFDC-4488-8596-89EF24153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9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466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32959f7c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32959f7c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8bab196dfb14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8bab196dfb14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32959f7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32959f7c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32959f7c_3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32959f7c_3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32959f7c_3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32959f7c_3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32959f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32959f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8bab196dfb14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8bab196dfb14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32959f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32959f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8bab196dfb14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8bab196dfb14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8bab196dfb14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8bab196dfb14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lliek@berkeley.edu" TargetMode="External"/><Relationship Id="rId4" Type="http://schemas.openxmlformats.org/officeDocument/2006/relationships/hyperlink" Target="mailto:jjui@berkeley.edu" TargetMode="External"/><Relationship Id="rId5" Type="http://schemas.openxmlformats.org/officeDocument/2006/relationships/hyperlink" Target="mailto:xxren@berkeley.edu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Arrhythmias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/>
              <a:t>Xuexin Ren, </a:t>
            </a:r>
            <a:r>
              <a:rPr lang="en" dirty="0" smtClean="0"/>
              <a:t>Jonathan </a:t>
            </a:r>
            <a:r>
              <a:rPr lang="en" dirty="0"/>
              <a:t>Jui, Ellie </a:t>
            </a:r>
            <a:r>
              <a:rPr lang="en" dirty="0" smtClean="0"/>
              <a:t>Kitanidis</a:t>
            </a:r>
            <a:endParaRPr dirty="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97" y="-1"/>
            <a:ext cx="1563797" cy="137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Alignment Example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88" y="1017725"/>
            <a:ext cx="6065021" cy="21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488" y="3048475"/>
            <a:ext cx="6065025" cy="21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Window Types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00" y="1313000"/>
            <a:ext cx="5033674" cy="177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800" y="3278581"/>
            <a:ext cx="5033668" cy="17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Maintenance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51" y="1130150"/>
            <a:ext cx="5057098" cy="35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Arrhythmias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~350,000 out-of-hospital cardiac arrests per year in U.S., ~90% fatal </a:t>
            </a:r>
            <a:br>
              <a:rPr lang="en"/>
            </a:br>
            <a:r>
              <a:rPr lang="en" sz="1200"/>
              <a:t>(Source: American Heart Association, 2018)</a:t>
            </a:r>
            <a:endParaRPr sz="1200"/>
          </a:p>
          <a:p>
            <a:pPr marL="457200" lvl="0" indent="-34290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MIT-BIH Arrhythmia Database: 48 ECG recordings (30 min each)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Applications of arrhythmia forecasting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monitoring and alerts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Advantage: More data available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Challenge: Have to make more general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1219200" y="1189989"/>
            <a:ext cx="2726700" cy="3482836"/>
            <a:chOff x="0" y="1189989"/>
            <a:chExt cx="2726700" cy="3482836"/>
          </a:xfrm>
        </p:grpSpPr>
        <p:sp>
          <p:nvSpPr>
            <p:cNvPr id="77" name="Google Shape;77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Demean and scale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Remove noise, smooth signal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Create windows for feature determination, forecast, etc.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3482625" y="1189775"/>
            <a:ext cx="2541300" cy="3483050"/>
            <a:chOff x="2263425" y="1189775"/>
            <a:chExt cx="2541300" cy="3483050"/>
          </a:xfrm>
        </p:grpSpPr>
        <p:sp>
          <p:nvSpPr>
            <p:cNvPr id="80" name="Google Shape;80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Discrete Wavelet Transform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Fourier Transform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Principal 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Component Analysis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5634739" y="1189775"/>
            <a:ext cx="2541300" cy="3483050"/>
            <a:chOff x="5710939" y="1189775"/>
            <a:chExt cx="2541300" cy="3483050"/>
          </a:xfrm>
        </p:grpSpPr>
        <p:sp>
          <p:nvSpPr>
            <p:cNvPr id="83" name="Google Shape;83;p16"/>
            <p:cNvSpPr/>
            <p:nvPr/>
          </p:nvSpPr>
          <p:spPr>
            <a:xfrm>
              <a:off x="57109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6029100" y="2057125"/>
              <a:ext cx="2031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Neural 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Gradient Boosting Classifier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06" y="1345050"/>
            <a:ext cx="2433670" cy="13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050" y="1999881"/>
            <a:ext cx="1700125" cy="16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300" y="1999881"/>
            <a:ext cx="1700125" cy="16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262700" y="3934400"/>
            <a:ext cx="16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Forecast Windows</a:t>
            </a:r>
            <a:endParaRPr sz="1200" b="1"/>
          </a:p>
        </p:txBody>
      </p:sp>
      <p:sp>
        <p:nvSpPr>
          <p:cNvPr id="94" name="Google Shape;94;p17"/>
          <p:cNvSpPr txBox="1"/>
          <p:nvPr/>
        </p:nvSpPr>
        <p:spPr>
          <a:xfrm>
            <a:off x="1168975" y="3934400"/>
            <a:ext cx="16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Feature Windows</a:t>
            </a:r>
            <a:endParaRPr sz="1200" b="1"/>
          </a:p>
        </p:txBody>
      </p:sp>
      <p:sp>
        <p:nvSpPr>
          <p:cNvPr id="95" name="Google Shape;95;p17"/>
          <p:cNvSpPr txBox="1"/>
          <p:nvPr/>
        </p:nvSpPr>
        <p:spPr>
          <a:xfrm>
            <a:off x="3653750" y="3934400"/>
            <a:ext cx="16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Forecast Point</a:t>
            </a:r>
            <a:endParaRPr sz="1200" b="1"/>
          </a:p>
        </p:txBody>
      </p:sp>
      <p:cxnSp>
        <p:nvCxnSpPr>
          <p:cNvPr id="96" name="Google Shape;96;p17"/>
          <p:cNvCxnSpPr/>
          <p:nvPr/>
        </p:nvCxnSpPr>
        <p:spPr>
          <a:xfrm>
            <a:off x="1790725" y="3855775"/>
            <a:ext cx="2601300" cy="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97;p17"/>
          <p:cNvCxnSpPr/>
          <p:nvPr/>
        </p:nvCxnSpPr>
        <p:spPr>
          <a:xfrm>
            <a:off x="4346150" y="3875600"/>
            <a:ext cx="2901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350" y="1837050"/>
            <a:ext cx="2492625" cy="1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900" y="2307049"/>
            <a:ext cx="2401800" cy="13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7350" y="1999875"/>
            <a:ext cx="1700125" cy="1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699225" y="4286900"/>
            <a:ext cx="274500" cy="18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110175" y="4469900"/>
            <a:ext cx="16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Feature Extraction, Transformation</a:t>
            </a:r>
            <a:endParaRPr sz="1200" b="1"/>
          </a:p>
        </p:txBody>
      </p:sp>
      <p:sp>
        <p:nvSpPr>
          <p:cNvPr id="103" name="Google Shape;103;p17"/>
          <p:cNvSpPr/>
          <p:nvPr/>
        </p:nvSpPr>
        <p:spPr>
          <a:xfrm>
            <a:off x="6932600" y="4286900"/>
            <a:ext cx="274500" cy="18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452250" y="4517725"/>
            <a:ext cx="16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Binary Labels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 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Optimising data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Gridsearch parameters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Sample Prediction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</a:pPr>
            <a:r>
              <a:rPr lang="en" sz="1200"/>
              <a:t>Full data 10-fold cross-validation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11" name="Google Shape;111;p18"/>
          <p:cNvSpPr txBox="1"/>
          <p:nvPr/>
        </p:nvSpPr>
        <p:spPr>
          <a:xfrm>
            <a:off x="4496300" y="993400"/>
            <a:ext cx="43359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CV and accuracy scores vary between: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Patient data: randomized vs specific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ECG Channel: MLII, V1, V5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Alignment of heart beats in feature windows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feature windows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4413713" y="2539907"/>
          <a:ext cx="4668550" cy="1224250"/>
        </p:xfrm>
        <a:graphic>
          <a:graphicData uri="http://schemas.openxmlformats.org/drawingml/2006/table">
            <a:tbl>
              <a:tblPr>
                <a:noFill/>
                <a:tableStyleId>{FF6FA09F-BFDC-4488-8596-89EF24153708}</a:tableStyleId>
              </a:tblPr>
              <a:tblGrid>
                <a:gridCol w="854200"/>
                <a:gridCol w="700175"/>
                <a:gridCol w="651725"/>
                <a:gridCol w="636575"/>
                <a:gridCol w="659325"/>
                <a:gridCol w="583275"/>
                <a:gridCol w="583275"/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CV Score</a:t>
                      </a:r>
                      <a:endParaRPr sz="1000" b="1">
                        <a:solidFill>
                          <a:srgbClr val="0000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</a:tr>
              <a:tr h="40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sz="1000" b="1">
                        <a:solidFill>
                          <a:srgbClr val="0000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0.96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3" name="Google Shape;113;p18"/>
          <p:cNvSpPr txBox="1"/>
          <p:nvPr/>
        </p:nvSpPr>
        <p:spPr>
          <a:xfrm>
            <a:off x="4722788" y="2192500"/>
            <a:ext cx="38829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CV and Accuracy vs Number of feature windows (RF)</a:t>
            </a:r>
            <a:endParaRPr sz="1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50" y="2221525"/>
            <a:ext cx="2663975" cy="26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89663" y="4790700"/>
            <a:ext cx="36576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RF       GB        MLP        LR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530088" y="3865350"/>
            <a:ext cx="2268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CV vs Peak Alignment (RF)</a:t>
            </a:r>
            <a:endParaRPr sz="1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4532450" y="4183447"/>
          <a:ext cx="4263575" cy="769684"/>
        </p:xfrm>
        <a:graphic>
          <a:graphicData uri="http://schemas.openxmlformats.org/drawingml/2006/table">
            <a:tbl>
              <a:tblPr>
                <a:noFill/>
                <a:tableStyleId>{FF6FA09F-BFDC-4488-8596-89EF24153708}</a:tableStyleId>
              </a:tblPr>
              <a:tblGrid>
                <a:gridCol w="891500"/>
                <a:gridCol w="730725"/>
                <a:gridCol w="680150"/>
                <a:gridCol w="664350"/>
                <a:gridCol w="688125"/>
                <a:gridCol w="608725"/>
              </a:tblGrid>
              <a:tr h="30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</a:tr>
              <a:tr h="37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CV Score</a:t>
                      </a:r>
                      <a:endParaRPr sz="1000" b="1">
                        <a:solidFill>
                          <a:srgbClr val="0000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0.78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prediction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0" y="1312500"/>
            <a:ext cx="3919200" cy="296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547" y="1147225"/>
            <a:ext cx="3919192" cy="3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Outlook &amp; Challenges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classifiers are doing binary classification while the data contains more than 15 different arrhythmic labels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very rare types of arrhythmic labels that exist only in a single patient, more data is required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Pacemaker beats are prevalent in the present data and included as arrhythmia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Labeled data is hard to come by, an algorithm that automatically labels heart beats would work well with real-world, unlabeled data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There are different machine learning models to try such as Recurrent Neural Networks and the faster version of Gradient Boost: XGBoost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68000" y="1032750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Ellie Kitanidis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elliek@berkeley.edu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Physics PhD student</a:t>
            </a:r>
            <a:endParaRPr sz="14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6020017" y="1013211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Jonathan Jui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hlinkClick r:id="rId4"/>
              </a:rPr>
              <a:t>jjui@berkeley.edu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Neuroscience PhD student</a:t>
            </a:r>
            <a:endParaRPr sz="1400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0" y="1140212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Xuexin </a:t>
            </a:r>
            <a:r>
              <a:rPr lang="en" sz="2400" dirty="0" smtClean="0"/>
              <a:t>Ren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hlinkClick r:id="rId5"/>
              </a:rPr>
              <a:t>xxren@berkeley.edu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Applied Science &amp; Technology PhD student</a:t>
            </a:r>
            <a:endParaRPr sz="140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l="4776" t="9929" r="27946" b="11392"/>
          <a:stretch/>
        </p:blipFill>
        <p:spPr>
          <a:xfrm>
            <a:off x="3668900" y="2484225"/>
            <a:ext cx="1873775" cy="1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7">
            <a:alphaModFix/>
          </a:blip>
          <a:srcRect l="20413"/>
          <a:stretch/>
        </p:blipFill>
        <p:spPr>
          <a:xfrm>
            <a:off x="6635259" y="2480320"/>
            <a:ext cx="1772891" cy="167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293" y="2519396"/>
            <a:ext cx="1888454" cy="16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 - GDSO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299</Words>
  <Application>Microsoft Macintosh PowerPoint</Application>
  <PresentationFormat>On-screen Show (16:9)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Roboto</vt:lpstr>
      <vt:lpstr>Alfa Slab One</vt:lpstr>
      <vt:lpstr>Gameday - GDSO</vt:lpstr>
      <vt:lpstr>Predicting Arrhythmias</vt:lpstr>
      <vt:lpstr>Predictive Maintenance</vt:lpstr>
      <vt:lpstr>Predicting Arrhythmias </vt:lpstr>
      <vt:lpstr>Workflow</vt:lpstr>
      <vt:lpstr>Feature Engineering</vt:lpstr>
      <vt:lpstr>Machine Learning Results </vt:lpstr>
      <vt:lpstr>Early prediction</vt:lpstr>
      <vt:lpstr>Outlook &amp; Challenges</vt:lpstr>
      <vt:lpstr>Team</vt:lpstr>
      <vt:lpstr>Peak Alignment Example</vt:lpstr>
      <vt:lpstr>Different Window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Arrhythmias</dc:title>
  <cp:lastModifiedBy>Samantha Ren</cp:lastModifiedBy>
  <cp:revision>2</cp:revision>
  <dcterms:modified xsi:type="dcterms:W3CDTF">2018-10-23T06:00:17Z</dcterms:modified>
</cp:coreProperties>
</file>