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  <p:sldId id="266" r:id="rId9"/>
    <p:sldId id="264" r:id="rId10"/>
    <p:sldId id="268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2"/>
    <p:restoredTop sz="94737"/>
  </p:normalViewPr>
  <p:slideViewPr>
    <p:cSldViewPr snapToGrid="0" snapToObjects="1">
      <p:cViewPr varScale="1">
        <p:scale>
          <a:sx n="117" d="100"/>
          <a:sy n="117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D324-4604-AF41-9A24-D5119F0E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694F9-1DA3-7148-9141-56BA8C897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4A91-C257-1349-B8F5-19C95409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5D77-C3CF-F340-B6F6-97510ED3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0EC7-2318-8840-A3AA-4244F70B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8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FCC2-4789-5E43-ACB2-291E24F7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7C6F4-46C9-D342-A1D8-4FBEE78A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8D09-6064-7045-B79E-75D972FF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3CF1-5310-374E-AED7-48FD05B4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E25C-21BB-3F47-BD10-7B630EE0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04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B151A-19AD-4F48-85B9-094555B19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FC8FD-1470-1344-951B-FEDEAA0F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D4D4-9BCD-C448-A63E-AC4A18D9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7D7E-021B-CA49-BB10-655AE118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1F8B-96BA-1640-9D07-0A8C2B2E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8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6C5D-E9F1-8B4C-BA56-E538AC96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DBFB-CA51-1944-9206-1C9A92DE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F702-1C1B-6F47-A028-985EE828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A24B-7155-2645-9A66-BFFB3BE1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74DC-1986-3F4C-BB54-D8B1BC01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51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F8DF-29FA-C541-98D1-3EF34C5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3871D-14D8-4D45-AAB7-2E642B73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3CC5-05F1-AA40-A97A-FE2A7004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9ED2-6515-1543-B95C-4952ACF3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5228-5C83-3745-BF0B-7889034D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0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1753-13E4-0A47-AE45-F636AB39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D8AD-46CE-B149-9D42-CE71C0321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4183D-CCDC-4D46-91CE-55266C362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3F070-3CE6-4F4C-B014-ECCA5E72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12A02-A2CF-A143-93E0-0C7CD8A2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DBDA1-BE8F-3144-95B7-3CC3C570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3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5803-0917-ED48-BFB9-45911ADA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F9FC7-2EC0-154C-B9E5-40DE204A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8D6FB-9BAA-EC4D-9150-0152E4D5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5D0A3-141C-C144-9018-342D6562B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4A3F4-778C-4544-B4F7-1646C81CB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8B1A0-2011-C14B-8C59-3ACDD308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C0E0D-2E7F-0040-98EF-82A37906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C6BC8-9F40-AA45-B156-EB9F6B9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4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F19B-D9B8-AF4B-A15F-ED001335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D37C4-3151-AF41-89DB-1A93925D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70078-0514-BF47-923E-74FC510F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F033C-F77D-B243-AB1F-BAD44B6D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210DC-E538-544A-973B-DD1A6AF7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AE16C-014B-674C-B2AD-D21445C0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441C2-E0E1-794F-A5D5-56A9F416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7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570E-1277-194A-909D-6C5EF507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90D-6657-CF45-915E-DD441E29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8C9EA-B86F-8A4B-90D7-1314FF46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17377-3C5B-4049-AEAD-7DA5BCCC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09C30-18B8-F843-9D8E-DB62735F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1772B-C07A-1F48-AFDB-5053C8C2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23C8-E009-5B44-85B4-B11B84E1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04D57-42B6-9F40-99F5-93CDACCBB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D887A-5559-9143-A6FB-55A08F8D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FE3B5-78C1-B041-B98E-9297DDAA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6CC91-0134-9343-8F15-18E63D69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66E0-65C8-9341-B966-E9165AA1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2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F473B-A378-0447-8D91-0E921FFE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98F5-32A9-5448-9EA1-AE5A0848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30811-F6BD-8442-8FB4-2EF5410D8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5E25-46C4-5942-8EF5-A44BB0FBC0BB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9291-3B4C-F943-A780-679B147BC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181B-53E8-284A-A5E3-B71DCDDEC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6904-FC32-A849-85FE-6EB6E3568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3ACD-F751-C54F-ACA7-15BBBDE6A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188"/>
            <a:ext cx="9144000" cy="2387600"/>
          </a:xfrm>
        </p:spPr>
        <p:txBody>
          <a:bodyPr>
            <a:noAutofit/>
          </a:bodyPr>
          <a:lstStyle/>
          <a:p>
            <a:r>
              <a:rPr lang="en-GB" sz="9600" dirty="0" err="1"/>
              <a:t>ICUnity</a:t>
            </a:r>
            <a:endParaRPr lang="en-GB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FA2C6-9B02-9D47-BE34-3270CB724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7863"/>
            <a:ext cx="9144000" cy="1655762"/>
          </a:xfrm>
        </p:spPr>
        <p:txBody>
          <a:bodyPr/>
          <a:lstStyle/>
          <a:p>
            <a:r>
              <a:rPr lang="nl-NL" sz="3200" dirty="0"/>
              <a:t>Putting </a:t>
            </a:r>
            <a:r>
              <a:rPr lang="nl-NL" sz="3200" dirty="0" err="1"/>
              <a:t>all</a:t>
            </a:r>
            <a:r>
              <a:rPr lang="nl-NL" sz="3200" dirty="0"/>
              <a:t> </a:t>
            </a:r>
            <a:r>
              <a:rPr lang="nl-NL" sz="3200" dirty="0" err="1"/>
              <a:t>the</a:t>
            </a:r>
            <a:r>
              <a:rPr lang="nl-NL" sz="3200" dirty="0"/>
              <a:t> pieces </a:t>
            </a:r>
            <a:r>
              <a:rPr lang="nl-NL" sz="3200" dirty="0" err="1"/>
              <a:t>together</a:t>
            </a:r>
            <a:endParaRPr lang="nl-NL" sz="3200" dirty="0"/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Emma, Jacob, Luca, Ronald, 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Stefano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, Tim</a:t>
            </a:r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7828BFC-7749-4A85-B6B9-0ACCF682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93" y="431056"/>
            <a:ext cx="2554229" cy="219761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387C15B-4F8C-4660-A6C9-A2D5E166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778" y="360501"/>
            <a:ext cx="2554229" cy="24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3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C41B2-E19B-4259-B097-8A7D0EC9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Clinical</a:t>
            </a:r>
            <a:r>
              <a:rPr lang="nl-NL" dirty="0"/>
              <a:t> </a:t>
            </a:r>
            <a:r>
              <a:rPr lang="nl-NL" dirty="0" err="1"/>
              <a:t>Validation</a:t>
            </a:r>
            <a:r>
              <a:rPr lang="nl-NL" dirty="0"/>
              <a:t> Tool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Demo </a:t>
            </a:r>
            <a:r>
              <a:rPr lang="nl-NL" dirty="0" err="1"/>
              <a:t>with</a:t>
            </a:r>
            <a:r>
              <a:rPr lang="nl-NL" dirty="0"/>
              <a:t> Ari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3BF91A8-8B80-4B92-A2C1-100461272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657" y="1825625"/>
            <a:ext cx="9674686" cy="4351338"/>
          </a:xfr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16C2E9E6-E2E1-495A-A45D-4B170BDD3EF9}"/>
              </a:ext>
            </a:extLst>
          </p:cNvPr>
          <p:cNvSpPr/>
          <p:nvPr/>
        </p:nvSpPr>
        <p:spPr>
          <a:xfrm>
            <a:off x="1626577" y="1825625"/>
            <a:ext cx="4818185" cy="548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7E83B2D-F182-45EC-B6BF-A4FECE263D4D}"/>
              </a:ext>
            </a:extLst>
          </p:cNvPr>
          <p:cNvSpPr/>
          <p:nvPr/>
        </p:nvSpPr>
        <p:spPr>
          <a:xfrm>
            <a:off x="1778976" y="5310309"/>
            <a:ext cx="9272955" cy="866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995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45D1A-F282-4136-9783-41ED5988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Future</a:t>
            </a:r>
            <a:r>
              <a:rPr lang="nl-NL" dirty="0"/>
              <a:t> development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7CB2FB-0121-4A46-8D88-8D288A5B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Finetuning</a:t>
            </a:r>
            <a:r>
              <a:rPr lang="nl-NL" dirty="0"/>
              <a:t> pipeline</a:t>
            </a:r>
          </a:p>
          <a:p>
            <a:r>
              <a:rPr lang="nl-NL" dirty="0" err="1"/>
              <a:t>Automate</a:t>
            </a:r>
            <a:r>
              <a:rPr lang="nl-NL" dirty="0"/>
              <a:t> multivariate matching</a:t>
            </a:r>
          </a:p>
          <a:p>
            <a:r>
              <a:rPr lang="nl-NL" dirty="0" err="1"/>
              <a:t>Clinician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  <a:p>
            <a:pPr lvl="1"/>
            <a:r>
              <a:rPr lang="nl-NL" dirty="0"/>
              <a:t>Learning </a:t>
            </a:r>
            <a:r>
              <a:rPr lang="nl-NL" dirty="0" err="1"/>
              <a:t>language</a:t>
            </a:r>
            <a:r>
              <a:rPr lang="nl-NL" dirty="0"/>
              <a:t> matching</a:t>
            </a:r>
          </a:p>
        </p:txBody>
      </p:sp>
    </p:spTree>
    <p:extLst>
      <p:ext uri="{BB962C8B-B14F-4D97-AF65-F5344CB8AC3E}">
        <p14:creationId xmlns:p14="http://schemas.microsoft.com/office/powerpoint/2010/main" val="326570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3ACD-F751-C54F-ACA7-15BBBDE6A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9163"/>
            <a:ext cx="9144000" cy="2387600"/>
          </a:xfrm>
        </p:spPr>
        <p:txBody>
          <a:bodyPr>
            <a:noAutofit/>
          </a:bodyPr>
          <a:lstStyle/>
          <a:p>
            <a:br>
              <a:rPr lang="en-GB" sz="9600" dirty="0"/>
            </a:br>
            <a:br>
              <a:rPr lang="en-GB" sz="9600" dirty="0"/>
            </a:br>
            <a:br>
              <a:rPr lang="en-GB" sz="9600" dirty="0"/>
            </a:br>
            <a:r>
              <a:rPr lang="en-GB" sz="9600" dirty="0" err="1"/>
              <a:t>ICUnity</a:t>
            </a:r>
            <a:endParaRPr lang="en-GB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FA2C6-9B02-9D47-BE34-3270CB724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8838"/>
            <a:ext cx="9144000" cy="1655762"/>
          </a:xfrm>
        </p:spPr>
        <p:txBody>
          <a:bodyPr/>
          <a:lstStyle/>
          <a:p>
            <a:r>
              <a:rPr lang="nl-NL" sz="3200" dirty="0"/>
              <a:t>Putting </a:t>
            </a:r>
            <a:r>
              <a:rPr lang="nl-NL" sz="3200" dirty="0" err="1"/>
              <a:t>all</a:t>
            </a:r>
            <a:r>
              <a:rPr lang="nl-NL" sz="3200" dirty="0"/>
              <a:t> </a:t>
            </a:r>
            <a:r>
              <a:rPr lang="nl-NL" sz="3200" dirty="0" err="1"/>
              <a:t>the</a:t>
            </a:r>
            <a:r>
              <a:rPr lang="nl-NL" sz="3200" dirty="0"/>
              <a:t> pieces </a:t>
            </a:r>
            <a:r>
              <a:rPr lang="nl-NL" sz="3200" dirty="0" err="1"/>
              <a:t>together</a:t>
            </a:r>
            <a:endParaRPr lang="nl-NL" sz="3200" dirty="0"/>
          </a:p>
          <a:p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Emma, Jacob, Luca, Ronald, </a:t>
            </a:r>
            <a:r>
              <a:rPr lang="nl-NL" sz="1800" dirty="0" err="1">
                <a:solidFill>
                  <a:schemeClr val="bg1">
                    <a:lumMod val="50000"/>
                  </a:schemeClr>
                </a:solidFill>
              </a:rPr>
              <a:t>Stefano</a:t>
            </a: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, Tim</a:t>
            </a:r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7828BFC-7749-4A85-B6B9-0ACCF682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93" y="431056"/>
            <a:ext cx="2554229" cy="219761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387C15B-4F8C-4660-A6C9-A2D5E166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885" y="290163"/>
            <a:ext cx="2554229" cy="247939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F2A2024-5263-4F69-A84C-1872DCD67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97159">
            <a:off x="4936772" y="340618"/>
            <a:ext cx="2510350" cy="22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5949 L 0.09037 0.02454 C 0.10925 0.04352 0.1375 0.05393 0.16719 0.05393 C 0.20092 0.05393 0.228 0.04352 0.24688 0.02454 L 0.33737 -0.0594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62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 -0.00648 L -0.25612 -0.0419 C -0.23672 -0.04977 -0.20729 -0.05394 -0.17656 -0.05394 C -0.14154 -0.05394 -0.11341 -0.04977 -0.09388 -0.0419 L 1.11022E-16 -0.00648 " pathEditMode="relative" rAng="0" ptsTypes="AAAAA">
                                      <p:cBhvr>
                                        <p:cTn id="9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C5C52-CE33-4AF4-8038-4D5B26D1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6A8F598-0D6C-4596-964F-345C1972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873" y="120258"/>
            <a:ext cx="7482254" cy="6617483"/>
          </a:xfrm>
        </p:spPr>
      </p:pic>
    </p:spTree>
    <p:extLst>
      <p:ext uri="{BB962C8B-B14F-4D97-AF65-F5344CB8AC3E}">
        <p14:creationId xmlns:p14="http://schemas.microsoft.com/office/powerpoint/2010/main" val="38942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CE9-58D2-2547-A293-108C9B52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39F8-66AF-5142-A119-2AA3B85C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/>
              <a:t>Research question</a:t>
            </a:r>
          </a:p>
          <a:p>
            <a:pPr marL="457200" lvl="1" indent="0">
              <a:buNone/>
            </a:pPr>
            <a:r>
              <a:rPr lang="en-GB" sz="3000" dirty="0"/>
              <a:t>Can we </a:t>
            </a:r>
            <a:r>
              <a:rPr lang="en-GB" sz="3000" b="1" dirty="0"/>
              <a:t>automate data mapping </a:t>
            </a:r>
            <a:r>
              <a:rPr lang="en-GB" sz="3000" dirty="0"/>
              <a:t>and feature pre-processing among clinical databases?</a:t>
            </a:r>
          </a:p>
        </p:txBody>
      </p:sp>
    </p:spTree>
    <p:extLst>
      <p:ext uri="{BB962C8B-B14F-4D97-AF65-F5344CB8AC3E}">
        <p14:creationId xmlns:p14="http://schemas.microsoft.com/office/powerpoint/2010/main" val="23400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D1CA0-16DE-4542-AD19-34C7EE2A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Challenges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32AF8AEC-2759-4248-9944-DC5B04E36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525888"/>
              </p:ext>
            </p:extLst>
          </p:nvPr>
        </p:nvGraphicFramePr>
        <p:xfrm>
          <a:off x="838200" y="1895302"/>
          <a:ext cx="10515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876">
                  <a:extLst>
                    <a:ext uri="{9D8B030D-6E8A-4147-A177-3AD203B41FA5}">
                      <a16:colId xmlns:a16="http://schemas.microsoft.com/office/drawing/2014/main" val="99553372"/>
                    </a:ext>
                  </a:extLst>
                </a:gridCol>
                <a:gridCol w="5195455">
                  <a:extLst>
                    <a:ext uri="{9D8B030D-6E8A-4147-A177-3AD203B41FA5}">
                      <a16:colId xmlns:a16="http://schemas.microsoft.com/office/drawing/2014/main" val="3421633031"/>
                    </a:ext>
                  </a:extLst>
                </a:gridCol>
                <a:gridCol w="1079269">
                  <a:extLst>
                    <a:ext uri="{9D8B030D-6E8A-4147-A177-3AD203B41FA5}">
                      <a16:colId xmlns:a16="http://schemas.microsoft.com/office/drawing/2014/main" val="2956946769"/>
                    </a:ext>
                  </a:extLst>
                </a:gridCol>
              </a:tblGrid>
              <a:tr h="301163">
                <a:tc>
                  <a:txBody>
                    <a:bodyPr/>
                    <a:lstStyle/>
                    <a:p>
                      <a:r>
                        <a:rPr lang="nl-NL" dirty="0" err="1"/>
                        <a:t>Problems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Examples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Adressed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4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Different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MIMIC, </a:t>
                      </a:r>
                      <a:r>
                        <a:rPr lang="nl-NL" dirty="0" err="1"/>
                        <a:t>eICU</a:t>
                      </a:r>
                      <a:r>
                        <a:rPr lang="nl-NL" dirty="0"/>
                        <a:t>, </a:t>
                      </a:r>
                      <a:r>
                        <a:rPr lang="nl-NL" dirty="0" err="1"/>
                        <a:t>AmsterdamUMCdb</a:t>
                      </a:r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5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Multiple &amp; different label </a:t>
                      </a:r>
                      <a:r>
                        <a:rPr lang="nl-NL" dirty="0" err="1"/>
                        <a:t>IDs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HR, </a:t>
                      </a:r>
                      <a:r>
                        <a:rPr lang="nl-NL" dirty="0" err="1"/>
                        <a:t>heartrate</a:t>
                      </a:r>
                      <a:r>
                        <a:rPr lang="nl-NL" dirty="0"/>
                        <a:t>, </a:t>
                      </a:r>
                      <a:r>
                        <a:rPr lang="nl-NL" dirty="0" err="1"/>
                        <a:t>pulse</a:t>
                      </a:r>
                      <a:r>
                        <a:rPr lang="nl-NL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4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Different </a:t>
                      </a:r>
                      <a:r>
                        <a:rPr lang="nl-NL" dirty="0" err="1"/>
                        <a:t>languages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Hartslag vs </a:t>
                      </a:r>
                      <a:r>
                        <a:rPr lang="nl-NL" dirty="0" err="1"/>
                        <a:t>heartrate</a:t>
                      </a:r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Different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Mmol/l vs g/l….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0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Different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Blood </a:t>
                      </a:r>
                      <a:r>
                        <a:rPr lang="nl-NL" dirty="0" err="1"/>
                        <a:t>pressure</a:t>
                      </a:r>
                      <a:r>
                        <a:rPr lang="nl-NL" dirty="0"/>
                        <a:t>: </a:t>
                      </a:r>
                      <a:r>
                        <a:rPr lang="nl-NL" dirty="0" err="1"/>
                        <a:t>femoral</a:t>
                      </a:r>
                      <a:r>
                        <a:rPr lang="nl-NL" dirty="0"/>
                        <a:t>, </a:t>
                      </a:r>
                      <a:r>
                        <a:rPr lang="nl-NL" dirty="0" err="1"/>
                        <a:t>radial</a:t>
                      </a:r>
                      <a:r>
                        <a:rPr lang="nl-NL" dirty="0"/>
                        <a:t>, </a:t>
                      </a:r>
                      <a:r>
                        <a:rPr lang="nl-NL" dirty="0" err="1"/>
                        <a:t>non-invasive</a:t>
                      </a:r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Numeric</a:t>
                      </a:r>
                      <a:r>
                        <a:rPr lang="nl-NL" dirty="0"/>
                        <a:t> vs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vs &gt;2…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46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Range vs absolute </a:t>
                      </a:r>
                      <a:r>
                        <a:rPr lang="nl-NL" dirty="0" err="1"/>
                        <a:t>values</a:t>
                      </a:r>
                      <a:r>
                        <a:rPr lang="nl-NL" dirty="0"/>
                        <a:t> (</a:t>
                      </a:r>
                      <a:r>
                        <a:rPr lang="nl-NL" dirty="0" err="1"/>
                        <a:t>granulartiy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20-30y vs 20, 21,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3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Different </a:t>
                      </a:r>
                      <a:r>
                        <a:rPr lang="nl-NL" dirty="0" err="1"/>
                        <a:t>distributions</a:t>
                      </a:r>
                      <a:r>
                        <a:rPr lang="nl-NL" dirty="0"/>
                        <a:t>/ranges/ref ranges…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Different </a:t>
                      </a:r>
                      <a:r>
                        <a:rPr lang="nl-NL" dirty="0" err="1"/>
                        <a:t>population</a:t>
                      </a:r>
                      <a:r>
                        <a:rPr lang="nl-NL" dirty="0"/>
                        <a:t> vs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5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0936"/>
                  </a:ext>
                </a:extLst>
              </a:tr>
            </a:tbl>
          </a:graphicData>
        </a:graphic>
      </p:graphicFrame>
      <p:pic>
        <p:nvPicPr>
          <p:cNvPr id="8" name="Graphic 7" descr="Vinkje">
            <a:extLst>
              <a:ext uri="{FF2B5EF4-FFF2-40B4-BE49-F238E27FC236}">
                <a16:creationId xmlns:a16="http://schemas.microsoft.com/office/drawing/2014/main" id="{3FCC8E67-64DB-4ED0-9468-C29088085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5371" y="2218155"/>
            <a:ext cx="500106" cy="500106"/>
          </a:xfrm>
          <a:prstGeom prst="rect">
            <a:avLst/>
          </a:prstGeom>
        </p:spPr>
      </p:pic>
      <p:pic>
        <p:nvPicPr>
          <p:cNvPr id="10" name="Graphic 9" descr="Vinkje">
            <a:extLst>
              <a:ext uri="{FF2B5EF4-FFF2-40B4-BE49-F238E27FC236}">
                <a16:creationId xmlns:a16="http://schemas.microsoft.com/office/drawing/2014/main" id="{67020440-702A-449C-86B5-2540B94A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767" y="2976332"/>
            <a:ext cx="451283" cy="451283"/>
          </a:xfrm>
          <a:prstGeom prst="rect">
            <a:avLst/>
          </a:prstGeom>
        </p:spPr>
      </p:pic>
      <p:pic>
        <p:nvPicPr>
          <p:cNvPr id="12" name="Graphic 11" descr="Hoofd met radertjes">
            <a:extLst>
              <a:ext uri="{FF2B5EF4-FFF2-40B4-BE49-F238E27FC236}">
                <a16:creationId xmlns:a16="http://schemas.microsoft.com/office/drawing/2014/main" id="{17A2AA93-3634-43B9-B160-E783EC7A4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3791" y="3713543"/>
            <a:ext cx="430119" cy="430119"/>
          </a:xfrm>
          <a:prstGeom prst="rect">
            <a:avLst/>
          </a:prstGeom>
        </p:spPr>
      </p:pic>
      <p:pic>
        <p:nvPicPr>
          <p:cNvPr id="13" name="Graphic 12" descr="Hoofd met radertjes">
            <a:extLst>
              <a:ext uri="{FF2B5EF4-FFF2-40B4-BE49-F238E27FC236}">
                <a16:creationId xmlns:a16="http://schemas.microsoft.com/office/drawing/2014/main" id="{7201CACA-177D-447E-B1F1-20A27917B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2448" y="2610722"/>
            <a:ext cx="430119" cy="430119"/>
          </a:xfrm>
          <a:prstGeom prst="rect">
            <a:avLst/>
          </a:prstGeom>
        </p:spPr>
      </p:pic>
      <p:pic>
        <p:nvPicPr>
          <p:cNvPr id="14" name="Graphic 13" descr="Hoofd met radertjes">
            <a:extLst>
              <a:ext uri="{FF2B5EF4-FFF2-40B4-BE49-F238E27FC236}">
                <a16:creationId xmlns:a16="http://schemas.microsoft.com/office/drawing/2014/main" id="{94E30428-1EC6-46ED-9EE2-35E420821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6563" y="4439527"/>
            <a:ext cx="430119" cy="430119"/>
          </a:xfrm>
          <a:prstGeom prst="rect">
            <a:avLst/>
          </a:prstGeom>
        </p:spPr>
      </p:pic>
      <p:pic>
        <p:nvPicPr>
          <p:cNvPr id="15" name="Graphic 14" descr="Vinkje">
            <a:extLst>
              <a:ext uri="{FF2B5EF4-FFF2-40B4-BE49-F238E27FC236}">
                <a16:creationId xmlns:a16="http://schemas.microsoft.com/office/drawing/2014/main" id="{735F66DC-DE87-4666-93E1-FCDAACD22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0939" y="2589443"/>
            <a:ext cx="470668" cy="470668"/>
          </a:xfrm>
          <a:prstGeom prst="rect">
            <a:avLst/>
          </a:prstGeom>
        </p:spPr>
      </p:pic>
      <p:pic>
        <p:nvPicPr>
          <p:cNvPr id="16" name="Graphic 15" descr="Hoofd met radertjes">
            <a:extLst>
              <a:ext uri="{FF2B5EF4-FFF2-40B4-BE49-F238E27FC236}">
                <a16:creationId xmlns:a16="http://schemas.microsoft.com/office/drawing/2014/main" id="{603F4987-DDB6-4879-834F-7E3B219BD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6563" y="3342243"/>
            <a:ext cx="430119" cy="430119"/>
          </a:xfrm>
          <a:prstGeom prst="rect">
            <a:avLst/>
          </a:prstGeom>
        </p:spPr>
      </p:pic>
      <p:pic>
        <p:nvPicPr>
          <p:cNvPr id="17" name="Graphic 16" descr="Hoofd met radertjes">
            <a:extLst>
              <a:ext uri="{FF2B5EF4-FFF2-40B4-BE49-F238E27FC236}">
                <a16:creationId xmlns:a16="http://schemas.microsoft.com/office/drawing/2014/main" id="{0D70505F-87FA-4BF4-91F9-2654B80A8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6562" y="4073761"/>
            <a:ext cx="430119" cy="430119"/>
          </a:xfrm>
          <a:prstGeom prst="rect">
            <a:avLst/>
          </a:prstGeom>
        </p:spPr>
      </p:pic>
      <p:pic>
        <p:nvPicPr>
          <p:cNvPr id="18" name="Graphic 17" descr="Hoofd met radertjes">
            <a:extLst>
              <a:ext uri="{FF2B5EF4-FFF2-40B4-BE49-F238E27FC236}">
                <a16:creationId xmlns:a16="http://schemas.microsoft.com/office/drawing/2014/main" id="{FD1DD1FA-6F4B-4697-B64F-1C0C231AD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5961" y="4808059"/>
            <a:ext cx="430119" cy="430119"/>
          </a:xfrm>
          <a:prstGeom prst="rect">
            <a:avLst/>
          </a:prstGeom>
        </p:spPr>
      </p:pic>
      <p:pic>
        <p:nvPicPr>
          <p:cNvPr id="19" name="Graphic 18" descr="Hoofd met radertjes">
            <a:extLst>
              <a:ext uri="{FF2B5EF4-FFF2-40B4-BE49-F238E27FC236}">
                <a16:creationId xmlns:a16="http://schemas.microsoft.com/office/drawing/2014/main" id="{7E1234AF-D44C-4820-BC14-431B9ADEF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7046" y="5168278"/>
            <a:ext cx="430119" cy="4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3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072489-547F-8149-8368-EAED82C8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048"/>
            <a:ext cx="12192000" cy="506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FC635-25F2-C24A-830A-098868608A8E}"/>
              </a:ext>
            </a:extLst>
          </p:cNvPr>
          <p:cNvSpPr txBox="1"/>
          <p:nvPr/>
        </p:nvSpPr>
        <p:spPr>
          <a:xfrm>
            <a:off x="2670048" y="486490"/>
            <a:ext cx="688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Data Science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72188-CF1B-AE47-BCC7-B3399EA9175F}"/>
              </a:ext>
            </a:extLst>
          </p:cNvPr>
          <p:cNvSpPr txBox="1"/>
          <p:nvPr/>
        </p:nvSpPr>
        <p:spPr>
          <a:xfrm>
            <a:off x="207264" y="1527262"/>
            <a:ext cx="2462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Language normalization</a:t>
            </a:r>
          </a:p>
          <a:p>
            <a:pPr algn="r"/>
            <a:r>
              <a:rPr lang="en-GB" dirty="0"/>
              <a:t>Data sanity checks</a:t>
            </a:r>
          </a:p>
          <a:p>
            <a:pPr algn="r"/>
            <a:r>
              <a:rPr lang="en-GB" dirty="0"/>
              <a:t>Unit conversion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F456F-868E-EA4C-99E5-EBB92CA012A0}"/>
              </a:ext>
            </a:extLst>
          </p:cNvPr>
          <p:cNvSpPr txBox="1"/>
          <p:nvPr/>
        </p:nvSpPr>
        <p:spPr>
          <a:xfrm>
            <a:off x="9497568" y="2307159"/>
            <a:ext cx="269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distribution visualization</a:t>
            </a:r>
          </a:p>
          <a:p>
            <a:r>
              <a:rPr lang="en-GB" dirty="0"/>
              <a:t>Outlier detection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FCD037-AB67-434E-8DC5-D485545E98F4}"/>
              </a:ext>
            </a:extLst>
          </p:cNvPr>
          <p:cNvCxnSpPr/>
          <p:nvPr/>
        </p:nvCxnSpPr>
        <p:spPr>
          <a:xfrm>
            <a:off x="0" y="3190677"/>
            <a:ext cx="12192000" cy="0"/>
          </a:xfrm>
          <a:prstGeom prst="line">
            <a:avLst/>
          </a:prstGeom>
          <a:ln w="317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BDFD3-2071-5A4B-B884-BE56D59BC20F}"/>
              </a:ext>
            </a:extLst>
          </p:cNvPr>
          <p:cNvSpPr/>
          <p:nvPr/>
        </p:nvSpPr>
        <p:spPr>
          <a:xfrm>
            <a:off x="0" y="3194671"/>
            <a:ext cx="12192000" cy="366332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58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8C62-6704-CA4A-BAB5-920FE6B1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harmonization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EC334-6B5F-AF48-A6D6-3355C70027BC}"/>
              </a:ext>
            </a:extLst>
          </p:cNvPr>
          <p:cNvSpPr/>
          <p:nvPr/>
        </p:nvSpPr>
        <p:spPr>
          <a:xfrm>
            <a:off x="4815836" y="3116543"/>
            <a:ext cx="2097024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Concept</a:t>
            </a:r>
          </a:p>
          <a:p>
            <a:pPr algn="ctr"/>
            <a:r>
              <a:rPr lang="en-GB" dirty="0"/>
              <a:t>‘PH’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835FB21-9344-8D4C-95FF-56ED60F0CB34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 flipV="1">
            <a:off x="1575808" y="3555454"/>
            <a:ext cx="3240029" cy="919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77E57AC-6518-0E41-99C7-C27E133A1B9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6912860" y="3555455"/>
            <a:ext cx="3240031" cy="919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5A0E09-2D21-1D44-86BF-190A1CA72D90}"/>
              </a:ext>
            </a:extLst>
          </p:cNvPr>
          <p:cNvSpPr/>
          <p:nvPr/>
        </p:nvSpPr>
        <p:spPr>
          <a:xfrm>
            <a:off x="4706108" y="4474490"/>
            <a:ext cx="2316480" cy="490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Medical Ontologies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823280-D08D-0845-97DA-D3699497E81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864348" y="3994367"/>
            <a:ext cx="0" cy="480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59BA8F50-C263-4745-A8D0-8CCFA0C02EF1}"/>
              </a:ext>
            </a:extLst>
          </p:cNvPr>
          <p:cNvSpPr/>
          <p:nvPr/>
        </p:nvSpPr>
        <p:spPr>
          <a:xfrm>
            <a:off x="374899" y="4474490"/>
            <a:ext cx="2401816" cy="8778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MIMIC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313F12A3-DA57-A24A-9571-5439DD9DF24F}"/>
              </a:ext>
            </a:extLst>
          </p:cNvPr>
          <p:cNvSpPr/>
          <p:nvPr/>
        </p:nvSpPr>
        <p:spPr>
          <a:xfrm>
            <a:off x="8951981" y="4474490"/>
            <a:ext cx="2401819" cy="8778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AmsterdamUMCdb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373A83-7077-8245-A280-0DA7E7DCF278}"/>
              </a:ext>
            </a:extLst>
          </p:cNvPr>
          <p:cNvSpPr txBox="1"/>
          <p:nvPr/>
        </p:nvSpPr>
        <p:spPr>
          <a:xfrm>
            <a:off x="4706108" y="4965344"/>
            <a:ext cx="2316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SNOMED CT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ICD10 / CIM10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MedDRA</a:t>
            </a:r>
          </a:p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Rxnorm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/ ATC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Clinical Terms Version 3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484DCD0C-B62C-42AB-A39B-78DE7CE4D89A}"/>
              </a:ext>
            </a:extLst>
          </p:cNvPr>
          <p:cNvSpPr txBox="1"/>
          <p:nvPr/>
        </p:nvSpPr>
        <p:spPr>
          <a:xfrm>
            <a:off x="7836410" y="2327425"/>
            <a:ext cx="231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Language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D7E4A046-2E74-4192-9D6D-8F51D15E104B}"/>
              </a:ext>
            </a:extLst>
          </p:cNvPr>
          <p:cNvSpPr txBox="1"/>
          <p:nvPr/>
        </p:nvSpPr>
        <p:spPr>
          <a:xfrm>
            <a:off x="1575807" y="2408657"/>
            <a:ext cx="285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506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0213-F97C-E243-8616-22A07CC5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Parameter name </a:t>
            </a:r>
            <a:r>
              <a:rPr lang="en-GB" b="1" dirty="0"/>
              <a:t>translation</a:t>
            </a:r>
            <a:r>
              <a:rPr lang="en-GB" dirty="0"/>
              <a:t> and </a:t>
            </a:r>
            <a:r>
              <a:rPr lang="en-GB" b="1" dirty="0"/>
              <a:t>matching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7EC941B7-EEB8-4B07-8EB6-65852821E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934" y="1825625"/>
            <a:ext cx="78521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D8E8-C2B5-5B44-80EB-FE0A2C3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</a:t>
            </a:r>
            <a:r>
              <a:rPr lang="en-GB" b="1" dirty="0"/>
              <a:t>distribution</a:t>
            </a:r>
            <a:r>
              <a:rPr lang="en-GB" dirty="0"/>
              <a:t> </a:t>
            </a:r>
            <a:r>
              <a:rPr lang="en-GB" b="1" dirty="0"/>
              <a:t>matching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A9A4D2-0A9D-C042-9299-DD41889F7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04" y="1825625"/>
            <a:ext cx="5434399" cy="3370629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F0D1F5C3-7EF0-4927-92AB-0B125DF2E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03" y="3235622"/>
            <a:ext cx="6446595" cy="3555701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E0E4EC2-B76A-4774-A971-9394F3067787}"/>
              </a:ext>
            </a:extLst>
          </p:cNvPr>
          <p:cNvSpPr txBox="1"/>
          <p:nvPr/>
        </p:nvSpPr>
        <p:spPr>
          <a:xfrm>
            <a:off x="2664069" y="1482670"/>
            <a:ext cx="68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t-test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3BA4AAE-2401-4C31-88E4-DBF2B543FDC1}"/>
              </a:ext>
            </a:extLst>
          </p:cNvPr>
          <p:cNvSpPr txBox="1"/>
          <p:nvPr/>
        </p:nvSpPr>
        <p:spPr>
          <a:xfrm>
            <a:off x="7056382" y="2916019"/>
            <a:ext cx="382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Normalized</a:t>
            </a:r>
            <a:r>
              <a:rPr lang="nl-NL" dirty="0"/>
              <a:t> interquartile range overlap</a:t>
            </a:r>
          </a:p>
        </p:txBody>
      </p:sp>
    </p:spTree>
    <p:extLst>
      <p:ext uri="{BB962C8B-B14F-4D97-AF65-F5344CB8AC3E}">
        <p14:creationId xmlns:p14="http://schemas.microsoft.com/office/powerpoint/2010/main" val="244396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401C4-2FBF-48C5-931B-76FBC91D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Examples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40DA67D-FF57-4C45-99ED-3313B89DF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09" y="1425408"/>
            <a:ext cx="4187520" cy="2753862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B05C6F0-FB5F-4A78-8368-D03441F9D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984" y="1425407"/>
            <a:ext cx="3973566" cy="275386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FEB1D9A-CCC9-46A3-A98B-EEA06B388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77" y="1425406"/>
            <a:ext cx="3868783" cy="27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6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6CF4-15B4-4A49-8D9B-17F1A62F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Multivariate matching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3107-00DA-624D-AC9E-C42E2725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Propensity scores</a:t>
            </a:r>
          </a:p>
          <a:p>
            <a:pPr lvl="1"/>
            <a:r>
              <a:rPr lang="en-GB" dirty="0"/>
              <a:t>Correct for comorbidities</a:t>
            </a:r>
          </a:p>
          <a:p>
            <a:pPr lvl="1"/>
            <a:r>
              <a:rPr lang="en-GB" dirty="0"/>
              <a:t>Correct by age/gender/weight/height…</a:t>
            </a: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/>
              <a:t>Automate choice of covariates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Distance matrices</a:t>
            </a:r>
          </a:p>
          <a:p>
            <a:pPr lvl="1"/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D330C97-81C4-4F4B-B97E-071812F7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89" y="3920392"/>
            <a:ext cx="7467611" cy="248920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0CD67E8-A4C3-4E5D-9EEE-A6838A17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94" y="905607"/>
            <a:ext cx="3013530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234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ICUnity</vt:lpstr>
      <vt:lpstr>Hypothesis</vt:lpstr>
      <vt:lpstr>Challenges</vt:lpstr>
      <vt:lpstr>PowerPoint Presentation</vt:lpstr>
      <vt:lpstr>Data harmonization</vt:lpstr>
      <vt:lpstr>Parameter name translation and matching</vt:lpstr>
      <vt:lpstr>Data distribution matching</vt:lpstr>
      <vt:lpstr>Examples</vt:lpstr>
      <vt:lpstr>Multivariate matching </vt:lpstr>
      <vt:lpstr>Clinical Validation Tool  Demo with Ari</vt:lpstr>
      <vt:lpstr>Future development</vt:lpstr>
      <vt:lpstr>   ICUnity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ICUnity</dc:title>
  <dc:creator>Roggeveen, L.F. (Luca)</dc:creator>
  <cp:lastModifiedBy>Emma Rocheteau</cp:lastModifiedBy>
  <cp:revision>20</cp:revision>
  <dcterms:created xsi:type="dcterms:W3CDTF">2020-02-02T08:37:54Z</dcterms:created>
  <dcterms:modified xsi:type="dcterms:W3CDTF">2020-02-03T15:27:00Z</dcterms:modified>
</cp:coreProperties>
</file>