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ibfH3XM7Htt6APZGlKLS0X5/z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edd9973d3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edd9973d3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edd9973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edd997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edd9973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edd9973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eedd9973d3_1_53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1eedd9973d3_1_53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1eedd9973d3_1_53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1eedd9973d3_1_53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1eedd9973d3_1_53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1eedd9973d3_1_5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edd9973d3_1_57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eedd9973d3_1_575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1eedd9973d3_1_57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1eedd9973d3_1_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edd9973d3_1_5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1eedd9973d3_1_53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1eedd9973d3_1_53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1eedd9973d3_1_5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1eedd9973d3_1_54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1eedd9973d3_1_5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1eedd9973d3_1_5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1eedd9973d3_1_5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eedd9973d3_1_54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eedd9973d3_1_5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1eedd9973d3_1_54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1eedd9973d3_1_54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1eedd9973d3_1_5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eedd9973d3_1_5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1eedd9973d3_1_5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1eedd9973d3_1_55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1eedd9973d3_1_55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1eedd9973d3_1_55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1eedd9973d3_1_5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edd9973d3_1_56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1eedd9973d3_1_5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eedd9973d3_1_56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1eedd9973d3_1_56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1eedd9973d3_1_56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1eedd9973d3_1_56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1eedd9973d3_1_5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1eedd9973d3_1_5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edd9973d3_1_57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1eedd9973d3_1_5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eedd9973d3_1_5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1eedd9973d3_1_5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eedd9973d3_1_5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BorisDudkin/FinTech_Project_1_Investment_Advi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Investment Advice Application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Boris Dudkin, Brian Wander, Adam Jimenez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Historical Analysis: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/>
              <a:t>T</a:t>
            </a:r>
            <a:r>
              <a:rPr lang="en">
                <a:solidFill>
                  <a:schemeClr val="dk1"/>
                </a:solidFill>
              </a:rPr>
              <a:t>he cle</a:t>
            </a:r>
            <a:r>
              <a:rPr lang="en"/>
              <a:t>an</a:t>
            </a:r>
            <a:r>
              <a:rPr lang="en">
                <a:solidFill>
                  <a:schemeClr val="dk1"/>
                </a:solidFill>
              </a:rPr>
              <a:t>sed market data gathered by the Alpaca API is analyzed to assess past performance of each of the portfolios and their contents.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Cumulative returns and </a:t>
            </a:r>
            <a:r>
              <a:rPr lang="en"/>
              <a:t>S</a:t>
            </a:r>
            <a:r>
              <a:rPr lang="en">
                <a:solidFill>
                  <a:schemeClr val="dk1"/>
                </a:solidFill>
              </a:rPr>
              <a:t>harpe-</a:t>
            </a:r>
            <a:r>
              <a:rPr lang="en"/>
              <a:t>r</a:t>
            </a:r>
            <a:r>
              <a:rPr lang="en">
                <a:solidFill>
                  <a:schemeClr val="dk1"/>
                </a:solidFill>
              </a:rPr>
              <a:t>atios are assessed over a three year time period.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returns and ratios are gathered and plotted on figures to visualize the portfolio/asset performance for the investor.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Estimated Future Returns via Monte Carlo: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387900" y="1585225"/>
            <a:ext cx="83682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Based on the historical performance gathered by each of the assets in the four portfolios, a Monte Carlo simulation is run.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Each of the four portfolio’s estimated future returns are assessed using the 95% confidence interval gathered by the simulation.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simulation is visualized via line plots and histograms representing the possible returns for the investor.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7900" y="1408050"/>
            <a:ext cx="83682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are looking to improve the application in ways that will allow the investor greater insight on investment portfolio development and analysis: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Consideration is being taken to allow the investors create their own portfolios by selecting companies and allocating weights. The exiting functionality will be extended to those portfolios.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would like to have a more diversified portfolios offering byaddong more securities to each portfolio (about 30 per portfolio) to be in line with the industry standards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87900" y="1544350"/>
            <a:ext cx="86124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You can access our investment application here: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https://github.com/BorisDudkin/FinTech_Project_1_Investment_Advice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User Stories / Executive Summary: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349100"/>
            <a:ext cx="85206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Very often people are making investment decisions driven by their risk tolerance, while disregarding their life circumstances. (Tolerance v. Capacity)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Our application aims to bridge the gap between the investors willingness and ability to take investment risks.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We conduct two sets of questionnaires, which is used to assess the client’s aptitude and tolerance for investment risk.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Two different portfolios on compiled based on these factors.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We hope to educate the client and allow them to make an informed decision by taking into account both the aptitude and attitude towards risk.</a:t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edd9973d3_1_176"/>
          <p:cNvSpPr txBox="1"/>
          <p:nvPr>
            <p:ph idx="4294967295" type="ctrTitle"/>
          </p:nvPr>
        </p:nvSpPr>
        <p:spPr>
          <a:xfrm>
            <a:off x="261275" y="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</a:t>
            </a:r>
            <a:endParaRPr/>
          </a:p>
        </p:txBody>
      </p:sp>
      <p:sp>
        <p:nvSpPr>
          <p:cNvPr id="76" name="Google Shape;76;g1eedd9973d3_1_176"/>
          <p:cNvSpPr txBox="1"/>
          <p:nvPr/>
        </p:nvSpPr>
        <p:spPr>
          <a:xfrm>
            <a:off x="473650" y="2251050"/>
            <a:ext cx="14505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Questionnaire 1 Risk Tolerance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eedd9973d3_1_176"/>
          <p:cNvSpPr txBox="1"/>
          <p:nvPr/>
        </p:nvSpPr>
        <p:spPr>
          <a:xfrm>
            <a:off x="473625" y="3171900"/>
            <a:ext cx="14802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Questionnaire 2 Risk Capacity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1eedd9973d3_1_176"/>
          <p:cNvSpPr txBox="1"/>
          <p:nvPr/>
        </p:nvSpPr>
        <p:spPr>
          <a:xfrm>
            <a:off x="1997050" y="2184975"/>
            <a:ext cx="11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Tolerance Score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1eedd9973d3_1_176"/>
          <p:cNvSpPr txBox="1"/>
          <p:nvPr/>
        </p:nvSpPr>
        <p:spPr>
          <a:xfrm>
            <a:off x="2011888" y="3058450"/>
            <a:ext cx="11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Capacity Score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1eedd9973d3_1_176"/>
          <p:cNvSpPr txBox="1"/>
          <p:nvPr/>
        </p:nvSpPr>
        <p:spPr>
          <a:xfrm>
            <a:off x="3172750" y="2251050"/>
            <a:ext cx="14505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Tolerance Risk Portfolio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g1eedd9973d3_1_176"/>
          <p:cNvSpPr txBox="1"/>
          <p:nvPr/>
        </p:nvSpPr>
        <p:spPr>
          <a:xfrm>
            <a:off x="3172750" y="3171900"/>
            <a:ext cx="14505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Capacity Risk Portfolio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g1eedd9973d3_1_176"/>
          <p:cNvSpPr txBox="1"/>
          <p:nvPr/>
        </p:nvSpPr>
        <p:spPr>
          <a:xfrm>
            <a:off x="3172750" y="1246513"/>
            <a:ext cx="1450500" cy="78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Sector / Industry / Investment Style mapping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1eedd9973d3_1_176"/>
          <p:cNvSpPr txBox="1"/>
          <p:nvPr/>
        </p:nvSpPr>
        <p:spPr>
          <a:xfrm>
            <a:off x="3184300" y="3985300"/>
            <a:ext cx="1438800" cy="78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Sector / Industry / Investment Style mapping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1eedd9973d3_1_176"/>
          <p:cNvSpPr txBox="1"/>
          <p:nvPr/>
        </p:nvSpPr>
        <p:spPr>
          <a:xfrm>
            <a:off x="3820925" y="1978950"/>
            <a:ext cx="11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1eedd9973d3_1_176"/>
          <p:cNvSpPr txBox="1"/>
          <p:nvPr/>
        </p:nvSpPr>
        <p:spPr>
          <a:xfrm>
            <a:off x="3820913" y="3717000"/>
            <a:ext cx="11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Tickers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g1eedd9973d3_1_176"/>
          <p:cNvCxnSpPr>
            <a:endCxn id="80" idx="1"/>
          </p:cNvCxnSpPr>
          <p:nvPr/>
        </p:nvCxnSpPr>
        <p:spPr>
          <a:xfrm>
            <a:off x="1924150" y="2545950"/>
            <a:ext cx="1248600" cy="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g1eedd9973d3_1_176"/>
          <p:cNvCxnSpPr/>
          <p:nvPr/>
        </p:nvCxnSpPr>
        <p:spPr>
          <a:xfrm>
            <a:off x="1935700" y="3398925"/>
            <a:ext cx="1248600" cy="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8" name="Google Shape;88;g1eedd9973d3_1_176"/>
          <p:cNvGrpSpPr/>
          <p:nvPr/>
        </p:nvGrpSpPr>
        <p:grpSpPr>
          <a:xfrm>
            <a:off x="5127225" y="2023050"/>
            <a:ext cx="1117500" cy="1256700"/>
            <a:chOff x="5127225" y="2023050"/>
            <a:chExt cx="1117500" cy="1256700"/>
          </a:xfrm>
        </p:grpSpPr>
        <p:sp>
          <p:nvSpPr>
            <p:cNvPr id="89" name="Google Shape;89;g1eedd9973d3_1_176"/>
            <p:cNvSpPr txBox="1"/>
            <p:nvPr/>
          </p:nvSpPr>
          <p:spPr>
            <a:xfrm>
              <a:off x="5127225" y="2023050"/>
              <a:ext cx="1117500" cy="548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Market Data API ALPACA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g1eedd9973d3_1_176"/>
            <p:cNvSpPr txBox="1"/>
            <p:nvPr/>
          </p:nvSpPr>
          <p:spPr>
            <a:xfrm>
              <a:off x="5155275" y="2879550"/>
              <a:ext cx="10614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Portfolios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1" name="Google Shape;91;g1eedd9973d3_1_176"/>
          <p:cNvCxnSpPr>
            <a:stCxn id="80" idx="3"/>
            <a:endCxn id="90" idx="1"/>
          </p:cNvCxnSpPr>
          <p:nvPr/>
        </p:nvCxnSpPr>
        <p:spPr>
          <a:xfrm>
            <a:off x="4623250" y="2558850"/>
            <a:ext cx="531900" cy="52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g1eedd9973d3_1_176"/>
          <p:cNvCxnSpPr>
            <a:stCxn id="81" idx="3"/>
            <a:endCxn id="90" idx="1"/>
          </p:cNvCxnSpPr>
          <p:nvPr/>
        </p:nvCxnSpPr>
        <p:spPr>
          <a:xfrm flipH="1" rot="10800000">
            <a:off x="4623250" y="3079800"/>
            <a:ext cx="531900" cy="3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g1eedd9973d3_1_176"/>
          <p:cNvCxnSpPr>
            <a:stCxn id="81" idx="2"/>
            <a:endCxn id="83" idx="0"/>
          </p:cNvCxnSpPr>
          <p:nvPr/>
        </p:nvCxnSpPr>
        <p:spPr>
          <a:xfrm>
            <a:off x="3898000" y="3787500"/>
            <a:ext cx="5700" cy="19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g1eedd9973d3_1_176"/>
          <p:cNvSpPr txBox="1"/>
          <p:nvPr/>
        </p:nvSpPr>
        <p:spPr>
          <a:xfrm>
            <a:off x="6527450" y="1840500"/>
            <a:ext cx="14802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Past Performance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1eedd9973d3_1_176"/>
          <p:cNvSpPr txBox="1"/>
          <p:nvPr/>
        </p:nvSpPr>
        <p:spPr>
          <a:xfrm>
            <a:off x="6598425" y="2971950"/>
            <a:ext cx="14802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Returns (Monte Carlo)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g1eedd9973d3_1_176"/>
          <p:cNvCxnSpPr>
            <a:stCxn id="89" idx="3"/>
            <a:endCxn id="94" idx="1"/>
          </p:cNvCxnSpPr>
          <p:nvPr/>
        </p:nvCxnSpPr>
        <p:spPr>
          <a:xfrm flipH="1" rot="10800000">
            <a:off x="6244725" y="2148300"/>
            <a:ext cx="282600" cy="14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g1eedd9973d3_1_176"/>
          <p:cNvCxnSpPr>
            <a:stCxn id="90" idx="3"/>
            <a:endCxn id="94" idx="1"/>
          </p:cNvCxnSpPr>
          <p:nvPr/>
        </p:nvCxnSpPr>
        <p:spPr>
          <a:xfrm flipH="1" rot="10800000">
            <a:off x="6216675" y="2148450"/>
            <a:ext cx="310800" cy="93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1eedd9973d3_1_176"/>
          <p:cNvCxnSpPr>
            <a:stCxn id="89" idx="3"/>
            <a:endCxn id="95" idx="1"/>
          </p:cNvCxnSpPr>
          <p:nvPr/>
        </p:nvCxnSpPr>
        <p:spPr>
          <a:xfrm>
            <a:off x="6244725" y="2297400"/>
            <a:ext cx="353700" cy="98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g1eedd9973d3_1_176"/>
          <p:cNvCxnSpPr>
            <a:stCxn id="90" idx="3"/>
            <a:endCxn id="95" idx="1"/>
          </p:cNvCxnSpPr>
          <p:nvPr/>
        </p:nvCxnSpPr>
        <p:spPr>
          <a:xfrm>
            <a:off x="6216675" y="3079650"/>
            <a:ext cx="381900" cy="2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g1eedd9973d3_1_176"/>
          <p:cNvCxnSpPr>
            <a:stCxn id="80" idx="0"/>
            <a:endCxn id="82" idx="2"/>
          </p:cNvCxnSpPr>
          <p:nvPr/>
        </p:nvCxnSpPr>
        <p:spPr>
          <a:xfrm rot="10800000">
            <a:off x="3898000" y="2031750"/>
            <a:ext cx="0" cy="21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Pulling Market Data / DB Queries: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8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Relevant market data is pulled via the Alpaca Market API and cached in the application for use later on.</a:t>
            </a:r>
            <a:endParaRPr>
              <a:solidFill>
                <a:schemeClr val="dk1"/>
              </a:solidFill>
            </a:endParaRPr>
          </a:p>
          <a:p>
            <a:pPr indent="-3428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market data is cleansed removing any duplicated rows</a:t>
            </a:r>
            <a:r>
              <a:rPr lang="en"/>
              <a:t>, missing values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and stock splits.</a:t>
            </a:r>
            <a:endParaRPr>
              <a:solidFill>
                <a:schemeClr val="dk1"/>
              </a:solidFill>
            </a:endParaRPr>
          </a:p>
          <a:p>
            <a:pPr indent="-3428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compared the historical/current pricing to the Yahoo Market API to ensure there </a:t>
            </a:r>
            <a:r>
              <a:rPr lang="en"/>
              <a:t>are</a:t>
            </a:r>
            <a:r>
              <a:rPr lang="en">
                <a:solidFill>
                  <a:schemeClr val="dk1"/>
                </a:solidFill>
              </a:rPr>
              <a:t> no discrepancies.</a:t>
            </a:r>
            <a:endParaRPr/>
          </a:p>
          <a:p>
            <a:pPr indent="-3428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 Questionnaires, portfolio and sector/Industry/Investment style information stored in our database will be uploaded into the application via SQL queries.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1eedd9973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5" y="494813"/>
            <a:ext cx="8912225" cy="41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eedd9973d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0" y="733300"/>
            <a:ext cx="8793200" cy="3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87900" y="6488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Two sets of questionnaire to assess the investor’s risk tolerance and risk aptitude. Each answer is assigned a weight and two risk scores are calculated:</a:t>
            </a:r>
            <a:endParaRPr sz="200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408" y="1639855"/>
            <a:ext cx="3596694" cy="250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423" y="1634681"/>
            <a:ext cx="3198609" cy="250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387900" y="6079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Based on two scores, risk tolerance and risk capacity portfolios are generated: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512" y="2048213"/>
            <a:ext cx="8219556" cy="180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387900" y="948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Sector, industry, investment style, and mapping table used to show portfolio breakdowns by one of those categories:</a:t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959" y="1848231"/>
            <a:ext cx="6035993" cy="288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Boris Dudkin</dc:creator>
</cp:coreProperties>
</file>