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3" d="100"/>
          <a:sy n="113" d="100"/>
        </p:scale>
        <p:origin x="3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gn="just">
            <a:lnSpc>
              <a:spcPct val="100000"/>
            </a:lnSpc>
          </a:pPr>
          <a:r>
            <a:rPr lang="en-US" b="0" i="0" u="none" strike="noStrike" baseline="0" dirty="0"/>
            <a:t>A Solidity based Non-Fungible Token (NFT) minting and registration contract allows users to register and mint NFTs on a blockchain network. NFT smart contracts can utilize the ERC721 standard. Building blocks of the contract are: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gn="just">
            <a:lnSpc>
              <a:spcPct val="100000"/>
            </a:lnSpc>
          </a:pPr>
          <a:r>
            <a:rPr lang="en-US" b="1" i="0" baseline="0" dirty="0">
              <a:solidFill>
                <a:srgbClr val="FF0000"/>
              </a:solidFill>
            </a:rPr>
            <a:t>Register Artwork: </a:t>
          </a:r>
          <a:r>
            <a:rPr lang="en-US" b="0" i="0" baseline="0" dirty="0"/>
            <a:t>This function defines the contracts variables, which include address of the owner, name of the artwork, name of the artist, initial value and the URI location of the artwork. </a:t>
          </a:r>
        </a:p>
        <a:p>
          <a:pPr algn="just">
            <a:lnSpc>
              <a:spcPct val="100000"/>
            </a:lnSpc>
          </a:pPr>
          <a:r>
            <a:rPr lang="en-US" b="1" i="0" baseline="0" dirty="0">
              <a:solidFill>
                <a:srgbClr val="FF0000"/>
              </a:solidFill>
            </a:rPr>
            <a:t>Minting Tokens: </a:t>
          </a:r>
          <a:r>
            <a:rPr lang="en-US" b="0" i="0" baseline="0" dirty="0">
              <a:solidFill>
                <a:schemeClr val="tx1"/>
              </a:solidFill>
            </a:rPr>
            <a:t>The NFT smart contract includes functionality for minting unique NFT tokens. The safe Mint function ensures that new tokens can be safely created and transferred. </a:t>
          </a:r>
          <a:endParaRPr lang="en-US" b="0" i="0" baseline="0" dirty="0">
            <a:solidFill>
              <a:srgbClr val="C00000"/>
            </a:solidFill>
          </a:endParaRPr>
        </a:p>
        <a:p>
          <a:pPr algn="just">
            <a:lnSpc>
              <a:spcPct val="100000"/>
            </a:lnSpc>
          </a:pPr>
          <a:r>
            <a:rPr lang="en-US" b="1" i="0" baseline="0" dirty="0">
              <a:solidFill>
                <a:srgbClr val="FF0000"/>
              </a:solidFill>
            </a:rPr>
            <a:t>Metadata Storage: </a:t>
          </a:r>
          <a:r>
            <a:rPr lang="en-US" b="0" i="0" baseline="0" dirty="0">
              <a:solidFill>
                <a:schemeClr val="tx1"/>
              </a:solidFill>
            </a:rPr>
            <a:t>The smart contract allows for storage of the metadata of the NFT. </a:t>
          </a:r>
        </a:p>
        <a:p>
          <a:pPr algn="just">
            <a:lnSpc>
              <a:spcPct val="100000"/>
            </a:lnSpc>
          </a:pPr>
          <a:r>
            <a:rPr lang="en-US" b="1" i="0" baseline="0" dirty="0">
              <a:solidFill>
                <a:srgbClr val="FF0000"/>
              </a:solidFill>
            </a:rPr>
            <a:t>SetApprovalForAll: </a:t>
          </a:r>
          <a:r>
            <a:rPr lang="en-US" b="0" i="0" baseline="0" dirty="0"/>
            <a:t>A</a:t>
          </a:r>
          <a:r>
            <a:rPr lang="en-US" b="0" i="0" dirty="0"/>
            <a:t>llows the owner of a NFT to grant approval to another address to manage their NFTs, the approved address can manage NFTs on their behalf. Utilizing this functionality allows the auction contract to transfer the NFT to the new owner if sold or back to the original owner if not sold. </a:t>
          </a:r>
          <a:endParaRPr lang="en-US" b="0" i="0" baseline="0" dirty="0">
            <a:solidFill>
              <a:schemeClr val="tx1"/>
            </a:solidFill>
          </a:endParaRPr>
        </a:p>
        <a:p>
          <a:pPr algn="just">
            <a:lnSpc>
              <a:spcPct val="100000"/>
            </a:lnSpc>
          </a:pPr>
          <a:r>
            <a:rPr lang="en-US" b="1" i="0" baseline="0" dirty="0">
              <a:solidFill>
                <a:srgbClr val="FF0000"/>
              </a:solidFill>
            </a:rPr>
            <a:t>Event Emission: </a:t>
          </a:r>
          <a:r>
            <a:rPr lang="en-US" b="0" i="0" baseline="0" dirty="0">
              <a:solidFill>
                <a:schemeClr val="tx1"/>
              </a:solidFill>
            </a:rPr>
            <a:t>E</a:t>
          </a:r>
          <a:r>
            <a:rPr lang="en-US" b="0" i="0" baseline="0" dirty="0"/>
            <a:t>vent emission is used to emit the unique Token ID of the NFT. Token ID </a:t>
          </a:r>
          <a:r>
            <a:rPr lang="en-US" b="0" i="0" dirty="0"/>
            <a:t>serves as a unique identifier and enables the NFT to be tracked on the blockchain.</a:t>
          </a:r>
          <a:endParaRPr lang="en-US" b="0" i="0" baseline="0"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CDAA5682-53B8-4162-A759-27FF490D3EA0}">
      <dgm:prSet/>
      <dgm:spPr/>
      <dgm:t>
        <a:bodyPr/>
        <a:lstStyle/>
        <a:p>
          <a:pPr algn="just">
            <a:lnSpc>
              <a:spcPct val="100000"/>
            </a:lnSpc>
          </a:pPr>
          <a:r>
            <a:rPr lang="en-US" b="1" dirty="0"/>
            <a:t>Artist: </a:t>
          </a:r>
          <a:r>
            <a:rPr lang="en-US" b="0" dirty="0"/>
            <a:t>Registers Artwork and </a:t>
          </a:r>
          <a:r>
            <a:rPr lang="en-US" b="0"/>
            <a:t>mints unique </a:t>
          </a:r>
          <a:r>
            <a:rPr lang="en-US" b="0" dirty="0"/>
            <a:t>NFT token</a:t>
          </a:r>
        </a:p>
        <a:p>
          <a:pPr algn="just">
            <a:lnSpc>
              <a:spcPct val="100000"/>
            </a:lnSpc>
          </a:pPr>
          <a:r>
            <a:rPr lang="en-US" b="1" dirty="0"/>
            <a:t>Auction: </a:t>
          </a:r>
          <a:r>
            <a:rPr lang="en-US" b="0" dirty="0"/>
            <a:t>Approved to manage artwork transfer and payment</a:t>
          </a:r>
          <a:endParaRPr lang="en-US" b="1" dirty="0"/>
        </a:p>
        <a:p>
          <a:pPr algn="just">
            <a:lnSpc>
              <a:spcPct val="100000"/>
            </a:lnSpc>
          </a:pPr>
          <a:r>
            <a:rPr lang="en-US" b="1" dirty="0"/>
            <a:t>Deployment:</a:t>
          </a:r>
          <a:r>
            <a:rPr lang="en-US" dirty="0"/>
            <a:t> NFT Register Smart contract it deployed via the Auction Deployer Smart Contract</a:t>
          </a:r>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custScaleX="76087" custScaleY="102653" custLinFactNeighborX="-9503" custLinFactNeighborY="11302"/>
      <dgm:spPr/>
    </dgm:pt>
    <dgm:pt modelId="{CBDB0C8D-A1B6-4452-B342-783558DD9492}" type="pres">
      <dgm:prSet presAssocID="{83C20B4A-93A6-4570-8D0C-E2C7E0EB1B26}" presName="iconRect" presStyleLbl="node1" presStyleIdx="0" presStyleCnt="2" custLinFactNeighborX="-6578" custLinFactNeighborY="1798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ins outline"/>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custLinFactNeighborX="-4383" custLinFactNeighborY="9151">
        <dgm:presLayoutVars>
          <dgm:chMax val="0"/>
          <dgm:chPref val="0"/>
        </dgm:presLayoutVars>
      </dgm:prSet>
      <dgm:spPr/>
    </dgm:pt>
    <dgm:pt modelId="{5E5554BE-4F73-45A3-8F16-AC503B40ED41}" type="pres">
      <dgm:prSet presAssocID="{83C20B4A-93A6-4570-8D0C-E2C7E0EB1B26}" presName="desTx" presStyleLbl="revTx" presStyleIdx="1" presStyleCnt="3" custLinFactNeighborX="4624" custLinFactNeighborY="68574">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76087" custLinFactNeighborX="-9503" custLinFactNeighborY="8465"/>
      <dgm:spPr/>
    </dgm:pt>
    <dgm:pt modelId="{CAEE0621-7AF4-442B-8893-A7CE7B7C9FB3}" type="pres">
      <dgm:prSet presAssocID="{CDAA5682-53B8-4162-A759-27FF490D3EA0}" presName="iconRect" presStyleLbl="node1" presStyleIdx="1" presStyleCnt="2" custLinFactNeighborY="1710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Link with solid fill"/>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53795" custLinFactNeighborX="-26012" custLinFactNeighborY="11492">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baseline="0" dirty="0"/>
            <a:t>A Solidity based Auction smart contract enables participants to bid on an NFT, with the highest bidder winning the auction. The building blocks of the Auction smart contract include: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1" i="0" baseline="0" dirty="0">
              <a:solidFill>
                <a:schemeClr val="accent2">
                  <a:lumMod val="75000"/>
                </a:schemeClr>
              </a:solidFill>
            </a:rPr>
            <a:t>Start Function:</a:t>
          </a:r>
          <a:r>
            <a:rPr lang="en-US" b="0" i="0" baseline="0" dirty="0"/>
            <a:t> Defines the contract's </a:t>
          </a:r>
          <a:r>
            <a:rPr lang="en-US" b="0" i="1" baseline="0" dirty="0"/>
            <a:t>variables</a:t>
          </a:r>
          <a:r>
            <a:rPr lang="en-US" b="0" i="0" baseline="0" dirty="0"/>
            <a:t> and their initial values, such as the token (NFT Registry smart contract), token Id, highest bid, auction end time. </a:t>
          </a:r>
          <a:r>
            <a:rPr lang="en-US" b="0" i="1" u="none" baseline="0" dirty="0"/>
            <a:t>Conditions</a:t>
          </a:r>
          <a:r>
            <a:rPr lang="en-US" b="0" i="0" baseline="0" dirty="0"/>
            <a:t> for initiation – auction is not in progress; Initiated by the NFT Seller only.</a:t>
          </a:r>
          <a:endParaRPr lang="en-US"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1" i="0" baseline="0" dirty="0">
              <a:solidFill>
                <a:schemeClr val="accent2">
                  <a:lumMod val="75000"/>
                </a:schemeClr>
              </a:solidFill>
            </a:rPr>
            <a:t>Bid Function: </a:t>
          </a:r>
          <a:r>
            <a:rPr lang="en-US" b="0" i="0" baseline="0" dirty="0">
              <a:solidFill>
                <a:schemeClr val="tx1"/>
              </a:solidFill>
            </a:rPr>
            <a:t>A</a:t>
          </a:r>
          <a:r>
            <a:rPr lang="en-US" b="0" i="0" baseline="0" dirty="0"/>
            <a:t>llows participants to place bids on the auction. When a bid is made, the function verifies that the bid amount is greater than the current highest bid and updates the highest bid and bidder accordingly. </a:t>
          </a:r>
          <a:r>
            <a:rPr lang="en-US" b="0" i="1" u="none" baseline="0" dirty="0"/>
            <a:t>Conditions</a:t>
          </a:r>
          <a:r>
            <a:rPr lang="en-US" b="0" i="0" baseline="0" dirty="0"/>
            <a:t> for initiation – auction is in progress; a bidder’s balance must be higher than the bid; the seller cannot place bids.</a:t>
          </a:r>
          <a:endParaRPr lang="en-US" dirty="0"/>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2C913E6B-AB6C-495F-8194-72840CEF3FAD}">
      <dgm:prSet/>
      <dgm:spPr/>
      <dgm:t>
        <a:bodyPr/>
        <a:lstStyle/>
        <a:p>
          <a:pPr>
            <a:lnSpc>
              <a:spcPct val="100000"/>
            </a:lnSpc>
          </a:pPr>
          <a:r>
            <a:rPr lang="en-US" b="1" i="0" baseline="0" dirty="0">
              <a:solidFill>
                <a:schemeClr val="accent2">
                  <a:lumMod val="75000"/>
                </a:schemeClr>
              </a:solidFill>
            </a:rPr>
            <a:t>End Function:</a:t>
          </a:r>
          <a:r>
            <a:rPr lang="en-US" b="0" i="0" baseline="0" dirty="0"/>
            <a:t> Ends the auction after the pre-defined period. When the function is called, it </a:t>
          </a:r>
          <a:r>
            <a:rPr lang="en-US" b="0" i="1" baseline="0" dirty="0"/>
            <a:t>checks if the bidding period has ended</a:t>
          </a:r>
          <a:r>
            <a:rPr lang="en-US" b="0" i="0" baseline="0" dirty="0"/>
            <a:t>. It then transfers the highest bid amount to the Seller’s address and the NFT token to the highest bidder. If there are no bids, the NFT will be returned to the Seller. After the transfers, the function marks the auction as ended.</a:t>
          </a:r>
          <a:endParaRPr lang="en-US" dirty="0"/>
        </a:p>
      </dgm:t>
    </dgm:pt>
    <dgm:pt modelId="{7C2524D1-95F1-4C59-8F8A-4CEEB7E61FEF}" type="parTrans" cxnId="{E9AC511C-B1BF-47ED-AB2B-9A2A89128723}">
      <dgm:prSet/>
      <dgm:spPr/>
      <dgm:t>
        <a:bodyPr/>
        <a:lstStyle/>
        <a:p>
          <a:endParaRPr lang="en-US"/>
        </a:p>
      </dgm:t>
    </dgm:pt>
    <dgm:pt modelId="{A41CA1B1-B5FC-47B2-94DC-E0C8869BA3D4}" type="sibTrans" cxnId="{E9AC511C-B1BF-47ED-AB2B-9A2A89128723}">
      <dgm:prSet/>
      <dgm:spPr/>
      <dgm:t>
        <a:bodyPr/>
        <a:lstStyle/>
        <a:p>
          <a:endParaRPr lang="en-US"/>
        </a:p>
      </dgm:t>
    </dgm:pt>
    <dgm:pt modelId="{7701B606-E8BF-4B4D-8DC9-31189527D0C4}">
      <dgm:prSet/>
      <dgm:spPr/>
      <dgm:t>
        <a:bodyPr/>
        <a:lstStyle/>
        <a:p>
          <a:pPr>
            <a:lnSpc>
              <a:spcPct val="100000"/>
            </a:lnSpc>
          </a:pPr>
          <a:r>
            <a:rPr lang="en-US" b="1" i="0" baseline="0" dirty="0">
              <a:solidFill>
                <a:schemeClr val="accent2">
                  <a:lumMod val="75000"/>
                </a:schemeClr>
              </a:solidFill>
            </a:rPr>
            <a:t>Withdraw Function: </a:t>
          </a:r>
          <a:r>
            <a:rPr lang="en-US" b="0" i="0" baseline="0" dirty="0">
              <a:solidFill>
                <a:schemeClr val="tx1"/>
              </a:solidFill>
            </a:rPr>
            <a:t>A</a:t>
          </a:r>
          <a:r>
            <a:rPr lang="en-US" b="0" i="0" baseline="0" dirty="0"/>
            <a:t>llows bidders to withdraw their bids if they </a:t>
          </a:r>
          <a:r>
            <a:rPr lang="en-US" b="0" i="1" baseline="0" dirty="0"/>
            <a:t>are not the highest bidder</a:t>
          </a:r>
          <a:r>
            <a:rPr lang="en-US" b="0" i="0" baseline="0" dirty="0"/>
            <a:t>. The function checks the amount of the bid and transfers it back to the bidder's address. Withdrawals are allowed during and after the auction period.</a:t>
          </a:r>
          <a:endParaRPr lang="en-US" dirty="0"/>
        </a:p>
      </dgm:t>
    </dgm:pt>
    <dgm:pt modelId="{2C4B43C7-9ED1-4D5B-90C1-3D2267F99744}" type="parTrans" cxnId="{40FA6D9F-73D8-4295-A6EF-ACADA0C1F3DA}">
      <dgm:prSet/>
      <dgm:spPr/>
      <dgm:t>
        <a:bodyPr/>
        <a:lstStyle/>
        <a:p>
          <a:endParaRPr lang="en-US"/>
        </a:p>
      </dgm:t>
    </dgm:pt>
    <dgm:pt modelId="{8E66A10E-3F1E-4323-932E-9093840ACFB5}" type="sibTrans" cxnId="{40FA6D9F-73D8-4295-A6EF-ACADA0C1F3DA}">
      <dgm:prSet/>
      <dgm:spPr/>
      <dgm:t>
        <a:bodyPr/>
        <a:lstStyle/>
        <a:p>
          <a:endParaRPr lang="en-US"/>
        </a:p>
      </dgm:t>
    </dgm:pt>
    <dgm:pt modelId="{043B3176-E012-4C25-B060-778940DB1539}">
      <dgm:prSet/>
      <dgm:spPr/>
      <dgm:t>
        <a:bodyPr/>
        <a:lstStyle/>
        <a:p>
          <a:pPr>
            <a:lnSpc>
              <a:spcPct val="100000"/>
            </a:lnSpc>
          </a:pPr>
          <a:r>
            <a:rPr lang="en-US" b="1" i="0" baseline="0" dirty="0">
              <a:solidFill>
                <a:schemeClr val="accent2">
                  <a:lumMod val="75000"/>
                </a:schemeClr>
              </a:solidFill>
            </a:rPr>
            <a:t>Event Emission: </a:t>
          </a:r>
          <a:r>
            <a:rPr lang="en-US" b="0" i="0" baseline="0" dirty="0"/>
            <a:t>Each function above emits an event that allows to track the auction's progress and enables users to monitor different stages of the auction.</a:t>
          </a:r>
          <a:endParaRPr lang="en-US" dirty="0"/>
        </a:p>
      </dgm:t>
    </dgm:pt>
    <dgm:pt modelId="{2D732F6D-D267-40F1-A389-006372DCEE71}" type="parTrans" cxnId="{318AF794-04D6-483C-9BAE-2C887DD83C0C}">
      <dgm:prSet/>
      <dgm:spPr/>
      <dgm:t>
        <a:bodyPr/>
        <a:lstStyle/>
        <a:p>
          <a:endParaRPr lang="en-US"/>
        </a:p>
      </dgm:t>
    </dgm:pt>
    <dgm:pt modelId="{701534DC-2C35-4F97-A833-6EC33D097F9A}" type="sibTrans" cxnId="{318AF794-04D6-483C-9BAE-2C887DD83C0C}">
      <dgm:prSet/>
      <dgm:spPr/>
      <dgm:t>
        <a:bodyPr/>
        <a:lstStyle/>
        <a:p>
          <a:endParaRPr lang="en-US"/>
        </a:p>
      </dgm:t>
    </dgm:pt>
    <dgm:pt modelId="{CDAA5682-53B8-4162-A759-27FF490D3EA0}">
      <dgm:prSet/>
      <dgm:spPr/>
      <dgm:t>
        <a:bodyPr/>
        <a:lstStyle/>
        <a:p>
          <a:pPr>
            <a:lnSpc>
              <a:spcPct val="100000"/>
            </a:lnSpc>
          </a:pPr>
          <a:r>
            <a:rPr lang="en-US" b="1" i="0" baseline="0" dirty="0"/>
            <a:t>Admin</a:t>
          </a:r>
          <a:r>
            <a:rPr lang="en-US" b="0" i="0" baseline="0" dirty="0"/>
            <a:t>: NFT Seller is the administrator</a:t>
          </a:r>
        </a:p>
        <a:p>
          <a:pPr>
            <a:lnSpc>
              <a:spcPct val="100000"/>
            </a:lnSpc>
          </a:pPr>
          <a:r>
            <a:rPr lang="en-US" b="1" i="0" baseline="0" dirty="0"/>
            <a:t>Deployment</a:t>
          </a:r>
          <a:r>
            <a:rPr lang="en-US" b="0" i="0" baseline="0" dirty="0"/>
            <a:t>: Auction Smart Contract is deployed via the Auction Deployer Smart Contract</a:t>
          </a:r>
          <a:endParaRPr lang="en-US" dirty="0"/>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68609" custScaleY="102476" custLinFactNeighborX="-10023" custLinFactNeighborY="-2144"/>
      <dgm:spPr/>
    </dgm:pt>
    <dgm:pt modelId="{CAEE0621-7AF4-442B-8893-A7CE7B7C9FB3}" type="pres">
      <dgm:prSet presAssocID="{CDAA5682-53B8-4162-A759-27FF490D3EA0}" presName="iconRect" presStyleLbl="node1" presStyleIdx="1" presStyleCnt="2" custLinFactNeighborX="56767" custLinFactNeighborY="-17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43481" custLinFactNeighborX="-26582" custLinFactNeighborY="1429">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E9AC511C-B1BF-47ED-AB2B-9A2A89128723}" srcId="{83C20B4A-93A6-4570-8D0C-E2C7E0EB1B26}" destId="{2C913E6B-AB6C-495F-8194-72840CEF3FAD}" srcOrd="2" destOrd="0" parTransId="{7C2524D1-95F1-4C59-8F8A-4CEEB7E61FEF}" sibTransId="{A41CA1B1-B5FC-47B2-94DC-E0C8869BA3D4}"/>
    <dgm:cxn modelId="{034C1E20-14B0-41A7-BB69-6289507D2D2F}" type="presOf" srcId="{7701B606-E8BF-4B4D-8DC9-31189527D0C4}" destId="{5E5554BE-4F73-45A3-8F16-AC503B40ED41}" srcOrd="0" destOrd="3"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9531BA6B-1EFE-4081-8C9C-39EAE0889060}" type="presOf" srcId="{043B3176-E012-4C25-B060-778940DB1539}" destId="{5E5554BE-4F73-45A3-8F16-AC503B40ED41}" srcOrd="0" destOrd="4" presId="urn:microsoft.com/office/officeart/2018/2/layout/IconVerticalSolidList"/>
    <dgm:cxn modelId="{77BB218F-06AA-4445-8600-912D7FD5FCD9}" type="presOf" srcId="{2C913E6B-AB6C-495F-8194-72840CEF3FAD}" destId="{5E5554BE-4F73-45A3-8F16-AC503B40ED41}" srcOrd="0" destOrd="2" presId="urn:microsoft.com/office/officeart/2018/2/layout/IconVerticalSolidList"/>
    <dgm:cxn modelId="{318AF794-04D6-483C-9BAE-2C887DD83C0C}" srcId="{83C20B4A-93A6-4570-8D0C-E2C7E0EB1B26}" destId="{043B3176-E012-4C25-B060-778940DB1539}" srcOrd="4" destOrd="0" parTransId="{2D732F6D-D267-40F1-A389-006372DCEE71}" sibTransId="{701534DC-2C35-4F97-A833-6EC33D097F9A}"/>
    <dgm:cxn modelId="{40FA6D9F-73D8-4295-A6EF-ACADA0C1F3DA}" srcId="{83C20B4A-93A6-4570-8D0C-E2C7E0EB1B26}" destId="{7701B606-E8BF-4B4D-8DC9-31189527D0C4}" srcOrd="3" destOrd="0" parTransId="{2C4B43C7-9ED1-4D5B-90C1-3D2267F99744}" sibTransId="{8E66A10E-3F1E-4323-932E-9093840ACFB5}"/>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839925"/>
          <a:ext cx="6087724" cy="13374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150656" y="1131976"/>
          <a:ext cx="716569" cy="71656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101069" y="829183"/>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622300">
            <a:lnSpc>
              <a:spcPct val="100000"/>
            </a:lnSpc>
            <a:spcBef>
              <a:spcPct val="0"/>
            </a:spcBef>
            <a:spcAft>
              <a:spcPct val="35000"/>
            </a:spcAft>
            <a:buNone/>
          </a:pPr>
          <a:r>
            <a:rPr lang="en-US" sz="1400" b="0" i="0" u="none" strike="noStrike" kern="1200" baseline="0" dirty="0"/>
            <a:t>A Solidity based Non-Fungible Token (NFT) minting and registration contract allows users to register and mint NFTs on a blockchain network. NFT smart contracts can utilize the ERC721 standard. Building blocks of the contract are:</a:t>
          </a:r>
          <a:endParaRPr lang="en-US" sz="1400" kern="1200" dirty="0"/>
        </a:p>
      </dsp:txBody>
      <dsp:txXfrm>
        <a:off x="1101069" y="829183"/>
        <a:ext cx="4732020" cy="1302853"/>
      </dsp:txXfrm>
    </dsp:sp>
    <dsp:sp modelId="{5E5554BE-4F73-45A3-8F16-AC503B40ED41}">
      <dsp:nvSpPr>
        <dsp:cNvPr id="0" name=""/>
        <dsp:cNvSpPr/>
      </dsp:nvSpPr>
      <dsp:spPr>
        <a:xfrm>
          <a:off x="6238277" y="1603377"/>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488950">
            <a:lnSpc>
              <a:spcPct val="100000"/>
            </a:lnSpc>
            <a:spcBef>
              <a:spcPct val="0"/>
            </a:spcBef>
            <a:spcAft>
              <a:spcPct val="35000"/>
            </a:spcAft>
            <a:buNone/>
          </a:pPr>
          <a:r>
            <a:rPr lang="en-US" sz="1100" b="1" i="0" kern="1200" baseline="0" dirty="0">
              <a:solidFill>
                <a:srgbClr val="FF0000"/>
              </a:solidFill>
            </a:rPr>
            <a:t>Register Artwork: </a:t>
          </a:r>
          <a:r>
            <a:rPr lang="en-US" sz="1100" b="0" i="0" kern="1200" baseline="0" dirty="0"/>
            <a:t>This function defines the contracts variables, which include address of the owner, name of the artwork, name of the artist, initial value and the URI location of the artwork. </a:t>
          </a:r>
        </a:p>
        <a:p>
          <a:pPr marL="0" lvl="0" indent="0" algn="just" defTabSz="488950">
            <a:lnSpc>
              <a:spcPct val="100000"/>
            </a:lnSpc>
            <a:spcBef>
              <a:spcPct val="0"/>
            </a:spcBef>
            <a:spcAft>
              <a:spcPct val="35000"/>
            </a:spcAft>
            <a:buNone/>
          </a:pPr>
          <a:r>
            <a:rPr lang="en-US" sz="1100" b="1" i="0" kern="1200" baseline="0" dirty="0">
              <a:solidFill>
                <a:srgbClr val="FF0000"/>
              </a:solidFill>
            </a:rPr>
            <a:t>Minting Tokens: </a:t>
          </a:r>
          <a:r>
            <a:rPr lang="en-US" sz="1100" b="0" i="0" kern="1200" baseline="0" dirty="0">
              <a:solidFill>
                <a:schemeClr val="tx1"/>
              </a:solidFill>
            </a:rPr>
            <a:t>The NFT smart contract includes functionality for minting unique NFT tokens. The safe Mint function ensures that new tokens can be safely created and transferred. </a:t>
          </a:r>
          <a:endParaRPr lang="en-US" sz="1100" b="0" i="0" kern="1200" baseline="0" dirty="0">
            <a:solidFill>
              <a:srgbClr val="C00000"/>
            </a:solidFill>
          </a:endParaRPr>
        </a:p>
        <a:p>
          <a:pPr marL="0" lvl="0" indent="0" algn="just" defTabSz="488950">
            <a:lnSpc>
              <a:spcPct val="100000"/>
            </a:lnSpc>
            <a:spcBef>
              <a:spcPct val="0"/>
            </a:spcBef>
            <a:spcAft>
              <a:spcPct val="35000"/>
            </a:spcAft>
            <a:buNone/>
          </a:pPr>
          <a:r>
            <a:rPr lang="en-US" sz="1100" b="1" i="0" kern="1200" baseline="0" dirty="0">
              <a:solidFill>
                <a:srgbClr val="FF0000"/>
              </a:solidFill>
            </a:rPr>
            <a:t>Metadata Storage: </a:t>
          </a:r>
          <a:r>
            <a:rPr lang="en-US" sz="1100" b="0" i="0" kern="1200" baseline="0" dirty="0">
              <a:solidFill>
                <a:schemeClr val="tx1"/>
              </a:solidFill>
            </a:rPr>
            <a:t>The smart contract allows for storage of the metadata of the NFT. </a:t>
          </a:r>
        </a:p>
        <a:p>
          <a:pPr marL="0" lvl="0" indent="0" algn="just" defTabSz="488950">
            <a:lnSpc>
              <a:spcPct val="100000"/>
            </a:lnSpc>
            <a:spcBef>
              <a:spcPct val="0"/>
            </a:spcBef>
            <a:spcAft>
              <a:spcPct val="35000"/>
            </a:spcAft>
            <a:buNone/>
          </a:pPr>
          <a:r>
            <a:rPr lang="en-US" sz="1100" b="1" i="0" kern="1200" baseline="0" dirty="0">
              <a:solidFill>
                <a:srgbClr val="FF0000"/>
              </a:solidFill>
            </a:rPr>
            <a:t>SetApprovalForAll: </a:t>
          </a:r>
          <a:r>
            <a:rPr lang="en-US" sz="1100" b="0" i="0" kern="1200" baseline="0" dirty="0"/>
            <a:t>A</a:t>
          </a:r>
          <a:r>
            <a:rPr lang="en-US" sz="1100" b="0" i="0" kern="1200" dirty="0"/>
            <a:t>llows the owner of a NFT to grant approval to another address to manage their NFTs, the approved address can manage NFTs on their behalf. Utilizing this functionality allows the auction contract to transfer the NFT to the new owner if sold or back to the original owner if not sold. </a:t>
          </a:r>
          <a:endParaRPr lang="en-US" sz="1100" b="0" i="0" kern="1200" baseline="0" dirty="0">
            <a:solidFill>
              <a:schemeClr val="tx1"/>
            </a:solidFill>
          </a:endParaRPr>
        </a:p>
        <a:p>
          <a:pPr marL="0" lvl="0" indent="0" algn="just" defTabSz="488950">
            <a:lnSpc>
              <a:spcPct val="100000"/>
            </a:lnSpc>
            <a:spcBef>
              <a:spcPct val="0"/>
            </a:spcBef>
            <a:spcAft>
              <a:spcPct val="35000"/>
            </a:spcAft>
            <a:buNone/>
          </a:pPr>
          <a:r>
            <a:rPr lang="en-US" sz="1100" b="1" i="0" kern="1200" baseline="0" dirty="0">
              <a:solidFill>
                <a:srgbClr val="FF0000"/>
              </a:solidFill>
            </a:rPr>
            <a:t>Event Emission: </a:t>
          </a:r>
          <a:r>
            <a:rPr lang="en-US" sz="1100" b="0" i="0" kern="1200" baseline="0" dirty="0">
              <a:solidFill>
                <a:schemeClr val="tx1"/>
              </a:solidFill>
            </a:rPr>
            <a:t>E</a:t>
          </a:r>
          <a:r>
            <a:rPr lang="en-US" sz="1100" b="0" i="0" kern="1200" baseline="0" dirty="0"/>
            <a:t>vent emission is used to emit the unique Token ID of the NFT. Token ID </a:t>
          </a:r>
          <a:r>
            <a:rPr lang="en-US" sz="1100" b="0" i="0" kern="1200" dirty="0"/>
            <a:t>serves as a unique identifier and enables the NFT to be tracked on the blockchain.</a:t>
          </a:r>
          <a:endParaRPr lang="en-US" sz="1100" b="0" i="0" kern="1200" baseline="0" dirty="0"/>
        </a:p>
      </dsp:txBody>
      <dsp:txXfrm>
        <a:off x="6238277" y="1603377"/>
        <a:ext cx="4277313" cy="1302853"/>
      </dsp:txXfrm>
    </dsp:sp>
    <dsp:sp modelId="{21334611-4C75-4183-8585-5A0FDF696521}">
      <dsp:nvSpPr>
        <dsp:cNvPr id="0" name=""/>
        <dsp:cNvSpPr/>
      </dsp:nvSpPr>
      <dsp:spPr>
        <a:xfrm>
          <a:off x="0" y="2466094"/>
          <a:ext cx="6087724"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197792" y="2771497"/>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046347" y="2505531"/>
          <a:ext cx="4846571"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622300">
            <a:lnSpc>
              <a:spcPct val="100000"/>
            </a:lnSpc>
            <a:spcBef>
              <a:spcPct val="0"/>
            </a:spcBef>
            <a:spcAft>
              <a:spcPct val="35000"/>
            </a:spcAft>
            <a:buNone/>
          </a:pPr>
          <a:r>
            <a:rPr lang="en-US" sz="1400" b="1" kern="1200" dirty="0"/>
            <a:t>Artist: </a:t>
          </a:r>
          <a:r>
            <a:rPr lang="en-US" sz="1400" b="0" kern="1200" dirty="0"/>
            <a:t>Registers Artwork and </a:t>
          </a:r>
          <a:r>
            <a:rPr lang="en-US" sz="1400" b="0" kern="1200"/>
            <a:t>mints unique </a:t>
          </a:r>
          <a:r>
            <a:rPr lang="en-US" sz="1400" b="0" kern="1200" dirty="0"/>
            <a:t>NFT token</a:t>
          </a:r>
        </a:p>
        <a:p>
          <a:pPr marL="0" lvl="0" indent="0" algn="just" defTabSz="622300">
            <a:lnSpc>
              <a:spcPct val="100000"/>
            </a:lnSpc>
            <a:spcBef>
              <a:spcPct val="0"/>
            </a:spcBef>
            <a:spcAft>
              <a:spcPct val="35000"/>
            </a:spcAft>
            <a:buNone/>
          </a:pPr>
          <a:r>
            <a:rPr lang="en-US" sz="1400" b="1" kern="1200" dirty="0"/>
            <a:t>Auction: </a:t>
          </a:r>
          <a:r>
            <a:rPr lang="en-US" sz="1400" b="0" kern="1200" dirty="0"/>
            <a:t>Approved to manage artwork transfer and payment</a:t>
          </a:r>
          <a:endParaRPr lang="en-US" sz="1400" b="1" kern="1200" dirty="0"/>
        </a:p>
        <a:p>
          <a:pPr marL="0" lvl="0" indent="0" algn="just" defTabSz="622300">
            <a:lnSpc>
              <a:spcPct val="100000"/>
            </a:lnSpc>
            <a:spcBef>
              <a:spcPct val="0"/>
            </a:spcBef>
            <a:spcAft>
              <a:spcPct val="35000"/>
            </a:spcAft>
            <a:buNone/>
          </a:pPr>
          <a:r>
            <a:rPr lang="en-US" sz="1400" b="1" kern="1200" dirty="0"/>
            <a:t>Deployment:</a:t>
          </a:r>
          <a:r>
            <a:rPr lang="en-US" sz="1400" kern="1200" dirty="0"/>
            <a:t> NFT Register Smart contract it deployed via the Auction Deployer Smart Contract</a:t>
          </a:r>
        </a:p>
      </dsp:txBody>
      <dsp:txXfrm>
        <a:off x="1046347" y="2505531"/>
        <a:ext cx="4846571" cy="1302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693830"/>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98697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693830"/>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A Solidity based Auction smart contract enables participants to bid on an NFT, with the highest bidder winning the auction. The building blocks of the Auction smart contract include:</a:t>
          </a:r>
          <a:endParaRPr lang="en-US" sz="1500" kern="1200" dirty="0"/>
        </a:p>
      </dsp:txBody>
      <dsp:txXfrm>
        <a:off x="1504795" y="693830"/>
        <a:ext cx="4732020" cy="1302853"/>
      </dsp:txXfrm>
    </dsp:sp>
    <dsp:sp modelId="{5E5554BE-4F73-45A3-8F16-AC503B40ED41}">
      <dsp:nvSpPr>
        <dsp:cNvPr id="0" name=""/>
        <dsp:cNvSpPr/>
      </dsp:nvSpPr>
      <dsp:spPr>
        <a:xfrm>
          <a:off x="6236815" y="693830"/>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Start Function:</a:t>
          </a:r>
          <a:r>
            <a:rPr lang="en-US" sz="1100" b="0" i="0" kern="1200" baseline="0" dirty="0"/>
            <a:t> Defines the contract's </a:t>
          </a:r>
          <a:r>
            <a:rPr lang="en-US" sz="1100" b="0" i="1" kern="1200" baseline="0" dirty="0"/>
            <a:t>variables</a:t>
          </a:r>
          <a:r>
            <a:rPr lang="en-US" sz="1100" b="0" i="0" kern="1200" baseline="0" dirty="0"/>
            <a:t> and their initial values, such as the token (NFT Registry smart contract), token Id, highest bid, auction end time. </a:t>
          </a:r>
          <a:r>
            <a:rPr lang="en-US" sz="1100" b="0" i="1" u="none" kern="1200" baseline="0" dirty="0"/>
            <a:t>Conditions</a:t>
          </a:r>
          <a:r>
            <a:rPr lang="en-US" sz="1100" b="0" i="0" kern="1200" baseline="0" dirty="0"/>
            <a:t> for initiation – auction is not in progress; Initiated by the NFT Seller only.</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Bid Function: </a:t>
          </a:r>
          <a:r>
            <a:rPr lang="en-US" sz="1100" b="0" i="0" kern="1200" baseline="0" dirty="0">
              <a:solidFill>
                <a:schemeClr val="tx1"/>
              </a:solidFill>
            </a:rPr>
            <a:t>A</a:t>
          </a:r>
          <a:r>
            <a:rPr lang="en-US" sz="1100" b="0" i="0" kern="1200" baseline="0" dirty="0"/>
            <a:t>llows participants to place bids on the auction. When a bid is made, the function verifies that the bid amount is greater than the current highest bid and updates the highest bid and bidder accordingly. </a:t>
          </a:r>
          <a:r>
            <a:rPr lang="en-US" sz="1100" b="0" i="1" u="none" kern="1200" baseline="0" dirty="0"/>
            <a:t>Conditions</a:t>
          </a:r>
          <a:r>
            <a:rPr lang="en-US" sz="1100" b="0" i="0" kern="1200" baseline="0" dirty="0"/>
            <a:t> for initiation – auction is in progress; a bidder’s balance must be higher than the bid; the seller cannot place bids.</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End Function:</a:t>
          </a:r>
          <a:r>
            <a:rPr lang="en-US" sz="1100" b="0" i="0" kern="1200" baseline="0" dirty="0"/>
            <a:t> Ends the auction after the pre-defined period. When the function is called, it </a:t>
          </a:r>
          <a:r>
            <a:rPr lang="en-US" sz="1100" b="0" i="1" kern="1200" baseline="0" dirty="0"/>
            <a:t>checks if the bidding period has ended</a:t>
          </a:r>
          <a:r>
            <a:rPr lang="en-US" sz="1100" b="0" i="0" kern="1200" baseline="0" dirty="0"/>
            <a:t>. It then transfers the highest bid amount to the Seller’s address and the NFT token to the highest bidder. If there are no bids, the NFT will be returned to the Seller. After the transfers, the function marks the auction as ended.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Withdraw Function: </a:t>
          </a:r>
          <a:r>
            <a:rPr lang="en-US" sz="1100" b="0" i="0" kern="1200" baseline="0" dirty="0">
              <a:solidFill>
                <a:schemeClr val="tx1"/>
              </a:solidFill>
            </a:rPr>
            <a:t>A</a:t>
          </a:r>
          <a:r>
            <a:rPr lang="en-US" sz="1100" b="0" i="0" kern="1200" baseline="0" dirty="0"/>
            <a:t>llows bidders to withdraw their bids if they </a:t>
          </a:r>
          <a:r>
            <a:rPr lang="en-US" sz="1100" b="0" i="1" kern="1200" baseline="0" dirty="0"/>
            <a:t>are not the highest bidder</a:t>
          </a:r>
          <a:r>
            <a:rPr lang="en-US" sz="1100" b="0" i="0" kern="1200" baseline="0" dirty="0"/>
            <a:t>. The function checks the amount of the bid and transfers it back to the bidder's address. Withdrawals are allowed during and after the auction period.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Event Emission: </a:t>
          </a:r>
          <a:r>
            <a:rPr lang="en-US" sz="1100" b="0" i="0" kern="1200" baseline="0" dirty="0"/>
            <a:t>Each function above emits an event that allows to track the auction's progress and enables users to monitor different stages of the auction.</a:t>
          </a:r>
          <a:endParaRPr lang="en-US" sz="1100" kern="1200" dirty="0"/>
        </a:p>
      </dsp:txBody>
      <dsp:txXfrm>
        <a:off x="6236815" y="693830"/>
        <a:ext cx="4277313" cy="1302853"/>
      </dsp:txXfrm>
    </dsp:sp>
    <dsp:sp modelId="{21334611-4C75-4183-8585-5A0FDF696521}">
      <dsp:nvSpPr>
        <dsp:cNvPr id="0" name=""/>
        <dsp:cNvSpPr/>
      </dsp:nvSpPr>
      <dsp:spPr>
        <a:xfrm>
          <a:off x="15137" y="2294463"/>
          <a:ext cx="4949897" cy="1335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406774" y="2619242"/>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261813" y="2357143"/>
          <a:ext cx="3917348"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1" i="0" kern="1200" baseline="0" dirty="0"/>
            <a:t>Admin</a:t>
          </a:r>
          <a:r>
            <a:rPr lang="en-US" sz="1500" b="0" i="0" kern="1200" baseline="0" dirty="0"/>
            <a:t>: NFT Seller is the administrator</a:t>
          </a:r>
        </a:p>
        <a:p>
          <a:pPr marL="0" lvl="0" indent="0" algn="l" defTabSz="666750">
            <a:lnSpc>
              <a:spcPct val="100000"/>
            </a:lnSpc>
            <a:spcBef>
              <a:spcPct val="0"/>
            </a:spcBef>
            <a:spcAft>
              <a:spcPct val="35000"/>
            </a:spcAft>
            <a:buNone/>
          </a:pPr>
          <a:r>
            <a:rPr lang="en-US" sz="1500" b="1" i="0" kern="1200" baseline="0" dirty="0"/>
            <a:t>Deployment</a:t>
          </a:r>
          <a:r>
            <a:rPr lang="en-US" sz="1500" b="0" i="0" kern="1200" baseline="0" dirty="0"/>
            <a:t>: Auction Smart Contract is deployed via the Auction Deployer Smart Contract</a:t>
          </a:r>
          <a:endParaRPr lang="en-US" sz="1500" kern="1200" dirty="0"/>
        </a:p>
      </dsp:txBody>
      <dsp:txXfrm>
        <a:off x="1261813" y="2357143"/>
        <a:ext cx="3917348" cy="13028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75A0-DCD8-0231-4ED3-7C83F903A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330BD3-5756-938A-8CFD-5C6CF1998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22A705-D9C1-89C6-5ACA-56F35F24F5E1}"/>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5" name="Footer Placeholder 4">
            <a:extLst>
              <a:ext uri="{FF2B5EF4-FFF2-40B4-BE49-F238E27FC236}">
                <a16:creationId xmlns:a16="http://schemas.microsoft.com/office/drawing/2014/main" id="{F0531994-A2D0-2F64-8FEE-28F5448EB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FF7E9-92FB-B023-F45D-8E978DFAF473}"/>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68570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E62F-3C86-B603-F41E-7D264A58F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51963F-109C-6F36-C4D2-6764A255F7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51C93-2016-8F15-B38A-24C55B7666E3}"/>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5" name="Footer Placeholder 4">
            <a:extLst>
              <a:ext uri="{FF2B5EF4-FFF2-40B4-BE49-F238E27FC236}">
                <a16:creationId xmlns:a16="http://schemas.microsoft.com/office/drawing/2014/main" id="{52BBD50A-A791-A295-E46D-FCBE85053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5176C-6D67-D012-59F4-D0FE41BE3158}"/>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69347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2CFE8-1A1A-874A-2B3A-E6AD19157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3BCF8-4619-ABE0-7866-8F3C16423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1F65E-27B6-5C95-C586-695FAC045563}"/>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5" name="Footer Placeholder 4">
            <a:extLst>
              <a:ext uri="{FF2B5EF4-FFF2-40B4-BE49-F238E27FC236}">
                <a16:creationId xmlns:a16="http://schemas.microsoft.com/office/drawing/2014/main" id="{6BE6A1DB-74C5-4A6A-35BF-31C34FF9F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57C95-951D-D181-B88C-138DBA6328B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1186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11E9-2C47-9407-349E-D6CA8112023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FFBF067-6942-5790-1A3C-D97A7525D17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DC470-78E4-AEE9-7260-E58124A83B1A}"/>
              </a:ext>
            </a:extLst>
          </p:cNvPr>
          <p:cNvSpPr>
            <a:spLocks noGrp="1"/>
          </p:cNvSpPr>
          <p:nvPr>
            <p:ph type="dt" sz="half" idx="10"/>
          </p:nvPr>
        </p:nvSpPr>
        <p:spPr/>
        <p:txBody>
          <a:bodyPr/>
          <a:lstStyle/>
          <a:p>
            <a:fld id="{63D456BD-52B8-4176-8486-7C75A30CFD68}" type="datetimeFigureOut">
              <a:rPr lang="en-US" smtClean="0"/>
              <a:t>5/13/2023</a:t>
            </a:fld>
            <a:endParaRPr lang="en-US"/>
          </a:p>
        </p:txBody>
      </p:sp>
      <p:sp>
        <p:nvSpPr>
          <p:cNvPr id="5" name="Footer Placeholder 4">
            <a:extLst>
              <a:ext uri="{FF2B5EF4-FFF2-40B4-BE49-F238E27FC236}">
                <a16:creationId xmlns:a16="http://schemas.microsoft.com/office/drawing/2014/main" id="{7603A5C7-B814-A6A4-170E-F16331A18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C92DD-B4F3-D52F-21FE-01B3934548AC}"/>
              </a:ext>
            </a:extLst>
          </p:cNvPr>
          <p:cNvSpPr>
            <a:spLocks noGrp="1"/>
          </p:cNvSpPr>
          <p:nvPr>
            <p:ph type="sldNum" sz="quarter" idx="12"/>
          </p:nvPr>
        </p:nvSpPr>
        <p:spPr/>
        <p:txBody>
          <a:bodyPr/>
          <a:lstStyle/>
          <a:p>
            <a:fld id="{CAF4C70B-22D5-435C-8A16-DB98B4D3673D}" type="slidenum">
              <a:rPr lang="en-US" smtClean="0"/>
              <a:t>‹#›</a:t>
            </a:fld>
            <a:endParaRPr lang="en-US"/>
          </a:p>
        </p:txBody>
      </p:sp>
    </p:spTree>
    <p:extLst>
      <p:ext uri="{BB962C8B-B14F-4D97-AF65-F5344CB8AC3E}">
        <p14:creationId xmlns:p14="http://schemas.microsoft.com/office/powerpoint/2010/main" val="27120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182D-B7C9-E950-C017-444E42F64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7D27F-74D4-9CA9-E76C-6E7C9D26A8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30CC3-66AA-0B91-C2F0-B1382C5804F3}"/>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5" name="Footer Placeholder 4">
            <a:extLst>
              <a:ext uri="{FF2B5EF4-FFF2-40B4-BE49-F238E27FC236}">
                <a16:creationId xmlns:a16="http://schemas.microsoft.com/office/drawing/2014/main" id="{3B821761-CF56-767C-4290-A8066072F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FBB0F-2681-A30C-4A6A-552E8EF5D9A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46892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1CEC-7EB2-88FD-9C21-DEEB1D5CC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882C9-37CC-2830-E94F-7471B6CAE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3ABCA-36C5-6D3B-C8E6-93F43DAE0930}"/>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5" name="Footer Placeholder 4">
            <a:extLst>
              <a:ext uri="{FF2B5EF4-FFF2-40B4-BE49-F238E27FC236}">
                <a16:creationId xmlns:a16="http://schemas.microsoft.com/office/drawing/2014/main" id="{74316310-AAC9-7C18-A647-8ED32D5A5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F10E1-A038-C443-97B4-9F63FC48450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0726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7DE8-66D2-D051-D31F-8AB114532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33723-D7F8-6E38-FB1B-7126D2F03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29E656-DD4E-8D9B-2DC8-4271A9A92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60A4D-800A-E092-C58D-80203C695869}"/>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6" name="Footer Placeholder 5">
            <a:extLst>
              <a:ext uri="{FF2B5EF4-FFF2-40B4-BE49-F238E27FC236}">
                <a16:creationId xmlns:a16="http://schemas.microsoft.com/office/drawing/2014/main" id="{F89CAF7D-252E-2FDB-306B-F19398832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57EA9-5957-C6A5-F57D-95C0735F83B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21089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2AB9-C999-6973-728A-EE2D9150F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CB375-A510-B8A9-8B45-BD51CB89F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0F5823-4C50-729E-9B9B-7D5FB76AD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C5B26-E538-E565-E8B9-DA0B1A1A5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6076E-178D-7D2C-AED3-F8FC48118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FE5E0-C462-8CA4-9A24-804DE080ACB9}"/>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8" name="Footer Placeholder 7">
            <a:extLst>
              <a:ext uri="{FF2B5EF4-FFF2-40B4-BE49-F238E27FC236}">
                <a16:creationId xmlns:a16="http://schemas.microsoft.com/office/drawing/2014/main" id="{67B132AE-41A0-A88F-4AB1-5FC195F3CE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8F670-A592-622C-8405-165B1EEFF7E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9468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3D60-DAE8-790D-7A98-F13B5526F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01ABB-CDAE-D722-EDAA-37B9CA5A9DC9}"/>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4" name="Footer Placeholder 3">
            <a:extLst>
              <a:ext uri="{FF2B5EF4-FFF2-40B4-BE49-F238E27FC236}">
                <a16:creationId xmlns:a16="http://schemas.microsoft.com/office/drawing/2014/main" id="{CE3875E7-9E4B-9EFA-3DDF-F2B6B81F9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599DB4-53BA-C81F-AB23-983C4474EBF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3112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9412-F82C-5B47-35B2-D66BAB015CEA}"/>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3" name="Footer Placeholder 2">
            <a:extLst>
              <a:ext uri="{FF2B5EF4-FFF2-40B4-BE49-F238E27FC236}">
                <a16:creationId xmlns:a16="http://schemas.microsoft.com/office/drawing/2014/main" id="{091355B6-74F5-759D-7B9D-2E9A8E469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5A8CB-75B8-4052-DFBB-DE9E8AA6DCDC}"/>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51274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2C28-2A94-4F9E-36E4-8AAECC201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556DB-A81B-DBB5-E501-322EAA8B2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F768D-6D19-9C6A-5D2D-3A57BE443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008EB-9C82-3BCF-4545-52880B50DF6E}"/>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6" name="Footer Placeholder 5">
            <a:extLst>
              <a:ext uri="{FF2B5EF4-FFF2-40B4-BE49-F238E27FC236}">
                <a16:creationId xmlns:a16="http://schemas.microsoft.com/office/drawing/2014/main" id="{39DCDF24-42FC-419F-2325-F087F5423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930AA-BE35-51E2-B0CE-A1240505823D}"/>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9192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4C18-D9BD-7935-57A7-CA60DA93F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884FF-1DCE-99F1-7E03-5FDF3D79B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8BF335-41DF-3BE8-E239-CE8DE4BA0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8D84-A461-4F04-90CF-B6D6C80058C5}"/>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6" name="Footer Placeholder 5">
            <a:extLst>
              <a:ext uri="{FF2B5EF4-FFF2-40B4-BE49-F238E27FC236}">
                <a16:creationId xmlns:a16="http://schemas.microsoft.com/office/drawing/2014/main" id="{477868E7-EE73-AEB9-86D4-F3202975F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322B8-1979-5F62-BC31-0D7089AA462E}"/>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1518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F8AE0-085A-2C09-E7B9-C03FC6A33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F37B9-507E-ADEA-6C30-C758B48D5C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CFBDE-B5BA-87D8-1FFD-16D28DE5D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4EE48-03CC-4D00-B145-A19103A86E2C}" type="datetimeFigureOut">
              <a:rPr lang="en-US" smtClean="0"/>
              <a:t>5/13/2023</a:t>
            </a:fld>
            <a:endParaRPr lang="en-US"/>
          </a:p>
        </p:txBody>
      </p:sp>
      <p:sp>
        <p:nvSpPr>
          <p:cNvPr id="5" name="Footer Placeholder 4">
            <a:extLst>
              <a:ext uri="{FF2B5EF4-FFF2-40B4-BE49-F238E27FC236}">
                <a16:creationId xmlns:a16="http://schemas.microsoft.com/office/drawing/2014/main" id="{F0820DAE-F195-F2C9-5396-B6CB190B3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7ADE8-B94B-A236-A4A0-37E6E6720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80BD1-FF9B-4C8A-B409-0C45109E6C42}" type="slidenum">
              <a:rPr lang="en-US" smtClean="0"/>
              <a:t>‹#›</a:t>
            </a:fld>
            <a:endParaRPr lang="en-US"/>
          </a:p>
        </p:txBody>
      </p:sp>
    </p:spTree>
    <p:extLst>
      <p:ext uri="{BB962C8B-B14F-4D97-AF65-F5344CB8AC3E}">
        <p14:creationId xmlns:p14="http://schemas.microsoft.com/office/powerpoint/2010/main" val="315727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30259107-4551-E603-A90B-38C62D479065}"/>
              </a:ext>
            </a:extLst>
          </p:cNvPr>
          <p:cNvPicPr>
            <a:picLocks noChangeAspect="1"/>
          </p:cNvPicPr>
          <p:nvPr/>
        </p:nvPicPr>
        <p:blipFill rotWithShape="1">
          <a:blip r:embed="rId2"/>
          <a:srcRect l="13295" r="7394"/>
          <a:stretch/>
        </p:blipFill>
        <p:spPr>
          <a:xfrm>
            <a:off x="1" y="10"/>
            <a:ext cx="9669642" cy="6857990"/>
          </a:xfrm>
          <a:prstGeom prst="rect">
            <a:avLst/>
          </a:prstGeom>
        </p:spPr>
      </p:pic>
      <p:sp>
        <p:nvSpPr>
          <p:cNvPr id="14"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E25E2-A472-C626-C403-E78A53DAFEEE}"/>
              </a:ext>
            </a:extLst>
          </p:cNvPr>
          <p:cNvSpPr>
            <a:spLocks noGrp="1"/>
          </p:cNvSpPr>
          <p:nvPr>
            <p:ph type="title"/>
          </p:nvPr>
        </p:nvSpPr>
        <p:spPr>
          <a:xfrm>
            <a:off x="7531610" y="365125"/>
            <a:ext cx="3822189" cy="1899912"/>
          </a:xfrm>
        </p:spPr>
        <p:txBody>
          <a:bodyPr vert="horz" lIns="91440" tIns="45720" rIns="91440" bIns="45720" rtlCol="0" anchor="ctr">
            <a:normAutofit/>
          </a:bodyPr>
          <a:lstStyle/>
          <a:p>
            <a:pPr marR="0"/>
            <a:r>
              <a:rPr lang="en-US" sz="4000" b="0" i="0" u="none" strike="noStrike" baseline="0" dirty="0"/>
              <a:t>Digital Art Solutions</a:t>
            </a:r>
          </a:p>
        </p:txBody>
      </p:sp>
      <p:sp>
        <p:nvSpPr>
          <p:cNvPr id="3" name="Text Placeholder 2">
            <a:extLst>
              <a:ext uri="{FF2B5EF4-FFF2-40B4-BE49-F238E27FC236}">
                <a16:creationId xmlns:a16="http://schemas.microsoft.com/office/drawing/2014/main" id="{13AEDD73-F284-6DF0-9001-C4BFFAD6F6EF}"/>
              </a:ext>
            </a:extLst>
          </p:cNvPr>
          <p:cNvSpPr>
            <a:spLocks noGrp="1"/>
          </p:cNvSpPr>
          <p:nvPr>
            <p:ph type="body" idx="1"/>
          </p:nvPr>
        </p:nvSpPr>
        <p:spPr>
          <a:xfrm>
            <a:off x="7531610" y="2434201"/>
            <a:ext cx="3822189" cy="3742762"/>
          </a:xfrm>
        </p:spPr>
        <p:txBody>
          <a:bodyPr vert="horz" lIns="91440" tIns="45720" rIns="91440" bIns="45720" rtlCol="0">
            <a:normAutofit/>
          </a:bodyPr>
          <a:lstStyle/>
          <a:p>
            <a:pPr marR="0" lvl="0"/>
            <a:r>
              <a:rPr lang="en-US" sz="2000" b="0" i="0" u="none" strike="noStrike" baseline="0" dirty="0"/>
              <a:t>About this application</a:t>
            </a:r>
          </a:p>
          <a:p>
            <a:pPr lvl="1"/>
            <a:r>
              <a:rPr lang="en-US" sz="1800" dirty="0"/>
              <a:t>NFT Minting and Registration</a:t>
            </a:r>
          </a:p>
          <a:p>
            <a:pPr lvl="1"/>
            <a:r>
              <a:rPr lang="en-US" sz="1800" b="0" i="0" u="none" strike="noStrike" baseline="0" dirty="0"/>
              <a:t>NFT Auction</a:t>
            </a:r>
          </a:p>
          <a:p>
            <a:pPr marR="0" lvl="0"/>
            <a:r>
              <a:rPr lang="en-US" sz="2000" b="0" i="0" u="none" strike="noStrike" baseline="0" dirty="0"/>
              <a:t>Technology Used</a:t>
            </a:r>
          </a:p>
          <a:p>
            <a:pPr marR="0" lvl="1"/>
            <a:r>
              <a:rPr lang="en-US" sz="2000" b="0" i="0" u="none" strike="noStrike" baseline="0"/>
              <a:t>Back-end</a:t>
            </a:r>
            <a:endParaRPr lang="en-US" sz="2000" b="0" i="0" u="none" strike="noStrike" baseline="0" dirty="0"/>
          </a:p>
          <a:p>
            <a:pPr marR="0" lvl="2"/>
            <a:r>
              <a:rPr lang="en-US" sz="1800" b="0" i="0" u="none" strike="noStrike" baseline="0" dirty="0"/>
              <a:t>Solidity smart contracts</a:t>
            </a:r>
          </a:p>
          <a:p>
            <a:pPr marR="0" lvl="2"/>
            <a:r>
              <a:rPr lang="en-US" sz="1800" b="0" i="0" u="none" strike="noStrike" baseline="0" dirty="0"/>
              <a:t>Python</a:t>
            </a:r>
          </a:p>
          <a:p>
            <a:pPr marR="0" lvl="1"/>
            <a:r>
              <a:rPr lang="en-US" sz="2000" b="0" i="0" u="none" strike="noStrike" baseline="0" dirty="0"/>
              <a:t>Front-end</a:t>
            </a:r>
          </a:p>
          <a:p>
            <a:pPr marR="0" lvl="2"/>
            <a:r>
              <a:rPr lang="en-US" sz="1800" b="0" i="0" u="none" strike="noStrike" baseline="0" dirty="0"/>
              <a:t>Streamlit</a:t>
            </a:r>
          </a:p>
        </p:txBody>
      </p:sp>
    </p:spTree>
    <p:extLst>
      <p:ext uri="{BB962C8B-B14F-4D97-AF65-F5344CB8AC3E}">
        <p14:creationId xmlns:p14="http://schemas.microsoft.com/office/powerpoint/2010/main" val="34524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a:xfrm>
            <a:off x="838200" y="195443"/>
            <a:ext cx="10515600" cy="1325563"/>
          </a:xfrm>
        </p:spPr>
        <p:txBody>
          <a:bodyPr/>
          <a:lstStyle/>
          <a:p>
            <a:pPr marR="0" rtl="0"/>
            <a:r>
              <a:rPr lang="en-US" sz="4400" b="0" i="0" u="none" strike="noStrike" kern="1200" baseline="0" dirty="0">
                <a:solidFill>
                  <a:schemeClr val="tx1"/>
                </a:solidFill>
                <a:latin typeface="+mj-lt"/>
                <a:ea typeface="+mj-ea"/>
                <a:cs typeface="+mj-cs"/>
              </a:rPr>
              <a:t>NFT Minting and Registration</a:t>
            </a:r>
            <a:endParaRPr lang="en-US" b="0" i="0" u="none" strike="noStrike" baseline="0" dirty="0">
              <a:solidFill>
                <a:srgbClr val="000000"/>
              </a:solidFill>
              <a:latin typeface="Segoe UI" panose="020B0502040204020203" pitchFamily="34" charset="0"/>
            </a:endParaRP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27118344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5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b="0" i="0" u="none" strike="noStrike" baseline="0">
                <a:solidFill>
                  <a:srgbClr val="000000"/>
                </a:solidFill>
                <a:latin typeface="Segoe UI" panose="020B0502040204020203" pitchFamily="34" charset="0"/>
              </a:rPr>
              <a:t>Auction Smart Contract</a:t>
            </a: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2353654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016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585</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Segoe UI</vt:lpstr>
      <vt:lpstr>Office Theme</vt:lpstr>
      <vt:lpstr>Digital Art Solutions</vt:lpstr>
      <vt:lpstr>NFT Minting and Registration</vt:lpstr>
      <vt:lpstr>Auction Smart Contract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Art Solutions</dc:title>
  <dc:creator>b d</dc:creator>
  <cp:lastModifiedBy>Niels de Haan</cp:lastModifiedBy>
  <cp:revision>5</cp:revision>
  <dcterms:created xsi:type="dcterms:W3CDTF">2023-05-11T00:22:06Z</dcterms:created>
  <dcterms:modified xsi:type="dcterms:W3CDTF">2023-05-13T18:44:25Z</dcterms:modified>
</cp:coreProperties>
</file>