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48910E-5F28-4431-A91B-D781C6A6B747}" v="1105" dt="2023-05-11T02:13:46.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d" userId="d8a693ecc95ea58f" providerId="LiveId" clId="{9648910E-5F28-4431-A91B-D781C6A6B747}"/>
    <pc:docChg chg="undo custSel delSld modSld">
      <pc:chgData name="b d" userId="d8a693ecc95ea58f" providerId="LiveId" clId="{9648910E-5F28-4431-A91B-D781C6A6B747}" dt="2023-05-11T02:13:46.510" v="1146" actId="20577"/>
      <pc:docMkLst>
        <pc:docMk/>
      </pc:docMkLst>
      <pc:sldChg chg="modSp mod">
        <pc:chgData name="b d" userId="d8a693ecc95ea58f" providerId="LiveId" clId="{9648910E-5F28-4431-A91B-D781C6A6B747}" dt="2023-05-11T02:09:17.487" v="1140" actId="255"/>
        <pc:sldMkLst>
          <pc:docMk/>
          <pc:sldMk cId="3452409421" sldId="257"/>
        </pc:sldMkLst>
        <pc:spChg chg="mod">
          <ac:chgData name="b d" userId="d8a693ecc95ea58f" providerId="LiveId" clId="{9648910E-5F28-4431-A91B-D781C6A6B747}" dt="2023-05-11T02:09:17.487" v="1140" actId="255"/>
          <ac:spMkLst>
            <pc:docMk/>
            <pc:sldMk cId="3452409421" sldId="257"/>
            <ac:spMk id="3" creationId="{13AEDD73-F284-6DF0-9001-C4BFFAD6F6EF}"/>
          </ac:spMkLst>
        </pc:spChg>
      </pc:sldChg>
      <pc:sldChg chg="del">
        <pc:chgData name="b d" userId="d8a693ecc95ea58f" providerId="LiveId" clId="{9648910E-5F28-4431-A91B-D781C6A6B747}" dt="2023-05-11T02:06:54.614" v="1092" actId="47"/>
        <pc:sldMkLst>
          <pc:docMk/>
          <pc:sldMk cId="3835275418" sldId="258"/>
        </pc:sldMkLst>
      </pc:sldChg>
      <pc:sldChg chg="addSp modSp mod">
        <pc:chgData name="b d" userId="d8a693ecc95ea58f" providerId="LiveId" clId="{9648910E-5F28-4431-A91B-D781C6A6B747}" dt="2023-05-11T02:13:46.510" v="1146" actId="20577"/>
        <pc:sldMkLst>
          <pc:docMk/>
          <pc:sldMk cId="1800016780" sldId="259"/>
        </pc:sldMkLst>
        <pc:spChg chg="add mod">
          <ac:chgData name="b d" userId="d8a693ecc95ea58f" providerId="LiveId" clId="{9648910E-5F28-4431-A91B-D781C6A6B747}" dt="2023-05-11T01:18:21.987" v="526"/>
          <ac:spMkLst>
            <pc:docMk/>
            <pc:sldMk cId="1800016780" sldId="259"/>
            <ac:spMk id="3" creationId="{7D181D68-E0CC-4BA8-B4E4-FA02448E6EE9}"/>
          </ac:spMkLst>
        </pc:spChg>
        <pc:graphicFrameChg chg="mod modGraphic">
          <ac:chgData name="b d" userId="d8a693ecc95ea58f" providerId="LiveId" clId="{9648910E-5F28-4431-A91B-D781C6A6B747}" dt="2023-05-11T02:13:46.510" v="1146" actId="20577"/>
          <ac:graphicFrameMkLst>
            <pc:docMk/>
            <pc:sldMk cId="1800016780" sldId="259"/>
            <ac:graphicFrameMk id="5" creationId="{E9DAC7D0-FC74-B73D-A277-378F7AA168A0}"/>
          </ac:graphicFrameMkLst>
        </pc:graphicFrameChg>
      </pc:sldChg>
      <pc:sldChg chg="modSp">
        <pc:chgData name="b d" userId="d8a693ecc95ea58f" providerId="LiveId" clId="{9648910E-5F28-4431-A91B-D781C6A6B747}" dt="2023-05-11T01:41:23.432" v="530"/>
        <pc:sldMkLst>
          <pc:docMk/>
          <pc:sldMk cId="1528351146" sldId="260"/>
        </pc:sldMkLst>
        <pc:graphicFrameChg chg="mod">
          <ac:chgData name="b d" userId="d8a693ecc95ea58f" providerId="LiveId" clId="{9648910E-5F28-4431-A91B-D781C6A6B747}" dt="2023-05-11T01:41:23.432" v="530"/>
          <ac:graphicFrameMkLst>
            <pc:docMk/>
            <pc:sldMk cId="1528351146" sldId="260"/>
            <ac:graphicFrameMk id="5" creationId="{E9DAC7D0-FC74-B73D-A277-378F7AA168A0}"/>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u="none" strike="noStrike" baseline="0" dirty="0"/>
            <a:t>A Non-Fungible Token (NFT) minting smart contract is a program written in Solidity that allows users to create and mint new NFTs on a blockchain network. Here are the building blocks of an NFT minting smart contract:</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0" i="0" baseline="0"/>
            <a:t>Contract Initialization: The first building block is to define the contract's variables and their initial values. The variables define the parameters of the auction, such as the start and end times, minimum bid increment, and the highest bidder's address.</a:t>
          </a:r>
          <a:endParaRPr lang="en-US"/>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0" i="0" baseline="0"/>
            <a:t>Bid Function: The next building block is the bidding function, which allows participants to place bids on the auction. When a bid is made, the function verifies that the bid amount is greater than the current highest bid and updates the highest bid accordingly. The function also stores the bidder's address and the amount of the bid.</a:t>
          </a:r>
          <a:endParaRPr lang="en-US"/>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0" i="0" baseline="0" dirty="0"/>
            <a:t>End Auction Function: The end auction function is a building block that enables the owner to end the auction after the bidding period has ended. When the function is called, it checks if the bidding period has ended and that the auction is not yet finished. It then transfers the highest bid amount to the auction owner's address and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0" i="0" baseline="0" dirty="0"/>
            <a:t>Refund Function: The refund function is a building block that allows bidders to withdraw their bids if they are not the highest bidder. The function checks the amount of the bid and transfers it back to the bidder's address.</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C1388B86-4867-4FE4-A435-DDB881A1D4FF}">
      <dgm:prSet/>
      <dgm:spPr/>
      <dgm:t>
        <a:bodyPr/>
        <a:lstStyle/>
        <a:p>
          <a:pPr>
            <a:lnSpc>
              <a:spcPct val="100000"/>
            </a:lnSpc>
          </a:pPr>
          <a:r>
            <a:rPr lang="en-US" b="0" i="0" baseline="0"/>
            <a:t>Time Management: A crucial building block of an auction smart contract is time management. The smart contract must be programmed to track the start and end times of the auction and enforce rules based on those times, such as not allowing bids after the auction has ended.</a:t>
          </a:r>
          <a:endParaRPr lang="en-US"/>
        </a:p>
      </dgm:t>
    </dgm:pt>
    <dgm:pt modelId="{FEADFA9D-D2AE-4C71-8ADF-B1169108E804}" type="parTrans" cxnId="{DAB64001-BC48-4370-9FC1-F2651836CE9A}">
      <dgm:prSet/>
      <dgm:spPr/>
      <dgm:t>
        <a:bodyPr/>
        <a:lstStyle/>
        <a:p>
          <a:endParaRPr lang="en-US"/>
        </a:p>
      </dgm:t>
    </dgm:pt>
    <dgm:pt modelId="{2C50F01D-F347-41A9-9CD9-34DA9F67F232}" type="sibTrans" cxnId="{DAB64001-BC48-4370-9FC1-F2651836CE9A}">
      <dgm:prSet/>
      <dgm:spPr/>
      <dgm:t>
        <a:bodyPr/>
        <a:lstStyle/>
        <a:p>
          <a:endParaRPr lang="en-US"/>
        </a:p>
      </dgm:t>
    </dgm:pt>
    <dgm:pt modelId="{043B3176-E012-4C25-B060-778940DB1539}">
      <dgm:prSet/>
      <dgm:spPr/>
      <dgm:t>
        <a:bodyPr/>
        <a:lstStyle/>
        <a:p>
          <a:pPr>
            <a:lnSpc>
              <a:spcPct val="100000"/>
            </a:lnSpc>
          </a:pPr>
          <a:r>
            <a:rPr lang="en-US" b="0" i="0" baseline="0"/>
            <a:t>Event Emission: Finally, the building block of event emission enables the contract to emit events when specific actions occur, such as when a new bid is placed or when the auction ends. Events are essential for tracking the auction's progress and enabling users to monitor the auction's state.</a:t>
          </a:r>
          <a:endParaRPr lang="en-US"/>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0" i="0" baseline="0"/>
            <a:t>By utilizing these building blocks, you can create a robust and secure auction smart contract in Solidity that provides a fair and transparent auction process. It's essential to consider edge cases, security issues, and testing to ensure that your smart contract works correctly.</a:t>
          </a:r>
          <a:endParaRPr lang="en-US"/>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dgm:spPr/>
    </dgm:pt>
    <dgm:pt modelId="{CAEE0621-7AF4-442B-8893-A7CE7B7C9FB3}" type="pres">
      <dgm:prSet presAssocID="{CDAA5682-53B8-4162-A759-27FF490D3E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dgm:presLayoutVars>
          <dgm:chMax val="0"/>
          <dgm:chPref val="0"/>
        </dgm:presLayoutVars>
      </dgm:prSet>
      <dgm:spPr/>
    </dgm:pt>
  </dgm:ptLst>
  <dgm:cxnLst>
    <dgm:cxn modelId="{DAB64001-BC48-4370-9FC1-F2651836CE9A}" srcId="{83C20B4A-93A6-4570-8D0C-E2C7E0EB1B26}" destId="{C1388B86-4867-4FE4-A435-DDB881A1D4FF}" srcOrd="4" destOrd="0" parTransId="{FEADFA9D-D2AE-4C71-8ADF-B1169108E804}" sibTransId="{2C50F01D-F347-41A9-9CD9-34DA9F67F232}"/>
    <dgm:cxn modelId="{095CC612-1201-4C1C-937E-60313520AED0}" type="presOf" srcId="{CDAA5682-53B8-4162-A759-27FF490D3EA0}" destId="{BB688467-C19F-409F-AEF9-39453290C283}" srcOrd="0" destOrd="0" presId="urn:microsoft.com/office/officeart/2018/2/layout/IconVerticalSolidList"/>
    <dgm:cxn modelId="{E9AC511C-B1BF-47ED-AB2B-9A2A89128723}" srcId="{83C20B4A-93A6-4570-8D0C-E2C7E0EB1B26}" destId="{2C913E6B-AB6C-495F-8194-72840CEF3FAD}" srcOrd="2" destOrd="0" parTransId="{7C2524D1-95F1-4C59-8F8A-4CEEB7E61FEF}" sibTransId="{A41CA1B1-B5FC-47B2-94DC-E0C8869BA3D4}"/>
    <dgm:cxn modelId="{034C1E20-14B0-41A7-BB69-6289507D2D2F}" type="presOf" srcId="{7701B606-E8BF-4B4D-8DC9-31189527D0C4}" destId="{5E5554BE-4F73-45A3-8F16-AC503B40ED41}" srcOrd="0" destOrd="3"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9531BA6B-1EFE-4081-8C9C-39EAE0889060}" type="presOf" srcId="{043B3176-E012-4C25-B060-778940DB1539}" destId="{5E5554BE-4F73-45A3-8F16-AC503B40ED41}" srcOrd="0" destOrd="5" presId="urn:microsoft.com/office/officeart/2018/2/layout/IconVerticalSolidList"/>
    <dgm:cxn modelId="{77BB218F-06AA-4445-8600-912D7FD5FCD9}" type="presOf" srcId="{2C913E6B-AB6C-495F-8194-72840CEF3FAD}" destId="{5E5554BE-4F73-45A3-8F16-AC503B40ED41}" srcOrd="0" destOrd="2" presId="urn:microsoft.com/office/officeart/2018/2/layout/IconVerticalSolidList"/>
    <dgm:cxn modelId="{318AF794-04D6-483C-9BAE-2C887DD83C0C}" srcId="{83C20B4A-93A6-4570-8D0C-E2C7E0EB1B26}" destId="{043B3176-E012-4C25-B060-778940DB1539}" srcOrd="5"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662068DB-0FBB-41EE-B94D-FC73D917DA57}" type="presOf" srcId="{C1388B86-4867-4FE4-A435-DDB881A1D4FF}" destId="{5E5554BE-4F73-45A3-8F16-AC503B40ED41}" srcOrd="0" destOrd="4" presId="urn:microsoft.com/office/officeart/2018/2/layout/IconVerticalSolidList"/>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dirty="0"/>
            <a:t>A Solidity based Auction smart contract enables participants to bid on an NFT, with the highest bidder winning the auction. The building blocks of the Auction smart contract include: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dirty="0">
              <a:solidFill>
                <a:schemeClr val="accent2">
                  <a:lumMod val="75000"/>
                </a:schemeClr>
              </a:solidFill>
            </a:rPr>
            <a:t>Start Function:</a:t>
          </a:r>
          <a:r>
            <a:rPr lang="en-US" b="0" i="0" baseline="0" dirty="0"/>
            <a:t> Defines the contract's </a:t>
          </a:r>
          <a:r>
            <a:rPr lang="en-US" b="0" i="1" baseline="0" dirty="0"/>
            <a:t>variables</a:t>
          </a:r>
          <a:r>
            <a:rPr lang="en-US" b="0" i="0" baseline="0" dirty="0"/>
            <a:t> and their initial values, such as the token (NFT Registry smart contract), token Id, highest bid, Auction end time. </a:t>
          </a:r>
          <a:r>
            <a:rPr lang="en-US" b="0" i="1" u="none" baseline="0" dirty="0"/>
            <a:t>Conditions</a:t>
          </a:r>
          <a:r>
            <a:rPr lang="en-US" b="0" i="0" baseline="0" dirty="0"/>
            <a:t> for initiation – Auction is not in progress; Initiated by the NFT Seller only.</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dirty="0">
              <a:solidFill>
                <a:schemeClr val="accent2">
                  <a:lumMod val="75000"/>
                </a:schemeClr>
              </a:solidFill>
            </a:rPr>
            <a:t>Bid Function: </a:t>
          </a:r>
          <a:r>
            <a:rPr lang="en-US" b="0" i="0" baseline="0" dirty="0">
              <a:solidFill>
                <a:schemeClr val="tx1"/>
              </a:solidFill>
            </a:rPr>
            <a:t>A</a:t>
          </a:r>
          <a:r>
            <a:rPr lang="en-US" b="0" i="0" baseline="0" dirty="0"/>
            <a:t>llows participants to place bids on the auction. When a bid is made, the function verifies that the bid amount is greater than the current highest bid and updates the highest bid and bidder accordingly. </a:t>
          </a:r>
          <a:r>
            <a:rPr lang="en-US" b="0" i="1" u="none" baseline="0" dirty="0"/>
            <a:t>Conditions</a:t>
          </a:r>
          <a:r>
            <a:rPr lang="en-US" b="0" i="0" baseline="0" dirty="0"/>
            <a:t> for initiation – Auction is in progress; bidder’s balance is higher than the bid.</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1" i="0" baseline="0" dirty="0">
              <a:solidFill>
                <a:schemeClr val="accent2">
                  <a:lumMod val="75000"/>
                </a:schemeClr>
              </a:solidFill>
            </a:rPr>
            <a:t>End Function:</a:t>
          </a:r>
          <a:r>
            <a:rPr lang="en-US" b="0" i="0" baseline="0" dirty="0"/>
            <a:t> Ends the auction after the pre-defined period. When the function is called, it </a:t>
          </a:r>
          <a:r>
            <a:rPr lang="en-US" b="0" i="1" baseline="0" dirty="0"/>
            <a:t>checks if the bidding period has ended</a:t>
          </a:r>
          <a:r>
            <a:rPr lang="en-US" b="0" i="0" baseline="0" dirty="0"/>
            <a:t>. It then transfers the highest bid amount to the Seller’s address and the NFT token to the highest bidder. If there are no bids, the NFT will be returned to the Seller. After the transfers, the function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1" i="0" baseline="0" dirty="0">
              <a:solidFill>
                <a:schemeClr val="accent2">
                  <a:lumMod val="75000"/>
                </a:schemeClr>
              </a:solidFill>
            </a:rPr>
            <a:t>Withdraw Function: </a:t>
          </a:r>
          <a:r>
            <a:rPr lang="en-US" b="0" i="0" baseline="0" dirty="0">
              <a:solidFill>
                <a:schemeClr val="tx1"/>
              </a:solidFill>
            </a:rPr>
            <a:t>A</a:t>
          </a:r>
          <a:r>
            <a:rPr lang="en-US" b="0" i="0" baseline="0" dirty="0"/>
            <a:t>llows bidders to withdraw their bids if they </a:t>
          </a:r>
          <a:r>
            <a:rPr lang="en-US" b="0" i="1" baseline="0" dirty="0"/>
            <a:t>are not the highest bidder</a:t>
          </a:r>
          <a:r>
            <a:rPr lang="en-US" b="0" i="0" baseline="0" dirty="0"/>
            <a:t>. The function checks the amount of the bid and transfers it back to the bidder's address. Withdrawals are allowed during and after the Auction period.</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043B3176-E012-4C25-B060-778940DB1539}">
      <dgm:prSet/>
      <dgm:spPr/>
      <dgm:t>
        <a:bodyPr/>
        <a:lstStyle/>
        <a:p>
          <a:pPr>
            <a:lnSpc>
              <a:spcPct val="100000"/>
            </a:lnSpc>
          </a:pPr>
          <a:r>
            <a:rPr lang="en-US" b="1" i="0" baseline="0" dirty="0">
              <a:solidFill>
                <a:schemeClr val="accent2">
                  <a:lumMod val="75000"/>
                </a:schemeClr>
              </a:solidFill>
            </a:rPr>
            <a:t>Event Emission: </a:t>
          </a:r>
          <a:r>
            <a:rPr lang="en-US" b="0" i="0" baseline="0" dirty="0"/>
            <a:t>Each function above emits an event that allows to track the auction's progress and enables users to monitor different stages of the auction.</a:t>
          </a:r>
          <a:endParaRPr lang="en-US" dirty="0"/>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0" i="0" baseline="0" dirty="0"/>
            <a:t>Auction Smart Contract is deployed </a:t>
          </a:r>
          <a:r>
            <a:rPr lang="en-US" b="0" i="0" baseline="0"/>
            <a:t>via the </a:t>
          </a:r>
          <a:r>
            <a:rPr lang="en-US" b="0" i="0" baseline="0" dirty="0"/>
            <a:t>Auction Deployer Smart Contract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870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E9AC511C-B1BF-47ED-AB2B-9A2A89128723}" srcId="{83C20B4A-93A6-4570-8D0C-E2C7E0EB1B26}" destId="{2C913E6B-AB6C-495F-8194-72840CEF3FAD}" srcOrd="2" destOrd="0" parTransId="{7C2524D1-95F1-4C59-8F8A-4CEEB7E61FEF}" sibTransId="{A41CA1B1-B5FC-47B2-94DC-E0C8869BA3D4}"/>
    <dgm:cxn modelId="{034C1E20-14B0-41A7-BB69-6289507D2D2F}" type="presOf" srcId="{7701B606-E8BF-4B4D-8DC9-31189527D0C4}" destId="{5E5554BE-4F73-45A3-8F16-AC503B40ED41}" srcOrd="0" destOrd="3"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9531BA6B-1EFE-4081-8C9C-39EAE0889060}" type="presOf" srcId="{043B3176-E012-4C25-B060-778940DB1539}" destId="{5E5554BE-4F73-45A3-8F16-AC503B40ED41}" srcOrd="0" destOrd="4" presId="urn:microsoft.com/office/officeart/2018/2/layout/IconVerticalSolidList"/>
    <dgm:cxn modelId="{77BB218F-06AA-4445-8600-912D7FD5FCD9}" type="presOf" srcId="{2C913E6B-AB6C-495F-8194-72840CEF3FAD}" destId="{5E5554BE-4F73-45A3-8F16-AC503B40ED41}" srcOrd="0" destOrd="2" presId="urn:microsoft.com/office/officeart/2018/2/layout/IconVerticalSolidList"/>
    <dgm:cxn modelId="{318AF794-04D6-483C-9BAE-2C887DD83C0C}" srcId="{83C20B4A-93A6-4570-8D0C-E2C7E0EB1B26}" destId="{043B3176-E012-4C25-B060-778940DB1539}" srcOrd="4"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709959"/>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100310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709959"/>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baseline="0" dirty="0"/>
            <a:t>A Non-Fungible Token (NFT) minting smart contract is a program written in Solidity that allows users to create and mint new NFTs on a blockchain network. Here are the building blocks of an NFT minting smart contract:</a:t>
          </a:r>
          <a:endParaRPr lang="en-US" sz="1500" kern="1200" dirty="0"/>
        </a:p>
      </dsp:txBody>
      <dsp:txXfrm>
        <a:off x="1504795" y="709959"/>
        <a:ext cx="4732020" cy="1302853"/>
      </dsp:txXfrm>
    </dsp:sp>
    <dsp:sp modelId="{5E5554BE-4F73-45A3-8F16-AC503B40ED41}">
      <dsp:nvSpPr>
        <dsp:cNvPr id="0" name=""/>
        <dsp:cNvSpPr/>
      </dsp:nvSpPr>
      <dsp:spPr>
        <a:xfrm>
          <a:off x="6236815" y="709959"/>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0" i="0" kern="1200" baseline="0"/>
            <a:t>Contract Initialization: The first building block is to define the contract's variables and their initial values. The variables define the parameters of the auction, such as the start and end times, minimum bid increment, and the highest bidder's address.</a:t>
          </a:r>
          <a:endParaRPr lang="en-US" sz="1100" kern="1200"/>
        </a:p>
        <a:p>
          <a:pPr marL="0" lvl="0" indent="0" algn="l" defTabSz="488950">
            <a:lnSpc>
              <a:spcPct val="100000"/>
            </a:lnSpc>
            <a:spcBef>
              <a:spcPct val="0"/>
            </a:spcBef>
            <a:spcAft>
              <a:spcPct val="35000"/>
            </a:spcAft>
            <a:buNone/>
          </a:pPr>
          <a:r>
            <a:rPr lang="en-US" sz="1100" b="0" i="0" kern="1200" baseline="0"/>
            <a:t>Bid Function: The next building block is the bidding function, which allows participants to place bids on the auction. When a bid is made, the function verifies that the bid amount is greater than the current highest bid and updates the highest bid accordingly. The function also stores the bidder's address and the amount of the bid.</a:t>
          </a:r>
          <a:endParaRPr lang="en-US" sz="1100" kern="1200"/>
        </a:p>
        <a:p>
          <a:pPr marL="0" lvl="0" indent="0" algn="l" defTabSz="488950">
            <a:lnSpc>
              <a:spcPct val="100000"/>
            </a:lnSpc>
            <a:spcBef>
              <a:spcPct val="0"/>
            </a:spcBef>
            <a:spcAft>
              <a:spcPct val="35000"/>
            </a:spcAft>
            <a:buNone/>
          </a:pPr>
          <a:r>
            <a:rPr lang="en-US" sz="1100" b="0" i="0" kern="1200" baseline="0" dirty="0"/>
            <a:t>End Auction Function: The end auction function is a building block that enables the owner to end the auction after the bidding period has ended. When the function is called, it checks if the bidding period has ended and that the auction is not yet finished. It then transfers the highest bid amount to the auction owner's address and marks the auction as ended.</a:t>
          </a:r>
          <a:endParaRPr lang="en-US" sz="1100" kern="1200" dirty="0"/>
        </a:p>
        <a:p>
          <a:pPr marL="0" lvl="0" indent="0" algn="l" defTabSz="488950">
            <a:lnSpc>
              <a:spcPct val="100000"/>
            </a:lnSpc>
            <a:spcBef>
              <a:spcPct val="0"/>
            </a:spcBef>
            <a:spcAft>
              <a:spcPct val="35000"/>
            </a:spcAft>
            <a:buNone/>
          </a:pPr>
          <a:r>
            <a:rPr lang="en-US" sz="1100" b="0" i="0" kern="1200" baseline="0" dirty="0"/>
            <a:t>Refund Function: The refund function is a building block that allows bidders to withdraw their bids if they are not the highest bidder. The function checks the amount of the bid and transfers it back to the bidder's address.</a:t>
          </a:r>
          <a:endParaRPr lang="en-US" sz="1100" kern="1200" dirty="0"/>
        </a:p>
        <a:p>
          <a:pPr marL="0" lvl="0" indent="0" algn="l" defTabSz="488950">
            <a:lnSpc>
              <a:spcPct val="100000"/>
            </a:lnSpc>
            <a:spcBef>
              <a:spcPct val="0"/>
            </a:spcBef>
            <a:spcAft>
              <a:spcPct val="35000"/>
            </a:spcAft>
            <a:buNone/>
          </a:pPr>
          <a:r>
            <a:rPr lang="en-US" sz="1100" b="0" i="0" kern="1200" baseline="0"/>
            <a:t>Time Management: A crucial building block of an auction smart contract is time management. The smart contract must be programmed to track the start and end times of the auction and enforce rules based on those times, such as not allowing bids after the auction has ended.</a:t>
          </a:r>
          <a:endParaRPr lang="en-US" sz="1100" kern="1200"/>
        </a:p>
        <a:p>
          <a:pPr marL="0" lvl="0" indent="0" algn="l" defTabSz="488950">
            <a:lnSpc>
              <a:spcPct val="100000"/>
            </a:lnSpc>
            <a:spcBef>
              <a:spcPct val="0"/>
            </a:spcBef>
            <a:spcAft>
              <a:spcPct val="35000"/>
            </a:spcAft>
            <a:buNone/>
          </a:pPr>
          <a:r>
            <a:rPr lang="en-US" sz="1100" b="0" i="0" kern="1200" baseline="0"/>
            <a:t>Event Emission: Finally, the building block of event emission enables the contract to emit events when specific actions occur, such as when a new bid is placed or when the auction ends. Events are essential for tracking the auction's progress and enabling users to monitor the auction's state.</a:t>
          </a:r>
          <a:endParaRPr lang="en-US" sz="1100" kern="1200"/>
        </a:p>
      </dsp:txBody>
      <dsp:txXfrm>
        <a:off x="6236815" y="709959"/>
        <a:ext cx="4277313" cy="1302853"/>
      </dsp:txXfrm>
    </dsp:sp>
    <dsp:sp modelId="{21334611-4C75-4183-8585-5A0FDF696521}">
      <dsp:nvSpPr>
        <dsp:cNvPr id="0" name=""/>
        <dsp:cNvSpPr/>
      </dsp:nvSpPr>
      <dsp:spPr>
        <a:xfrm>
          <a:off x="0" y="2338525"/>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394113" y="2631667"/>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504795" y="2338525"/>
          <a:ext cx="900933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a:t>By utilizing these building blocks, you can create a robust and secure auction smart contract in Solidity that provides a fair and transparent auction process. It's essential to consider edge cases, security issues, and testing to ensure that your smart contract works correctly.</a:t>
          </a:r>
          <a:endParaRPr lang="en-US" sz="1500" kern="1200"/>
        </a:p>
      </dsp:txBody>
      <dsp:txXfrm>
        <a:off x="1504795" y="2338525"/>
        <a:ext cx="9009333" cy="1302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A Solidity based Auction smart contract enables participants to bid on an NFT, with the highest bidder winning the auction. The building blocks of the Auction smart contract include:</a:t>
          </a:r>
          <a:endParaRPr lang="en-US" sz="16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Start Function:</a:t>
          </a:r>
          <a:r>
            <a:rPr lang="en-US" sz="1100" b="0" i="0" kern="1200" baseline="0" dirty="0"/>
            <a:t> Defines the contract's </a:t>
          </a:r>
          <a:r>
            <a:rPr lang="en-US" sz="1100" b="0" i="1" kern="1200" baseline="0" dirty="0"/>
            <a:t>variables</a:t>
          </a:r>
          <a:r>
            <a:rPr lang="en-US" sz="1100" b="0" i="0" kern="1200" baseline="0" dirty="0"/>
            <a:t> and their initial values, such as the token (NFT Registry smart contract), token Id, highest bid, Auction end time. </a:t>
          </a:r>
          <a:r>
            <a:rPr lang="en-US" sz="1100" b="0" i="1" u="none" kern="1200" baseline="0" dirty="0"/>
            <a:t>Conditions</a:t>
          </a:r>
          <a:r>
            <a:rPr lang="en-US" sz="1100" b="0" i="0" kern="1200" baseline="0" dirty="0"/>
            <a:t> for initiation – Auction is not in progress; Initiated by the NFT Seller only.</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Bid Function: </a:t>
          </a:r>
          <a:r>
            <a:rPr lang="en-US" sz="1100" b="0" i="0" kern="1200" baseline="0" dirty="0">
              <a:solidFill>
                <a:schemeClr val="tx1"/>
              </a:solidFill>
            </a:rPr>
            <a:t>A</a:t>
          </a:r>
          <a:r>
            <a:rPr lang="en-US" sz="1100" b="0" i="0" kern="1200" baseline="0" dirty="0"/>
            <a:t>llows participants to place bids on the auction. When a bid is made, the function verifies that the bid amount is greater than the current highest bid and updates the highest bid and bidder accordingly. </a:t>
          </a:r>
          <a:r>
            <a:rPr lang="en-US" sz="1100" b="0" i="1" u="none" kern="1200" baseline="0" dirty="0"/>
            <a:t>Conditions</a:t>
          </a:r>
          <a:r>
            <a:rPr lang="en-US" sz="1100" b="0" i="0" kern="1200" baseline="0" dirty="0"/>
            <a:t> for initiation – Auction is in progress; bidder’s balance is higher than the bid.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End Function:</a:t>
          </a:r>
          <a:r>
            <a:rPr lang="en-US" sz="1100" b="0" i="0" kern="1200" baseline="0" dirty="0"/>
            <a:t> Ends the auction after the pre-defined period. When the function is called, it </a:t>
          </a:r>
          <a:r>
            <a:rPr lang="en-US" sz="1100" b="0" i="1" kern="1200" baseline="0" dirty="0"/>
            <a:t>checks if the bidding period has ended</a:t>
          </a:r>
          <a:r>
            <a:rPr lang="en-US" sz="1100" b="0" i="0" kern="1200" baseline="0" dirty="0"/>
            <a:t>. It then transfers the highest bid amount to the Seller’s address and the NFT token to the highest bidder. If there are no bids, the NFT will be returned to the Seller. After the transfers, the function marks the auction as ended.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Withdraw Function: </a:t>
          </a:r>
          <a:r>
            <a:rPr lang="en-US" sz="1100" b="0" i="0" kern="1200" baseline="0" dirty="0">
              <a:solidFill>
                <a:schemeClr val="tx1"/>
              </a:solidFill>
            </a:rPr>
            <a:t>A</a:t>
          </a:r>
          <a:r>
            <a:rPr lang="en-US" sz="1100" b="0" i="0" kern="1200" baseline="0" dirty="0"/>
            <a:t>llows bidders to withdraw their bids if they </a:t>
          </a:r>
          <a:r>
            <a:rPr lang="en-US" sz="1100" b="0" i="1" kern="1200" baseline="0" dirty="0"/>
            <a:t>are not the highest bidder</a:t>
          </a:r>
          <a:r>
            <a:rPr lang="en-US" sz="1100" b="0" i="0" kern="1200" baseline="0" dirty="0"/>
            <a:t>. The function checks the amount of the bid and transfers it back to the bidder's address. Withdrawals are allowed during and after the Auction period.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Event Emission: </a:t>
          </a:r>
          <a:r>
            <a:rPr lang="en-US" sz="1100" b="0" i="0" kern="1200" baseline="0" dirty="0"/>
            <a:t>Each function above emits an event that allows to track the auction's progress and enables users to monitor different stages of the auction.</a:t>
          </a:r>
          <a:endParaRPr lang="en-US" sz="1100" kern="1200" dirty="0"/>
        </a:p>
      </dsp:txBody>
      <dsp:txXfrm>
        <a:off x="6236815" y="693830"/>
        <a:ext cx="4277313" cy="1302853"/>
      </dsp:txXfrm>
    </dsp:sp>
    <dsp:sp modelId="{21334611-4C75-4183-8585-5A0FDF696521}">
      <dsp:nvSpPr>
        <dsp:cNvPr id="0" name=""/>
        <dsp:cNvSpPr/>
      </dsp:nvSpPr>
      <dsp:spPr>
        <a:xfrm>
          <a:off x="110371"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Auction Smart Contract is deployed </a:t>
          </a:r>
          <a:r>
            <a:rPr lang="en-US" sz="1600" b="0" i="0" kern="1200" baseline="0"/>
            <a:t>via the </a:t>
          </a:r>
          <a:r>
            <a:rPr lang="en-US" sz="1600" b="0" i="0" kern="1200" baseline="0" dirty="0"/>
            <a:t>Auction Deployer Smart Contract</a:t>
          </a:r>
          <a:endParaRPr lang="en-US" sz="1600" kern="1200" dirty="0"/>
        </a:p>
      </dsp:txBody>
      <dsp:txXfrm>
        <a:off x="1261813" y="2357143"/>
        <a:ext cx="3917348" cy="13028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75A0-DCD8-0231-4ED3-7C83F903A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30BD3-5756-938A-8CFD-5C6CF1998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2A705-D9C1-89C6-5ACA-56F35F24F5E1}"/>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5" name="Footer Placeholder 4">
            <a:extLst>
              <a:ext uri="{FF2B5EF4-FFF2-40B4-BE49-F238E27FC236}">
                <a16:creationId xmlns:a16="http://schemas.microsoft.com/office/drawing/2014/main" id="{F0531994-A2D0-2F64-8FEE-28F5448EB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F7E9-92FB-B023-F45D-8E978DFAF473}"/>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68570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E62F-3C86-B603-F41E-7D264A58F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1963F-109C-6F36-C4D2-6764A255F7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51C93-2016-8F15-B38A-24C55B7666E3}"/>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5" name="Footer Placeholder 4">
            <a:extLst>
              <a:ext uri="{FF2B5EF4-FFF2-40B4-BE49-F238E27FC236}">
                <a16:creationId xmlns:a16="http://schemas.microsoft.com/office/drawing/2014/main" id="{52BBD50A-A791-A295-E46D-FCBE85053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176C-6D67-D012-59F4-D0FE41BE3158}"/>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69347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2CFE8-1A1A-874A-2B3A-E6AD19157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3BCF8-4619-ABE0-7866-8F3C16423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1F65E-27B6-5C95-C586-695FAC045563}"/>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5" name="Footer Placeholder 4">
            <a:extLst>
              <a:ext uri="{FF2B5EF4-FFF2-40B4-BE49-F238E27FC236}">
                <a16:creationId xmlns:a16="http://schemas.microsoft.com/office/drawing/2014/main" id="{6BE6A1DB-74C5-4A6A-35BF-31C34FF9F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57C95-951D-D181-B88C-138DBA6328B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1186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11E9-2C47-9407-349E-D6CA8112023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FFBF067-6942-5790-1A3C-D97A7525D17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DC470-78E4-AEE9-7260-E58124A83B1A}"/>
              </a:ext>
            </a:extLst>
          </p:cNvPr>
          <p:cNvSpPr>
            <a:spLocks noGrp="1"/>
          </p:cNvSpPr>
          <p:nvPr>
            <p:ph type="dt" sz="half" idx="10"/>
          </p:nvPr>
        </p:nvSpPr>
        <p:spPr/>
        <p:txBody>
          <a:bodyPr/>
          <a:lstStyle/>
          <a:p>
            <a:fld id="{63D456BD-52B8-4176-8486-7C75A30CFD68}" type="datetimeFigureOut">
              <a:rPr lang="en-US" smtClean="0"/>
              <a:t>5/10/2023</a:t>
            </a:fld>
            <a:endParaRPr lang="en-US"/>
          </a:p>
        </p:txBody>
      </p:sp>
      <p:sp>
        <p:nvSpPr>
          <p:cNvPr id="5" name="Footer Placeholder 4">
            <a:extLst>
              <a:ext uri="{FF2B5EF4-FFF2-40B4-BE49-F238E27FC236}">
                <a16:creationId xmlns:a16="http://schemas.microsoft.com/office/drawing/2014/main" id="{7603A5C7-B814-A6A4-170E-F16331A18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C92DD-B4F3-D52F-21FE-01B3934548AC}"/>
              </a:ext>
            </a:extLst>
          </p:cNvPr>
          <p:cNvSpPr>
            <a:spLocks noGrp="1"/>
          </p:cNvSpPr>
          <p:nvPr>
            <p:ph type="sldNum" sz="quarter" idx="12"/>
          </p:nvPr>
        </p:nvSpPr>
        <p:spPr/>
        <p:txBody>
          <a:bodyPr/>
          <a:lstStyle/>
          <a:p>
            <a:fld id="{CAF4C70B-22D5-435C-8A16-DB98B4D3673D}" type="slidenum">
              <a:rPr lang="en-US" smtClean="0"/>
              <a:t>‹#›</a:t>
            </a:fld>
            <a:endParaRPr lang="en-US"/>
          </a:p>
        </p:txBody>
      </p:sp>
    </p:spTree>
    <p:extLst>
      <p:ext uri="{BB962C8B-B14F-4D97-AF65-F5344CB8AC3E}">
        <p14:creationId xmlns:p14="http://schemas.microsoft.com/office/powerpoint/2010/main" val="27120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82D-B7C9-E950-C017-444E42F64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7D27F-74D4-9CA9-E76C-6E7C9D26A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30CC3-66AA-0B91-C2F0-B1382C5804F3}"/>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5" name="Footer Placeholder 4">
            <a:extLst>
              <a:ext uri="{FF2B5EF4-FFF2-40B4-BE49-F238E27FC236}">
                <a16:creationId xmlns:a16="http://schemas.microsoft.com/office/drawing/2014/main" id="{3B821761-CF56-767C-4290-A8066072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FBB0F-2681-A30C-4A6A-552E8EF5D9A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46892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1CEC-7EB2-88FD-9C21-DEEB1D5CC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882C9-37CC-2830-E94F-7471B6CAE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3ABCA-36C5-6D3B-C8E6-93F43DAE0930}"/>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5" name="Footer Placeholder 4">
            <a:extLst>
              <a:ext uri="{FF2B5EF4-FFF2-40B4-BE49-F238E27FC236}">
                <a16:creationId xmlns:a16="http://schemas.microsoft.com/office/drawing/2014/main" id="{74316310-AAC9-7C18-A647-8ED32D5A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F10E1-A038-C443-97B4-9F63FC48450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0726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7DE8-66D2-D051-D31F-8AB114532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33723-D7F8-6E38-FB1B-7126D2F0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29E656-DD4E-8D9B-2DC8-4271A9A92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60A4D-800A-E092-C58D-80203C695869}"/>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6" name="Footer Placeholder 5">
            <a:extLst>
              <a:ext uri="{FF2B5EF4-FFF2-40B4-BE49-F238E27FC236}">
                <a16:creationId xmlns:a16="http://schemas.microsoft.com/office/drawing/2014/main" id="{F89CAF7D-252E-2FDB-306B-F19398832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57EA9-5957-C6A5-F57D-95C0735F83B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21089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2AB9-C999-6973-728A-EE2D9150F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CB375-A510-B8A9-8B45-BD51CB89F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F5823-4C50-729E-9B9B-7D5FB76AD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C5B26-E538-E565-E8B9-DA0B1A1A5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6076E-178D-7D2C-AED3-F8FC48118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FE5E0-C462-8CA4-9A24-804DE080ACB9}"/>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8" name="Footer Placeholder 7">
            <a:extLst>
              <a:ext uri="{FF2B5EF4-FFF2-40B4-BE49-F238E27FC236}">
                <a16:creationId xmlns:a16="http://schemas.microsoft.com/office/drawing/2014/main" id="{67B132AE-41A0-A88F-4AB1-5FC195F3C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8F670-A592-622C-8405-165B1EEFF7E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94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3D60-DAE8-790D-7A98-F13B5526F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01ABB-CDAE-D722-EDAA-37B9CA5A9DC9}"/>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4" name="Footer Placeholder 3">
            <a:extLst>
              <a:ext uri="{FF2B5EF4-FFF2-40B4-BE49-F238E27FC236}">
                <a16:creationId xmlns:a16="http://schemas.microsoft.com/office/drawing/2014/main" id="{CE3875E7-9E4B-9EFA-3DDF-F2B6B81F9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599DB4-53BA-C81F-AB23-983C4474EBF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3112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9412-F82C-5B47-35B2-D66BAB015CEA}"/>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3" name="Footer Placeholder 2">
            <a:extLst>
              <a:ext uri="{FF2B5EF4-FFF2-40B4-BE49-F238E27FC236}">
                <a16:creationId xmlns:a16="http://schemas.microsoft.com/office/drawing/2014/main" id="{091355B6-74F5-759D-7B9D-2E9A8E469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5A8CB-75B8-4052-DFBB-DE9E8AA6DCDC}"/>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51274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2C28-2A94-4F9E-36E4-8AAECC201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556DB-A81B-DBB5-E501-322EAA8B2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F768D-6D19-9C6A-5D2D-3A57BE443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008EB-9C82-3BCF-4545-52880B50DF6E}"/>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6" name="Footer Placeholder 5">
            <a:extLst>
              <a:ext uri="{FF2B5EF4-FFF2-40B4-BE49-F238E27FC236}">
                <a16:creationId xmlns:a16="http://schemas.microsoft.com/office/drawing/2014/main" id="{39DCDF24-42FC-419F-2325-F087F5423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930AA-BE35-51E2-B0CE-A1240505823D}"/>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9192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C18-D9BD-7935-57A7-CA60DA93F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884FF-1DCE-99F1-7E03-5FDF3D79B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8BF335-41DF-3BE8-E239-CE8DE4BA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D84-A461-4F04-90CF-B6D6C80058C5}"/>
              </a:ext>
            </a:extLst>
          </p:cNvPr>
          <p:cNvSpPr>
            <a:spLocks noGrp="1"/>
          </p:cNvSpPr>
          <p:nvPr>
            <p:ph type="dt" sz="half" idx="10"/>
          </p:nvPr>
        </p:nvSpPr>
        <p:spPr/>
        <p:txBody>
          <a:bodyPr/>
          <a:lstStyle/>
          <a:p>
            <a:fld id="{B634EE48-03CC-4D00-B145-A19103A86E2C}" type="datetimeFigureOut">
              <a:rPr lang="en-US" smtClean="0"/>
              <a:t>5/10/2023</a:t>
            </a:fld>
            <a:endParaRPr lang="en-US"/>
          </a:p>
        </p:txBody>
      </p:sp>
      <p:sp>
        <p:nvSpPr>
          <p:cNvPr id="6" name="Footer Placeholder 5">
            <a:extLst>
              <a:ext uri="{FF2B5EF4-FFF2-40B4-BE49-F238E27FC236}">
                <a16:creationId xmlns:a16="http://schemas.microsoft.com/office/drawing/2014/main" id="{477868E7-EE73-AEB9-86D4-F3202975F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322B8-1979-5F62-BC31-0D7089AA462E}"/>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1518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F8AE0-085A-2C09-E7B9-C03FC6A33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F37B9-507E-ADEA-6C30-C758B48D5C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CFBDE-B5BA-87D8-1FFD-16D28DE5D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4EE48-03CC-4D00-B145-A19103A86E2C}" type="datetimeFigureOut">
              <a:rPr lang="en-US" smtClean="0"/>
              <a:t>5/10/2023</a:t>
            </a:fld>
            <a:endParaRPr lang="en-US"/>
          </a:p>
        </p:txBody>
      </p:sp>
      <p:sp>
        <p:nvSpPr>
          <p:cNvPr id="5" name="Footer Placeholder 4">
            <a:extLst>
              <a:ext uri="{FF2B5EF4-FFF2-40B4-BE49-F238E27FC236}">
                <a16:creationId xmlns:a16="http://schemas.microsoft.com/office/drawing/2014/main" id="{F0820DAE-F195-F2C9-5396-B6CB190B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7ADE8-B94B-A236-A4A0-37E6E6720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80BD1-FF9B-4C8A-B409-0C45109E6C42}" type="slidenum">
              <a:rPr lang="en-US" smtClean="0"/>
              <a:t>‹#›</a:t>
            </a:fld>
            <a:endParaRPr lang="en-US"/>
          </a:p>
        </p:txBody>
      </p:sp>
    </p:spTree>
    <p:extLst>
      <p:ext uri="{BB962C8B-B14F-4D97-AF65-F5344CB8AC3E}">
        <p14:creationId xmlns:p14="http://schemas.microsoft.com/office/powerpoint/2010/main" val="315727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30259107-4551-E603-A90B-38C62D479065}"/>
              </a:ext>
            </a:extLst>
          </p:cNvPr>
          <p:cNvPicPr>
            <a:picLocks noChangeAspect="1"/>
          </p:cNvPicPr>
          <p:nvPr/>
        </p:nvPicPr>
        <p:blipFill rotWithShape="1">
          <a:blip r:embed="rId2"/>
          <a:srcRect l="13295" r="7394"/>
          <a:stretch/>
        </p:blipFill>
        <p:spPr>
          <a:xfrm>
            <a:off x="1" y="10"/>
            <a:ext cx="9669642" cy="6857990"/>
          </a:xfrm>
          <a:prstGeom prst="rect">
            <a:avLst/>
          </a:prstGeom>
        </p:spPr>
      </p:pic>
      <p:sp>
        <p:nvSpPr>
          <p:cNvPr id="14"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E25E2-A472-C626-C403-E78A53DAFEEE}"/>
              </a:ext>
            </a:extLst>
          </p:cNvPr>
          <p:cNvSpPr>
            <a:spLocks noGrp="1"/>
          </p:cNvSpPr>
          <p:nvPr>
            <p:ph type="title"/>
          </p:nvPr>
        </p:nvSpPr>
        <p:spPr>
          <a:xfrm>
            <a:off x="7531610" y="365125"/>
            <a:ext cx="3822189" cy="1899912"/>
          </a:xfrm>
        </p:spPr>
        <p:txBody>
          <a:bodyPr vert="horz" lIns="91440" tIns="45720" rIns="91440" bIns="45720" rtlCol="0" anchor="ctr">
            <a:normAutofit/>
          </a:bodyPr>
          <a:lstStyle/>
          <a:p>
            <a:pPr marR="0"/>
            <a:r>
              <a:rPr lang="en-US" sz="4000" b="0" i="0" u="none" strike="noStrike" baseline="0" dirty="0"/>
              <a:t>Digital Art Solutions</a:t>
            </a:r>
          </a:p>
        </p:txBody>
      </p:sp>
      <p:sp>
        <p:nvSpPr>
          <p:cNvPr id="3" name="Text Placeholder 2">
            <a:extLst>
              <a:ext uri="{FF2B5EF4-FFF2-40B4-BE49-F238E27FC236}">
                <a16:creationId xmlns:a16="http://schemas.microsoft.com/office/drawing/2014/main" id="{13AEDD73-F284-6DF0-9001-C4BFFAD6F6EF}"/>
              </a:ext>
            </a:extLst>
          </p:cNvPr>
          <p:cNvSpPr>
            <a:spLocks noGrp="1"/>
          </p:cNvSpPr>
          <p:nvPr>
            <p:ph type="body" idx="1"/>
          </p:nvPr>
        </p:nvSpPr>
        <p:spPr>
          <a:xfrm>
            <a:off x="7531610" y="2434201"/>
            <a:ext cx="3822189" cy="3742762"/>
          </a:xfrm>
        </p:spPr>
        <p:txBody>
          <a:bodyPr vert="horz" lIns="91440" tIns="45720" rIns="91440" bIns="45720" rtlCol="0">
            <a:normAutofit/>
          </a:bodyPr>
          <a:lstStyle/>
          <a:p>
            <a:pPr marR="0" lvl="0"/>
            <a:r>
              <a:rPr lang="en-US" sz="2000" b="0" i="0" u="none" strike="noStrike" baseline="0" dirty="0"/>
              <a:t>About this application</a:t>
            </a:r>
          </a:p>
          <a:p>
            <a:pPr lvl="1"/>
            <a:r>
              <a:rPr lang="en-US" sz="1800" dirty="0"/>
              <a:t>NFT Minting and Registration</a:t>
            </a:r>
          </a:p>
          <a:p>
            <a:pPr lvl="1"/>
            <a:r>
              <a:rPr lang="en-US" sz="1800" b="0" i="0" u="none" strike="noStrike" baseline="0" dirty="0"/>
              <a:t>NFT Auction</a:t>
            </a:r>
          </a:p>
          <a:p>
            <a:pPr marR="0" lvl="0"/>
            <a:r>
              <a:rPr lang="en-US" sz="2000" b="0" i="0" u="none" strike="noStrike" baseline="0" dirty="0"/>
              <a:t>Technology Used</a:t>
            </a:r>
          </a:p>
          <a:p>
            <a:pPr marR="0" lvl="1"/>
            <a:r>
              <a:rPr lang="en-US" sz="2000" b="0" i="0" u="none" strike="noStrike" baseline="0" dirty="0"/>
              <a:t>Back-end:</a:t>
            </a:r>
          </a:p>
          <a:p>
            <a:pPr marR="0" lvl="2"/>
            <a:r>
              <a:rPr lang="en-US" sz="1800" b="0" i="0" u="none" strike="noStrike" baseline="0" dirty="0"/>
              <a:t>Solidity smart contracts</a:t>
            </a:r>
          </a:p>
          <a:p>
            <a:pPr marR="0" lvl="2"/>
            <a:r>
              <a:rPr lang="en-US" sz="1800" b="0" i="0" u="none" strike="noStrike" baseline="0" dirty="0"/>
              <a:t>Python</a:t>
            </a:r>
          </a:p>
          <a:p>
            <a:pPr marR="0" lvl="1"/>
            <a:r>
              <a:rPr lang="en-US" sz="2000" b="0" i="0" u="none" strike="noStrike" baseline="0" dirty="0"/>
              <a:t>Front-end</a:t>
            </a:r>
          </a:p>
          <a:p>
            <a:pPr marR="0" lvl="2"/>
            <a:r>
              <a:rPr lang="en-US" sz="1800" b="0" i="0" u="none" strike="noStrike" baseline="0" dirty="0"/>
              <a:t>Streamlit</a:t>
            </a:r>
          </a:p>
        </p:txBody>
      </p:sp>
    </p:spTree>
    <p:extLst>
      <p:ext uri="{BB962C8B-B14F-4D97-AF65-F5344CB8AC3E}">
        <p14:creationId xmlns:p14="http://schemas.microsoft.com/office/powerpoint/2010/main" val="34524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sz="4400" b="0" i="0" u="none" strike="noStrike" kern="1200" baseline="0" dirty="0">
                <a:solidFill>
                  <a:schemeClr val="tx1"/>
                </a:solidFill>
                <a:latin typeface="+mj-lt"/>
                <a:ea typeface="+mj-ea"/>
                <a:cs typeface="+mj-cs"/>
              </a:rPr>
              <a:t>NFT Minting and Registration</a:t>
            </a:r>
            <a:endParaRPr lang="en-US" b="0" i="0" u="none" strike="noStrike" baseline="0" dirty="0">
              <a:solidFill>
                <a:srgbClr val="000000"/>
              </a:solidFill>
              <a:latin typeface="Segoe UI" panose="020B0502040204020203" pitchFamily="34" charset="0"/>
            </a:endParaRP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3440011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5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a:solidFill>
                  <a:srgbClr val="000000"/>
                </a:solidFill>
                <a:latin typeface="Segoe UI" panose="020B0502040204020203" pitchFamily="34" charset="0"/>
              </a:rPr>
              <a:t>Auction Smart Contract</a:t>
            </a: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13695014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01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735</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Segoe UI</vt:lpstr>
      <vt:lpstr>Office Theme</vt:lpstr>
      <vt:lpstr>Digital Art Solutions</vt:lpstr>
      <vt:lpstr>NFT Minting and Registration</vt:lpstr>
      <vt:lpstr>Auction Smart Contract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Art Solutions</dc:title>
  <dc:creator>b d</dc:creator>
  <cp:lastModifiedBy>b d</cp:lastModifiedBy>
  <cp:revision>1</cp:revision>
  <dcterms:created xsi:type="dcterms:W3CDTF">2023-05-11T00:22:06Z</dcterms:created>
  <dcterms:modified xsi:type="dcterms:W3CDTF">2023-05-11T02:13:48Z</dcterms:modified>
</cp:coreProperties>
</file>