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9" r:id="rId4"/>
    <p:sldId id="261" r:id="rId5"/>
    <p:sldId id="268" r:id="rId6"/>
    <p:sldId id="257" r:id="rId7"/>
    <p:sldId id="264" r:id="rId8"/>
    <p:sldId id="266" r:id="rId9"/>
    <p:sldId id="258" r:id="rId10"/>
    <p:sldId id="265" r:id="rId11"/>
    <p:sldId id="259" r:id="rId12"/>
    <p:sldId id="260" r:id="rId13"/>
    <p:sldId id="262" r:id="rId14"/>
    <p:sldId id="263"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4" d="100"/>
          <a:sy n="114" d="100"/>
        </p:scale>
        <p:origin x="477"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237809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05/02/2019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4366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241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027822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0251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60727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3402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Tree>
    <p:extLst>
      <p:ext uri="{BB962C8B-B14F-4D97-AF65-F5344CB8AC3E}">
        <p14:creationId xmlns:p14="http://schemas.microsoft.com/office/powerpoint/2010/main" val="1728200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34342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45009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05/02/2019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15535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C3DC8E8-D6EF-42BD-939F-587419C538B1}" type="datetimeFigureOut">
              <a:rPr lang="fr-FR" smtClean="0"/>
              <a:t>05/02/2019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6488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C3DC8E8-D6EF-42BD-939F-587419C538B1}" type="datetimeFigureOut">
              <a:rPr lang="fr-FR" smtClean="0"/>
              <a:t>05/02/2019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2128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C3DC8E8-D6EF-42BD-939F-587419C538B1}" type="datetimeFigureOut">
              <a:rPr lang="fr-FR" smtClean="0"/>
              <a:t>05/02/2019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371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C3DC8E8-D6EF-42BD-939F-587419C538B1}" type="datetimeFigureOut">
              <a:rPr lang="fr-FR" smtClean="0"/>
              <a:t>05/02/2019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1821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05/02/2019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17809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05/02/2019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67754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3DC8E8-D6EF-42BD-939F-587419C538B1}" type="datetimeFigureOut">
              <a:rPr lang="fr-FR" smtClean="0"/>
              <a:t>05/02/2019</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498CBE-A0A6-421C-B641-D0CDF7AD53F7}" type="slidenum">
              <a:rPr lang="fr-FR" smtClean="0"/>
              <a:t>‹N°›</a:t>
            </a:fld>
            <a:endParaRPr lang="fr-FR"/>
          </a:p>
        </p:txBody>
      </p:sp>
    </p:spTree>
    <p:extLst>
      <p:ext uri="{BB962C8B-B14F-4D97-AF65-F5344CB8AC3E}">
        <p14:creationId xmlns:p14="http://schemas.microsoft.com/office/powerpoint/2010/main" val="61289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Informatique</a:t>
            </a:r>
            <a:br>
              <a:rPr lang="fr-FR" dirty="0" smtClean="0"/>
            </a:br>
            <a:r>
              <a:rPr lang="fr-FR" dirty="0" smtClean="0"/>
              <a:t>3</a:t>
            </a:r>
            <a:r>
              <a:rPr lang="fr-FR" baseline="30000" dirty="0" smtClean="0"/>
              <a:t>ème</a:t>
            </a:r>
            <a:r>
              <a:rPr lang="fr-FR" dirty="0" smtClean="0"/>
              <a:t> année</a:t>
            </a:r>
            <a:endParaRPr lang="fr-FR" dirty="0"/>
          </a:p>
        </p:txBody>
      </p:sp>
      <p:sp>
        <p:nvSpPr>
          <p:cNvPr id="3" name="Sous-titre 2"/>
          <p:cNvSpPr>
            <a:spLocks noGrp="1"/>
          </p:cNvSpPr>
          <p:nvPr>
            <p:ph type="subTitle" idx="1"/>
          </p:nvPr>
        </p:nvSpPr>
        <p:spPr/>
        <p:txBody>
          <a:bodyPr/>
          <a:lstStyle/>
          <a:p>
            <a:r>
              <a:rPr lang="fr-FR" dirty="0" smtClean="0"/>
              <a:t>Stéphane Fardoux</a:t>
            </a:r>
            <a:endParaRPr lang="fr-FR" dirty="0"/>
          </a:p>
        </p:txBody>
      </p:sp>
      <p:sp>
        <p:nvSpPr>
          <p:cNvPr id="4" name="Rectangle 3"/>
          <p:cNvSpPr/>
          <p:nvPr/>
        </p:nvSpPr>
        <p:spPr>
          <a:xfrm>
            <a:off x="4719402" y="4588294"/>
            <a:ext cx="6511463" cy="2215991"/>
          </a:xfrm>
          <a:prstGeom prst="rect">
            <a:avLst/>
          </a:prstGeom>
          <a:noFill/>
        </p:spPr>
        <p:txBody>
          <a:bodyPr wrap="none" lIns="91440" tIns="45720" rIns="91440" bIns="45720">
            <a:spAutoFit/>
          </a:bodyPr>
          <a:lstStyle/>
          <a:p>
            <a:pPr algn="ctr"/>
            <a:r>
              <a:rPr lang="fr-FR" sz="13800" b="1" spc="50" dirty="0" smtClean="0">
                <a:ln w="0"/>
                <a:solidFill>
                  <a:schemeClr val="bg2">
                    <a:lumMod val="60000"/>
                    <a:lumOff val="40000"/>
                  </a:schemeClr>
                </a:solidFill>
                <a:effectLst>
                  <a:innerShdw blurRad="63500" dist="50800" dir="13500000">
                    <a:srgbClr val="000000">
                      <a:alpha val="50000"/>
                    </a:srgbClr>
                  </a:innerShdw>
                </a:effectLst>
              </a:rPr>
              <a:t>Battle IA</a:t>
            </a:r>
            <a:endParaRPr lang="fr-FR" sz="13800" b="1" spc="50" dirty="0">
              <a:ln w="0"/>
              <a:solidFill>
                <a:schemeClr val="bg2">
                  <a:lumMod val="60000"/>
                  <a:lumOff val="4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5378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Capsule d’énergie</a:t>
            </a:r>
            <a:endParaRPr lang="fr-FR" dirty="0"/>
          </a:p>
        </p:txBody>
      </p:sp>
      <p:sp>
        <p:nvSpPr>
          <p:cNvPr id="3" name="Espace réservé du contenu 2"/>
          <p:cNvSpPr>
            <a:spLocks noGrp="1"/>
          </p:cNvSpPr>
          <p:nvPr>
            <p:ph idx="1"/>
          </p:nvPr>
        </p:nvSpPr>
        <p:spPr/>
        <p:txBody>
          <a:bodyPr/>
          <a:lstStyle/>
          <a:p>
            <a:r>
              <a:rPr lang="fr-FR" dirty="0" smtClean="0"/>
              <a:t>Sur le terrain de jeu, il est possible de trouver des capsules d’énergie.</a:t>
            </a:r>
          </a:p>
          <a:p>
            <a:r>
              <a:rPr lang="fr-FR" dirty="0" smtClean="0"/>
              <a:t>Il suffit de passer sur une capsule d’énergie pour en récupérer le contenu.</a:t>
            </a:r>
          </a:p>
          <a:p>
            <a:r>
              <a:rPr lang="fr-FR" dirty="0" smtClean="0"/>
              <a:t>Des capsules d’énergie apparaitront de façon aléatoire sur le terrain.</a:t>
            </a:r>
            <a:endParaRPr lang="fr-FR" dirty="0"/>
          </a:p>
        </p:txBody>
      </p:sp>
    </p:spTree>
    <p:extLst>
      <p:ext uri="{BB962C8B-B14F-4D97-AF65-F5344CB8AC3E}">
        <p14:creationId xmlns:p14="http://schemas.microsoft.com/office/powerpoint/2010/main" val="49478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Capteur</a:t>
            </a:r>
            <a:endParaRPr lang="fr-FR" dirty="0"/>
          </a:p>
        </p:txBody>
      </p:sp>
      <p:sp>
        <p:nvSpPr>
          <p:cNvPr id="3" name="Espace réservé du contenu 2"/>
          <p:cNvSpPr>
            <a:spLocks noGrp="1"/>
          </p:cNvSpPr>
          <p:nvPr>
            <p:ph idx="1"/>
          </p:nvPr>
        </p:nvSpPr>
        <p:spPr/>
        <p:txBody>
          <a:bodyPr>
            <a:normAutofit/>
          </a:bodyPr>
          <a:lstStyle/>
          <a:p>
            <a:r>
              <a:rPr lang="fr-FR" dirty="0" smtClean="0"/>
              <a:t>Au début de chaque tour, il faut indiquer l’énergie injectée dans le capteur environnant</a:t>
            </a:r>
          </a:p>
          <a:p>
            <a:pPr lvl="1"/>
            <a:r>
              <a:rPr lang="fr-FR" dirty="0" smtClean="0"/>
              <a:t>0 : aucune information ne sera captée</a:t>
            </a:r>
          </a:p>
          <a:p>
            <a:pPr lvl="1"/>
            <a:r>
              <a:rPr lang="fr-FR" dirty="0" smtClean="0"/>
              <a:t>1 à n : les informations d’une distance de # case(s) seront captées</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275076286"/>
              </p:ext>
            </p:extLst>
          </p:nvPr>
        </p:nvGraphicFramePr>
        <p:xfrm>
          <a:off x="1168518" y="4600575"/>
          <a:ext cx="685800" cy="542925"/>
        </p:xfrm>
        <a:graphic>
          <a:graphicData uri="http://schemas.openxmlformats.org/drawingml/2006/table">
            <a:tbl>
              <a:tblPr/>
              <a:tblGrid>
                <a:gridCol w="228600">
                  <a:extLst>
                    <a:ext uri="{9D8B030D-6E8A-4147-A177-3AD203B41FA5}">
                      <a16:colId xmlns:a16="http://schemas.microsoft.com/office/drawing/2014/main" val="3782522378"/>
                    </a:ext>
                  </a:extLst>
                </a:gridCol>
                <a:gridCol w="228600">
                  <a:extLst>
                    <a:ext uri="{9D8B030D-6E8A-4147-A177-3AD203B41FA5}">
                      <a16:colId xmlns:a16="http://schemas.microsoft.com/office/drawing/2014/main" val="1398847723"/>
                    </a:ext>
                  </a:extLst>
                </a:gridCol>
                <a:gridCol w="228600">
                  <a:extLst>
                    <a:ext uri="{9D8B030D-6E8A-4147-A177-3AD203B41FA5}">
                      <a16:colId xmlns:a16="http://schemas.microsoft.com/office/drawing/2014/main" val="139204687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79685705"/>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57964761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12406257"/>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363718551"/>
              </p:ext>
            </p:extLst>
          </p:nvPr>
        </p:nvGraphicFramePr>
        <p:xfrm>
          <a:off x="2123289" y="4600575"/>
          <a:ext cx="1143000" cy="904875"/>
        </p:xfrm>
        <a:graphic>
          <a:graphicData uri="http://schemas.openxmlformats.org/drawingml/2006/table">
            <a:tbl>
              <a:tblPr/>
              <a:tblGrid>
                <a:gridCol w="228600">
                  <a:extLst>
                    <a:ext uri="{9D8B030D-6E8A-4147-A177-3AD203B41FA5}">
                      <a16:colId xmlns:a16="http://schemas.microsoft.com/office/drawing/2014/main" val="1766161183"/>
                    </a:ext>
                  </a:extLst>
                </a:gridCol>
                <a:gridCol w="228600">
                  <a:extLst>
                    <a:ext uri="{9D8B030D-6E8A-4147-A177-3AD203B41FA5}">
                      <a16:colId xmlns:a16="http://schemas.microsoft.com/office/drawing/2014/main" val="3763478286"/>
                    </a:ext>
                  </a:extLst>
                </a:gridCol>
                <a:gridCol w="228600">
                  <a:extLst>
                    <a:ext uri="{9D8B030D-6E8A-4147-A177-3AD203B41FA5}">
                      <a16:colId xmlns:a16="http://schemas.microsoft.com/office/drawing/2014/main" val="3997952440"/>
                    </a:ext>
                  </a:extLst>
                </a:gridCol>
                <a:gridCol w="228600">
                  <a:extLst>
                    <a:ext uri="{9D8B030D-6E8A-4147-A177-3AD203B41FA5}">
                      <a16:colId xmlns:a16="http://schemas.microsoft.com/office/drawing/2014/main" val="3316353892"/>
                    </a:ext>
                  </a:extLst>
                </a:gridCol>
                <a:gridCol w="228600">
                  <a:extLst>
                    <a:ext uri="{9D8B030D-6E8A-4147-A177-3AD203B41FA5}">
                      <a16:colId xmlns:a16="http://schemas.microsoft.com/office/drawing/2014/main" val="110381484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4065684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97303528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23266573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373323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0280136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248435020"/>
              </p:ext>
            </p:extLst>
          </p:nvPr>
        </p:nvGraphicFramePr>
        <p:xfrm>
          <a:off x="3535261" y="4600575"/>
          <a:ext cx="1600200" cy="1266825"/>
        </p:xfrm>
        <a:graphic>
          <a:graphicData uri="http://schemas.openxmlformats.org/drawingml/2006/table">
            <a:tbl>
              <a:tblPr/>
              <a:tblGrid>
                <a:gridCol w="228600">
                  <a:extLst>
                    <a:ext uri="{9D8B030D-6E8A-4147-A177-3AD203B41FA5}">
                      <a16:colId xmlns:a16="http://schemas.microsoft.com/office/drawing/2014/main" val="925265826"/>
                    </a:ext>
                  </a:extLst>
                </a:gridCol>
                <a:gridCol w="228600">
                  <a:extLst>
                    <a:ext uri="{9D8B030D-6E8A-4147-A177-3AD203B41FA5}">
                      <a16:colId xmlns:a16="http://schemas.microsoft.com/office/drawing/2014/main" val="2632506146"/>
                    </a:ext>
                  </a:extLst>
                </a:gridCol>
                <a:gridCol w="228600">
                  <a:extLst>
                    <a:ext uri="{9D8B030D-6E8A-4147-A177-3AD203B41FA5}">
                      <a16:colId xmlns:a16="http://schemas.microsoft.com/office/drawing/2014/main" val="3095047090"/>
                    </a:ext>
                  </a:extLst>
                </a:gridCol>
                <a:gridCol w="228600">
                  <a:extLst>
                    <a:ext uri="{9D8B030D-6E8A-4147-A177-3AD203B41FA5}">
                      <a16:colId xmlns:a16="http://schemas.microsoft.com/office/drawing/2014/main" val="3132697493"/>
                    </a:ext>
                  </a:extLst>
                </a:gridCol>
                <a:gridCol w="228600">
                  <a:extLst>
                    <a:ext uri="{9D8B030D-6E8A-4147-A177-3AD203B41FA5}">
                      <a16:colId xmlns:a16="http://schemas.microsoft.com/office/drawing/2014/main" val="2945332526"/>
                    </a:ext>
                  </a:extLst>
                </a:gridCol>
                <a:gridCol w="228600">
                  <a:extLst>
                    <a:ext uri="{9D8B030D-6E8A-4147-A177-3AD203B41FA5}">
                      <a16:colId xmlns:a16="http://schemas.microsoft.com/office/drawing/2014/main" val="67308907"/>
                    </a:ext>
                  </a:extLst>
                </a:gridCol>
                <a:gridCol w="228600">
                  <a:extLst>
                    <a:ext uri="{9D8B030D-6E8A-4147-A177-3AD203B41FA5}">
                      <a16:colId xmlns:a16="http://schemas.microsoft.com/office/drawing/2014/main" val="401557006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0672353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28090813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3708326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09077834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973849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17369489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888889920"/>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3827910793"/>
              </p:ext>
            </p:extLst>
          </p:nvPr>
        </p:nvGraphicFramePr>
        <p:xfrm>
          <a:off x="5375595" y="4600575"/>
          <a:ext cx="2057400" cy="1628775"/>
        </p:xfrm>
        <a:graphic>
          <a:graphicData uri="http://schemas.openxmlformats.org/drawingml/2006/table">
            <a:tbl>
              <a:tblPr/>
              <a:tblGrid>
                <a:gridCol w="228600">
                  <a:extLst>
                    <a:ext uri="{9D8B030D-6E8A-4147-A177-3AD203B41FA5}">
                      <a16:colId xmlns:a16="http://schemas.microsoft.com/office/drawing/2014/main" val="2200933408"/>
                    </a:ext>
                  </a:extLst>
                </a:gridCol>
                <a:gridCol w="228600">
                  <a:extLst>
                    <a:ext uri="{9D8B030D-6E8A-4147-A177-3AD203B41FA5}">
                      <a16:colId xmlns:a16="http://schemas.microsoft.com/office/drawing/2014/main" val="1154878933"/>
                    </a:ext>
                  </a:extLst>
                </a:gridCol>
                <a:gridCol w="228600">
                  <a:extLst>
                    <a:ext uri="{9D8B030D-6E8A-4147-A177-3AD203B41FA5}">
                      <a16:colId xmlns:a16="http://schemas.microsoft.com/office/drawing/2014/main" val="1742166971"/>
                    </a:ext>
                  </a:extLst>
                </a:gridCol>
                <a:gridCol w="228600">
                  <a:extLst>
                    <a:ext uri="{9D8B030D-6E8A-4147-A177-3AD203B41FA5}">
                      <a16:colId xmlns:a16="http://schemas.microsoft.com/office/drawing/2014/main" val="3581433677"/>
                    </a:ext>
                  </a:extLst>
                </a:gridCol>
                <a:gridCol w="228600">
                  <a:extLst>
                    <a:ext uri="{9D8B030D-6E8A-4147-A177-3AD203B41FA5}">
                      <a16:colId xmlns:a16="http://schemas.microsoft.com/office/drawing/2014/main" val="3777704194"/>
                    </a:ext>
                  </a:extLst>
                </a:gridCol>
                <a:gridCol w="228600">
                  <a:extLst>
                    <a:ext uri="{9D8B030D-6E8A-4147-A177-3AD203B41FA5}">
                      <a16:colId xmlns:a16="http://schemas.microsoft.com/office/drawing/2014/main" val="1233133315"/>
                    </a:ext>
                  </a:extLst>
                </a:gridCol>
                <a:gridCol w="228600">
                  <a:extLst>
                    <a:ext uri="{9D8B030D-6E8A-4147-A177-3AD203B41FA5}">
                      <a16:colId xmlns:a16="http://schemas.microsoft.com/office/drawing/2014/main" val="1512299320"/>
                    </a:ext>
                  </a:extLst>
                </a:gridCol>
                <a:gridCol w="228600">
                  <a:extLst>
                    <a:ext uri="{9D8B030D-6E8A-4147-A177-3AD203B41FA5}">
                      <a16:colId xmlns:a16="http://schemas.microsoft.com/office/drawing/2014/main" val="1881405557"/>
                    </a:ext>
                  </a:extLst>
                </a:gridCol>
                <a:gridCol w="228600">
                  <a:extLst>
                    <a:ext uri="{9D8B030D-6E8A-4147-A177-3AD203B41FA5}">
                      <a16:colId xmlns:a16="http://schemas.microsoft.com/office/drawing/2014/main" val="230060804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594696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337239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55821879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4130358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183365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984164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208612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8009642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32774092"/>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570316660"/>
              </p:ext>
            </p:extLst>
          </p:nvPr>
        </p:nvGraphicFramePr>
        <p:xfrm>
          <a:off x="7673129" y="4600575"/>
          <a:ext cx="2514600" cy="1990725"/>
        </p:xfrm>
        <a:graphic>
          <a:graphicData uri="http://schemas.openxmlformats.org/drawingml/2006/table">
            <a:tbl>
              <a:tblPr/>
              <a:tblGrid>
                <a:gridCol w="228600">
                  <a:extLst>
                    <a:ext uri="{9D8B030D-6E8A-4147-A177-3AD203B41FA5}">
                      <a16:colId xmlns:a16="http://schemas.microsoft.com/office/drawing/2014/main" val="2467715807"/>
                    </a:ext>
                  </a:extLst>
                </a:gridCol>
                <a:gridCol w="228600">
                  <a:extLst>
                    <a:ext uri="{9D8B030D-6E8A-4147-A177-3AD203B41FA5}">
                      <a16:colId xmlns:a16="http://schemas.microsoft.com/office/drawing/2014/main" val="1369008763"/>
                    </a:ext>
                  </a:extLst>
                </a:gridCol>
                <a:gridCol w="228600">
                  <a:extLst>
                    <a:ext uri="{9D8B030D-6E8A-4147-A177-3AD203B41FA5}">
                      <a16:colId xmlns:a16="http://schemas.microsoft.com/office/drawing/2014/main" val="2262381275"/>
                    </a:ext>
                  </a:extLst>
                </a:gridCol>
                <a:gridCol w="228600">
                  <a:extLst>
                    <a:ext uri="{9D8B030D-6E8A-4147-A177-3AD203B41FA5}">
                      <a16:colId xmlns:a16="http://schemas.microsoft.com/office/drawing/2014/main" val="2886253741"/>
                    </a:ext>
                  </a:extLst>
                </a:gridCol>
                <a:gridCol w="228600">
                  <a:extLst>
                    <a:ext uri="{9D8B030D-6E8A-4147-A177-3AD203B41FA5}">
                      <a16:colId xmlns:a16="http://schemas.microsoft.com/office/drawing/2014/main" val="2950203245"/>
                    </a:ext>
                  </a:extLst>
                </a:gridCol>
                <a:gridCol w="228600">
                  <a:extLst>
                    <a:ext uri="{9D8B030D-6E8A-4147-A177-3AD203B41FA5}">
                      <a16:colId xmlns:a16="http://schemas.microsoft.com/office/drawing/2014/main" val="283939655"/>
                    </a:ext>
                  </a:extLst>
                </a:gridCol>
                <a:gridCol w="228600">
                  <a:extLst>
                    <a:ext uri="{9D8B030D-6E8A-4147-A177-3AD203B41FA5}">
                      <a16:colId xmlns:a16="http://schemas.microsoft.com/office/drawing/2014/main" val="1966873950"/>
                    </a:ext>
                  </a:extLst>
                </a:gridCol>
                <a:gridCol w="228600">
                  <a:extLst>
                    <a:ext uri="{9D8B030D-6E8A-4147-A177-3AD203B41FA5}">
                      <a16:colId xmlns:a16="http://schemas.microsoft.com/office/drawing/2014/main" val="2929030346"/>
                    </a:ext>
                  </a:extLst>
                </a:gridCol>
                <a:gridCol w="228600">
                  <a:extLst>
                    <a:ext uri="{9D8B030D-6E8A-4147-A177-3AD203B41FA5}">
                      <a16:colId xmlns:a16="http://schemas.microsoft.com/office/drawing/2014/main" val="3252318935"/>
                    </a:ext>
                  </a:extLst>
                </a:gridCol>
                <a:gridCol w="228600">
                  <a:extLst>
                    <a:ext uri="{9D8B030D-6E8A-4147-A177-3AD203B41FA5}">
                      <a16:colId xmlns:a16="http://schemas.microsoft.com/office/drawing/2014/main" val="535155408"/>
                    </a:ext>
                  </a:extLst>
                </a:gridCol>
                <a:gridCol w="228600">
                  <a:extLst>
                    <a:ext uri="{9D8B030D-6E8A-4147-A177-3AD203B41FA5}">
                      <a16:colId xmlns:a16="http://schemas.microsoft.com/office/drawing/2014/main" val="2427411312"/>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74393434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417737577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3731124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09621178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64359397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44314570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85750592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4089906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89189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18555361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795180036"/>
                  </a:ext>
                </a:extLst>
              </a:tr>
            </a:tbl>
          </a:graphicData>
        </a:graphic>
      </p:graphicFrame>
    </p:spTree>
    <p:extLst>
      <p:ext uri="{BB962C8B-B14F-4D97-AF65-F5344CB8AC3E}">
        <p14:creationId xmlns:p14="http://schemas.microsoft.com/office/powerpoint/2010/main" val="22405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Déplacement</a:t>
            </a:r>
            <a:endParaRPr lang="fr-FR" dirty="0"/>
          </a:p>
        </p:txBody>
      </p:sp>
      <p:sp>
        <p:nvSpPr>
          <p:cNvPr id="3" name="Espace réservé du contenu 2"/>
          <p:cNvSpPr>
            <a:spLocks noGrp="1"/>
          </p:cNvSpPr>
          <p:nvPr>
            <p:ph idx="1"/>
          </p:nvPr>
        </p:nvSpPr>
        <p:spPr/>
        <p:txBody>
          <a:bodyPr/>
          <a:lstStyle/>
          <a:p>
            <a:r>
              <a:rPr lang="fr-FR" dirty="0" smtClean="0"/>
              <a:t>Il est possible de se déplacer d’une case dans les 8 directions</a:t>
            </a:r>
          </a:p>
          <a:p>
            <a:r>
              <a:rPr lang="fr-FR" dirty="0" smtClean="0"/>
              <a:t>Il faut que la case soit vide ou qu’elle contient</a:t>
            </a:r>
          </a:p>
          <a:p>
            <a:pPr lvl="1"/>
            <a:r>
              <a:rPr lang="fr-FR" dirty="0" smtClean="0"/>
              <a:t>Une capsule d’énergie : l’énergie contenu dans cette capsule est alors absorbée</a:t>
            </a:r>
            <a:endParaRPr lang="fr-FR" dirty="0"/>
          </a:p>
        </p:txBody>
      </p:sp>
      <p:grpSp>
        <p:nvGrpSpPr>
          <p:cNvPr id="4" name="Groupe 3"/>
          <p:cNvGrpSpPr/>
          <p:nvPr/>
        </p:nvGrpSpPr>
        <p:grpSpPr>
          <a:xfrm>
            <a:off x="7282836" y="911902"/>
            <a:ext cx="2297309" cy="2307929"/>
            <a:chOff x="6683106" y="3581143"/>
            <a:chExt cx="2297309" cy="2307929"/>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7" name="Connecteur droit avec flèche 6"/>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necteur droit avec flèche 7"/>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033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Protection</a:t>
            </a:r>
            <a:endParaRPr lang="fr-FR" dirty="0"/>
          </a:p>
        </p:txBody>
      </p:sp>
      <p:sp>
        <p:nvSpPr>
          <p:cNvPr id="3" name="Espace réservé du contenu 2"/>
          <p:cNvSpPr>
            <a:spLocks noGrp="1"/>
          </p:cNvSpPr>
          <p:nvPr>
            <p:ph idx="1"/>
          </p:nvPr>
        </p:nvSpPr>
        <p:spPr/>
        <p:txBody>
          <a:bodyPr>
            <a:normAutofit/>
          </a:bodyPr>
          <a:lstStyle/>
          <a:p>
            <a:r>
              <a:rPr lang="fr-FR" dirty="0" smtClean="0"/>
              <a:t>Il est possible d’activer un bouclier protecteur. On lui attribuera un certain niveau de puissance qui seront déduit en unité d’énergie pour l’activation</a:t>
            </a:r>
          </a:p>
          <a:p>
            <a:r>
              <a:rPr lang="fr-FR" dirty="0" smtClean="0"/>
              <a:t>A chaque tour il consommera 1 unité d’énergie pour maintenir son niveau de puissance</a:t>
            </a:r>
          </a:p>
          <a:p>
            <a:r>
              <a:rPr lang="fr-FR" dirty="0" smtClean="0"/>
              <a:t>Si l’on se prend 1 coup, il perd 1 unité de puissance</a:t>
            </a:r>
          </a:p>
          <a:p>
            <a:r>
              <a:rPr lang="fr-FR" dirty="0" smtClean="0"/>
              <a:t>Si sa puissance tombe à zéro, il est désactivé</a:t>
            </a:r>
          </a:p>
          <a:p>
            <a:r>
              <a:rPr lang="fr-FR" dirty="0" smtClean="0"/>
              <a:t>Il est possible de réinjecter des unités d’énergie afin d’augmenter le niveau de puissance</a:t>
            </a:r>
          </a:p>
          <a:p>
            <a:r>
              <a:rPr lang="fr-FR" dirty="0" smtClean="0"/>
              <a:t>Lors de la désactivation du bouclier, on récupère en unité d’énergie le niveau de puissance actuelle du bouclier</a:t>
            </a:r>
            <a:endParaRPr lang="fr-FR" dirty="0"/>
          </a:p>
        </p:txBody>
      </p:sp>
    </p:spTree>
    <p:extLst>
      <p:ext uri="{BB962C8B-B14F-4D97-AF65-F5344CB8AC3E}">
        <p14:creationId xmlns:p14="http://schemas.microsoft.com/office/powerpoint/2010/main" val="286032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Champ occultant</a:t>
            </a:r>
            <a:endParaRPr lang="fr-FR" dirty="0"/>
          </a:p>
        </p:txBody>
      </p:sp>
      <p:sp>
        <p:nvSpPr>
          <p:cNvPr id="3" name="Espace réservé du contenu 2"/>
          <p:cNvSpPr>
            <a:spLocks noGrp="1"/>
          </p:cNvSpPr>
          <p:nvPr>
            <p:ph idx="1"/>
          </p:nvPr>
        </p:nvSpPr>
        <p:spPr/>
        <p:txBody>
          <a:bodyPr>
            <a:normAutofit/>
          </a:bodyPr>
          <a:lstStyle/>
          <a:p>
            <a:r>
              <a:rPr lang="fr-FR" dirty="0" smtClean="0"/>
              <a:t>Il est possible de se rendre invisible en activant un champ occultant. On lui attribuera un certain niveau de puissance qui seront déduit en unité d’énergie pour l’activation. Ce niveau de puissance est la distance sur laquelle l’occultation est active.</a:t>
            </a:r>
          </a:p>
          <a:p>
            <a:pPr lvl="1"/>
            <a:r>
              <a:rPr lang="fr-FR" dirty="0" smtClean="0"/>
              <a:t>Exemple : Avec un niveau 3, un ennemi à une distance &lt;= 3 ne nous détectera pas, un ennemi plus loin que 3 pourra nous détecter</a:t>
            </a:r>
          </a:p>
          <a:p>
            <a:r>
              <a:rPr lang="fr-FR" dirty="0" smtClean="0"/>
              <a:t>A chaque tour il consommera 1 unité d’énergie pour maintenir son niveau de puissance</a:t>
            </a:r>
          </a:p>
          <a:p>
            <a:r>
              <a:rPr lang="fr-FR" dirty="0" smtClean="0"/>
              <a:t>Si l’on se prend 1 coup, il est automatiquement désactivé (et son énergie est perdue)</a:t>
            </a:r>
          </a:p>
          <a:p>
            <a:r>
              <a:rPr lang="fr-FR" dirty="0" smtClean="0"/>
              <a:t>Lors de la désactivation du champ occultant, on récupère en unité d’énergie le niveau de puissance du champ occultant</a:t>
            </a:r>
          </a:p>
          <a:p>
            <a:endParaRPr lang="fr-FR" dirty="0" smtClean="0"/>
          </a:p>
          <a:p>
            <a:endParaRPr lang="fr-FR" dirty="0"/>
          </a:p>
        </p:txBody>
      </p:sp>
    </p:spTree>
    <p:extLst>
      <p:ext uri="{BB962C8B-B14F-4D97-AF65-F5344CB8AC3E}">
        <p14:creationId xmlns:p14="http://schemas.microsoft.com/office/powerpoint/2010/main" val="104602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Site web</a:t>
            </a:r>
            <a:endParaRPr lang="fr-FR" dirty="0"/>
          </a:p>
        </p:txBody>
      </p:sp>
      <p:sp>
        <p:nvSpPr>
          <p:cNvPr id="3" name="Espace réservé du contenu 2"/>
          <p:cNvSpPr>
            <a:spLocks noGrp="1"/>
          </p:cNvSpPr>
          <p:nvPr>
            <p:ph idx="1"/>
          </p:nvPr>
        </p:nvSpPr>
        <p:spPr/>
        <p:txBody>
          <a:bodyPr/>
          <a:lstStyle/>
          <a:p>
            <a:r>
              <a:rPr lang="fr-FR" dirty="0" smtClean="0"/>
              <a:t>Inscription : login/</a:t>
            </a:r>
            <a:r>
              <a:rPr lang="fr-FR" dirty="0" err="1" smtClean="0"/>
              <a:t>password</a:t>
            </a:r>
            <a:endParaRPr lang="fr-FR" dirty="0" smtClean="0"/>
          </a:p>
          <a:p>
            <a:r>
              <a:rPr lang="fr-FR" dirty="0" smtClean="0"/>
              <a:t>Donne un nom de TEAM, obtient un GUID</a:t>
            </a:r>
          </a:p>
          <a:p>
            <a:r>
              <a:rPr lang="fr-FR" dirty="0" smtClean="0"/>
              <a:t>Pour cette TEAM, création d’un robot : donne un nom au robot, obtient un GUID</a:t>
            </a:r>
          </a:p>
          <a:p>
            <a:r>
              <a:rPr lang="fr-FR" dirty="0" smtClean="0"/>
              <a:t>Robot</a:t>
            </a:r>
          </a:p>
          <a:p>
            <a:pPr lvl="1"/>
            <a:r>
              <a:rPr lang="fr-FR" dirty="0" smtClean="0"/>
              <a:t>Nb de démarrage</a:t>
            </a:r>
          </a:p>
          <a:p>
            <a:pPr lvl="1"/>
            <a:r>
              <a:rPr lang="fr-FR" dirty="0" smtClean="0"/>
              <a:t>Liste des parties avec le détail</a:t>
            </a:r>
          </a:p>
          <a:p>
            <a:pPr lvl="2"/>
            <a:r>
              <a:rPr lang="fr-FR" dirty="0" smtClean="0"/>
              <a:t>Durée</a:t>
            </a:r>
          </a:p>
          <a:p>
            <a:pPr lvl="2"/>
            <a:r>
              <a:rPr lang="fr-FR" dirty="0" smtClean="0"/>
              <a:t>Score</a:t>
            </a:r>
          </a:p>
          <a:p>
            <a:pPr lvl="2"/>
            <a:r>
              <a:rPr lang="fr-FR" dirty="0" smtClean="0"/>
              <a:t>Etc. …</a:t>
            </a:r>
            <a:endParaRPr lang="fr-FR" dirty="0"/>
          </a:p>
        </p:txBody>
      </p:sp>
    </p:spTree>
    <p:extLst>
      <p:ext uri="{BB962C8B-B14F-4D97-AF65-F5344CB8AC3E}">
        <p14:creationId xmlns:p14="http://schemas.microsoft.com/office/powerpoint/2010/main" val="41900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Planning</a:t>
            </a:r>
            <a:endParaRPr lang="fr-FR" dirty="0"/>
          </a:p>
        </p:txBody>
      </p:sp>
      <p:sp>
        <p:nvSpPr>
          <p:cNvPr id="3" name="Espace réservé du contenu 2"/>
          <p:cNvSpPr>
            <a:spLocks noGrp="1"/>
          </p:cNvSpPr>
          <p:nvPr>
            <p:ph idx="1"/>
          </p:nvPr>
        </p:nvSpPr>
        <p:spPr/>
        <p:txBody>
          <a:bodyPr/>
          <a:lstStyle/>
          <a:p>
            <a:r>
              <a:rPr lang="fr-FR" dirty="0" smtClean="0"/>
              <a:t>Semaine 1</a:t>
            </a:r>
          </a:p>
          <a:p>
            <a:pPr lvl="1"/>
            <a:r>
              <a:rPr lang="fr-FR" dirty="0" smtClean="0"/>
              <a:t>Créer une IA</a:t>
            </a:r>
          </a:p>
          <a:p>
            <a:r>
              <a:rPr lang="fr-FR" dirty="0" smtClean="0"/>
              <a:t>Semaine 2</a:t>
            </a:r>
          </a:p>
          <a:p>
            <a:pPr lvl="1"/>
            <a:r>
              <a:rPr lang="fr-FR" dirty="0" smtClean="0"/>
              <a:t>Apprendre les </a:t>
            </a:r>
            <a:r>
              <a:rPr lang="fr-FR" dirty="0" err="1" smtClean="0"/>
              <a:t>WebSockets</a:t>
            </a:r>
            <a:r>
              <a:rPr lang="fr-FR" dirty="0" smtClean="0"/>
              <a:t> en </a:t>
            </a:r>
            <a:r>
              <a:rPr lang="fr-FR" dirty="0" err="1" smtClean="0"/>
              <a:t>javascript</a:t>
            </a:r>
            <a:endParaRPr lang="fr-FR" dirty="0" smtClean="0"/>
          </a:p>
          <a:p>
            <a:r>
              <a:rPr lang="fr-FR" dirty="0" smtClean="0"/>
              <a:t>Semaine 3</a:t>
            </a:r>
          </a:p>
          <a:p>
            <a:pPr lvl="1"/>
            <a:r>
              <a:rPr lang="fr-FR" dirty="0" smtClean="0"/>
              <a:t>Créer une interface HTML/</a:t>
            </a:r>
            <a:r>
              <a:rPr lang="fr-FR" dirty="0" err="1" smtClean="0"/>
              <a:t>css</a:t>
            </a:r>
            <a:r>
              <a:rPr lang="fr-FR" dirty="0" smtClean="0"/>
              <a:t>/</a:t>
            </a:r>
            <a:r>
              <a:rPr lang="fr-FR" dirty="0" err="1" smtClean="0"/>
              <a:t>js</a:t>
            </a:r>
            <a:r>
              <a:rPr lang="fr-FR" dirty="0" smtClean="0"/>
              <a:t> avec les </a:t>
            </a:r>
            <a:r>
              <a:rPr lang="fr-FR" dirty="0" err="1" smtClean="0"/>
              <a:t>WebSockets</a:t>
            </a:r>
            <a:endParaRPr lang="fr-FR" dirty="0"/>
          </a:p>
        </p:txBody>
      </p:sp>
    </p:spTree>
    <p:extLst>
      <p:ext uri="{BB962C8B-B14F-4D97-AF65-F5344CB8AC3E}">
        <p14:creationId xmlns:p14="http://schemas.microsoft.com/office/powerpoint/2010/main" val="337359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a:t>
            </a:r>
            <a:endParaRPr lang="fr-FR" dirty="0"/>
          </a:p>
        </p:txBody>
      </p:sp>
      <p:sp>
        <p:nvSpPr>
          <p:cNvPr id="3" name="Espace réservé du contenu 2"/>
          <p:cNvSpPr>
            <a:spLocks noGrp="1"/>
          </p:cNvSpPr>
          <p:nvPr>
            <p:ph idx="1"/>
          </p:nvPr>
        </p:nvSpPr>
        <p:spPr/>
        <p:txBody>
          <a:bodyPr/>
          <a:lstStyle/>
          <a:p>
            <a:r>
              <a:rPr lang="fr-FR" dirty="0" smtClean="0"/>
              <a:t>Coder une I.A. en C</a:t>
            </a:r>
          </a:p>
          <a:p>
            <a:r>
              <a:rPr lang="fr-FR" dirty="0" smtClean="0"/>
              <a:t>Coder un affichage des informations de l’I.A. en html/</a:t>
            </a:r>
            <a:r>
              <a:rPr lang="fr-FR" dirty="0" err="1" smtClean="0"/>
              <a:t>css</a:t>
            </a:r>
            <a:endParaRPr lang="fr-FR" dirty="0"/>
          </a:p>
        </p:txBody>
      </p:sp>
    </p:spTree>
    <p:extLst>
      <p:ext uri="{BB962C8B-B14F-4D97-AF65-F5344CB8AC3E}">
        <p14:creationId xmlns:p14="http://schemas.microsoft.com/office/powerpoint/2010/main" val="55978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tour</a:t>
            </a:r>
            <a:endParaRPr lang="fr-FR" dirty="0"/>
          </a:p>
        </p:txBody>
      </p:sp>
      <p:sp>
        <p:nvSpPr>
          <p:cNvPr id="3" name="Espace réservé du contenu 2"/>
          <p:cNvSpPr>
            <a:spLocks noGrp="1"/>
          </p:cNvSpPr>
          <p:nvPr>
            <p:ph idx="1"/>
          </p:nvPr>
        </p:nvSpPr>
        <p:spPr/>
        <p:txBody>
          <a:bodyPr/>
          <a:lstStyle/>
          <a:p>
            <a:r>
              <a:rPr lang="fr-FR" dirty="0" smtClean="0"/>
              <a:t>Exécute la consommation d’énergie</a:t>
            </a:r>
          </a:p>
          <a:p>
            <a:r>
              <a:rPr lang="fr-FR" dirty="0" smtClean="0"/>
              <a:t>Détermine le niveau de scan 0 à X</a:t>
            </a:r>
          </a:p>
          <a:p>
            <a:r>
              <a:rPr lang="fr-FR" dirty="0" smtClean="0"/>
              <a:t>Scan à lieu</a:t>
            </a:r>
          </a:p>
          <a:p>
            <a:r>
              <a:rPr lang="fr-FR" dirty="0" smtClean="0"/>
              <a:t>Détermine une action ou déplacement</a:t>
            </a:r>
          </a:p>
          <a:p>
            <a:endParaRPr lang="fr-FR" dirty="0"/>
          </a:p>
        </p:txBody>
      </p:sp>
    </p:spTree>
    <p:extLst>
      <p:ext uri="{BB962C8B-B14F-4D97-AF65-F5344CB8AC3E}">
        <p14:creationId xmlns:p14="http://schemas.microsoft.com/office/powerpoint/2010/main" val="105989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Terrain de jeu</a:t>
            </a:r>
            <a:endParaRPr lang="fr-FR" dirty="0"/>
          </a:p>
        </p:txBody>
      </p:sp>
      <p:sp>
        <p:nvSpPr>
          <p:cNvPr id="3" name="Espace réservé du contenu 2"/>
          <p:cNvSpPr>
            <a:spLocks noGrp="1"/>
          </p:cNvSpPr>
          <p:nvPr>
            <p:ph idx="1"/>
          </p:nvPr>
        </p:nvSpPr>
        <p:spPr/>
        <p:txBody>
          <a:bodyPr/>
          <a:lstStyle/>
          <a:p>
            <a:r>
              <a:rPr lang="fr-FR" dirty="0" smtClean="0"/>
              <a:t>Constitué par des carrés</a:t>
            </a:r>
          </a:p>
          <a:p>
            <a:r>
              <a:rPr lang="fr-FR" dirty="0" smtClean="0"/>
              <a:t>La superficie peut être différente d’une partie à une autre</a:t>
            </a:r>
          </a:p>
          <a:p>
            <a:r>
              <a:rPr lang="fr-FR" dirty="0" smtClean="0"/>
              <a:t>Une unité occupe 1 carré</a:t>
            </a:r>
          </a:p>
          <a:p>
            <a:r>
              <a:rPr lang="fr-FR" dirty="0" smtClean="0"/>
              <a:t>Un résonateur occupe 4 carrés</a:t>
            </a:r>
            <a:endParaRPr lang="fr-FR" dirty="0"/>
          </a:p>
        </p:txBody>
      </p:sp>
      <p:grpSp>
        <p:nvGrpSpPr>
          <p:cNvPr id="11" name="Groupe 10"/>
          <p:cNvGrpSpPr/>
          <p:nvPr/>
        </p:nvGrpSpPr>
        <p:grpSpPr>
          <a:xfrm>
            <a:off x="6683106" y="3581143"/>
            <a:ext cx="2297309" cy="2307929"/>
            <a:chOff x="6683106" y="3581143"/>
            <a:chExt cx="2297309" cy="2307929"/>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eur droit avec flèche 9"/>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801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 terrain de jeu</a:t>
            </a:r>
            <a:endParaRPr lang="fr-FR" dirty="0"/>
          </a:p>
        </p:txBody>
      </p:sp>
      <p:pic>
        <p:nvPicPr>
          <p:cNvPr id="34" name="Image 33"/>
          <p:cNvPicPr>
            <a:picLocks noChangeAspect="1"/>
          </p:cNvPicPr>
          <p:nvPr/>
        </p:nvPicPr>
        <p:blipFill>
          <a:blip r:embed="rId2"/>
          <a:stretch>
            <a:fillRect/>
          </a:stretch>
        </p:blipFill>
        <p:spPr>
          <a:xfrm>
            <a:off x="1244516" y="1640815"/>
            <a:ext cx="9786858" cy="5112320"/>
          </a:xfrm>
          <a:prstGeom prst="rect">
            <a:avLst/>
          </a:prstGeom>
        </p:spPr>
      </p:pic>
    </p:spTree>
    <p:extLst>
      <p:ext uri="{BB962C8B-B14F-4D97-AF65-F5344CB8AC3E}">
        <p14:creationId xmlns:p14="http://schemas.microsoft.com/office/powerpoint/2010/main" val="11831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8712" y="1623270"/>
            <a:ext cx="5314425" cy="22272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smtClean="0"/>
              <a:t>Moteur d’exécution globale</a:t>
            </a:r>
            <a:br>
              <a:rPr lang="fr-FR" dirty="0" smtClean="0"/>
            </a:br>
            <a:r>
              <a:rPr lang="fr-FR" dirty="0" smtClean="0"/>
              <a:t>multi-joueurs</a:t>
            </a:r>
            <a:endParaRPr lang="fr-FR" dirty="0"/>
          </a:p>
        </p:txBody>
      </p:sp>
      <p:pic>
        <p:nvPicPr>
          <p:cNvPr id="3" name="Image 2"/>
          <p:cNvPicPr>
            <a:picLocks noChangeAspect="1"/>
          </p:cNvPicPr>
          <p:nvPr/>
        </p:nvPicPr>
        <p:blipFill>
          <a:blip r:embed="rId2" cstate="print">
            <a:extLst>
              <a:ext uri="{BEBA8EAE-BF5A-486C-A8C5-ECC9F3942E4B}">
                <a14:imgProps xmlns:a14="http://schemas.microsoft.com/office/drawing/2010/main">
                  <a14:imgLayer r:embed="rId3">
                    <a14:imgEffect>
                      <a14:backgroundRemoval t="18500" b="81900" l="300" r="99500"/>
                    </a14:imgEffect>
                  </a14:imgLayer>
                </a14:imgProps>
              </a:ext>
              <a:ext uri="{28A0092B-C50C-407E-A947-70E740481C1C}">
                <a14:useLocalDpi xmlns:a14="http://schemas.microsoft.com/office/drawing/2010/main" val="0"/>
              </a:ext>
            </a:extLst>
          </a:blip>
          <a:stretch>
            <a:fillRect/>
          </a:stretch>
        </p:blipFill>
        <p:spPr>
          <a:xfrm>
            <a:off x="8291822" y="704325"/>
            <a:ext cx="2332839" cy="2332839"/>
          </a:xfrm>
          <a:prstGeom prst="rect">
            <a:avLst/>
          </a:prstGeom>
        </p:spPr>
      </p:pic>
      <p:sp>
        <p:nvSpPr>
          <p:cNvPr id="4" name="Rectangle 3"/>
          <p:cNvSpPr/>
          <p:nvPr/>
        </p:nvSpPr>
        <p:spPr>
          <a:xfrm>
            <a:off x="7596232" y="2606879"/>
            <a:ext cx="2508308" cy="935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t>Client pour</a:t>
            </a:r>
            <a:br>
              <a:rPr lang="fr-FR" dirty="0" smtClean="0"/>
            </a:br>
            <a:r>
              <a:rPr lang="fr-FR" dirty="0" smtClean="0"/>
              <a:t>rendu global</a:t>
            </a:r>
            <a:endParaRPr lang="fr-FR" dirty="0"/>
          </a:p>
        </p:txBody>
      </p:sp>
      <p:sp>
        <p:nvSpPr>
          <p:cNvPr id="5" name="Rectangle 4"/>
          <p:cNvSpPr/>
          <p:nvPr/>
        </p:nvSpPr>
        <p:spPr>
          <a:xfrm>
            <a:off x="1543574" y="4997738"/>
            <a:ext cx="1405156" cy="12415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IA à</a:t>
            </a:r>
          </a:p>
          <a:p>
            <a:pPr algn="ctr"/>
            <a:r>
              <a:rPr lang="fr-FR" dirty="0" smtClean="0"/>
              <a:t>créer</a:t>
            </a:r>
            <a:endParaRPr lang="fr-FR" dirty="0"/>
          </a:p>
        </p:txBody>
      </p:sp>
      <p:sp>
        <p:nvSpPr>
          <p:cNvPr id="6" name="Rectangle 5"/>
          <p:cNvSpPr/>
          <p:nvPr/>
        </p:nvSpPr>
        <p:spPr>
          <a:xfrm>
            <a:off x="8126138" y="51508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Quelques IA</a:t>
            </a:r>
            <a:br>
              <a:rPr lang="fr-FR" dirty="0" smtClean="0"/>
            </a:br>
            <a:r>
              <a:rPr lang="fr-FR" dirty="0" smtClean="0"/>
              <a:t>d’entrainement</a:t>
            </a:r>
            <a:br>
              <a:rPr lang="fr-FR" dirty="0" smtClean="0"/>
            </a:br>
            <a:r>
              <a:rPr lang="fr-FR" dirty="0" smtClean="0"/>
              <a:t>disponibles</a:t>
            </a:r>
            <a:endParaRPr lang="fr-FR" dirty="0"/>
          </a:p>
        </p:txBody>
      </p:sp>
      <p:sp>
        <p:nvSpPr>
          <p:cNvPr id="7" name="Rectangle 6"/>
          <p:cNvSpPr/>
          <p:nvPr/>
        </p:nvSpPr>
        <p:spPr>
          <a:xfrm>
            <a:off x="8278538" y="53032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Quelques IA</a:t>
            </a:r>
            <a:br>
              <a:rPr lang="fr-FR" dirty="0" smtClean="0"/>
            </a:br>
            <a:r>
              <a:rPr lang="fr-FR" dirty="0" smtClean="0"/>
              <a:t>d’entrainement</a:t>
            </a:r>
            <a:br>
              <a:rPr lang="fr-FR" dirty="0" smtClean="0"/>
            </a:br>
            <a:r>
              <a:rPr lang="fr-FR" dirty="0" smtClean="0"/>
              <a:t>disponibles</a:t>
            </a:r>
            <a:endParaRPr lang="fr-FR" dirty="0"/>
          </a:p>
        </p:txBody>
      </p:sp>
      <p:sp>
        <p:nvSpPr>
          <p:cNvPr id="8" name="Rectangle 7"/>
          <p:cNvSpPr/>
          <p:nvPr/>
        </p:nvSpPr>
        <p:spPr>
          <a:xfrm>
            <a:off x="8430938" y="54556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smtClean="0"/>
              <a:t>Quelques IA</a:t>
            </a:r>
            <a:br>
              <a:rPr lang="fr-FR" dirty="0" smtClean="0"/>
            </a:br>
            <a:r>
              <a:rPr lang="fr-FR" dirty="0" smtClean="0"/>
              <a:t>d’entrainement</a:t>
            </a:r>
            <a:br>
              <a:rPr lang="fr-FR" dirty="0" smtClean="0"/>
            </a:br>
            <a:r>
              <a:rPr lang="fr-FR" dirty="0" smtClean="0"/>
              <a:t>disponibles</a:t>
            </a:r>
            <a:endParaRPr lang="fr-FR" dirty="0"/>
          </a:p>
        </p:txBody>
      </p:sp>
      <p:sp>
        <p:nvSpPr>
          <p:cNvPr id="10" name="Rectangle 9"/>
          <p:cNvSpPr/>
          <p:nvPr/>
        </p:nvSpPr>
        <p:spPr>
          <a:xfrm>
            <a:off x="3273106" y="5656274"/>
            <a:ext cx="2508308" cy="93537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smtClean="0"/>
              <a:t>Client pour afficher</a:t>
            </a:r>
            <a:br>
              <a:rPr lang="fr-FR" dirty="0" smtClean="0"/>
            </a:br>
            <a:r>
              <a:rPr lang="fr-FR" dirty="0" smtClean="0"/>
              <a:t>les infos de l’IA</a:t>
            </a:r>
            <a:endParaRPr lang="fr-FR" dirty="0"/>
          </a:p>
        </p:txBody>
      </p:sp>
      <p:pic>
        <p:nvPicPr>
          <p:cNvPr id="9" name="Image 8"/>
          <p:cNvPicPr>
            <a:picLocks noChangeAspect="1"/>
          </p:cNvPicPr>
          <p:nvPr/>
        </p:nvPicPr>
        <p:blipFill>
          <a:blip r:embed="rId4" cstate="print">
            <a:extLst>
              <a:ext uri="{BEBA8EAE-BF5A-486C-A8C5-ECC9F3942E4B}">
                <a14:imgProps xmlns:a14="http://schemas.microsoft.com/office/drawing/2010/main">
                  <a14:imgLayer r:embed="rId5">
                    <a14:imgEffect>
                      <a14:backgroundRemoval t="17300" b="82300" l="1700" r="98100"/>
                    </a14:imgEffect>
                  </a14:imgLayer>
                </a14:imgProps>
              </a:ext>
              <a:ext uri="{28A0092B-C50C-407E-A947-70E740481C1C}">
                <a14:useLocalDpi xmlns:a14="http://schemas.microsoft.com/office/drawing/2010/main" val="0"/>
              </a:ext>
            </a:extLst>
          </a:blip>
          <a:stretch>
            <a:fillRect/>
          </a:stretch>
        </p:blipFill>
        <p:spPr>
          <a:xfrm>
            <a:off x="4583192" y="4451757"/>
            <a:ext cx="1451296" cy="1451296"/>
          </a:xfrm>
          <a:prstGeom prst="rect">
            <a:avLst/>
          </a:prstGeom>
        </p:spPr>
      </p:pic>
      <p:cxnSp>
        <p:nvCxnSpPr>
          <p:cNvPr id="12" name="Connecteur droit avec flèche 11"/>
          <p:cNvCxnSpPr>
            <a:stCxn id="5" idx="0"/>
          </p:cNvCxnSpPr>
          <p:nvPr/>
        </p:nvCxnSpPr>
        <p:spPr>
          <a:xfrm flipV="1">
            <a:off x="2246152" y="3850547"/>
            <a:ext cx="309700" cy="1147191"/>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3" name="Connecteur droit avec flèche 12"/>
          <p:cNvCxnSpPr>
            <a:stCxn id="10" idx="0"/>
          </p:cNvCxnSpPr>
          <p:nvPr/>
        </p:nvCxnSpPr>
        <p:spPr>
          <a:xfrm flipH="1" flipV="1">
            <a:off x="3846358" y="3850547"/>
            <a:ext cx="680902" cy="180572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6" name="Connecteur droit avec flèche 15"/>
          <p:cNvCxnSpPr/>
          <p:nvPr/>
        </p:nvCxnSpPr>
        <p:spPr>
          <a:xfrm flipH="1" flipV="1">
            <a:off x="6748072" y="3728907"/>
            <a:ext cx="1485724" cy="1421932"/>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9" name="Connecteur droit avec flèche 18"/>
          <p:cNvCxnSpPr>
            <a:stCxn id="4" idx="1"/>
            <a:endCxn id="2" idx="3"/>
          </p:cNvCxnSpPr>
          <p:nvPr/>
        </p:nvCxnSpPr>
        <p:spPr>
          <a:xfrm flipH="1" flipV="1">
            <a:off x="6753137" y="2736909"/>
            <a:ext cx="843095" cy="33765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3" name="Connecteur droit avec flèche 22"/>
          <p:cNvCxnSpPr/>
          <p:nvPr/>
        </p:nvCxnSpPr>
        <p:spPr>
          <a:xfrm flipH="1" flipV="1">
            <a:off x="6484691" y="3873615"/>
            <a:ext cx="1749105" cy="1608588"/>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5" name="Connecteur droit avec flèche 24"/>
          <p:cNvCxnSpPr/>
          <p:nvPr/>
        </p:nvCxnSpPr>
        <p:spPr>
          <a:xfrm flipH="1" flipV="1">
            <a:off x="6168707" y="3873617"/>
            <a:ext cx="2262231" cy="2050406"/>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34" name="Titre 33"/>
          <p:cNvSpPr>
            <a:spLocks noGrp="1"/>
          </p:cNvSpPr>
          <p:nvPr>
            <p:ph type="title"/>
          </p:nvPr>
        </p:nvSpPr>
        <p:spPr/>
        <p:txBody>
          <a:bodyPr/>
          <a:lstStyle/>
          <a:p>
            <a:r>
              <a:rPr lang="fr-FR" dirty="0" smtClean="0"/>
              <a:t>Architecture</a:t>
            </a:r>
            <a:endParaRPr lang="fr-FR" dirty="0"/>
          </a:p>
        </p:txBody>
      </p:sp>
    </p:spTree>
    <p:extLst>
      <p:ext uri="{BB962C8B-B14F-4D97-AF65-F5344CB8AC3E}">
        <p14:creationId xmlns:p14="http://schemas.microsoft.com/office/powerpoint/2010/main" val="147176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Résonateur</a:t>
            </a:r>
            <a:endParaRPr lang="fr-FR" dirty="0"/>
          </a:p>
        </p:txBody>
      </p:sp>
      <p:sp>
        <p:nvSpPr>
          <p:cNvPr id="3" name="Espace réservé du contenu 2"/>
          <p:cNvSpPr>
            <a:spLocks noGrp="1"/>
          </p:cNvSpPr>
          <p:nvPr>
            <p:ph idx="1"/>
          </p:nvPr>
        </p:nvSpPr>
        <p:spPr/>
        <p:txBody>
          <a:bodyPr/>
          <a:lstStyle/>
          <a:p>
            <a:r>
              <a:rPr lang="fr-FR" dirty="0" smtClean="0"/>
              <a:t>Ils sont disséminés sur le terrain de jeu</a:t>
            </a:r>
          </a:p>
          <a:p>
            <a:r>
              <a:rPr lang="fr-FR" dirty="0" smtClean="0"/>
              <a:t>Un résonateur peut être :</a:t>
            </a:r>
          </a:p>
          <a:p>
            <a:pPr lvl="1"/>
            <a:r>
              <a:rPr lang="fr-FR" dirty="0" smtClean="0"/>
              <a:t>Neutre</a:t>
            </a:r>
          </a:p>
          <a:p>
            <a:pPr lvl="1"/>
            <a:r>
              <a:rPr lang="fr-FR" dirty="0" smtClean="0"/>
              <a:t>Nous appartenir</a:t>
            </a:r>
          </a:p>
          <a:p>
            <a:pPr lvl="1"/>
            <a:r>
              <a:rPr lang="fr-FR" dirty="0" smtClean="0"/>
              <a:t>Appartenir à un adversaire</a:t>
            </a:r>
          </a:p>
          <a:p>
            <a:r>
              <a:rPr lang="fr-FR" dirty="0" smtClean="0"/>
              <a:t>L’objectif est d’en avoir un maximum</a:t>
            </a:r>
          </a:p>
          <a:p>
            <a:r>
              <a:rPr lang="fr-FR" dirty="0" smtClean="0"/>
              <a:t>Prendre possession d’un résonateur neutre coûte 1 unité d’énergie</a:t>
            </a:r>
          </a:p>
          <a:p>
            <a:r>
              <a:rPr lang="fr-FR" dirty="0" smtClean="0"/>
              <a:t>Convertir un résonateur adverse coûte 2 unités d’énergie</a:t>
            </a:r>
            <a:endParaRPr lang="fr-FR" dirty="0"/>
          </a:p>
        </p:txBody>
      </p:sp>
      <p:pic>
        <p:nvPicPr>
          <p:cNvPr id="4" name="Image 3" descr="Afficher l’image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4389" y="1249959"/>
            <a:ext cx="1527901" cy="15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Vie</a:t>
            </a:r>
            <a:endParaRPr lang="fr-FR" dirty="0"/>
          </a:p>
        </p:txBody>
      </p:sp>
      <p:sp>
        <p:nvSpPr>
          <p:cNvPr id="3" name="Espace réservé du contenu 2"/>
          <p:cNvSpPr>
            <a:spLocks noGrp="1"/>
          </p:cNvSpPr>
          <p:nvPr>
            <p:ph idx="1"/>
          </p:nvPr>
        </p:nvSpPr>
        <p:spPr/>
        <p:txBody>
          <a:bodyPr/>
          <a:lstStyle/>
          <a:p>
            <a:r>
              <a:rPr lang="fr-FR" dirty="0" smtClean="0"/>
              <a:t>Un protagoniste n’a qu’un seule vie</a:t>
            </a:r>
          </a:p>
          <a:p>
            <a:r>
              <a:rPr lang="fr-FR" dirty="0" smtClean="0"/>
              <a:t>On perd sa vie :</a:t>
            </a:r>
          </a:p>
          <a:p>
            <a:pPr lvl="1"/>
            <a:r>
              <a:rPr lang="fr-FR" dirty="0" smtClean="0"/>
              <a:t>Lorsque le niveau d’énergie tombe à zéro</a:t>
            </a:r>
          </a:p>
          <a:p>
            <a:pPr lvl="1"/>
            <a:r>
              <a:rPr lang="fr-FR" dirty="0" smtClean="0"/>
              <a:t>Lorsque l’on se prend un coup directement alors que le bouclier protecteur est désactivé</a:t>
            </a:r>
            <a:endParaRPr lang="fr-FR" dirty="0"/>
          </a:p>
        </p:txBody>
      </p:sp>
    </p:spTree>
    <p:extLst>
      <p:ext uri="{BB962C8B-B14F-4D97-AF65-F5344CB8AC3E}">
        <p14:creationId xmlns:p14="http://schemas.microsoft.com/office/powerpoint/2010/main" val="134102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Energie</a:t>
            </a:r>
            <a:endParaRPr lang="fr-FR" dirty="0"/>
          </a:p>
        </p:txBody>
      </p:sp>
      <p:sp>
        <p:nvSpPr>
          <p:cNvPr id="3" name="Espace réservé du contenu 2"/>
          <p:cNvSpPr>
            <a:spLocks noGrp="1"/>
          </p:cNvSpPr>
          <p:nvPr>
            <p:ph idx="1"/>
          </p:nvPr>
        </p:nvSpPr>
        <p:spPr/>
        <p:txBody>
          <a:bodyPr/>
          <a:lstStyle/>
          <a:p>
            <a:r>
              <a:rPr lang="fr-FR" dirty="0" smtClean="0"/>
              <a:t>Chaque protagoniste démarre avec 100 unités d’énergie</a:t>
            </a:r>
          </a:p>
          <a:p>
            <a:r>
              <a:rPr lang="fr-FR" dirty="0" smtClean="0"/>
              <a:t>Un protagoniste a perdu si sa réserve d’énergie tombe à zéro</a:t>
            </a:r>
          </a:p>
          <a:p>
            <a:r>
              <a:rPr lang="fr-FR" dirty="0" smtClean="0"/>
              <a:t>Il n’y a pas de limite de stockage de l’énergie</a:t>
            </a:r>
          </a:p>
          <a:p>
            <a:r>
              <a:rPr lang="fr-FR" dirty="0" smtClean="0"/>
              <a:t>Il y a perte au minimum de 1 unité d’énergie à chaque tour, même sans aucune détection, ni action effectuée</a:t>
            </a:r>
          </a:p>
          <a:p>
            <a:r>
              <a:rPr lang="fr-FR" dirty="0" smtClean="0"/>
              <a:t>L’énergie est consommé par la détection</a:t>
            </a:r>
          </a:p>
          <a:p>
            <a:r>
              <a:rPr lang="fr-FR" dirty="0" smtClean="0"/>
              <a:t>L’énergie est consommé par les actions</a:t>
            </a:r>
          </a:p>
          <a:p>
            <a:r>
              <a:rPr lang="fr-FR" dirty="0" smtClean="0"/>
              <a:t>De l’énergie peut être récupérée sur le terrain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19" y="846896"/>
            <a:ext cx="1439411" cy="1439411"/>
          </a:xfrm>
          <a:prstGeom prst="rect">
            <a:avLst/>
          </a:prstGeom>
        </p:spPr>
      </p:pic>
    </p:spTree>
    <p:extLst>
      <p:ext uri="{BB962C8B-B14F-4D97-AF65-F5344CB8AC3E}">
        <p14:creationId xmlns:p14="http://schemas.microsoft.com/office/powerpoint/2010/main" val="2285094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Céleste</Template>
  <TotalTime>3975</TotalTime>
  <Words>650</Words>
  <Application>Microsoft Office PowerPoint</Application>
  <PresentationFormat>Grand écran</PresentationFormat>
  <Paragraphs>375</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Céleste</vt:lpstr>
      <vt:lpstr>Projet Informatique 3ème année</vt:lpstr>
      <vt:lpstr>Objectif</vt:lpstr>
      <vt:lpstr>1 tour</vt:lpstr>
      <vt:lpstr>Terrain de jeu</vt:lpstr>
      <vt:lpstr>Exemple d’un terrain de jeu</vt:lpstr>
      <vt:lpstr>Architecture</vt:lpstr>
      <vt:lpstr>Résonateur</vt:lpstr>
      <vt:lpstr>Vie</vt:lpstr>
      <vt:lpstr>Energie</vt:lpstr>
      <vt:lpstr>Capsule d’énergie</vt:lpstr>
      <vt:lpstr>Capteur</vt:lpstr>
      <vt:lpstr>Déplacement</vt:lpstr>
      <vt:lpstr>Protection</vt:lpstr>
      <vt:lpstr>Champ occultant</vt:lpstr>
      <vt:lpstr>Site web</vt:lpstr>
      <vt:lpstr>Planning</vt:lpstr>
    </vt:vector>
  </TitlesOfParts>
  <Company>YNCREA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Stephane Fardoux</dc:creator>
  <cp:lastModifiedBy>Stéphane Fardoux</cp:lastModifiedBy>
  <cp:revision>25</cp:revision>
  <dcterms:created xsi:type="dcterms:W3CDTF">2019-01-29T13:51:13Z</dcterms:created>
  <dcterms:modified xsi:type="dcterms:W3CDTF">2019-02-06T10:02:29Z</dcterms:modified>
</cp:coreProperties>
</file>