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7" r:id="rId4"/>
    <p:sldId id="274" r:id="rId5"/>
    <p:sldId id="269" r:id="rId6"/>
    <p:sldId id="261" r:id="rId7"/>
    <p:sldId id="268" r:id="rId8"/>
    <p:sldId id="257" r:id="rId9"/>
    <p:sldId id="264" r:id="rId10"/>
    <p:sldId id="266" r:id="rId11"/>
    <p:sldId id="258" r:id="rId12"/>
    <p:sldId id="265" r:id="rId13"/>
    <p:sldId id="259" r:id="rId14"/>
    <p:sldId id="260" r:id="rId15"/>
    <p:sldId id="262" r:id="rId16"/>
    <p:sldId id="263" r:id="rId17"/>
    <p:sldId id="270" r:id="rId18"/>
    <p:sldId id="271"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3" d="100"/>
          <a:sy n="113" d="100"/>
        </p:scale>
        <p:origin x="5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237809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11/05/2019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4366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241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027822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0251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607278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73402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1728200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34342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45009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3DC8E8-D6EF-42BD-939F-587419C538B1}" type="datetimeFigureOut">
              <a:rPr lang="fr-FR" smtClean="0"/>
              <a:t>11/05/2019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15535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C3DC8E8-D6EF-42BD-939F-587419C538B1}" type="datetimeFigureOut">
              <a:rPr lang="fr-FR" smtClean="0"/>
              <a:t>11/05/2019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96488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C3DC8E8-D6EF-42BD-939F-587419C538B1}" type="datetimeFigureOut">
              <a:rPr lang="fr-FR" smtClean="0"/>
              <a:t>11/05/2019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12128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C3DC8E8-D6EF-42BD-939F-587419C538B1}" type="datetimeFigureOut">
              <a:rPr lang="fr-FR" smtClean="0"/>
              <a:t>11/05/2019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4371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C3DC8E8-D6EF-42BD-939F-587419C538B1}" type="datetimeFigureOut">
              <a:rPr lang="fr-FR" smtClean="0"/>
              <a:t>11/05/2019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211821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11/05/2019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17809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3DC8E8-D6EF-42BD-939F-587419C538B1}" type="datetimeFigureOut">
              <a:rPr lang="fr-FR" smtClean="0"/>
              <a:t>11/05/2019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498CBE-A0A6-421C-B641-D0CDF7AD53F7}" type="slidenum">
              <a:rPr lang="fr-FR" smtClean="0"/>
              <a:t>‹N°›</a:t>
            </a:fld>
            <a:endParaRPr lang="fr-FR"/>
          </a:p>
        </p:txBody>
      </p:sp>
    </p:spTree>
    <p:extLst>
      <p:ext uri="{BB962C8B-B14F-4D97-AF65-F5344CB8AC3E}">
        <p14:creationId xmlns:p14="http://schemas.microsoft.com/office/powerpoint/2010/main" val="367754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3DC8E8-D6EF-42BD-939F-587419C538B1}" type="datetimeFigureOut">
              <a:rPr lang="fr-FR" smtClean="0"/>
              <a:t>11/05/2019</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498CBE-A0A6-421C-B641-D0CDF7AD53F7}" type="slidenum">
              <a:rPr lang="fr-FR" smtClean="0"/>
              <a:t>‹N°›</a:t>
            </a:fld>
            <a:endParaRPr lang="fr-FR"/>
          </a:p>
        </p:txBody>
      </p:sp>
    </p:spTree>
    <p:extLst>
      <p:ext uri="{BB962C8B-B14F-4D97-AF65-F5344CB8AC3E}">
        <p14:creationId xmlns:p14="http://schemas.microsoft.com/office/powerpoint/2010/main" val="61289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de.visualstudio.com/docs/languages/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Projet Informatique</a:t>
            </a:r>
            <a:br>
              <a:rPr lang="fr-FR" dirty="0"/>
            </a:br>
            <a:r>
              <a:rPr lang="fr-FR" dirty="0"/>
              <a:t>3</a:t>
            </a:r>
            <a:r>
              <a:rPr lang="fr-FR" baseline="30000" dirty="0"/>
              <a:t>ème</a:t>
            </a:r>
            <a:r>
              <a:rPr lang="fr-FR" dirty="0"/>
              <a:t> année</a:t>
            </a:r>
          </a:p>
        </p:txBody>
      </p:sp>
      <p:sp>
        <p:nvSpPr>
          <p:cNvPr id="3" name="Sous-titre 2"/>
          <p:cNvSpPr>
            <a:spLocks noGrp="1"/>
          </p:cNvSpPr>
          <p:nvPr>
            <p:ph type="subTitle" idx="1"/>
          </p:nvPr>
        </p:nvSpPr>
        <p:spPr/>
        <p:txBody>
          <a:bodyPr/>
          <a:lstStyle/>
          <a:p>
            <a:r>
              <a:rPr lang="fr-FR" dirty="0"/>
              <a:t>Stéphane Fardoux</a:t>
            </a:r>
          </a:p>
        </p:txBody>
      </p:sp>
      <p:sp>
        <p:nvSpPr>
          <p:cNvPr id="4" name="Rectangle 3"/>
          <p:cNvSpPr/>
          <p:nvPr/>
        </p:nvSpPr>
        <p:spPr>
          <a:xfrm>
            <a:off x="4719402" y="4588294"/>
            <a:ext cx="6511463" cy="2215991"/>
          </a:xfrm>
          <a:prstGeom prst="rect">
            <a:avLst/>
          </a:prstGeom>
          <a:noFill/>
        </p:spPr>
        <p:txBody>
          <a:bodyPr wrap="none" lIns="91440" tIns="45720" rIns="91440" bIns="45720">
            <a:spAutoFit/>
          </a:bodyPr>
          <a:lstStyle/>
          <a:p>
            <a:pPr algn="ctr"/>
            <a:r>
              <a:rPr lang="fr-FR" sz="13800" b="1" spc="50" dirty="0">
                <a:ln w="0"/>
                <a:solidFill>
                  <a:schemeClr val="bg2">
                    <a:lumMod val="60000"/>
                    <a:lumOff val="40000"/>
                  </a:schemeClr>
                </a:solidFill>
                <a:effectLst>
                  <a:innerShdw blurRad="63500" dist="50800" dir="13500000">
                    <a:srgbClr val="000000">
                      <a:alpha val="50000"/>
                    </a:srgbClr>
                  </a:innerShdw>
                </a:effectLst>
              </a:rPr>
              <a:t>Battle IA</a:t>
            </a:r>
          </a:p>
        </p:txBody>
      </p:sp>
    </p:spTree>
    <p:extLst>
      <p:ext uri="{BB962C8B-B14F-4D97-AF65-F5344CB8AC3E}">
        <p14:creationId xmlns:p14="http://schemas.microsoft.com/office/powerpoint/2010/main" val="345378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Vie</a:t>
            </a:r>
          </a:p>
        </p:txBody>
      </p:sp>
      <p:sp>
        <p:nvSpPr>
          <p:cNvPr id="3" name="Espace réservé du contenu 2"/>
          <p:cNvSpPr>
            <a:spLocks noGrp="1"/>
          </p:cNvSpPr>
          <p:nvPr>
            <p:ph idx="1"/>
          </p:nvPr>
        </p:nvSpPr>
        <p:spPr/>
        <p:txBody>
          <a:bodyPr/>
          <a:lstStyle/>
          <a:p>
            <a:r>
              <a:rPr lang="fr-FR" dirty="0"/>
              <a:t>Un BOT n’a qu’un seule vie.</a:t>
            </a:r>
          </a:p>
          <a:p>
            <a:r>
              <a:rPr lang="fr-FR" dirty="0"/>
              <a:t>Il perd sa vie si son niveau d’énergie tombe à zéro. Il est alors purement et simplement déconnecté du serveur.</a:t>
            </a:r>
          </a:p>
        </p:txBody>
      </p:sp>
    </p:spTree>
    <p:extLst>
      <p:ext uri="{BB962C8B-B14F-4D97-AF65-F5344CB8AC3E}">
        <p14:creationId xmlns:p14="http://schemas.microsoft.com/office/powerpoint/2010/main" val="134102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Energie</a:t>
            </a:r>
          </a:p>
        </p:txBody>
      </p:sp>
      <p:sp>
        <p:nvSpPr>
          <p:cNvPr id="3" name="Espace réservé du contenu 2"/>
          <p:cNvSpPr>
            <a:spLocks noGrp="1"/>
          </p:cNvSpPr>
          <p:nvPr>
            <p:ph idx="1"/>
          </p:nvPr>
        </p:nvSpPr>
        <p:spPr/>
        <p:txBody>
          <a:bodyPr/>
          <a:lstStyle/>
          <a:p>
            <a:r>
              <a:rPr lang="fr-FR" dirty="0"/>
              <a:t>Chaque BOT démarre avec 100 unités d’énergie</a:t>
            </a:r>
          </a:p>
          <a:p>
            <a:r>
              <a:rPr lang="fr-FR" dirty="0"/>
              <a:t>Un BOT a perdu si sa réserve d’énergie tombe à zéro</a:t>
            </a:r>
          </a:p>
          <a:p>
            <a:r>
              <a:rPr lang="fr-FR" dirty="0"/>
              <a:t>Il n’y a pas de limite de stockage de l’énergie</a:t>
            </a:r>
          </a:p>
          <a:p>
            <a:r>
              <a:rPr lang="fr-FR" dirty="0"/>
              <a:t>Il y a perte au minimum de 1 unité d’énergie à chaque tour, même sans aucune détection, ni action effectuée</a:t>
            </a:r>
          </a:p>
          <a:p>
            <a:r>
              <a:rPr lang="fr-FR" dirty="0"/>
              <a:t>L’énergie est consommé par la détection</a:t>
            </a:r>
          </a:p>
          <a:p>
            <a:r>
              <a:rPr lang="fr-FR" dirty="0"/>
              <a:t>L’énergie est consommé par les actions, les chocs, les coups reçus</a:t>
            </a:r>
          </a:p>
          <a:p>
            <a:r>
              <a:rPr lang="fr-FR" dirty="0"/>
              <a:t>De l’énergie peut être récupérée sur le terrain</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0119" y="846896"/>
            <a:ext cx="1439411" cy="1439411"/>
          </a:xfrm>
          <a:prstGeom prst="rect">
            <a:avLst/>
          </a:prstGeom>
        </p:spPr>
      </p:pic>
    </p:spTree>
    <p:extLst>
      <p:ext uri="{BB962C8B-B14F-4D97-AF65-F5344CB8AC3E}">
        <p14:creationId xmlns:p14="http://schemas.microsoft.com/office/powerpoint/2010/main" val="228509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Capsule d’énergie</a:t>
            </a:r>
          </a:p>
        </p:txBody>
      </p:sp>
      <p:sp>
        <p:nvSpPr>
          <p:cNvPr id="3" name="Espace réservé du contenu 2"/>
          <p:cNvSpPr>
            <a:spLocks noGrp="1"/>
          </p:cNvSpPr>
          <p:nvPr>
            <p:ph idx="1"/>
          </p:nvPr>
        </p:nvSpPr>
        <p:spPr/>
        <p:txBody>
          <a:bodyPr/>
          <a:lstStyle/>
          <a:p>
            <a:r>
              <a:rPr lang="fr-FR" dirty="0"/>
              <a:t>Sur le terrain de jeu, il est possible de trouver des capsules d’énergie.</a:t>
            </a:r>
          </a:p>
          <a:p>
            <a:r>
              <a:rPr lang="fr-FR" dirty="0"/>
              <a:t>Il suffit de passer sur une capsule d’énergie pour en récupérer le contenu.</a:t>
            </a:r>
          </a:p>
          <a:p>
            <a:r>
              <a:rPr lang="fr-FR" dirty="0"/>
              <a:t>Des capsules d’énergie apparaitront de façon aléatoire sur le terrain.</a:t>
            </a:r>
          </a:p>
        </p:txBody>
      </p:sp>
    </p:spTree>
    <p:extLst>
      <p:ext uri="{BB962C8B-B14F-4D97-AF65-F5344CB8AC3E}">
        <p14:creationId xmlns:p14="http://schemas.microsoft.com/office/powerpoint/2010/main" val="49478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Scan du terrain</a:t>
            </a:r>
          </a:p>
        </p:txBody>
      </p:sp>
      <p:sp>
        <p:nvSpPr>
          <p:cNvPr id="3" name="Espace réservé du contenu 2"/>
          <p:cNvSpPr>
            <a:spLocks noGrp="1"/>
          </p:cNvSpPr>
          <p:nvPr>
            <p:ph idx="1"/>
          </p:nvPr>
        </p:nvSpPr>
        <p:spPr/>
        <p:txBody>
          <a:bodyPr>
            <a:normAutofit/>
          </a:bodyPr>
          <a:lstStyle/>
          <a:p>
            <a:r>
              <a:rPr lang="fr-FR" dirty="0"/>
              <a:t>Au début de chaque tour, il faut indiquer l’énergie injectée dans le capteur environnant</a:t>
            </a:r>
          </a:p>
          <a:p>
            <a:pPr lvl="1"/>
            <a:r>
              <a:rPr lang="fr-FR" dirty="0"/>
              <a:t>0 : aucune information ne sera captée</a:t>
            </a:r>
          </a:p>
          <a:p>
            <a:pPr lvl="1"/>
            <a:r>
              <a:rPr lang="fr-FR" dirty="0"/>
              <a:t>1 à 255 : les informations d’une distance de # case(s) seront captées. Cela correspond également à l’énergie consommée par ce scan !</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275076286"/>
              </p:ext>
            </p:extLst>
          </p:nvPr>
        </p:nvGraphicFramePr>
        <p:xfrm>
          <a:off x="1168518" y="4600575"/>
          <a:ext cx="685800" cy="542925"/>
        </p:xfrm>
        <a:graphic>
          <a:graphicData uri="http://schemas.openxmlformats.org/drawingml/2006/table">
            <a:tbl>
              <a:tblPr/>
              <a:tblGrid>
                <a:gridCol w="228600">
                  <a:extLst>
                    <a:ext uri="{9D8B030D-6E8A-4147-A177-3AD203B41FA5}">
                      <a16:colId xmlns:a16="http://schemas.microsoft.com/office/drawing/2014/main" val="3782522378"/>
                    </a:ext>
                  </a:extLst>
                </a:gridCol>
                <a:gridCol w="228600">
                  <a:extLst>
                    <a:ext uri="{9D8B030D-6E8A-4147-A177-3AD203B41FA5}">
                      <a16:colId xmlns:a16="http://schemas.microsoft.com/office/drawing/2014/main" val="1398847723"/>
                    </a:ext>
                  </a:extLst>
                </a:gridCol>
                <a:gridCol w="228600">
                  <a:extLst>
                    <a:ext uri="{9D8B030D-6E8A-4147-A177-3AD203B41FA5}">
                      <a16:colId xmlns:a16="http://schemas.microsoft.com/office/drawing/2014/main" val="139204687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79685705"/>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57964761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12406257"/>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363718551"/>
              </p:ext>
            </p:extLst>
          </p:nvPr>
        </p:nvGraphicFramePr>
        <p:xfrm>
          <a:off x="2123289" y="4600575"/>
          <a:ext cx="1143000" cy="904875"/>
        </p:xfrm>
        <a:graphic>
          <a:graphicData uri="http://schemas.openxmlformats.org/drawingml/2006/table">
            <a:tbl>
              <a:tblPr/>
              <a:tblGrid>
                <a:gridCol w="228600">
                  <a:extLst>
                    <a:ext uri="{9D8B030D-6E8A-4147-A177-3AD203B41FA5}">
                      <a16:colId xmlns:a16="http://schemas.microsoft.com/office/drawing/2014/main" val="1766161183"/>
                    </a:ext>
                  </a:extLst>
                </a:gridCol>
                <a:gridCol w="228600">
                  <a:extLst>
                    <a:ext uri="{9D8B030D-6E8A-4147-A177-3AD203B41FA5}">
                      <a16:colId xmlns:a16="http://schemas.microsoft.com/office/drawing/2014/main" val="3763478286"/>
                    </a:ext>
                  </a:extLst>
                </a:gridCol>
                <a:gridCol w="228600">
                  <a:extLst>
                    <a:ext uri="{9D8B030D-6E8A-4147-A177-3AD203B41FA5}">
                      <a16:colId xmlns:a16="http://schemas.microsoft.com/office/drawing/2014/main" val="3997952440"/>
                    </a:ext>
                  </a:extLst>
                </a:gridCol>
                <a:gridCol w="228600">
                  <a:extLst>
                    <a:ext uri="{9D8B030D-6E8A-4147-A177-3AD203B41FA5}">
                      <a16:colId xmlns:a16="http://schemas.microsoft.com/office/drawing/2014/main" val="3316353892"/>
                    </a:ext>
                  </a:extLst>
                </a:gridCol>
                <a:gridCol w="228600">
                  <a:extLst>
                    <a:ext uri="{9D8B030D-6E8A-4147-A177-3AD203B41FA5}">
                      <a16:colId xmlns:a16="http://schemas.microsoft.com/office/drawing/2014/main" val="110381484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4065684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97303528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23266573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373323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00280136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248435020"/>
              </p:ext>
            </p:extLst>
          </p:nvPr>
        </p:nvGraphicFramePr>
        <p:xfrm>
          <a:off x="3535261" y="4600575"/>
          <a:ext cx="1600200" cy="1266825"/>
        </p:xfrm>
        <a:graphic>
          <a:graphicData uri="http://schemas.openxmlformats.org/drawingml/2006/table">
            <a:tbl>
              <a:tblPr/>
              <a:tblGrid>
                <a:gridCol w="228600">
                  <a:extLst>
                    <a:ext uri="{9D8B030D-6E8A-4147-A177-3AD203B41FA5}">
                      <a16:colId xmlns:a16="http://schemas.microsoft.com/office/drawing/2014/main" val="925265826"/>
                    </a:ext>
                  </a:extLst>
                </a:gridCol>
                <a:gridCol w="228600">
                  <a:extLst>
                    <a:ext uri="{9D8B030D-6E8A-4147-A177-3AD203B41FA5}">
                      <a16:colId xmlns:a16="http://schemas.microsoft.com/office/drawing/2014/main" val="2632506146"/>
                    </a:ext>
                  </a:extLst>
                </a:gridCol>
                <a:gridCol w="228600">
                  <a:extLst>
                    <a:ext uri="{9D8B030D-6E8A-4147-A177-3AD203B41FA5}">
                      <a16:colId xmlns:a16="http://schemas.microsoft.com/office/drawing/2014/main" val="3095047090"/>
                    </a:ext>
                  </a:extLst>
                </a:gridCol>
                <a:gridCol w="228600">
                  <a:extLst>
                    <a:ext uri="{9D8B030D-6E8A-4147-A177-3AD203B41FA5}">
                      <a16:colId xmlns:a16="http://schemas.microsoft.com/office/drawing/2014/main" val="3132697493"/>
                    </a:ext>
                  </a:extLst>
                </a:gridCol>
                <a:gridCol w="228600">
                  <a:extLst>
                    <a:ext uri="{9D8B030D-6E8A-4147-A177-3AD203B41FA5}">
                      <a16:colId xmlns:a16="http://schemas.microsoft.com/office/drawing/2014/main" val="2945332526"/>
                    </a:ext>
                  </a:extLst>
                </a:gridCol>
                <a:gridCol w="228600">
                  <a:extLst>
                    <a:ext uri="{9D8B030D-6E8A-4147-A177-3AD203B41FA5}">
                      <a16:colId xmlns:a16="http://schemas.microsoft.com/office/drawing/2014/main" val="67308907"/>
                    </a:ext>
                  </a:extLst>
                </a:gridCol>
                <a:gridCol w="228600">
                  <a:extLst>
                    <a:ext uri="{9D8B030D-6E8A-4147-A177-3AD203B41FA5}">
                      <a16:colId xmlns:a16="http://schemas.microsoft.com/office/drawing/2014/main" val="4015570067"/>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0672353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28090813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3708326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09077834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973849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17369489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888889920"/>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3827910793"/>
              </p:ext>
            </p:extLst>
          </p:nvPr>
        </p:nvGraphicFramePr>
        <p:xfrm>
          <a:off x="5375595" y="4600575"/>
          <a:ext cx="2057400" cy="1628775"/>
        </p:xfrm>
        <a:graphic>
          <a:graphicData uri="http://schemas.openxmlformats.org/drawingml/2006/table">
            <a:tbl>
              <a:tblPr/>
              <a:tblGrid>
                <a:gridCol w="228600">
                  <a:extLst>
                    <a:ext uri="{9D8B030D-6E8A-4147-A177-3AD203B41FA5}">
                      <a16:colId xmlns:a16="http://schemas.microsoft.com/office/drawing/2014/main" val="2200933408"/>
                    </a:ext>
                  </a:extLst>
                </a:gridCol>
                <a:gridCol w="228600">
                  <a:extLst>
                    <a:ext uri="{9D8B030D-6E8A-4147-A177-3AD203B41FA5}">
                      <a16:colId xmlns:a16="http://schemas.microsoft.com/office/drawing/2014/main" val="1154878933"/>
                    </a:ext>
                  </a:extLst>
                </a:gridCol>
                <a:gridCol w="228600">
                  <a:extLst>
                    <a:ext uri="{9D8B030D-6E8A-4147-A177-3AD203B41FA5}">
                      <a16:colId xmlns:a16="http://schemas.microsoft.com/office/drawing/2014/main" val="1742166971"/>
                    </a:ext>
                  </a:extLst>
                </a:gridCol>
                <a:gridCol w="228600">
                  <a:extLst>
                    <a:ext uri="{9D8B030D-6E8A-4147-A177-3AD203B41FA5}">
                      <a16:colId xmlns:a16="http://schemas.microsoft.com/office/drawing/2014/main" val="3581433677"/>
                    </a:ext>
                  </a:extLst>
                </a:gridCol>
                <a:gridCol w="228600">
                  <a:extLst>
                    <a:ext uri="{9D8B030D-6E8A-4147-A177-3AD203B41FA5}">
                      <a16:colId xmlns:a16="http://schemas.microsoft.com/office/drawing/2014/main" val="3777704194"/>
                    </a:ext>
                  </a:extLst>
                </a:gridCol>
                <a:gridCol w="228600">
                  <a:extLst>
                    <a:ext uri="{9D8B030D-6E8A-4147-A177-3AD203B41FA5}">
                      <a16:colId xmlns:a16="http://schemas.microsoft.com/office/drawing/2014/main" val="1233133315"/>
                    </a:ext>
                  </a:extLst>
                </a:gridCol>
                <a:gridCol w="228600">
                  <a:extLst>
                    <a:ext uri="{9D8B030D-6E8A-4147-A177-3AD203B41FA5}">
                      <a16:colId xmlns:a16="http://schemas.microsoft.com/office/drawing/2014/main" val="1512299320"/>
                    </a:ext>
                  </a:extLst>
                </a:gridCol>
                <a:gridCol w="228600">
                  <a:extLst>
                    <a:ext uri="{9D8B030D-6E8A-4147-A177-3AD203B41FA5}">
                      <a16:colId xmlns:a16="http://schemas.microsoft.com/office/drawing/2014/main" val="1881405557"/>
                    </a:ext>
                  </a:extLst>
                </a:gridCol>
                <a:gridCol w="228600">
                  <a:extLst>
                    <a:ext uri="{9D8B030D-6E8A-4147-A177-3AD203B41FA5}">
                      <a16:colId xmlns:a16="http://schemas.microsoft.com/office/drawing/2014/main" val="2300608044"/>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594696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23372397"/>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55821879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4130358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183365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98416489"/>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2086123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98009642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132774092"/>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570316660"/>
              </p:ext>
            </p:extLst>
          </p:nvPr>
        </p:nvGraphicFramePr>
        <p:xfrm>
          <a:off x="7673129" y="4600575"/>
          <a:ext cx="2514600" cy="1990725"/>
        </p:xfrm>
        <a:graphic>
          <a:graphicData uri="http://schemas.openxmlformats.org/drawingml/2006/table">
            <a:tbl>
              <a:tblPr/>
              <a:tblGrid>
                <a:gridCol w="228600">
                  <a:extLst>
                    <a:ext uri="{9D8B030D-6E8A-4147-A177-3AD203B41FA5}">
                      <a16:colId xmlns:a16="http://schemas.microsoft.com/office/drawing/2014/main" val="2467715807"/>
                    </a:ext>
                  </a:extLst>
                </a:gridCol>
                <a:gridCol w="228600">
                  <a:extLst>
                    <a:ext uri="{9D8B030D-6E8A-4147-A177-3AD203B41FA5}">
                      <a16:colId xmlns:a16="http://schemas.microsoft.com/office/drawing/2014/main" val="1369008763"/>
                    </a:ext>
                  </a:extLst>
                </a:gridCol>
                <a:gridCol w="228600">
                  <a:extLst>
                    <a:ext uri="{9D8B030D-6E8A-4147-A177-3AD203B41FA5}">
                      <a16:colId xmlns:a16="http://schemas.microsoft.com/office/drawing/2014/main" val="2262381275"/>
                    </a:ext>
                  </a:extLst>
                </a:gridCol>
                <a:gridCol w="228600">
                  <a:extLst>
                    <a:ext uri="{9D8B030D-6E8A-4147-A177-3AD203B41FA5}">
                      <a16:colId xmlns:a16="http://schemas.microsoft.com/office/drawing/2014/main" val="2886253741"/>
                    </a:ext>
                  </a:extLst>
                </a:gridCol>
                <a:gridCol w="228600">
                  <a:extLst>
                    <a:ext uri="{9D8B030D-6E8A-4147-A177-3AD203B41FA5}">
                      <a16:colId xmlns:a16="http://schemas.microsoft.com/office/drawing/2014/main" val="2950203245"/>
                    </a:ext>
                  </a:extLst>
                </a:gridCol>
                <a:gridCol w="228600">
                  <a:extLst>
                    <a:ext uri="{9D8B030D-6E8A-4147-A177-3AD203B41FA5}">
                      <a16:colId xmlns:a16="http://schemas.microsoft.com/office/drawing/2014/main" val="283939655"/>
                    </a:ext>
                  </a:extLst>
                </a:gridCol>
                <a:gridCol w="228600">
                  <a:extLst>
                    <a:ext uri="{9D8B030D-6E8A-4147-A177-3AD203B41FA5}">
                      <a16:colId xmlns:a16="http://schemas.microsoft.com/office/drawing/2014/main" val="1966873950"/>
                    </a:ext>
                  </a:extLst>
                </a:gridCol>
                <a:gridCol w="228600">
                  <a:extLst>
                    <a:ext uri="{9D8B030D-6E8A-4147-A177-3AD203B41FA5}">
                      <a16:colId xmlns:a16="http://schemas.microsoft.com/office/drawing/2014/main" val="2929030346"/>
                    </a:ext>
                  </a:extLst>
                </a:gridCol>
                <a:gridCol w="228600">
                  <a:extLst>
                    <a:ext uri="{9D8B030D-6E8A-4147-A177-3AD203B41FA5}">
                      <a16:colId xmlns:a16="http://schemas.microsoft.com/office/drawing/2014/main" val="3252318935"/>
                    </a:ext>
                  </a:extLst>
                </a:gridCol>
                <a:gridCol w="228600">
                  <a:extLst>
                    <a:ext uri="{9D8B030D-6E8A-4147-A177-3AD203B41FA5}">
                      <a16:colId xmlns:a16="http://schemas.microsoft.com/office/drawing/2014/main" val="535155408"/>
                    </a:ext>
                  </a:extLst>
                </a:gridCol>
                <a:gridCol w="228600">
                  <a:extLst>
                    <a:ext uri="{9D8B030D-6E8A-4147-A177-3AD203B41FA5}">
                      <a16:colId xmlns:a16="http://schemas.microsoft.com/office/drawing/2014/main" val="2427411312"/>
                    </a:ext>
                  </a:extLst>
                </a:gridCol>
              </a:tblGrid>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74393434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4177375772"/>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37311243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096211783"/>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643593970"/>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443145708"/>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85750592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408990604"/>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289189596"/>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185553611"/>
                  </a:ext>
                </a:extLst>
              </a:tr>
              <a:tr h="180975">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1795180036"/>
                  </a:ext>
                </a:extLst>
              </a:tr>
            </a:tbl>
          </a:graphicData>
        </a:graphic>
      </p:graphicFrame>
    </p:spTree>
    <p:extLst>
      <p:ext uri="{BB962C8B-B14F-4D97-AF65-F5344CB8AC3E}">
        <p14:creationId xmlns:p14="http://schemas.microsoft.com/office/powerpoint/2010/main" val="22405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Déplacement</a:t>
            </a:r>
          </a:p>
        </p:txBody>
      </p:sp>
      <p:sp>
        <p:nvSpPr>
          <p:cNvPr id="3" name="Espace réservé du contenu 2"/>
          <p:cNvSpPr>
            <a:spLocks noGrp="1"/>
          </p:cNvSpPr>
          <p:nvPr>
            <p:ph idx="1"/>
          </p:nvPr>
        </p:nvSpPr>
        <p:spPr/>
        <p:txBody>
          <a:bodyPr/>
          <a:lstStyle/>
          <a:p>
            <a:r>
              <a:rPr lang="fr-FR" dirty="0"/>
              <a:t>Il est possible de se déplacer d’une case dans les 4 directions</a:t>
            </a:r>
          </a:p>
          <a:p>
            <a:r>
              <a:rPr lang="fr-FR" dirty="0"/>
              <a:t>Il faut que la case soit vide ou qu’elle contienne</a:t>
            </a:r>
          </a:p>
          <a:p>
            <a:pPr lvl="1"/>
            <a:r>
              <a:rPr lang="fr-FR" dirty="0"/>
              <a:t>Une capsule d’énergie : l’énergie contenu dans cette capsule est alors absorbée</a:t>
            </a:r>
          </a:p>
          <a:p>
            <a:pPr lvl="1"/>
            <a:r>
              <a:rPr lang="fr-FR" dirty="0"/>
              <a:t>Si la case est occupé par un bloc : perte de 1 en énergie</a:t>
            </a:r>
          </a:p>
          <a:p>
            <a:pPr lvl="1"/>
            <a:r>
              <a:rPr lang="fr-FR" dirty="0"/>
              <a:t>Si la case est occupé par un autre Bot, chaque Bot perd 1 en énergie</a:t>
            </a:r>
          </a:p>
        </p:txBody>
      </p:sp>
      <p:grpSp>
        <p:nvGrpSpPr>
          <p:cNvPr id="4" name="Groupe 3"/>
          <p:cNvGrpSpPr/>
          <p:nvPr/>
        </p:nvGrpSpPr>
        <p:grpSpPr>
          <a:xfrm>
            <a:off x="7315117" y="954803"/>
            <a:ext cx="2265028" cy="2265028"/>
            <a:chOff x="6715387" y="3624044"/>
            <a:chExt cx="2265028" cy="2265028"/>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033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Protection</a:t>
            </a:r>
          </a:p>
        </p:txBody>
      </p:sp>
      <p:sp>
        <p:nvSpPr>
          <p:cNvPr id="3" name="Espace réservé du contenu 2"/>
          <p:cNvSpPr>
            <a:spLocks noGrp="1"/>
          </p:cNvSpPr>
          <p:nvPr>
            <p:ph idx="1"/>
          </p:nvPr>
        </p:nvSpPr>
        <p:spPr/>
        <p:txBody>
          <a:bodyPr>
            <a:normAutofit/>
          </a:bodyPr>
          <a:lstStyle/>
          <a:p>
            <a:r>
              <a:rPr lang="fr-FR" dirty="0"/>
              <a:t>Il est possible d’activer un bouclier protecteur. On lui attribuera un certain niveau de puissance qui sera déduit en unité d’énergie pour l’activation</a:t>
            </a:r>
          </a:p>
          <a:p>
            <a:r>
              <a:rPr lang="fr-FR" dirty="0"/>
              <a:t>A chaque tour il consommera 1 unité d’énergie pour maintenir son niveau de puissance</a:t>
            </a:r>
          </a:p>
          <a:p>
            <a:r>
              <a:rPr lang="fr-FR" dirty="0"/>
              <a:t>Si l’on se prend 1 coup, il perd 1 unité de puissance</a:t>
            </a:r>
          </a:p>
          <a:p>
            <a:r>
              <a:rPr lang="fr-FR" dirty="0"/>
              <a:t>Si sa puissance tombe à zéro, il est alors inactif</a:t>
            </a:r>
          </a:p>
          <a:p>
            <a:r>
              <a:rPr lang="fr-FR" dirty="0"/>
              <a:t>Il est possible de réinjecter des unités d’énergie afin d’augmenter le niveau de puissance</a:t>
            </a:r>
          </a:p>
          <a:p>
            <a:r>
              <a:rPr lang="fr-FR" dirty="0"/>
              <a:t>Lors de la désactivation du bouclier, on récupère en unité d’énergie le niveau de puissance actuelle du bouclier</a:t>
            </a:r>
          </a:p>
        </p:txBody>
      </p:sp>
    </p:spTree>
    <p:extLst>
      <p:ext uri="{BB962C8B-B14F-4D97-AF65-F5344CB8AC3E}">
        <p14:creationId xmlns:p14="http://schemas.microsoft.com/office/powerpoint/2010/main" val="28603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Champ occultant</a:t>
            </a:r>
          </a:p>
        </p:txBody>
      </p:sp>
      <p:sp>
        <p:nvSpPr>
          <p:cNvPr id="3" name="Espace réservé du contenu 2"/>
          <p:cNvSpPr>
            <a:spLocks noGrp="1"/>
          </p:cNvSpPr>
          <p:nvPr>
            <p:ph idx="1"/>
          </p:nvPr>
        </p:nvSpPr>
        <p:spPr/>
        <p:txBody>
          <a:bodyPr>
            <a:normAutofit/>
          </a:bodyPr>
          <a:lstStyle/>
          <a:p>
            <a:r>
              <a:rPr lang="fr-FR" dirty="0"/>
              <a:t>Il est possible de se rendre invisible en activant un champ occultant. On lui attribuera un certain niveau de puissance qui seront déduit en unité d’énergie pour l’activation. Ce niveau de puissance est la distance sur laquelle l’occultation est active.</a:t>
            </a:r>
          </a:p>
          <a:p>
            <a:pPr lvl="1"/>
            <a:r>
              <a:rPr lang="fr-FR" dirty="0"/>
              <a:t>Exemple : Avec un niveau 3, un ennemi à une distance &lt;= 3 ne nous détectera pas, un ennemi plus loin que 3 pourra nous détecter</a:t>
            </a:r>
          </a:p>
          <a:p>
            <a:r>
              <a:rPr lang="fr-FR" dirty="0"/>
              <a:t>A chaque tour il consommera 1 unité d’énergie pour maintenir son niveau de puissance</a:t>
            </a:r>
          </a:p>
          <a:p>
            <a:r>
              <a:rPr lang="fr-FR" dirty="0"/>
              <a:t>Si l’on se prend 1 coup, il est automatiquement désactivé (et son énergie est perdue)</a:t>
            </a:r>
          </a:p>
          <a:p>
            <a:r>
              <a:rPr lang="fr-FR" dirty="0"/>
              <a:t>Lors de la désactivation du champ occultant, on récupère en unité d’énergie le niveau de puissance du champ occultant</a:t>
            </a:r>
          </a:p>
          <a:p>
            <a:endParaRPr lang="fr-FR" dirty="0"/>
          </a:p>
          <a:p>
            <a:endParaRPr lang="fr-FR" dirty="0"/>
          </a:p>
        </p:txBody>
      </p:sp>
    </p:spTree>
    <p:extLst>
      <p:ext uri="{BB962C8B-B14F-4D97-AF65-F5344CB8AC3E}">
        <p14:creationId xmlns:p14="http://schemas.microsoft.com/office/powerpoint/2010/main" val="104602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Site web</a:t>
            </a:r>
          </a:p>
        </p:txBody>
      </p:sp>
      <p:sp>
        <p:nvSpPr>
          <p:cNvPr id="3" name="Espace réservé du contenu 2"/>
          <p:cNvSpPr>
            <a:spLocks noGrp="1"/>
          </p:cNvSpPr>
          <p:nvPr>
            <p:ph idx="1"/>
          </p:nvPr>
        </p:nvSpPr>
        <p:spPr/>
        <p:txBody>
          <a:bodyPr/>
          <a:lstStyle/>
          <a:p>
            <a:r>
              <a:rPr lang="fr-FR" dirty="0"/>
              <a:t>Inscription : login/</a:t>
            </a:r>
            <a:r>
              <a:rPr lang="fr-FR" dirty="0" err="1"/>
              <a:t>password</a:t>
            </a:r>
            <a:endParaRPr lang="fr-FR" dirty="0"/>
          </a:p>
          <a:p>
            <a:r>
              <a:rPr lang="fr-FR" dirty="0"/>
              <a:t>Donne un nom de TEAM, obtient un GUID</a:t>
            </a:r>
          </a:p>
          <a:p>
            <a:r>
              <a:rPr lang="fr-FR" dirty="0"/>
              <a:t>Pour cette TEAM, création d’un robot : donne un nom au robot, obtient un GUID</a:t>
            </a:r>
          </a:p>
          <a:p>
            <a:r>
              <a:rPr lang="fr-FR" dirty="0"/>
              <a:t>Robot</a:t>
            </a:r>
          </a:p>
          <a:p>
            <a:pPr lvl="1"/>
            <a:r>
              <a:rPr lang="fr-FR" dirty="0"/>
              <a:t>Nb de démarrage</a:t>
            </a:r>
          </a:p>
          <a:p>
            <a:pPr lvl="1"/>
            <a:r>
              <a:rPr lang="fr-FR" dirty="0"/>
              <a:t>Liste des parties avec le détail</a:t>
            </a:r>
          </a:p>
          <a:p>
            <a:pPr lvl="2"/>
            <a:r>
              <a:rPr lang="fr-FR" dirty="0"/>
              <a:t>Durée</a:t>
            </a:r>
          </a:p>
          <a:p>
            <a:pPr lvl="2"/>
            <a:r>
              <a:rPr lang="fr-FR" dirty="0"/>
              <a:t>Score</a:t>
            </a:r>
          </a:p>
          <a:p>
            <a:pPr lvl="2"/>
            <a:r>
              <a:rPr lang="fr-FR" dirty="0"/>
              <a:t>Etc. …</a:t>
            </a:r>
          </a:p>
        </p:txBody>
      </p:sp>
    </p:spTree>
    <p:extLst>
      <p:ext uri="{BB962C8B-B14F-4D97-AF65-F5344CB8AC3E}">
        <p14:creationId xmlns:p14="http://schemas.microsoft.com/office/powerpoint/2010/main" val="41900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à Faire</a:t>
            </a:r>
          </a:p>
        </p:txBody>
      </p:sp>
      <p:sp>
        <p:nvSpPr>
          <p:cNvPr id="3" name="Espace réservé du contenu 2"/>
          <p:cNvSpPr>
            <a:spLocks noGrp="1"/>
          </p:cNvSpPr>
          <p:nvPr>
            <p:ph idx="1"/>
          </p:nvPr>
        </p:nvSpPr>
        <p:spPr/>
        <p:txBody>
          <a:bodyPr/>
          <a:lstStyle/>
          <a:p>
            <a:r>
              <a:rPr lang="fr-FR" dirty="0"/>
              <a:t>Créer une IA en C# et/ou javascript</a:t>
            </a:r>
          </a:p>
          <a:p>
            <a:r>
              <a:rPr lang="fr-FR" dirty="0"/>
              <a:t>Créer une interface HTML/</a:t>
            </a:r>
            <a:r>
              <a:rPr lang="fr-FR" dirty="0" err="1"/>
              <a:t>css</a:t>
            </a:r>
            <a:r>
              <a:rPr lang="fr-FR" dirty="0"/>
              <a:t>/</a:t>
            </a:r>
            <a:r>
              <a:rPr lang="fr-FR" dirty="0" err="1"/>
              <a:t>js</a:t>
            </a:r>
            <a:r>
              <a:rPr lang="fr-FR" dirty="0"/>
              <a:t> avec les </a:t>
            </a:r>
            <a:r>
              <a:rPr lang="fr-FR" dirty="0" err="1"/>
              <a:t>WebSockets</a:t>
            </a:r>
            <a:endParaRPr lang="fr-FR" dirty="0"/>
          </a:p>
        </p:txBody>
      </p:sp>
    </p:spTree>
    <p:extLst>
      <p:ext uri="{BB962C8B-B14F-4D97-AF65-F5344CB8AC3E}">
        <p14:creationId xmlns:p14="http://schemas.microsoft.com/office/powerpoint/2010/main" val="33735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E3CBB-1574-4AC0-9739-755913C617E8}"/>
              </a:ext>
            </a:extLst>
          </p:cNvPr>
          <p:cNvSpPr>
            <a:spLocks noGrp="1"/>
          </p:cNvSpPr>
          <p:nvPr>
            <p:ph type="title"/>
          </p:nvPr>
        </p:nvSpPr>
        <p:spPr/>
        <p:txBody>
          <a:bodyPr/>
          <a:lstStyle/>
          <a:p>
            <a:r>
              <a:rPr lang="fr-FR" dirty="0"/>
              <a:t>Environnement de développement</a:t>
            </a:r>
          </a:p>
        </p:txBody>
      </p:sp>
      <p:sp>
        <p:nvSpPr>
          <p:cNvPr id="3" name="Espace réservé du contenu 2">
            <a:extLst>
              <a:ext uri="{FF2B5EF4-FFF2-40B4-BE49-F238E27FC236}">
                <a16:creationId xmlns:a16="http://schemas.microsoft.com/office/drawing/2014/main" id="{2B3A15A5-5653-425D-9280-83D5A0718B5D}"/>
              </a:ext>
            </a:extLst>
          </p:cNvPr>
          <p:cNvSpPr>
            <a:spLocks noGrp="1"/>
          </p:cNvSpPr>
          <p:nvPr>
            <p:ph idx="1"/>
          </p:nvPr>
        </p:nvSpPr>
        <p:spPr/>
        <p:txBody>
          <a:bodyPr/>
          <a:lstStyle/>
          <a:p>
            <a:r>
              <a:rPr lang="fr-FR" dirty="0"/>
              <a:t>Je conseille Visual Studio Code</a:t>
            </a:r>
          </a:p>
          <a:p>
            <a:pPr lvl="1"/>
            <a:r>
              <a:rPr lang="fr-FR" dirty="0"/>
              <a:t>Installation : </a:t>
            </a:r>
            <a:r>
              <a:rPr lang="fr-FR" dirty="0">
                <a:hlinkClick r:id="rId2"/>
              </a:rPr>
              <a:t>https://code.visualstudio.com/docs/languages/cpp</a:t>
            </a:r>
            <a:endParaRPr lang="fr-FR" dirty="0"/>
          </a:p>
          <a:p>
            <a:endParaRPr lang="fr-FR" dirty="0"/>
          </a:p>
        </p:txBody>
      </p:sp>
    </p:spTree>
    <p:extLst>
      <p:ext uri="{BB962C8B-B14F-4D97-AF65-F5344CB8AC3E}">
        <p14:creationId xmlns:p14="http://schemas.microsoft.com/office/powerpoint/2010/main" val="1402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F11EDC0-1068-4E84-8F77-C0A7E297E7D3}"/>
              </a:ext>
            </a:extLst>
          </p:cNvPr>
          <p:cNvPicPr>
            <a:picLocks noChangeAspect="1"/>
          </p:cNvPicPr>
          <p:nvPr/>
        </p:nvPicPr>
        <p:blipFill>
          <a:blip r:embed="rId2"/>
          <a:stretch>
            <a:fillRect/>
          </a:stretch>
        </p:blipFill>
        <p:spPr>
          <a:xfrm>
            <a:off x="918661" y="2214859"/>
            <a:ext cx="10586507" cy="3652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5989D9EF-0648-4165-91BF-B4827161E3DE}"/>
              </a:ext>
            </a:extLst>
          </p:cNvPr>
          <p:cNvSpPr/>
          <p:nvPr/>
        </p:nvSpPr>
        <p:spPr>
          <a:xfrm>
            <a:off x="2260397" y="364812"/>
            <a:ext cx="7512954" cy="2585323"/>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METTRE UN BEAU VISUEL</a:t>
            </a:r>
          </a:p>
          <a:p>
            <a:pPr algn="ctr"/>
            <a:r>
              <a:rPr lang="fr-FR" sz="5400" b="1" dirty="0">
                <a:ln w="9525">
                  <a:solidFill>
                    <a:schemeClr val="bg1"/>
                  </a:solidFill>
                  <a:prstDash val="solid"/>
                </a:ln>
                <a:effectLst>
                  <a:outerShdw blurRad="12700" dist="38100" dir="2700000" algn="tl" rotWithShape="0">
                    <a:schemeClr val="bg1">
                      <a:lumMod val="50000"/>
                    </a:schemeClr>
                  </a:outerShdw>
                </a:effectLst>
              </a:rPr>
              <a:t>de la simulation</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fr-FR" sz="5400" b="1" dirty="0">
                <a:ln w="9525">
                  <a:solidFill>
                    <a:schemeClr val="bg1"/>
                  </a:solidFill>
                  <a:prstDash val="solid"/>
                </a:ln>
                <a:effectLst>
                  <a:outerShdw blurRad="12700" dist="38100" dir="2700000" algn="tl" rotWithShape="0">
                    <a:schemeClr val="bg1">
                      <a:lumMod val="50000"/>
                    </a:schemeClr>
                  </a:outerShdw>
                </a:effectLst>
              </a:rPr>
              <a:t>avec bots et effets</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497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FDB7B-5C24-45C2-A9BD-503E15909769}"/>
              </a:ext>
            </a:extLst>
          </p:cNvPr>
          <p:cNvSpPr>
            <a:spLocks noGrp="1"/>
          </p:cNvSpPr>
          <p:nvPr>
            <p:ph type="title"/>
          </p:nvPr>
        </p:nvSpPr>
        <p:spPr/>
        <p:txBody>
          <a:bodyPr/>
          <a:lstStyle/>
          <a:p>
            <a:r>
              <a:rPr lang="fr-FR"/>
              <a:t>Visual Studio Code</a:t>
            </a:r>
            <a:endParaRPr lang="fr-FR" dirty="0"/>
          </a:p>
        </p:txBody>
      </p:sp>
      <p:sp>
        <p:nvSpPr>
          <p:cNvPr id="3" name="Espace réservé du contenu 2">
            <a:extLst>
              <a:ext uri="{FF2B5EF4-FFF2-40B4-BE49-F238E27FC236}">
                <a16:creationId xmlns:a16="http://schemas.microsoft.com/office/drawing/2014/main" id="{913C257C-0D31-408B-9FED-7C63790A4326}"/>
              </a:ext>
            </a:extLst>
          </p:cNvPr>
          <p:cNvSpPr>
            <a:spLocks noGrp="1"/>
          </p:cNvSpPr>
          <p:nvPr>
            <p:ph idx="1"/>
          </p:nvPr>
        </p:nvSpPr>
        <p:spPr/>
        <p:txBody>
          <a:bodyPr/>
          <a:lstStyle/>
          <a:p>
            <a:r>
              <a:rPr lang="fr-FR" dirty="0" err="1"/>
              <a:t>mkdir</a:t>
            </a:r>
            <a:r>
              <a:rPr lang="fr-FR" dirty="0"/>
              <a:t> </a:t>
            </a:r>
            <a:r>
              <a:rPr lang="fr-FR" dirty="0" err="1"/>
              <a:t>BotRandom</a:t>
            </a:r>
            <a:endParaRPr lang="fr-FR" dirty="0"/>
          </a:p>
          <a:p>
            <a:r>
              <a:rPr lang="fr-FR" dirty="0"/>
              <a:t>cd </a:t>
            </a:r>
            <a:r>
              <a:rPr lang="fr-FR" dirty="0" err="1"/>
              <a:t>BotRandom</a:t>
            </a:r>
            <a:endParaRPr lang="fr-FR" dirty="0"/>
          </a:p>
          <a:p>
            <a:r>
              <a:rPr lang="fr-FR" dirty="0" err="1"/>
              <a:t>dotnet</a:t>
            </a:r>
            <a:r>
              <a:rPr lang="fr-FR" dirty="0"/>
              <a:t> new console</a:t>
            </a:r>
          </a:p>
          <a:p>
            <a:r>
              <a:rPr lang="fr-FR" dirty="0"/>
              <a:t>code .</a:t>
            </a:r>
          </a:p>
          <a:p>
            <a:r>
              <a:rPr lang="fr-FR" dirty="0"/>
              <a:t>accepter "tout"</a:t>
            </a:r>
          </a:p>
          <a:p>
            <a:r>
              <a:rPr lang="fr-FR" dirty="0"/>
              <a:t>passer la commande</a:t>
            </a:r>
          </a:p>
          <a:p>
            <a:r>
              <a:rPr lang="fr-FR" dirty="0" err="1"/>
              <a:t>dotnet</a:t>
            </a:r>
            <a:r>
              <a:rPr lang="fr-FR" dirty="0"/>
              <a:t> dev-</a:t>
            </a:r>
            <a:r>
              <a:rPr lang="fr-FR" dirty="0" err="1"/>
              <a:t>certs</a:t>
            </a:r>
            <a:r>
              <a:rPr lang="fr-FR" dirty="0"/>
              <a:t> https --trust</a:t>
            </a:r>
          </a:p>
          <a:p>
            <a:endParaRPr lang="fr-FR" dirty="0"/>
          </a:p>
        </p:txBody>
      </p:sp>
      <p:pic>
        <p:nvPicPr>
          <p:cNvPr id="4" name="Image 3">
            <a:extLst>
              <a:ext uri="{FF2B5EF4-FFF2-40B4-BE49-F238E27FC236}">
                <a16:creationId xmlns:a16="http://schemas.microsoft.com/office/drawing/2014/main" id="{A490DAD1-DDC7-4C15-8296-7AD306CE2FCB}"/>
              </a:ext>
            </a:extLst>
          </p:cNvPr>
          <p:cNvPicPr>
            <a:picLocks noChangeAspect="1"/>
          </p:cNvPicPr>
          <p:nvPr/>
        </p:nvPicPr>
        <p:blipFill>
          <a:blip r:embed="rId2"/>
          <a:stretch>
            <a:fillRect/>
          </a:stretch>
        </p:blipFill>
        <p:spPr>
          <a:xfrm>
            <a:off x="5387687" y="2555816"/>
            <a:ext cx="4476750" cy="1381125"/>
          </a:xfrm>
          <a:prstGeom prst="rect">
            <a:avLst/>
          </a:prstGeom>
        </p:spPr>
      </p:pic>
      <p:pic>
        <p:nvPicPr>
          <p:cNvPr id="5" name="Image 4">
            <a:extLst>
              <a:ext uri="{FF2B5EF4-FFF2-40B4-BE49-F238E27FC236}">
                <a16:creationId xmlns:a16="http://schemas.microsoft.com/office/drawing/2014/main" id="{8BCC2018-679A-4D15-8576-77C492F8BB4E}"/>
              </a:ext>
            </a:extLst>
          </p:cNvPr>
          <p:cNvPicPr>
            <a:picLocks noChangeAspect="1"/>
          </p:cNvPicPr>
          <p:nvPr/>
        </p:nvPicPr>
        <p:blipFill>
          <a:blip r:embed="rId3"/>
          <a:stretch>
            <a:fillRect/>
          </a:stretch>
        </p:blipFill>
        <p:spPr>
          <a:xfrm>
            <a:off x="5575300" y="5262744"/>
            <a:ext cx="1152525" cy="819150"/>
          </a:xfrm>
          <a:prstGeom prst="rect">
            <a:avLst/>
          </a:prstGeom>
        </p:spPr>
      </p:pic>
      <p:pic>
        <p:nvPicPr>
          <p:cNvPr id="6" name="Image 5">
            <a:extLst>
              <a:ext uri="{FF2B5EF4-FFF2-40B4-BE49-F238E27FC236}">
                <a16:creationId xmlns:a16="http://schemas.microsoft.com/office/drawing/2014/main" id="{C45C4524-C67A-4625-BD56-6ED5075DB332}"/>
              </a:ext>
            </a:extLst>
          </p:cNvPr>
          <p:cNvPicPr>
            <a:picLocks noChangeAspect="1"/>
          </p:cNvPicPr>
          <p:nvPr/>
        </p:nvPicPr>
        <p:blipFill>
          <a:blip r:embed="rId4"/>
          <a:stretch>
            <a:fillRect/>
          </a:stretch>
        </p:blipFill>
        <p:spPr>
          <a:xfrm>
            <a:off x="7454035" y="5438866"/>
            <a:ext cx="2886075" cy="866775"/>
          </a:xfrm>
          <a:prstGeom prst="rect">
            <a:avLst/>
          </a:prstGeom>
        </p:spPr>
      </p:pic>
    </p:spTree>
    <p:extLst>
      <p:ext uri="{BB962C8B-B14F-4D97-AF65-F5344CB8AC3E}">
        <p14:creationId xmlns:p14="http://schemas.microsoft.com/office/powerpoint/2010/main" val="168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 du projet</a:t>
            </a:r>
          </a:p>
        </p:txBody>
      </p:sp>
      <p:sp>
        <p:nvSpPr>
          <p:cNvPr id="3" name="Espace réservé du contenu 2"/>
          <p:cNvSpPr>
            <a:spLocks noGrp="1"/>
          </p:cNvSpPr>
          <p:nvPr>
            <p:ph idx="1"/>
          </p:nvPr>
        </p:nvSpPr>
        <p:spPr/>
        <p:txBody>
          <a:bodyPr/>
          <a:lstStyle/>
          <a:p>
            <a:pPr marL="342900" indent="-342900">
              <a:buFont typeface="+mj-lt"/>
              <a:buAutoNum type="arabicPeriod"/>
            </a:pPr>
            <a:r>
              <a:rPr lang="fr-FR" dirty="0"/>
              <a:t>Coder un BOT avec une I.A. en </a:t>
            </a:r>
            <a:r>
              <a:rPr lang="fr-FR" dirty="0" err="1"/>
              <a:t>language</a:t>
            </a:r>
            <a:r>
              <a:rPr lang="fr-FR" dirty="0"/>
              <a:t> C# ou Javascript</a:t>
            </a:r>
          </a:p>
          <a:p>
            <a:pPr marL="342900" indent="-342900">
              <a:buFont typeface="+mj-lt"/>
              <a:buAutoNum type="arabicPeriod"/>
            </a:pPr>
            <a:r>
              <a:rPr lang="fr-FR" dirty="0"/>
              <a:t>Coder un rendu graphique des informations de votre I.A. en html/</a:t>
            </a:r>
            <a:r>
              <a:rPr lang="fr-FR" dirty="0" err="1"/>
              <a:t>css</a:t>
            </a:r>
            <a:r>
              <a:rPr lang="fr-FR" dirty="0"/>
              <a:t>/Javascript</a:t>
            </a:r>
          </a:p>
          <a:p>
            <a:pPr marL="342900" indent="-342900">
              <a:buFont typeface="+mj-lt"/>
              <a:buAutoNum type="arabicPeriod"/>
            </a:pPr>
            <a:endParaRPr lang="fr-FR" dirty="0"/>
          </a:p>
          <a:p>
            <a:pPr marL="0" indent="0">
              <a:buNone/>
            </a:pPr>
            <a:r>
              <a:rPr lang="fr-FR" dirty="0"/>
              <a:t>Il vous est fourni</a:t>
            </a:r>
          </a:p>
          <a:p>
            <a:r>
              <a:rPr lang="fr-FR" dirty="0"/>
              <a:t>Le moteur d’exécution de la simulation</a:t>
            </a:r>
          </a:p>
          <a:p>
            <a:r>
              <a:rPr lang="fr-FR" dirty="0"/>
              <a:t>Un rendu graphique de la simulation</a:t>
            </a:r>
          </a:p>
          <a:p>
            <a:r>
              <a:rPr lang="fr-FR" dirty="0"/>
              <a:t>Un BOT exemple en C# </a:t>
            </a:r>
          </a:p>
        </p:txBody>
      </p:sp>
    </p:spTree>
    <p:extLst>
      <p:ext uri="{BB962C8B-B14F-4D97-AF65-F5344CB8AC3E}">
        <p14:creationId xmlns:p14="http://schemas.microsoft.com/office/powerpoint/2010/main" val="55978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46B0D-665C-4710-8CD3-D0BBB5157E64}"/>
              </a:ext>
            </a:extLst>
          </p:cNvPr>
          <p:cNvSpPr>
            <a:spLocks noGrp="1"/>
          </p:cNvSpPr>
          <p:nvPr>
            <p:ph type="title"/>
          </p:nvPr>
        </p:nvSpPr>
        <p:spPr/>
        <p:txBody>
          <a:bodyPr/>
          <a:lstStyle/>
          <a:p>
            <a:r>
              <a:rPr lang="fr-FR" dirty="0"/>
              <a:t>La simulation</a:t>
            </a:r>
          </a:p>
        </p:txBody>
      </p:sp>
      <p:sp>
        <p:nvSpPr>
          <p:cNvPr id="3" name="Espace réservé du contenu 2">
            <a:extLst>
              <a:ext uri="{FF2B5EF4-FFF2-40B4-BE49-F238E27FC236}">
                <a16:creationId xmlns:a16="http://schemas.microsoft.com/office/drawing/2014/main" id="{756323B1-5D0A-4169-8A1E-4402C2C19DAC}"/>
              </a:ext>
            </a:extLst>
          </p:cNvPr>
          <p:cNvSpPr>
            <a:spLocks noGrp="1"/>
          </p:cNvSpPr>
          <p:nvPr>
            <p:ph idx="1"/>
          </p:nvPr>
        </p:nvSpPr>
        <p:spPr/>
        <p:txBody>
          <a:bodyPr/>
          <a:lstStyle/>
          <a:p>
            <a:pPr marL="0" indent="0">
              <a:buNone/>
            </a:pPr>
            <a:r>
              <a:rPr lang="fr-FR" dirty="0"/>
              <a:t>Le moteur d’exécution de la simulation fonctionne en mode console. Il affiche en format texte tout ce qu’il se passe.</a:t>
            </a:r>
          </a:p>
          <a:p>
            <a:pPr marL="0" indent="0">
              <a:buNone/>
            </a:pPr>
            <a:r>
              <a:rPr lang="fr-FR" dirty="0"/>
              <a:t>Ce moteur supporte un nombre « infini » de Bots. </a:t>
            </a:r>
          </a:p>
          <a:p>
            <a:pPr marL="0" indent="0">
              <a:buNone/>
            </a:pPr>
            <a:r>
              <a:rPr lang="fr-FR" dirty="0"/>
              <a:t>Vous pilotez la simulation via quelques commandes simples.</a:t>
            </a:r>
          </a:p>
          <a:p>
            <a:pPr marL="0" indent="0">
              <a:buNone/>
            </a:pPr>
            <a:r>
              <a:rPr lang="fr-FR" dirty="0"/>
              <a:t>C’est un serveur sur lequel vient se connecter un afficheur de terrain et les Bots.</a:t>
            </a:r>
          </a:p>
          <a:p>
            <a:pPr marL="0" indent="0">
              <a:buNone/>
            </a:pPr>
            <a:r>
              <a:rPr lang="fr-FR" dirty="0"/>
              <a:t>La technologie utilisée : </a:t>
            </a:r>
            <a:r>
              <a:rPr lang="fr-FR" dirty="0" err="1"/>
              <a:t>websocket</a:t>
            </a:r>
            <a:r>
              <a:rPr lang="fr-FR" dirty="0"/>
              <a:t>.</a:t>
            </a:r>
          </a:p>
          <a:p>
            <a:pPr marL="0" indent="0">
              <a:buNone/>
            </a:pPr>
            <a:r>
              <a:rPr lang="fr-FR" dirty="0"/>
              <a:t>Le protocole de communication est fournit.</a:t>
            </a:r>
          </a:p>
        </p:txBody>
      </p:sp>
    </p:spTree>
    <p:extLst>
      <p:ext uri="{BB962C8B-B14F-4D97-AF65-F5344CB8AC3E}">
        <p14:creationId xmlns:p14="http://schemas.microsoft.com/office/powerpoint/2010/main" val="259644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tour de jeu</a:t>
            </a:r>
          </a:p>
        </p:txBody>
      </p:sp>
      <p:sp>
        <p:nvSpPr>
          <p:cNvPr id="3" name="Espace réservé du contenu 2"/>
          <p:cNvSpPr>
            <a:spLocks noGrp="1"/>
          </p:cNvSpPr>
          <p:nvPr>
            <p:ph idx="1"/>
          </p:nvPr>
        </p:nvSpPr>
        <p:spPr/>
        <p:txBody>
          <a:bodyPr/>
          <a:lstStyle/>
          <a:p>
            <a:pPr marL="0" indent="0">
              <a:buNone/>
            </a:pPr>
            <a:r>
              <a:rPr lang="fr-FR" dirty="0"/>
              <a:t>Un tour de jeu consiste en une séquence de communication entre le simulateur et un bot.</a:t>
            </a:r>
          </a:p>
          <a:p>
            <a:r>
              <a:rPr lang="fr-FR" dirty="0"/>
              <a:t>Simulateur : exécute la consommation d’énergie pour un BOT</a:t>
            </a:r>
          </a:p>
          <a:p>
            <a:r>
              <a:rPr lang="fr-FR" dirty="0"/>
              <a:t>BOT : détermine le niveau de scan du terrain de 0 à 255</a:t>
            </a:r>
          </a:p>
          <a:p>
            <a:r>
              <a:rPr lang="fr-FR" dirty="0"/>
              <a:t>Simulateur : le scan à lieu</a:t>
            </a:r>
          </a:p>
          <a:p>
            <a:r>
              <a:rPr lang="fr-FR" dirty="0"/>
              <a:t>BOT : Détermine une action (aucune, déplacer, tirer, bouclier, se cacher, …)</a:t>
            </a:r>
          </a:p>
          <a:p>
            <a:r>
              <a:rPr lang="fr-FR" dirty="0"/>
              <a:t>Simulateur : exécution de l’action et applique les changements s’il y en a</a:t>
            </a:r>
          </a:p>
          <a:p>
            <a:pPr marL="0" indent="0">
              <a:buNone/>
            </a:pPr>
            <a:r>
              <a:rPr lang="fr-FR" dirty="0"/>
              <a:t>Le simulateur passe au BOT suivant.</a:t>
            </a:r>
          </a:p>
          <a:p>
            <a:pPr marL="0" indent="0">
              <a:buNone/>
            </a:pPr>
            <a:r>
              <a:rPr lang="fr-FR" dirty="0"/>
              <a:t>Chaque BOT est prévenu directement dès qu’une de ses caractéristiques est modifiée.</a:t>
            </a:r>
          </a:p>
          <a:p>
            <a:endParaRPr lang="fr-FR" dirty="0"/>
          </a:p>
        </p:txBody>
      </p:sp>
    </p:spTree>
    <p:extLst>
      <p:ext uri="{BB962C8B-B14F-4D97-AF65-F5344CB8AC3E}">
        <p14:creationId xmlns:p14="http://schemas.microsoft.com/office/powerpoint/2010/main" val="105989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Terrain de simulation</a:t>
            </a:r>
          </a:p>
        </p:txBody>
      </p:sp>
      <p:sp>
        <p:nvSpPr>
          <p:cNvPr id="3" name="Espace réservé du contenu 2"/>
          <p:cNvSpPr>
            <a:spLocks noGrp="1"/>
          </p:cNvSpPr>
          <p:nvPr>
            <p:ph idx="1"/>
          </p:nvPr>
        </p:nvSpPr>
        <p:spPr/>
        <p:txBody>
          <a:bodyPr/>
          <a:lstStyle/>
          <a:p>
            <a:r>
              <a:rPr lang="fr-FR" dirty="0"/>
              <a:t>Le terrain est constitué par des carrés, il est entièrement bordé.</a:t>
            </a:r>
          </a:p>
          <a:p>
            <a:r>
              <a:rPr lang="fr-FR" dirty="0"/>
              <a:t>La superficie du terrain n’est pas connue.</a:t>
            </a:r>
          </a:p>
          <a:p>
            <a:r>
              <a:rPr lang="fr-FR" dirty="0"/>
              <a:t>Une unité (1 BOT) occupe 1 carré.</a:t>
            </a:r>
          </a:p>
          <a:p>
            <a:r>
              <a:rPr lang="fr-FR" dirty="0"/>
              <a:t>Une unité d’énergie occupe 1 carré.</a:t>
            </a:r>
          </a:p>
          <a:p>
            <a:endParaRPr lang="fr-FR" dirty="0"/>
          </a:p>
        </p:txBody>
      </p:sp>
      <p:grpSp>
        <p:nvGrpSpPr>
          <p:cNvPr id="11" name="Groupe 10"/>
          <p:cNvGrpSpPr/>
          <p:nvPr/>
        </p:nvGrpSpPr>
        <p:grpSpPr>
          <a:xfrm>
            <a:off x="8230552" y="732436"/>
            <a:ext cx="2297309" cy="2307929"/>
            <a:chOff x="6683106" y="3581143"/>
            <a:chExt cx="2297309" cy="2307929"/>
          </a:xfrm>
        </p:grpSpPr>
        <p:cxnSp>
          <p:nvCxnSpPr>
            <p:cNvPr id="5" name="Connecteur droit avec flèche 4"/>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6" name="Connecteur droit avec flèche 5"/>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10" name="Connecteur droit avec flèche 9"/>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801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d’un terrain de jeu</a:t>
            </a:r>
          </a:p>
        </p:txBody>
      </p:sp>
      <p:pic>
        <p:nvPicPr>
          <p:cNvPr id="34" name="Image 33"/>
          <p:cNvPicPr>
            <a:picLocks noChangeAspect="1"/>
          </p:cNvPicPr>
          <p:nvPr/>
        </p:nvPicPr>
        <p:blipFill>
          <a:blip r:embed="rId2"/>
          <a:stretch>
            <a:fillRect/>
          </a:stretch>
        </p:blipFill>
        <p:spPr>
          <a:xfrm>
            <a:off x="1244516" y="1640815"/>
            <a:ext cx="9786858" cy="5112320"/>
          </a:xfrm>
          <a:prstGeom prst="rect">
            <a:avLst/>
          </a:prstGeom>
        </p:spPr>
      </p:pic>
    </p:spTree>
    <p:extLst>
      <p:ext uri="{BB962C8B-B14F-4D97-AF65-F5344CB8AC3E}">
        <p14:creationId xmlns:p14="http://schemas.microsoft.com/office/powerpoint/2010/main" val="11831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8712" y="1623270"/>
            <a:ext cx="5314425" cy="22272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Moteur d’exécution globale</a:t>
            </a:r>
            <a:br>
              <a:rPr lang="fr-FR" dirty="0"/>
            </a:br>
            <a:r>
              <a:rPr lang="fr-FR" dirty="0"/>
              <a:t>multi-joueurs</a:t>
            </a:r>
          </a:p>
        </p:txBody>
      </p:sp>
      <p:pic>
        <p:nvPicPr>
          <p:cNvPr id="3" name="Image 2"/>
          <p:cNvPicPr>
            <a:picLocks noChangeAspect="1"/>
          </p:cNvPicPr>
          <p:nvPr/>
        </p:nvPicPr>
        <p:blipFill>
          <a:blip r:embed="rId2" cstate="print">
            <a:extLst>
              <a:ext uri="{BEBA8EAE-BF5A-486C-A8C5-ECC9F3942E4B}">
                <a14:imgProps xmlns:a14="http://schemas.microsoft.com/office/drawing/2010/main">
                  <a14:imgLayer r:embed="rId3">
                    <a14:imgEffect>
                      <a14:backgroundRemoval t="18500" b="81900" l="300" r="99500"/>
                    </a14:imgEffect>
                  </a14:imgLayer>
                </a14:imgProps>
              </a:ext>
              <a:ext uri="{28A0092B-C50C-407E-A947-70E740481C1C}">
                <a14:useLocalDpi xmlns:a14="http://schemas.microsoft.com/office/drawing/2010/main" val="0"/>
              </a:ext>
            </a:extLst>
          </a:blip>
          <a:stretch>
            <a:fillRect/>
          </a:stretch>
        </p:blipFill>
        <p:spPr>
          <a:xfrm>
            <a:off x="8291822" y="704325"/>
            <a:ext cx="2332839" cy="2332839"/>
          </a:xfrm>
          <a:prstGeom prst="rect">
            <a:avLst/>
          </a:prstGeom>
        </p:spPr>
      </p:pic>
      <p:sp>
        <p:nvSpPr>
          <p:cNvPr id="4" name="Rectangle 3"/>
          <p:cNvSpPr/>
          <p:nvPr/>
        </p:nvSpPr>
        <p:spPr>
          <a:xfrm>
            <a:off x="7596232" y="2606879"/>
            <a:ext cx="2508308" cy="9353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Client pour</a:t>
            </a:r>
            <a:br>
              <a:rPr lang="fr-FR" dirty="0"/>
            </a:br>
            <a:r>
              <a:rPr lang="fr-FR" dirty="0"/>
              <a:t>rendu global</a:t>
            </a:r>
          </a:p>
        </p:txBody>
      </p:sp>
      <p:sp>
        <p:nvSpPr>
          <p:cNvPr id="5" name="Rectangle 4"/>
          <p:cNvSpPr/>
          <p:nvPr/>
        </p:nvSpPr>
        <p:spPr>
          <a:xfrm>
            <a:off x="1543574" y="4997738"/>
            <a:ext cx="1405156" cy="124157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t>IA à</a:t>
            </a:r>
          </a:p>
          <a:p>
            <a:pPr algn="ctr"/>
            <a:r>
              <a:rPr lang="fr-FR" dirty="0"/>
              <a:t>créer</a:t>
            </a:r>
          </a:p>
        </p:txBody>
      </p:sp>
      <p:sp>
        <p:nvSpPr>
          <p:cNvPr id="6" name="Rectangle 5"/>
          <p:cNvSpPr/>
          <p:nvPr/>
        </p:nvSpPr>
        <p:spPr>
          <a:xfrm>
            <a:off x="8126138" y="51508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7" name="Rectangle 6"/>
          <p:cNvSpPr/>
          <p:nvPr/>
        </p:nvSpPr>
        <p:spPr>
          <a:xfrm>
            <a:off x="8278538" y="53032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8" name="Rectangle 7"/>
          <p:cNvSpPr/>
          <p:nvPr/>
        </p:nvSpPr>
        <p:spPr>
          <a:xfrm>
            <a:off x="8430938" y="5455638"/>
            <a:ext cx="2318158" cy="1241571"/>
          </a:xfrm>
          <a:prstGeom prst="rect">
            <a:avLst/>
          </a:prstGeom>
          <a:effectLst>
            <a:outerShdw blurRad="50800" dist="38100" dir="13500000" algn="b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Quelques IA</a:t>
            </a:r>
            <a:br>
              <a:rPr lang="fr-FR" dirty="0"/>
            </a:br>
            <a:r>
              <a:rPr lang="fr-FR" dirty="0"/>
              <a:t>d’entrainement</a:t>
            </a:r>
            <a:br>
              <a:rPr lang="fr-FR" dirty="0"/>
            </a:br>
            <a:r>
              <a:rPr lang="fr-FR" dirty="0"/>
              <a:t>disponibles</a:t>
            </a:r>
          </a:p>
        </p:txBody>
      </p:sp>
      <p:sp>
        <p:nvSpPr>
          <p:cNvPr id="10" name="Rectangle 9"/>
          <p:cNvSpPr/>
          <p:nvPr/>
        </p:nvSpPr>
        <p:spPr>
          <a:xfrm>
            <a:off x="3273106" y="5656274"/>
            <a:ext cx="2508308" cy="93537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Client pour afficher</a:t>
            </a:r>
            <a:br>
              <a:rPr lang="fr-FR" dirty="0"/>
            </a:br>
            <a:r>
              <a:rPr lang="fr-FR" dirty="0"/>
              <a:t>les infos de l’IA</a:t>
            </a:r>
          </a:p>
        </p:txBody>
      </p:sp>
      <p:pic>
        <p:nvPicPr>
          <p:cNvPr id="9" name="Image 8"/>
          <p:cNvPicPr>
            <a:picLocks noChangeAspect="1"/>
          </p:cNvPicPr>
          <p:nvPr/>
        </p:nvPicPr>
        <p:blipFill>
          <a:blip r:embed="rId4" cstate="print">
            <a:extLst>
              <a:ext uri="{BEBA8EAE-BF5A-486C-A8C5-ECC9F3942E4B}">
                <a14:imgProps xmlns:a14="http://schemas.microsoft.com/office/drawing/2010/main">
                  <a14:imgLayer r:embed="rId5">
                    <a14:imgEffect>
                      <a14:backgroundRemoval t="17300" b="82300" l="1700" r="98100"/>
                    </a14:imgEffect>
                  </a14:imgLayer>
                </a14:imgProps>
              </a:ext>
              <a:ext uri="{28A0092B-C50C-407E-A947-70E740481C1C}">
                <a14:useLocalDpi xmlns:a14="http://schemas.microsoft.com/office/drawing/2010/main" val="0"/>
              </a:ext>
            </a:extLst>
          </a:blip>
          <a:stretch>
            <a:fillRect/>
          </a:stretch>
        </p:blipFill>
        <p:spPr>
          <a:xfrm>
            <a:off x="4583192" y="4451757"/>
            <a:ext cx="1451296" cy="1451296"/>
          </a:xfrm>
          <a:prstGeom prst="rect">
            <a:avLst/>
          </a:prstGeom>
        </p:spPr>
      </p:pic>
      <p:cxnSp>
        <p:nvCxnSpPr>
          <p:cNvPr id="12" name="Connecteur droit avec flèche 11"/>
          <p:cNvCxnSpPr>
            <a:stCxn id="5" idx="0"/>
          </p:cNvCxnSpPr>
          <p:nvPr/>
        </p:nvCxnSpPr>
        <p:spPr>
          <a:xfrm flipV="1">
            <a:off x="2246152" y="3850547"/>
            <a:ext cx="309700" cy="1147191"/>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3" name="Connecteur droit avec flèche 12"/>
          <p:cNvCxnSpPr>
            <a:stCxn id="10" idx="0"/>
          </p:cNvCxnSpPr>
          <p:nvPr/>
        </p:nvCxnSpPr>
        <p:spPr>
          <a:xfrm flipH="1" flipV="1">
            <a:off x="3846358" y="3850547"/>
            <a:ext cx="680902" cy="180572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16" name="Connecteur droit avec flèche 15"/>
          <p:cNvCxnSpPr/>
          <p:nvPr/>
        </p:nvCxnSpPr>
        <p:spPr>
          <a:xfrm flipH="1" flipV="1">
            <a:off x="6748072" y="3728907"/>
            <a:ext cx="1485724" cy="1421932"/>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9" name="Connecteur droit avec flèche 18"/>
          <p:cNvCxnSpPr>
            <a:stCxn id="4" idx="1"/>
            <a:endCxn id="2" idx="3"/>
          </p:cNvCxnSpPr>
          <p:nvPr/>
        </p:nvCxnSpPr>
        <p:spPr>
          <a:xfrm flipH="1" flipV="1">
            <a:off x="6753137" y="2736909"/>
            <a:ext cx="843095" cy="337657"/>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3" name="Connecteur droit avec flèche 22"/>
          <p:cNvCxnSpPr/>
          <p:nvPr/>
        </p:nvCxnSpPr>
        <p:spPr>
          <a:xfrm flipH="1" flipV="1">
            <a:off x="6484691" y="3873615"/>
            <a:ext cx="1749105" cy="1608588"/>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5" name="Connecteur droit avec flèche 24"/>
          <p:cNvCxnSpPr/>
          <p:nvPr/>
        </p:nvCxnSpPr>
        <p:spPr>
          <a:xfrm flipH="1" flipV="1">
            <a:off x="6168707" y="3873617"/>
            <a:ext cx="2262231" cy="2050406"/>
          </a:xfrm>
          <a:prstGeom prst="straightConnector1">
            <a:avLst/>
          </a:prstGeom>
          <a:ln w="57150">
            <a:headEnd type="triangle"/>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34" name="Titre 33"/>
          <p:cNvSpPr>
            <a:spLocks noGrp="1"/>
          </p:cNvSpPr>
          <p:nvPr>
            <p:ph type="title"/>
          </p:nvPr>
        </p:nvSpPr>
        <p:spPr/>
        <p:txBody>
          <a:bodyPr/>
          <a:lstStyle/>
          <a:p>
            <a:r>
              <a:rPr lang="fr-FR" dirty="0"/>
              <a:t>Architecture</a:t>
            </a:r>
          </a:p>
        </p:txBody>
      </p:sp>
    </p:spTree>
    <p:extLst>
      <p:ext uri="{BB962C8B-B14F-4D97-AF65-F5344CB8AC3E}">
        <p14:creationId xmlns:p14="http://schemas.microsoft.com/office/powerpoint/2010/main" val="147176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Résonateur</a:t>
            </a:r>
          </a:p>
        </p:txBody>
      </p:sp>
      <p:sp>
        <p:nvSpPr>
          <p:cNvPr id="3" name="Espace réservé du contenu 2"/>
          <p:cNvSpPr>
            <a:spLocks noGrp="1"/>
          </p:cNvSpPr>
          <p:nvPr>
            <p:ph idx="1"/>
          </p:nvPr>
        </p:nvSpPr>
        <p:spPr/>
        <p:txBody>
          <a:bodyPr/>
          <a:lstStyle/>
          <a:p>
            <a:r>
              <a:rPr lang="fr-FR" dirty="0"/>
              <a:t>Ils sont disséminés sur le terrain de jeu</a:t>
            </a:r>
          </a:p>
          <a:p>
            <a:r>
              <a:rPr lang="fr-FR" dirty="0"/>
              <a:t>Un résonateur peut être :</a:t>
            </a:r>
          </a:p>
          <a:p>
            <a:pPr lvl="1"/>
            <a:r>
              <a:rPr lang="fr-FR" dirty="0"/>
              <a:t>Neutre</a:t>
            </a:r>
          </a:p>
          <a:p>
            <a:pPr lvl="1"/>
            <a:r>
              <a:rPr lang="fr-FR" dirty="0"/>
              <a:t>Vous appartenir</a:t>
            </a:r>
          </a:p>
          <a:p>
            <a:pPr lvl="1"/>
            <a:r>
              <a:rPr lang="fr-FR" dirty="0"/>
              <a:t>Appartenir à un adversaire</a:t>
            </a:r>
          </a:p>
          <a:p>
            <a:r>
              <a:rPr lang="fr-FR" dirty="0"/>
              <a:t>L’objectif est d’en avoir un maximum</a:t>
            </a:r>
          </a:p>
          <a:p>
            <a:r>
              <a:rPr lang="fr-FR" dirty="0"/>
              <a:t>Prendre possession d’un résonateur neutre coûte 1 unité d’énergie</a:t>
            </a:r>
          </a:p>
          <a:p>
            <a:r>
              <a:rPr lang="fr-FR" dirty="0"/>
              <a:t>Convertir un résonateur adverse coûte 2 unités d’énergie</a:t>
            </a:r>
          </a:p>
        </p:txBody>
      </p:sp>
      <p:pic>
        <p:nvPicPr>
          <p:cNvPr id="4" name="Image 3" descr="Afficher l’image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4389" y="1249959"/>
            <a:ext cx="1527901" cy="152790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e 4">
            <a:extLst>
              <a:ext uri="{FF2B5EF4-FFF2-40B4-BE49-F238E27FC236}">
                <a16:creationId xmlns:a16="http://schemas.microsoft.com/office/drawing/2014/main" id="{C967F516-882A-4CE4-8372-DCFA5DD5CFA9}"/>
              </a:ext>
            </a:extLst>
          </p:cNvPr>
          <p:cNvGrpSpPr/>
          <p:nvPr/>
        </p:nvGrpSpPr>
        <p:grpSpPr>
          <a:xfrm>
            <a:off x="8264969" y="3429000"/>
            <a:ext cx="2297309" cy="2307929"/>
            <a:chOff x="6683106" y="3581143"/>
            <a:chExt cx="2297309" cy="2307929"/>
          </a:xfrm>
        </p:grpSpPr>
        <p:cxnSp>
          <p:nvCxnSpPr>
            <p:cNvPr id="6" name="Connecteur droit avec flèche 5">
              <a:extLst>
                <a:ext uri="{FF2B5EF4-FFF2-40B4-BE49-F238E27FC236}">
                  <a16:creationId xmlns:a16="http://schemas.microsoft.com/office/drawing/2014/main" id="{9B23F646-0861-469F-9AF0-C7FC726AD825}"/>
                </a:ext>
              </a:extLst>
            </p:cNvPr>
            <p:cNvCxnSpPr/>
            <p:nvPr/>
          </p:nvCxnSpPr>
          <p:spPr>
            <a:xfrm>
              <a:off x="7847901" y="3624044"/>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7" name="Connecteur droit avec flèche 6">
              <a:extLst>
                <a:ext uri="{FF2B5EF4-FFF2-40B4-BE49-F238E27FC236}">
                  <a16:creationId xmlns:a16="http://schemas.microsoft.com/office/drawing/2014/main" id="{C5F890B8-3C44-4232-BEE3-E7568002CF99}"/>
                </a:ext>
              </a:extLst>
            </p:cNvPr>
            <p:cNvCxnSpPr/>
            <p:nvPr/>
          </p:nvCxnSpPr>
          <p:spPr>
            <a:xfrm rot="5400000">
              <a:off x="7847901" y="3600275"/>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8" name="Connecteur droit avec flèche 7">
              <a:extLst>
                <a:ext uri="{FF2B5EF4-FFF2-40B4-BE49-F238E27FC236}">
                  <a16:creationId xmlns:a16="http://schemas.microsoft.com/office/drawing/2014/main" id="{527DD060-5A26-4A7A-AD4B-36F739A370D2}"/>
                </a:ext>
              </a:extLst>
            </p:cNvPr>
            <p:cNvCxnSpPr/>
            <p:nvPr/>
          </p:nvCxnSpPr>
          <p:spPr>
            <a:xfrm rot="2700000">
              <a:off x="7815620" y="36240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5F6FAC73-85E3-4E51-AC47-35ABDB634E0F}"/>
                </a:ext>
              </a:extLst>
            </p:cNvPr>
            <p:cNvCxnSpPr/>
            <p:nvPr/>
          </p:nvCxnSpPr>
          <p:spPr>
            <a:xfrm rot="8100000">
              <a:off x="7815617" y="3581143"/>
              <a:ext cx="0" cy="2265028"/>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7580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5833</TotalTime>
  <Words>924</Words>
  <Application>Microsoft Office PowerPoint</Application>
  <PresentationFormat>Grand écran</PresentationFormat>
  <Paragraphs>401</Paragraphs>
  <Slides>20</Slides>
  <Notes>0</Notes>
  <HiddenSlides>3</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Céleste</vt:lpstr>
      <vt:lpstr>Projet Informatique 3ème année</vt:lpstr>
      <vt:lpstr>Présentation PowerPoint</vt:lpstr>
      <vt:lpstr>Objectif du projet</vt:lpstr>
      <vt:lpstr>La simulation</vt:lpstr>
      <vt:lpstr>1 tour de jeu</vt:lpstr>
      <vt:lpstr>Terrain de simulation</vt:lpstr>
      <vt:lpstr>Exemple d’un terrain de jeu</vt:lpstr>
      <vt:lpstr>Architecture</vt:lpstr>
      <vt:lpstr>Résonateur</vt:lpstr>
      <vt:lpstr>Vie</vt:lpstr>
      <vt:lpstr>Energie</vt:lpstr>
      <vt:lpstr>Capsule d’énergie</vt:lpstr>
      <vt:lpstr>Scan du terrain</vt:lpstr>
      <vt:lpstr>Déplacement</vt:lpstr>
      <vt:lpstr>Protection</vt:lpstr>
      <vt:lpstr>Champ occultant</vt:lpstr>
      <vt:lpstr>Site web</vt:lpstr>
      <vt:lpstr>à Faire</vt:lpstr>
      <vt:lpstr>Environnement de développement</vt:lpstr>
      <vt:lpstr>Visual Studio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Informatique 3ème année</dc:title>
  <dc:creator>Stéphane Fardoux</dc:creator>
  <cp:lastModifiedBy>Stéphane Fardoux</cp:lastModifiedBy>
  <cp:revision>19</cp:revision>
  <dcterms:created xsi:type="dcterms:W3CDTF">2019-04-16T12:25:55Z</dcterms:created>
  <dcterms:modified xsi:type="dcterms:W3CDTF">2019-05-11T17:47:06Z</dcterms:modified>
</cp:coreProperties>
</file>