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 ExtraLight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70">
          <p15:clr>
            <a:srgbClr val="747775"/>
          </p15:clr>
        </p15:guide>
        <p15:guide id="2" pos="5590">
          <p15:clr>
            <a:srgbClr val="747775"/>
          </p15:clr>
        </p15:guide>
        <p15:guide id="3" orient="horz" pos="170">
          <p15:clr>
            <a:srgbClr val="747775"/>
          </p15:clr>
        </p15:guide>
        <p15:guide id="4" orient="horz" pos="30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/>
        <p:guide pos="5590"/>
        <p:guide pos="170" orient="horz"/>
        <p:guide pos="30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ExtraLight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MonoExtraLight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onoExtraLight-bold.fntdata"/><Relationship Id="rId18" Type="http://schemas.openxmlformats.org/officeDocument/2006/relationships/font" Target="fonts/RobotoMono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bc5fc1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bc5fc1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настоящее время актуальной задачей в медицинском сообществе является поиск способов доставки лекарств в организм. </a:t>
            </a:r>
            <a:r>
              <a:rPr lang="ru" sz="1050">
                <a:solidFill>
                  <a:srgbClr val="24292F"/>
                </a:solidFill>
                <a:highlight>
                  <a:srgbClr val="F4F6F8"/>
                </a:highlight>
              </a:rPr>
              <a:t>Для доставки лекарств могут использоваться различные подходы, включая везикулы, ДНК-структуры, разработки супрамолекулярной химии и наночастицы.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801aec8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801aec8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Исследование цитотоксичности материала является первым шагом в разработке медицинских препаратов, которые могут быть использованы либо в диагностических целях, либо в целях таргетинга.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Проблема заключается в том, что на данный момент оценить токсичность наноматериалов возможно синтезировав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их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 проведя серию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экспериментов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Решением проблемы является создание инструмента для оценки токсичности материала еще на этапе разработки. Это позволяет избежать лишних затрат и заранее исключить неэффективные стратегии.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7b282784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7b282784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подготовки нашего проекта мы воспользовались датасетом, предоставленным центром химии и искусственного интеллекта. В нем представлены данные ряда экспериментов, проводимых на различных клеточных культурах. Одна строчка в таблице представляет собой один эксперимент. В зависимости от исходных условий эксперимента, были получены значения выживаемости в процентах.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Выживаемость интерпретируется как процент клеток, выживших после контакта с нанометриалом за время эксперимента</a:t>
            </a:r>
            <a:r>
              <a:rPr lang="ru">
                <a:solidFill>
                  <a:schemeClr val="dk1"/>
                </a:solidFill>
              </a:rPr>
              <a:t> и характеризует токсичность наноматериала.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cc0cef5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cc0cef5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 качестве инструмента, который решал бы описанную проблему мы выбрали десктопное приложение основанное на машинном обучении. В процессе разработки было создано несколько моделей машинного обучения и выбрана лучшая из них. На слайде вы можете увидеть сравнение метрик моделей, которые используются для оценки качества моделей. Random Forest показал наилучшие результаты, поэтому был выбран именно он.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cc0cef58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cc0cef58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cc0cef58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cc0cef58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разработанной программе предсказания выживаемости имеются свои ограничения. в частности, все возможные параметры для ввода представлены на начальном окне приложения. При вводе данных, не содержащихся в данном списке, модель вернет неопределенное значение.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8bc5fc1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8bc5fc1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cc0cef5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cc0cef5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Выражаем благодарность Центру химии и ИИ за предоставление Датасета, Николаю Игоревичу - нашему ментору - за обратную связь и поддержку, а также сотрудникам AI Talent Hackahton 2023 за организацию мероприятия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0000" y="1461450"/>
            <a:ext cx="86040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300">
                <a:solidFill>
                  <a:schemeClr val="dk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Предсказание цитотоксичности неорганических веществ</a:t>
            </a:r>
            <a:endParaRPr sz="5300">
              <a:solidFill>
                <a:schemeClr val="dk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0" y="234975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391500" y="4269675"/>
            <a:ext cx="2274300" cy="496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Talent Hackahton 2023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23750" y="1334660"/>
            <a:ext cx="113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Проблема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303075" y="2477350"/>
            <a:ext cx="3369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Создание инструмента, в котором ученые могут по заданным параметрам оценить токсичность соединения на этапе планирования исследования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17625" y="4088675"/>
            <a:ext cx="29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нехватка специалистов, которые могут работать в бизнес-среде без долгой адаптации в компании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4450" y="2366700"/>
            <a:ext cx="36612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настоящее время для оценки цитотоксичности материалов необходимо проведение ряда экспериментов, что требует затрат времени и ресурсов </a:t>
            </a:r>
            <a:endParaRPr sz="1600"/>
          </a:p>
        </p:txBody>
      </p:sp>
      <p:sp>
        <p:nvSpPr>
          <p:cNvPr id="66" name="Google Shape;66;p14"/>
          <p:cNvSpPr/>
          <p:nvPr/>
        </p:nvSpPr>
        <p:spPr>
          <a:xfrm>
            <a:off x="399125" y="2153952"/>
            <a:ext cx="4259100" cy="18783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474025" y="1269213"/>
            <a:ext cx="1701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Решение</a:t>
            </a:r>
            <a:endParaRPr sz="1600"/>
          </a:p>
        </p:txBody>
      </p:sp>
      <p:sp>
        <p:nvSpPr>
          <p:cNvPr id="68" name="Google Shape;68;p14"/>
          <p:cNvSpPr/>
          <p:nvPr/>
        </p:nvSpPr>
        <p:spPr>
          <a:xfrm>
            <a:off x="6154175" y="1232100"/>
            <a:ext cx="1592028" cy="512298"/>
          </a:xfrm>
          <a:prstGeom prst="flowChartTerminator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214501" y="499150"/>
            <a:ext cx="271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На чём мы основываемся?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300" y="1346301"/>
            <a:ext cx="5897699" cy="3267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182325" y="1488700"/>
            <a:ext cx="2715000" cy="312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 базе данных содержится информация о 2881</a:t>
            </a:r>
            <a:r>
              <a:rPr lang="ru"/>
              <a:t> экспериментах. Всего в базе содержится 46096 измерений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Эксперименты представлены построчно в виде таблицы (одна строка иллюстрирует один эксперимент)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7625" y="4088675"/>
            <a:ext cx="29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нехватка специалистов, которые могут работать в бизнес-среде без долгой адаптации в компании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00" y="1380124"/>
            <a:ext cx="4016295" cy="264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1677" y="1380125"/>
            <a:ext cx="4200323" cy="26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17625" y="4088675"/>
            <a:ext cx="29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нехватка специалистов, которые могут работать в бизнес-среде без долгой адаптации в компании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525" y="980875"/>
            <a:ext cx="7109001" cy="38926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6" name="Google Shape;96;p17"/>
          <p:cNvCxnSpPr/>
          <p:nvPr/>
        </p:nvCxnSpPr>
        <p:spPr>
          <a:xfrm flipH="1" rot="10800000">
            <a:off x="1074900" y="3220975"/>
            <a:ext cx="596700" cy="7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33875" y="3932400"/>
            <a:ext cx="25131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999999"/>
                </a:highlight>
              </a:rPr>
              <a:t>С</a:t>
            </a:r>
            <a:r>
              <a:rPr lang="ru">
                <a:highlight>
                  <a:srgbClr val="999999"/>
                </a:highlight>
              </a:rPr>
              <a:t>юда вносятся данные</a:t>
            </a:r>
            <a:endParaRPr>
              <a:highlight>
                <a:srgbClr val="999999"/>
              </a:highlight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>
            <a:off x="7926025" y="1263238"/>
            <a:ext cx="516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6352200" y="781313"/>
            <a:ext cx="2791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999999"/>
                </a:highlight>
              </a:rPr>
              <a:t>Тут описание возможных значений</a:t>
            </a:r>
            <a:endParaRPr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079475" y="1358450"/>
            <a:ext cx="33003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Выводы: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28900" y="1842400"/>
            <a:ext cx="7298100" cy="240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Наш MVP может помочь оптимизировать исследования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Приложение максимально простое в использовании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Возможность легко и очень быстро внедрить в исследования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 дальнейшей разработке точность модели может быть увеличена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69193" y="4263900"/>
            <a:ext cx="126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e-mail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телефон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975725" y="510350"/>
            <a:ext cx="3547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реализации проекта участвовали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19"/>
          <p:cNvSpPr/>
          <p:nvPr/>
        </p:nvSpPr>
        <p:spPr>
          <a:xfrm>
            <a:off x="951875" y="3265500"/>
            <a:ext cx="2919900" cy="152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Магистрантка 1 курса ПИШ×ИТМО×АГНИ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Делова Анна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Biology expert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028700" y="3265500"/>
            <a:ext cx="2919900" cy="152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Магистрант 1 курса ПИШ×ИТМО×АГНИ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Гречкин Борис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ML-engineer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Frontend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951875" y="1378825"/>
            <a:ext cx="2919900" cy="152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Магистрант 1 курса ИТМО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Саркисян </a:t>
            </a:r>
            <a:r>
              <a:rPr lang="ru"/>
              <a:t>Арсен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</a:t>
            </a:r>
            <a:r>
              <a:rPr lang="ru"/>
              <a:t>scientist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Backend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028700" y="1378850"/>
            <a:ext cx="2919900" cy="152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Магистрант 1 курса ИТМО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Васильева Гиомар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Bioinformatics expert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669193" y="4263900"/>
            <a:ext cx="126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e-mail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телефон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975725" y="510350"/>
            <a:ext cx="3547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Выражаем благодарность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635000" y="1547250"/>
            <a:ext cx="7888200" cy="2634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lang="ru" sz="1500">
                <a:solidFill>
                  <a:srgbClr val="D9D9D9"/>
                </a:solidFill>
              </a:rPr>
              <a:t>Центру химии и искусственного интеллекта;</a:t>
            </a:r>
            <a:endParaRPr sz="15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9D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lang="ru" sz="1500">
                <a:solidFill>
                  <a:srgbClr val="D9D9D9"/>
                </a:solidFill>
              </a:rPr>
              <a:t>Широкому </a:t>
            </a:r>
            <a:r>
              <a:rPr lang="ru" sz="1500">
                <a:solidFill>
                  <a:srgbClr val="D9D9D9"/>
                </a:solidFill>
              </a:rPr>
              <a:t>Николаю Игоревичу </a:t>
            </a:r>
            <a:r>
              <a:rPr lang="ru" sz="1500">
                <a:solidFill>
                  <a:srgbClr val="D9D9D9"/>
                </a:solidFill>
              </a:rPr>
              <a:t>(</a:t>
            </a:r>
            <a:r>
              <a:rPr lang="ru" sz="1500">
                <a:solidFill>
                  <a:srgbClr val="D9D9D9"/>
                </a:solidFill>
              </a:rPr>
              <a:t>Инженер-разработчик</a:t>
            </a:r>
            <a:r>
              <a:rPr lang="ru" sz="1500">
                <a:solidFill>
                  <a:srgbClr val="D9D9D9"/>
                </a:solidFill>
              </a:rPr>
              <a:t>);</a:t>
            </a:r>
            <a:endParaRPr sz="15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9D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lang="ru" sz="1500">
                <a:solidFill>
                  <a:srgbClr val="D9D9D9"/>
                </a:solidFill>
              </a:rPr>
              <a:t>Организаторам AI Talent Hackahton 2023 </a:t>
            </a:r>
            <a:endParaRPr sz="1500">
              <a:solidFill>
                <a:srgbClr val="D9D9D9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955000" y="3228025"/>
            <a:ext cx="193500" cy="159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