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7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6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7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613660"/>
            <a:ext cx="6285230" cy="1630045"/>
          </a:xfrm>
        </p:spPr>
        <p:txBody>
          <a:bodyPr/>
          <a:p>
            <a:r>
              <a:rPr lang="zh-CN" altLang="en-US"/>
              <a:t>南工骁鹰</a:t>
            </a:r>
            <a:r>
              <a:rPr lang="en-US" altLang="zh-CN"/>
              <a:t>2023</a:t>
            </a:r>
            <a:br>
              <a:rPr lang="zh-CN" altLang="en-US"/>
            </a:br>
            <a:r>
              <a:rPr lang="zh-CN" altLang="en-US" sz="3600"/>
              <a:t>机械组</a:t>
            </a:r>
            <a:r>
              <a:rPr lang="zh-CN" altLang="en-US" sz="3600"/>
              <a:t>第一次培训讨论会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036810" y="5996940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2022.9.10</a:t>
            </a:r>
            <a:endParaRPr lang="en-US" altLang="zh-CN" sz="2800"/>
          </a:p>
        </p:txBody>
      </p:sp>
      <p:pic>
        <p:nvPicPr>
          <p:cNvPr id="5" name="图片 4" descr="南工骁鹰LOGO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708660"/>
            <a:ext cx="633412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目前和新人交流时要注意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90345"/>
            <a:ext cx="8173720" cy="4759325"/>
          </a:xfrm>
        </p:spPr>
        <p:txBody>
          <a:bodyPr>
            <a:normAutofit lnSpcReduction="20000"/>
          </a:bodyPr>
          <a:p>
            <a:r>
              <a:rPr lang="zh-CN" altLang="en-US"/>
              <a:t>交流原则：统一口径，相关培训的问题如果不完全</a:t>
            </a:r>
            <a:r>
              <a:rPr lang="zh-CN" altLang="en-US"/>
              <a:t>清楚不要回答。要是太久没人回答就发群里</a:t>
            </a:r>
            <a:r>
              <a:rPr lang="zh-CN" altLang="en-US"/>
              <a:t>讨论。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从新人角度出发解决问题：</a:t>
            </a:r>
            <a:r>
              <a:rPr lang="zh-CN" altLang="en-US"/>
              <a:t>新人不懂事，啥错都可能犯，没事不要乐，直接回答问题就好，多发点缓解气氛的话或者表情包，更不要</a:t>
            </a:r>
            <a:r>
              <a:rPr lang="en-US" altLang="zh-CN"/>
              <a:t>yygq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辅助资料</a:t>
            </a:r>
            <a:r>
              <a:rPr lang="zh-CN" altLang="en-US"/>
              <a:t>方面：各种资料和图，有对新人有用的可以发，发之前自己斟酌或者发群里讨论</a:t>
            </a:r>
            <a:r>
              <a:rPr lang="zh-CN" altLang="en-US"/>
              <a:t>一下，别</a:t>
            </a:r>
            <a:r>
              <a:rPr lang="zh-CN" altLang="en-US"/>
              <a:t>涉密。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招新群：气氛有点压抑，关于活跃气氛，有没有什么</a:t>
            </a:r>
            <a:r>
              <a:rPr lang="zh-CN" altLang="en-US"/>
              <a:t>头猪？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6010" y="1977390"/>
            <a:ext cx="3354070" cy="2903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/>
              <a:t>人力</a:t>
            </a:r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18490"/>
            <a:ext cx="11251565" cy="6239510"/>
          </a:xfrm>
        </p:spPr>
        <p:txBody>
          <a:bodyPr>
            <a:normAutofit fontScale="80000"/>
          </a:bodyPr>
          <a:p>
            <a:r>
              <a:rPr lang="zh-CN" altLang="en-US"/>
              <a:t>作业批改</a:t>
            </a:r>
            <a:r>
              <a:rPr lang="zh-CN" altLang="en-US"/>
              <a:t>安排和讲座内容安排</a:t>
            </a:r>
            <a:r>
              <a:rPr lang="en-US" altLang="zh-CN"/>
              <a:t>——</a:t>
            </a:r>
            <a:r>
              <a:rPr lang="zh-CN" altLang="en-US"/>
              <a:t>林烨龙，郭诗</a:t>
            </a:r>
            <a:r>
              <a:rPr lang="zh-CN" altLang="en-US"/>
              <a:t>羿</a:t>
            </a:r>
            <a:endParaRPr lang="zh-CN" altLang="en-US"/>
          </a:p>
          <a:p>
            <a:r>
              <a:rPr lang="zh-CN" altLang="en-US"/>
              <a:t>就刚刚那些内容，有没有人觉得想上台讲讲某一部分，和新人认识一下？（</a:t>
            </a:r>
            <a:r>
              <a:rPr lang="en-US" altLang="zh-CN"/>
              <a:t>9.13</a:t>
            </a:r>
            <a:r>
              <a:rPr lang="zh-CN" altLang="en-US"/>
              <a:t>前）</a:t>
            </a:r>
            <a:r>
              <a:rPr lang="en-US" altLang="zh-CN"/>
              <a:t>——</a:t>
            </a:r>
            <a:r>
              <a:rPr lang="zh-CN" altLang="en-US"/>
              <a:t>王俊凯、</a:t>
            </a:r>
            <a:r>
              <a:rPr lang="zh-CN" altLang="en-US"/>
              <a:t>彭湃</a:t>
            </a:r>
            <a:endParaRPr lang="zh-CN" altLang="en-US"/>
          </a:p>
          <a:p>
            <a:r>
              <a:rPr lang="zh-CN" altLang="en-US"/>
              <a:t>设备操作文档（</a:t>
            </a:r>
            <a:r>
              <a:rPr lang="en-US" altLang="zh-CN"/>
              <a:t>9.24</a:t>
            </a:r>
            <a:r>
              <a:rPr lang="zh-CN" altLang="en-US"/>
              <a:t>前）：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K</a:t>
            </a:r>
            <a:r>
              <a:rPr lang="zh-CN" altLang="en-US"/>
              <a:t>栋精雕机基操和</a:t>
            </a:r>
            <a:r>
              <a:rPr lang="en-US" altLang="zh-CN"/>
              <a:t>706</a:t>
            </a:r>
            <a:r>
              <a:rPr lang="zh-CN" altLang="en-US"/>
              <a:t>精雕机区域铣操作</a:t>
            </a:r>
            <a:r>
              <a:rPr lang="en-US" altLang="zh-CN"/>
              <a:t>——</a:t>
            </a:r>
            <a:r>
              <a:rPr lang="zh-CN" altLang="en-US"/>
              <a:t>王俊岩</a:t>
            </a:r>
            <a:r>
              <a:rPr lang="en-US" altLang="zh-CN"/>
              <a:t>,</a:t>
            </a:r>
            <a:r>
              <a:rPr lang="zh-CN" altLang="en-US"/>
              <a:t>张潇鹏，</a:t>
            </a:r>
            <a:r>
              <a:rPr lang="zh-CN" altLang="en-US"/>
              <a:t>王家力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K</a:t>
            </a:r>
            <a:r>
              <a:rPr lang="zh-CN" altLang="en-US"/>
              <a:t>栋碳纤打印机</a:t>
            </a:r>
            <a:r>
              <a:rPr lang="en-US" altLang="zh-CN"/>
              <a:t>——</a:t>
            </a:r>
            <a:r>
              <a:rPr lang="zh-CN" altLang="en-US"/>
              <a:t>颜梓杰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706</a:t>
            </a:r>
            <a:r>
              <a:rPr lang="zh-CN" altLang="en-US"/>
              <a:t>的</a:t>
            </a:r>
            <a:r>
              <a:rPr lang="en-US" altLang="zh-CN"/>
              <a:t>3D</a:t>
            </a:r>
            <a:r>
              <a:rPr lang="zh-CN" altLang="en-US"/>
              <a:t>打印机</a:t>
            </a:r>
            <a:r>
              <a:rPr lang="en-US" altLang="zh-CN"/>
              <a:t>——</a:t>
            </a:r>
            <a:r>
              <a:rPr lang="zh-CN" altLang="en-US"/>
              <a:t>董睿权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台钻文档完善</a:t>
            </a:r>
            <a:r>
              <a:rPr lang="en-US" altLang="zh-CN"/>
              <a:t>——</a:t>
            </a:r>
            <a:r>
              <a:rPr lang="zh-CN" altLang="en-US"/>
              <a:t>谢永康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K</a:t>
            </a:r>
            <a:r>
              <a:rPr lang="zh-CN" altLang="en-US"/>
              <a:t>栋铣床</a:t>
            </a:r>
            <a:r>
              <a:rPr lang="en-US" altLang="zh-CN"/>
              <a:t>——</a:t>
            </a:r>
            <a:r>
              <a:rPr lang="zh-CN" altLang="en-US"/>
              <a:t>欧阳时进</a:t>
            </a:r>
            <a:endParaRPr lang="zh-CN" altLang="en-US"/>
          </a:p>
          <a:p>
            <a:r>
              <a:rPr lang="zh-CN" altLang="en-US"/>
              <a:t>工具操作文档（</a:t>
            </a:r>
            <a:r>
              <a:rPr lang="en-US" altLang="zh-CN"/>
              <a:t>9.24</a:t>
            </a:r>
            <a:r>
              <a:rPr lang="zh-CN" altLang="en-US"/>
              <a:t>前）：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气钉枪和气泵</a:t>
            </a:r>
            <a:r>
              <a:rPr lang="en-US" altLang="zh-CN"/>
              <a:t>——</a:t>
            </a:r>
            <a:r>
              <a:rPr lang="zh-CN" altLang="en-US"/>
              <a:t>吴晴可，李垚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拉铆枪和拉铆螺母</a:t>
            </a:r>
            <a:r>
              <a:rPr lang="en-US" altLang="zh-CN"/>
              <a:t>——</a:t>
            </a:r>
            <a:r>
              <a:rPr lang="zh-CN" altLang="en-US"/>
              <a:t>樊蓝骏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机考出卷（</a:t>
            </a:r>
            <a:r>
              <a:rPr lang="en-US" altLang="zh-CN"/>
              <a:t>9.24</a:t>
            </a:r>
            <a:r>
              <a:rPr lang="zh-CN" altLang="en-US"/>
              <a:t>前）：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零件绘制出卷组</a:t>
            </a:r>
            <a:r>
              <a:rPr lang="en-US" altLang="zh-CN"/>
              <a:t>——</a:t>
            </a:r>
            <a:r>
              <a:rPr lang="zh-CN" altLang="en-US"/>
              <a:t>郭京翔，王俊凯，欧阳时进，樊蓝骏，王俊岩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装配体出卷组</a:t>
            </a:r>
            <a:r>
              <a:rPr lang="en-US" altLang="zh-CN"/>
              <a:t>——</a:t>
            </a:r>
            <a:r>
              <a:rPr lang="zh-CN" altLang="en-US"/>
              <a:t>谢永康，</a:t>
            </a:r>
            <a:r>
              <a:rPr lang="zh-CN" altLang="en-US"/>
              <a:t>彭湃，李垚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零件导图出卷组</a:t>
            </a:r>
            <a:r>
              <a:rPr lang="en-US" altLang="zh-CN"/>
              <a:t>——</a:t>
            </a:r>
            <a:r>
              <a:rPr lang="zh-CN" altLang="en-US"/>
              <a:t>熊睿，</a:t>
            </a:r>
            <a:r>
              <a:rPr lang="zh-CN" altLang="en-US"/>
              <a:t>曾泽康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会议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关于探店的</a:t>
            </a:r>
            <a:r>
              <a:rPr lang="zh-CN" altLang="en-US"/>
              <a:t>事情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号前的培训</a:t>
            </a:r>
            <a:r>
              <a:rPr lang="zh-CN" altLang="en-US"/>
              <a:t>安排</a:t>
            </a:r>
            <a:endParaRPr lang="zh-CN" altLang="en-US"/>
          </a:p>
          <a:p>
            <a:r>
              <a:rPr lang="zh-CN" altLang="en-US">
                <a:sym typeface="+mn-ea"/>
              </a:rPr>
              <a:t>队内相关机械组协调情况（</a:t>
            </a:r>
            <a:r>
              <a:rPr lang="zh-CN" altLang="en-US">
                <a:sym typeface="+mn-ea"/>
              </a:rPr>
              <a:t>捞人）</a:t>
            </a:r>
            <a:endParaRPr lang="zh-CN" altLang="en-US"/>
          </a:p>
          <a:p>
            <a:r>
              <a:rPr lang="zh-CN" altLang="en-US"/>
              <a:t>机械组第二次</a:t>
            </a:r>
            <a:r>
              <a:rPr lang="zh-CN" altLang="en-US"/>
              <a:t>培训</a:t>
            </a:r>
            <a:endParaRPr lang="zh-CN" altLang="en-US"/>
          </a:p>
          <a:p>
            <a:r>
              <a:rPr lang="zh-CN" altLang="en-US"/>
              <a:t>机考出卷</a:t>
            </a:r>
            <a:r>
              <a:rPr lang="zh-CN" altLang="en-US"/>
              <a:t>安排</a:t>
            </a:r>
            <a:endParaRPr lang="zh-CN" altLang="en-US"/>
          </a:p>
          <a:p>
            <a:r>
              <a:rPr lang="zh-CN" altLang="en-US"/>
              <a:t>完善操作</a:t>
            </a:r>
            <a:r>
              <a:rPr lang="zh-CN" altLang="en-US"/>
              <a:t>文档</a:t>
            </a:r>
            <a:endParaRPr lang="zh-CN" altLang="en-US"/>
          </a:p>
          <a:p>
            <a:r>
              <a:rPr lang="zh-CN" altLang="en-US"/>
              <a:t>一些小问题以及统一</a:t>
            </a:r>
            <a:r>
              <a:rPr lang="zh-CN" altLang="en-US"/>
              <a:t>口径</a:t>
            </a:r>
            <a:endParaRPr lang="zh-CN" altLang="en-US"/>
          </a:p>
          <a:p>
            <a:r>
              <a:rPr lang="zh-CN" altLang="en-US"/>
              <a:t>人力</a:t>
            </a:r>
            <a:r>
              <a:rPr lang="zh-CN" altLang="en-US"/>
              <a:t>分配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关于探店的</a:t>
            </a:r>
            <a:r>
              <a:rPr lang="zh-CN" altLang="en-US"/>
              <a:t>事情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目的：多找一些优质加工商，比赛的时候缓解加工</a:t>
            </a:r>
            <a:r>
              <a:rPr lang="zh-CN" altLang="en-US"/>
              <a:t>压力。</a:t>
            </a:r>
            <a:endParaRPr lang="zh-CN" altLang="en-US"/>
          </a:p>
          <a:p>
            <a:r>
              <a:rPr lang="zh-CN" altLang="en-US"/>
              <a:t>理想店家：价格低，工期短，精度可靠，比赛时候接单不多，材料可靠，开发票</a:t>
            </a:r>
            <a:r>
              <a:rPr lang="zh-CN" altLang="en-US"/>
              <a:t>快。</a:t>
            </a:r>
            <a:endParaRPr lang="zh-CN" altLang="en-US"/>
          </a:p>
          <a:p>
            <a:r>
              <a:rPr lang="zh-CN" altLang="en-US"/>
              <a:t>要求：</a:t>
            </a:r>
            <a:r>
              <a:rPr lang="zh-CN" altLang="en-US"/>
              <a:t>今后如果有要买或者发加工的零件，先尝试搜搜问问其他没买过的商家，如果好就记在</a:t>
            </a:r>
            <a:r>
              <a:rPr lang="zh-CN" altLang="en-US"/>
              <a:t>小本本上。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号前的培训</a:t>
            </a:r>
            <a:r>
              <a:rPr lang="zh-CN" altLang="en-US"/>
              <a:t>安排</a:t>
            </a:r>
            <a:endParaRPr lang="zh-CN" altLang="en-US"/>
          </a:p>
        </p:txBody>
      </p:sp>
      <p:pic>
        <p:nvPicPr>
          <p:cNvPr id="4" name="ECB019B1-382A-4266-B25C-5B523AA43C14-1" descr="C:/Users/panzerkuta/AppData/Local/Temp/wpp.CWHqFt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8" y="2476500"/>
            <a:ext cx="11378565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-55245" y="2002790"/>
            <a:ext cx="8260715" cy="4855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255" y="183585"/>
            <a:ext cx="10969200" cy="705600"/>
          </a:xfrm>
        </p:spPr>
        <p:txBody>
          <a:bodyPr/>
          <a:p>
            <a:r>
              <a:rPr lang="zh-CN" altLang="en-US" sz="2800"/>
              <a:t>队内相关机械组协调情况</a:t>
            </a:r>
            <a:r>
              <a:rPr lang="en-US" altLang="zh-CN" sz="2800"/>
              <a:t>(9.10-9.15</a:t>
            </a:r>
            <a:r>
              <a:rPr lang="zh-CN" altLang="en-US" sz="2800"/>
              <a:t>捞人</a:t>
            </a:r>
            <a:r>
              <a:rPr lang="en-US" altLang="zh-CN" sz="2800"/>
              <a:t>)</a:t>
            </a:r>
            <a:endParaRPr lang="en-US" altLang="zh-CN" sz="2800"/>
          </a:p>
        </p:txBody>
      </p:sp>
      <p:pic>
        <p:nvPicPr>
          <p:cNvPr id="102" name="图片 101"/>
          <p:cNvPicPr/>
          <p:nvPr/>
        </p:nvPicPr>
        <p:blipFill>
          <a:blip r:embed="rId2"/>
          <a:srcRect l="13429" t="15439" r="26655" b="10668"/>
          <a:stretch>
            <a:fillRect/>
          </a:stretch>
        </p:blipFill>
        <p:spPr>
          <a:xfrm>
            <a:off x="7889875" y="102235"/>
            <a:ext cx="4099560" cy="3783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10185" y="803275"/>
            <a:ext cx="5010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机械组人数过少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新人意向不定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50110" y="1080135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}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2316480" y="1218565"/>
            <a:ext cx="5750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→</a:t>
            </a:r>
            <a:r>
              <a:rPr lang="zh-CN" altLang="en-US"/>
              <a:t>填个问卷定下来，捞点人</a:t>
            </a:r>
            <a:r>
              <a:rPr lang="en-US" altLang="zh-CN"/>
              <a:t>→</a:t>
            </a:r>
            <a:r>
              <a:rPr lang="zh-CN" altLang="en-US">
                <a:sym typeface="+mn-ea"/>
              </a:rPr>
              <a:t>后来新人进度差距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疫情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59140" y="4439285"/>
            <a:ext cx="3765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接下来要做</a:t>
            </a:r>
            <a:r>
              <a:rPr lang="zh-CN" altLang="en-US"/>
              <a:t>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如果能捞到人，在第二次机械组培训前，帮助后来新人完成前三题作业，补足</a:t>
            </a:r>
            <a:r>
              <a:rPr lang="zh-CN" altLang="en-US"/>
              <a:t>进度差（叫新人补第一次培训的视频，线下帮忙安装</a:t>
            </a:r>
            <a:r>
              <a:rPr lang="en-US" altLang="zh-CN"/>
              <a:t>SW……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机械组</a:t>
            </a:r>
            <a:r>
              <a:rPr lang="zh-CN" altLang="en-US"/>
              <a:t>第二次培训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>
            <a:normAutofit/>
          </a:bodyPr>
          <a:p>
            <a:r>
              <a:rPr lang="zh-CN" altLang="en-US"/>
              <a:t>培训目的：给新人一些指导，帮助新人更快更好地完成成图任务。创造一个节点，让新人的进度</a:t>
            </a:r>
            <a:r>
              <a:rPr lang="zh-CN" altLang="en-US"/>
              <a:t>对齐。</a:t>
            </a:r>
            <a:endParaRPr lang="zh-CN" altLang="en-US"/>
          </a:p>
          <a:p>
            <a:r>
              <a:rPr lang="zh-CN" altLang="en-US"/>
              <a:t>培训时间、地点和</a:t>
            </a:r>
            <a:r>
              <a:rPr lang="zh-CN" altLang="en-US"/>
              <a:t>对象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第一场：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13</a:t>
            </a:r>
            <a:r>
              <a:rPr lang="zh-CN" altLang="en-US"/>
              <a:t>日晚</a:t>
            </a:r>
            <a:r>
              <a:rPr lang="en-US" altLang="zh-CN"/>
              <a:t>9</a:t>
            </a:r>
            <a:r>
              <a:rPr lang="zh-CN" altLang="en-US"/>
              <a:t>点，</a:t>
            </a:r>
            <a:r>
              <a:rPr lang="en-US" altLang="zh-CN"/>
              <a:t>T3708</a:t>
            </a:r>
            <a:r>
              <a:rPr lang="zh-CN" altLang="en-US"/>
              <a:t>，主要面向最早开始培训的</a:t>
            </a:r>
            <a:r>
              <a:rPr lang="zh-CN" altLang="en-US"/>
              <a:t>新人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第二场：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15</a:t>
            </a:r>
            <a:r>
              <a:rPr lang="zh-CN" altLang="en-US"/>
              <a:t>日晚</a:t>
            </a:r>
            <a:r>
              <a:rPr lang="en-US" altLang="zh-CN"/>
              <a:t>9</a:t>
            </a:r>
            <a:r>
              <a:rPr lang="zh-CN" altLang="en-US"/>
              <a:t>点，</a:t>
            </a:r>
            <a:r>
              <a:rPr lang="en-US" altLang="zh-CN"/>
              <a:t>T3708</a:t>
            </a:r>
            <a:r>
              <a:rPr lang="zh-CN" altLang="en-US"/>
              <a:t>，主要面向后被捞进来的</a:t>
            </a:r>
            <a:r>
              <a:rPr lang="zh-CN" altLang="en-US"/>
              <a:t>新人</a:t>
            </a:r>
            <a:endParaRPr lang="zh-CN" altLang="en-US"/>
          </a:p>
          <a:p>
            <a:r>
              <a:rPr lang="zh-CN" altLang="en-US"/>
              <a:t>需要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多几张椅子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看门的和指导签到</a:t>
            </a:r>
            <a:r>
              <a:rPr lang="zh-CN" altLang="en-US"/>
              <a:t>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帮新人线下解决问题</a:t>
            </a:r>
            <a:r>
              <a:rPr lang="zh-CN" altLang="en-US"/>
              <a:t>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还缺</a:t>
            </a:r>
            <a:r>
              <a:rPr lang="zh-CN" altLang="en-US"/>
              <a:t>什么？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到时候能来现场辅助的接龙</a:t>
            </a:r>
            <a:r>
              <a:rPr lang="zh-CN" altLang="en-US"/>
              <a:t>一下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机械组第二次培训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提醒sw很容易崩溃，常保存</a:t>
            </a:r>
            <a:endParaRPr lang="zh-CN" altLang="en-US"/>
          </a:p>
          <a:p>
            <a:r>
              <a:rPr lang="zh-CN" altLang="en-US"/>
              <a:t>建模逻辑、草图要完全定义（如阵列怎么定义）</a:t>
            </a:r>
            <a:r>
              <a:rPr lang="en-US" altLang="zh-CN"/>
              <a:t>——</a:t>
            </a:r>
            <a:r>
              <a:rPr lang="zh-CN" altLang="en-US"/>
              <a:t>王俊凯</a:t>
            </a:r>
            <a:endParaRPr lang="zh-CN" altLang="en-US"/>
          </a:p>
          <a:p>
            <a:r>
              <a:rPr lang="zh-CN" altLang="en-US"/>
              <a:t>toolbox的应用</a:t>
            </a:r>
            <a:endParaRPr lang="zh-CN" altLang="en-US"/>
          </a:p>
          <a:p>
            <a:r>
              <a:rPr lang="zh-CN" altLang="en-US"/>
              <a:t>二维图读图注意</a:t>
            </a:r>
            <a:r>
              <a:rPr lang="zh-CN" altLang="en-US"/>
              <a:t>事项</a:t>
            </a:r>
            <a:endParaRPr lang="zh-CN" altLang="en-US"/>
          </a:p>
          <a:p>
            <a:r>
              <a:rPr lang="zh-CN" altLang="en-US"/>
              <a:t>pack and go怎么保存</a:t>
            </a:r>
            <a:endParaRPr lang="zh-CN" altLang="en-US"/>
          </a:p>
          <a:p>
            <a:r>
              <a:rPr lang="zh-CN" altLang="en-US"/>
              <a:t>其他细节（性能优化之类的）</a:t>
            </a:r>
            <a:r>
              <a:rPr lang="en-US" altLang="zh-CN"/>
              <a:t>——</a:t>
            </a:r>
            <a:r>
              <a:rPr lang="zh-CN" altLang="en-US"/>
              <a:t>彭湃</a:t>
            </a:r>
            <a:endParaRPr lang="zh-CN" altLang="en-US"/>
          </a:p>
          <a:p>
            <a:r>
              <a:rPr lang="zh-CN" altLang="en-US"/>
              <a:t>其他要补充</a:t>
            </a:r>
            <a:r>
              <a:rPr lang="zh-CN" altLang="en-US"/>
              <a:t>的？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20415"/>
            <a:ext cx="10969200" cy="705600"/>
          </a:xfrm>
        </p:spPr>
        <p:txBody>
          <a:bodyPr/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号机考出卷安排（</a:t>
            </a:r>
            <a:r>
              <a:rPr lang="en-US" altLang="zh-CN"/>
              <a:t>9.10-9.24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62330"/>
            <a:ext cx="10968990" cy="5829300"/>
          </a:xfrm>
        </p:spPr>
        <p:txBody>
          <a:bodyPr>
            <a:normAutofit fontScale="90000"/>
          </a:bodyPr>
          <a:p>
            <a:r>
              <a:rPr lang="zh-CN" altLang="en-US"/>
              <a:t>预计考试时长：</a:t>
            </a:r>
            <a:r>
              <a:rPr lang="en-US" altLang="zh-CN"/>
              <a:t>2</a:t>
            </a:r>
            <a:r>
              <a:rPr lang="zh-CN" altLang="en-US"/>
              <a:t>小时</a:t>
            </a:r>
            <a:r>
              <a:rPr lang="en-US" altLang="zh-CN"/>
              <a:t>15</a:t>
            </a:r>
            <a:r>
              <a:rPr lang="zh-CN" altLang="en-US"/>
              <a:t>分钟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零件绘制出卷组（</a:t>
            </a:r>
            <a:r>
              <a:rPr lang="en-US" altLang="zh-CN"/>
              <a:t>60</a:t>
            </a:r>
            <a:r>
              <a:rPr lang="zh-CN" altLang="en-US"/>
              <a:t>分）:出一份完成时间1个小时30分钟的卷子，附带题目，答案和评分细则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考点：绘图习惯，有没有蓝图，尺寸和特征正确</a:t>
            </a:r>
            <a:r>
              <a:rPr lang="zh-CN" altLang="en-US"/>
              <a:t>度，绘图逻辑，绘图速度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装配体出卷组（</a:t>
            </a:r>
            <a:r>
              <a:rPr lang="en-US" altLang="zh-CN"/>
              <a:t>30</a:t>
            </a:r>
            <a:r>
              <a:rPr lang="zh-CN" altLang="en-US"/>
              <a:t>分）：出一份完成时间</a:t>
            </a:r>
            <a:r>
              <a:rPr lang="en-US" altLang="zh-CN"/>
              <a:t>30</a:t>
            </a:r>
            <a:r>
              <a:rPr lang="zh-CN" altLang="en-US"/>
              <a:t>分钟的卷子，附带题目，答案和评分细则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考点：装配速度，装配特征合适与否，装配关系是否合理，装配是否</a:t>
            </a:r>
            <a:r>
              <a:rPr lang="zh-CN" altLang="en-US"/>
              <a:t>阳间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零件导图出卷组（</a:t>
            </a:r>
            <a:r>
              <a:rPr lang="en-US" altLang="zh-CN"/>
              <a:t>10</a:t>
            </a:r>
            <a:r>
              <a:rPr lang="zh-CN" altLang="en-US"/>
              <a:t>分）:出一份完成时间</a:t>
            </a:r>
            <a:r>
              <a:rPr lang="en-US" altLang="zh-CN"/>
              <a:t>15</a:t>
            </a:r>
            <a:r>
              <a:rPr lang="zh-CN" altLang="en-US"/>
              <a:t>分钟的卷子，附带题目，答案和评分细则</a:t>
            </a:r>
            <a:endParaRPr lang="zh-CN" altLang="en-US"/>
          </a:p>
          <a:p>
            <a:r>
              <a:rPr lang="zh-CN" altLang="en-US"/>
              <a:t>考点：尺寸是否正确，图纸是否清晰。（考虑到新人工程制图还没玩明白，这部分不用特别精细，也不要出得特别难，可以找个简单的加工件，新人导出的</a:t>
            </a:r>
            <a:r>
              <a:rPr lang="zh-CN" altLang="en-US"/>
              <a:t>图能看</a:t>
            </a:r>
            <a:r>
              <a:rPr lang="zh-CN" altLang="en-US"/>
              <a:t>明白即</a:t>
            </a:r>
            <a:r>
              <a:rPr lang="zh-CN" altLang="en-US"/>
              <a:t>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＊记得找网上找不到的图，队内的部件可以用，但别</a:t>
            </a:r>
            <a:r>
              <a:rPr lang="zh-CN" altLang="en-US"/>
              <a:t>泄密。以及出卷审核要做好，别到时候自己</a:t>
            </a:r>
            <a:r>
              <a:rPr lang="zh-CN" altLang="en-US"/>
              <a:t>都做不完。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设备和工具</a:t>
            </a:r>
            <a:r>
              <a:rPr lang="zh-CN" altLang="en-US"/>
              <a:t>操作文档完善（</a:t>
            </a:r>
            <a:r>
              <a:rPr lang="en-US" altLang="zh-CN"/>
              <a:t>9.10-9.24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内容要求：</a:t>
            </a:r>
            <a:r>
              <a:rPr lang="zh-CN" altLang="en-US">
                <a:sym typeface="+mn-ea"/>
              </a:rPr>
              <a:t>设备功能介绍，简要的操作步骤，安全注意事项，以往的经验总结和小技巧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设备：</a:t>
            </a:r>
            <a:r>
              <a:rPr lang="en-US" altLang="zh-CN"/>
              <a:t>706</a:t>
            </a:r>
            <a:r>
              <a:rPr lang="zh-CN" altLang="en-US"/>
              <a:t>的</a:t>
            </a:r>
            <a:r>
              <a:rPr lang="en-US" altLang="zh-CN"/>
              <a:t>3D</a:t>
            </a:r>
            <a:r>
              <a:rPr lang="zh-CN" altLang="en-US"/>
              <a:t>打印机，台钻文档完善，切割机和压力机</a:t>
            </a:r>
            <a:r>
              <a:rPr lang="en-US" altLang="zh-CN"/>
              <a:t> ,K123</a:t>
            </a:r>
            <a:r>
              <a:rPr lang="zh-CN" altLang="en-US"/>
              <a:t>铣床，</a:t>
            </a:r>
            <a:r>
              <a:rPr lang="en-US" altLang="zh-CN"/>
              <a:t>706</a:t>
            </a:r>
            <a:r>
              <a:rPr lang="zh-CN" altLang="en-US"/>
              <a:t>小</a:t>
            </a:r>
            <a:r>
              <a:rPr lang="zh-CN" altLang="en-US"/>
              <a:t>铣床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工具：电钻，电磨，气钉枪，拉铆枪（螺母和钉），热熔胶枪，</a:t>
            </a:r>
            <a:r>
              <a:rPr lang="zh-CN" altLang="en-US"/>
              <a:t>气泵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其他要补充</a:t>
            </a:r>
            <a:r>
              <a:rPr lang="zh-CN" altLang="en-US"/>
              <a:t>的？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COMMONDATA" val="eyJoZGlkIjoiNzc0NTU4ZmJhNWQ1NjliNDQ1NDZhMTFmNDk3NWFjM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xMDQ4MzI4NzQzIiwKCSJHcm91cElkIiA6ICI2MDkwMTgwODkiLAoJIkltYWdlIiA6ICJpVkJPUncwS0dnb0FBQUFOU1VoRVVnQUFBNEFBQUFDV0NBWUFBQUNQVStaTUFBQUFDWEJJV1hNQUFBc1RBQUFMRXdFQW1wd1lBQUFnQUVsRVFWUjRuTzNkZVZ3VTlmOEg4TmZzcmloNDN3ZHBaZVczcjBmS2toeUtvb0taNHBWYWVSL2xyYUhtbGFZL3pjUWpSUTBWVXlsTlF5eFFBMEV3elNUSkE4VXpMTCtlb1hpRENySUk3Tzc4L3NDZFdIWTVGaGJZbGRmejhlREI3c3huWmorNys5NlorY3g4NXZNR2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klDS0dzSzFBY1NxWHlWd0JkeXJvZTlDOVJGR1BQbkRualhOYjFNQmZHbU9XeDlCaGp6RmdlUzQ4Wll4aEhsc2ZTNDRneFkza3NKV1lZRzVhbnJHTkRWbFl2YkNZTVpnc2pDSUpUV2RmQnpCaGpGc1lLWW93eFkyR3NJR2FNWVJ4WkdDdUlJOGFNaGJHZ21HRnNXSml5amcxRldiNjR1Y1RGeFpWMUZRaUFvNk5qV1ZlaHhEREdMSU0xeFJoanhqSllVOHdZd3ppeUROWVVSNHdaeTJDSk1jUFlzQXlXRUJ2V2ZnV1FpSWlJaUlpSUNva05RQ0lpSWlJaW9uS0NEVUFpSWlJaUlxSnlnZzFBSWlJaUlpS2ljb0lOUUNPU2twSXdZOFlNdUxtNW9VdVhMdkQzOTRjb2lrYkxhclZhbkQxN0ZyNit2bENyMVVibnIxNjlHcDA3ZDBhblRwM2c1K2VYNTdxS1dvZUVoQVRNbWpVTG5UdDNocXVySzhhUEg0L0V4RVNqWmNlT0hRdEhSMGVvVktvQzYwQkVSRVJFUkM4V05nQ05tRFp0R3VSeU9mYnQyNGZ2di84ZUJ3OGV4SzVkdTR5V2ZmZmRkekY3OW16czJMRURXcTNXWVA2MmJkc1FFeE9Eb0tBZ2ZQZmRkd2dMQzBOb2FLaFo2eEFkSFkyMzMzNGJvYUdoaUlpSWdJMk5EZWJObTJkUWJ2LysvYmh4NDBhQnIwMUVSRVJFUkM4bU5nQnpTVWhJUUh4OFBLWk5tNFpxMWFxaGNlUEdHRGR1SEg3KytXZWo1ZjM4L0xCeTVjbzgxeGNjSEl4Um8wYWhRWU1HYU5xMEtkNTc3ejFFUkVTWXRRNURoZ3pCQng5OGdHclZxcUZXclZvWU1tUUlMbHk0b05jZ1RVOVB4OWRmZjQyUkkwY1cvQ0VRRVJFUkVkRUxpUTNBWERJeU1nQUFnaUJJMDJyV3JJbXJWNjhhTGYvbW0yL211YTZrcENUY3ZYc1hyVnExa3FZMWI5NGNseTlmTm1zZFpETDlyekU1T1JrMWE5YlVteDRRRUlDMmJkdnExWVdJaUlpSWlNb1hOZ0J6YWRxMEtSbzJiQWgvZjMra3BxYml3WU1IMkxKbEN6SXpNNkhSYUV4YTE4T0hEd0VBdFdyVmtxYlZxRkVEcWFtcFJydUxtcU1PYXJVYWdZR0I2TisvdnpRdElTRUJQLy84TTd5OXZVMnFQeEVSRVJFUnZWallBTXhGTHBkanpabzFTRWhJZ0tlbko4YU5Hd2RIUjBmWTJOaEFMcGVidEM1ZFl5M25sVGlaVEtaM1pjL2NkVmk2ZENsa01oaysrdWdqYWRyS2xTc3hhdFFvMUs1ZDI2VDZFeEVSRVJIUmkwVlIxaFd3UksrLy9qcTJiTmtpUGQrelp3OWVmdmxsazlkVHJWbzFBTUNUSjA5UXVYSmxBTURqeDQ5Um8wWU55R1F5YURRYU9EazVTZVdkbkp5d1ljT0dJdGRoOWVyVk9IUG1EQUlDQW1Call3TWdlNENZMjdkdlkrREFnU2JYbjRpSWlJaUlYaXhzQUJiQ2dRTUgwTEZqUjVPWGE5U29FYXBXcllxTEZ5K2lVYU5HQUlDTEZ5K2laY3VXQUxLdjlNWEZ4Wm1sRHV2V3JVTk1UQXcyYmRxazErVTBMQ3dNZCsvZWhZZUhCd0JJWFUrN2QrK09aY3VXd2RYVjFlVDNSVVJFUkVSRTFva05RQ1BPblR1SHBrMmJRaFJGYk4rK0hkZXVYY1BTcFV0TlhvOU1Ka092WHIzdzNYZmZvVTJiTmtoSlNjSHUzYnV4YU5FaXM5Wmg0OGFOaUk2T3h1Yk5tL1VhZndEZzYrdXI5L3pDaFFzWU9YSWtJaU1qWVdkblovSjdJaUxybEpTVWhLVkxsK0w0OGVPd3NiSEJnQUVETUdIQ0JLTmQwaE1TRXJCdTNUcWNQSGtTejU0OVErdldyVEYvL256WTI5dWJ2QzRpSWlLeUxMd0gwSWpvNkdqMDZORURYbDVldUh6NU1qWnYzb3pxMWFzREFPN2R1NGYzM250UHVwTG02T2dvcFZad2RYV0ZvNk1qSEIwZHBYVk5uandacjcvK092cjA2WU9KRXlkaTNMaHhoYnJxWmtvZE5tM2FoR3ZYcnFGcjE2N1M2enM2T2lJek05T2NId3NSV1RGejVoWTFaVjFFUkVSa1dhejZkSzFTcVJRQkZMb2JKWlVzWGNQMzlPblRWaDFYT1RIR0xJczF4SmdseGt4Q1FvS1VnN1JCZ3dZQWdQMzc5MlA3OXUzNDRZY2ZETXBydFZxOXdhdE9uRGlCU1pNbUlUWTJGcmR1M1RKcFhXWE5HbUxHR0V1TW8vTE1HdUtJTVdOWkxDbG1HQnVXeFJKaWcxY0FpWWhlY09iTUxXcnF1b2lJaU1peXNBRklSUFNDTTJkdVVYUG1TaVVpSXFMU3h3WWdFZEVMenB5NVJjMlpLNVdJaUloS0gwY0JOYU9zckN3b0ZJb0NSOEpMVGs2V2NnRUMyZmZiM0x4NUV5Ky8vREkwR2cwUG9vakk3TXlWVzdTbzZ5SWlJaUxMd0N1QVJaU1Nrb0puejU3cFRRc09EaTVVaW9lNWMrZGkvLzc5MHZQMDlIUzgvLzc3QUlEUFB2c01temR2bGtiNExBNC9QeitEYVNFaEliaDkrM2F4MTAxRTFxMm91VVdMc2k0aUlpS3lIR3dBQW5CM2Q5ZjdlL3Z0dDQwKzF2MGRPblFJUC83NEl6Nzk5Rk85VkFzSER4NUUrL2J0ODMydCtQaDRQSGp3QU4yNmRaT20yZHJhUXFQUlFCUkZMRjY4R1AvODh3L09uRGtEQUhwcEhRcnpsN05oK2ROUFB4bTh2aUFJaUl5TUxPNUhSc1dVbEpTRUdUTm13TTNORFYyNmRJRy92ejlFVVRSYU5pRWhBYk5telVMbnpwM2g2dXFLOGVQSEl6RXhVWnAvNGNJRmd6aFlzbVJKcWRiaDBxVkxtRGh4SXR6YzNOQytmWHQ0ZTN2ajVzMmJKbjRxVkpMT25UdUgxTlJVcEtTa1lQMzY5YmgyN1JxR0RCbGl0R3pPM0tKMTZ0UXAxcnJJc3BqeXUxKzFhaFU4UFQzaDVPU0VJVU9HNE1LRkM5SThyVmFMMWF0WG8zUG56dWpVcVJQOC9QenlYRTlPV3EwV1o4K2VoYSt2TDlScXRkSDVoVjF2UWVzaTh6RG5kMWJRdnFRMDZwRFQyTEZqNGVqb0NKVktWV0JaTW1UTzc2V294ekxtam8zTGx5OWovUGp4YU5ldUhUcDE2b1NEQnc4V1dBZHJ4QzZneU01NWxaT25weWNPSERnQVFSRGc0ZUdCWDMvOTFXQ1pUcDA2NGROUFA4V0NCUXV3Wk1rU1hMdDJEZWZPbmNPdFc3Y01rcTgzYmRvVTY5ZXZCd0NzWDc4ZW4zenlDUzVkdWdTNVhJNW16Wm9oTFMwTkZTcFVRSFIwTkI0OWVnUjdlM3VFaFlWQkpwUGgyTEZqQnEvdDZ1cUtuVHQzR3UxeXBWQVlmcVZCUVVFSURnN1dtN1ozNzE2cEMrcnUzYnNMK0lUSTNLWk5tNGFHRFJ0aTM3NTllUExrQ2FaTW1ZSjY5ZXBod0lBQkJtVjFPZG5telpzSHRWcU5oUXNYWXQ2OGVYcGQ4QURneUpFanNMT3pLL1U2cUZRcWpCOC9IdjM3OThmeTVjdWhWcXV4YXRVcVRKMDZsYm5oTEVoMGREUW1UNTRNSVB2RVV1N2NvdVBIajhldVhic2drOG13YWRNbUFFRFhybDMxMW5IczJESFkyTmprdXk2eWJLYjg3dDk2NnkyTUhqMGFnaUJnelpvMW1ERmpCcUtpb2lBSUFyWnQyNGFZbUJnRUJRVkJwVkpoN05peGFOS2tDZnIyN1p2djY3Lzc3cnNRQkFFUEh6N0VKNTk4WWpEZmxQVVd0QzR5RDNOK1o0WGRuNVZrSFhUMjc5K1BHemR1RlB3QlVKNUs0bnN4OVZqR25IVzRkZXNXeG80ZGl4RWpSbURWcWxWNCt2U3BOUEkxV1JDbFVpa3FsVXJSSERwMzdpejlPVG82R24zY3VYTm4wY3ZMUzFvbUxTMU5uRDU5dXZqa3lSTngzcng1NHNhTkcwVlJGTVU5ZS9hSVdxMVdGRVZSM0x4NXMvakZGMStJb2lpS2h3NGRFaWRNbUNCcXRWcHg2TkNoNHBJbFM4Uk9uVHFKdlhyMUVwMmNuTVNaTTJlS2ZuNStZbkJ3c0hqa3lCRXhPVG5aYUYyVlNxVjQvZnIxUE4rTHA2ZW42T25wS1RvNk9vcWVucDdpMmJObnhiMTc5NHJMbGkyVHluenp6VGVpdjc5L2NUODJnM3JwY3MyOEtNd1pZenIvL1BPUHFGUXF4VHQzN2tqVG9xS2l4Q0ZEaGhndHI5Rm85SjRmUDM1Y2RIUjBsS2FmUDM5ZVZDcVZZbHBhV3BuVTRkS2xTNkpTcVJRZlBYcWtOOS9aMlZuNkhaaUxOY1JZU2NRTUZaMDF4SXd4bHJEdHllbmt5Wk9pazVPVHRDM28wYU9IdUhmdlhtbit1blhyeE5HalJ4ZTRuci8rK2t2YVptVmtaQmpNTjJXOUJhM0xuS3doamtwcTIyUE83NnlnL1ZscDFFRVVSVkdsVW9uZHUzY1hBd01EVGQ1L0ZwWWx4WXcxeEVaUmptWE1YWWM1YythSTgrYk5NK24xaThJU1lvTmRRSi9Mek16RW9VT0hzSC8vZnRTb1VRT0hEaDNDd1lNSFVhdFdMUnc2ZEVqNmUvejRzYlNNblowZFZxNWNpZnYzN3lNbUpnWURCdzdFczJmUDRPUGpBMEVRa0ptWmlaQ1FFT25NNnU3ZHUzSHQyalgwNmRNSHRyYTJtRDE3Tmc0ZE9vU3dzRERZMjl2RDI5c2JuM3p5Q1FZTUdBQTNON2Q4ejZndldiSUVxMWV2TnRwdDRjQ0JBemh3NEFBcVZhcUVBd2NPb0hYcjF1alpzeWZ1M3IyTEJ3OGVJREV4RVFjUEhzU29VYVBNLzBGU2djeVprODBTNnZEcXE2K2ljZVBHV0x0MkxUSXpNL0hvMFNNRUJBU2dSNDhlQlE2SVJFU2xweWc1SEVWUnhOMjdkeEVVRklUMzMzOGZNcGtNU1VsSnVIdjNMbHExYWlXVmE5NjhPUzVmdmx4Z0hkNTg4ODA4NTVtNjN2eldSZVpqenUrc3FQc3pjOVlCQUFJQ0F0QzJiVnU5WmNoMDV2NWV5cklPR28wR2h3OGZSdS9ldmMxYVAwdkZCbUF1OSs3ZFE4MmFOUUVBang4L05uci9TMDc3OXUxRDNicDFzWEhqUmxTclZnMTM3dHlCVnF2Rm5UdDNvRktwTUdMRUNEUnYzaHdBc0h6NWN1ellzUU5hclJhZmYvNDVaRElaVWxKUzhPZWZmMElRQkd6WnNnVUxGaXpBUng5OWhPN2R1MlBac21WNXZ1NmdRWU53OGVKRjlPL2YzMmdYMVp6NjlldUhmdjM2NFo5Ly9zRzRjZU13WXNRSVBIejRFSU1IRDBhL2Z2M3crKysvbS9ncFVYR1lNeWRiVGgwNmRJQzd1enZtenAycmQ2S2lwT3RRb1VJRmJOeTRFZGV2WDRlWGx4ZDY5dXlKTjk1NEEzUG56aTNna3lDaTBtVHE3LzdFaVJONCsrMjM0ZVhsQlkxR0EyOXZid0RBdzRjUEFVQnZjS0FhTldvZ05UVzFXQU9ZbGRSNnFlUVU1enZMYjM5V2tuVklTRWpBenovL0xNVXpsWXlpeG9ZcHh6TG1yTU90VzdlUWtaR0JlL2Z1b1UrZlBuQjFkY1hFaVJOeC8vNzlZdFhCVXJFQm1FdHNiQ3dTRXhNUkVSR0IrUGg0SkNVbElUNCszbWpaKy9mdjQ4c3Z2MFJpWWlLYU5Xc0dJSHVRRjkzOWZEVnExTUNnUVlPazhuWjJkdkQxOWNXQUFRUHc4c3N2SXp3OEhNT0dEY09HRFJzZ0NBS2VQWHVHZDk1NUIzUG16TUd5WmN2eVBZQis5ZFZYc1duVEpuejAwVWRZc0dBQlpzNmNpZVRrWktObGQrL2VyZmQzOE9CQi9QYmJiOUp6anQ1WHVzeVprdzNJUHB2MXh4OS9JRFkyRnBzMmJjS05HemV3WU1HQ1VxM0QwYU5IY2ZueVpmVHYzeDl1Ym00SUR3L0g2ZE9uQy9GcEVGRnBNZlYzNyt6c2pKTW5UeUk0T0JqSnljbjQ0b3N2QUVCcUxPYThhaU9UeVlwOXhiK2sxa3NscHpqZm1iRjlTV25VWWVYS2xSZzFhaFJxMTY1ZHJOZWwvSm42dlJUbFdNYWNkVWhMU3dPUVBjalo5dTNiRVI0ZWpzek1UR203OTZMaElEQTVpS0tJbjM3NkNiNit2dGl5WlF2cTFxMExMeTh2VEowNkZjT0hEOGV3WWNQMHltL1pzZ1ZkdW5TUnJ2QUJRR1JrSkVhUEhvMmZmdm9KSDN6d2dWN1FoWWVIUzFmcmhnMGJob0VEQnlJc0xBd0E4T09QUHlJaElRRXVMaTZZTzNjdUtsU29nTmF0VytkYlgwRVE4UDc3NzhQWjJSbHo1c3pCK2ZQbjBhbFRKNk5sZS9ic2FYUjZlSGg0Z1o4TG1aODVjN0xKNVhMcDRPMC8vL2tQSmsyYWhHblRwa0dyMVVJVVJUZzVPVWxsblp5Y3NHSERCclBXSVRVMUZTdFdyTUNpUll2ZzZla3BsZlB4OFVGb2FHaGhQZzdLZ1hsQ3FTU1orcnVYeVdSbzJyUXB4bzBiaDA4Ly9SUmZmdmtscWxXckJnQjQ4dVFKS2xldURDQzd4NHd1YmpVYVRaN2JuZndVdEY2eVBFWDl6b3p0UzBvamJxS2pvM0g3OW0wTUhEalFoSGRKUldGcWJCVDFXTVpjZGJDMXRRVUFqQnMzVGxwdTVNaVJVaDFldEcwUUc0QTViTnUyRGZYcTFZT3JxeXNhTldxRWFkT21ZZEdpUmVqYnR5OG1UNTRzblIwQWdNVEVSSVNIaDJQbnpwM1N0TmpZV0Z5L2ZoMXIxcXpCaFFzWHNIMzdkb3dZTVVLYVg3ZHVYWXdaTXdhdnZ2cXFkTitVVHR1MmJSRVlHSWlFaEFUWTJkbGgxcXhaZVBqd1lZRmRVQUdnU1pNbTJMNTl1OUhnL1B2dnYxR3hZa1VrSlNVWmpDanE2dXBxMHVkREpjZWNPZGt5TXpOUnNXSkZLUjdpNHVKS3RBNjNiOTlHUmtZR0hCMGRwV2x1Ym00SURBeDhJVGVhSlczdTNMbm8wNmNQdW5mdkR1RGZQS0d4c2JINDdMUFAwS3haTTN6ODhjY1crYm4rODg4LzhQUHpnNit2TCs3ZnY0OHBVNllnS0Npb1VNdG1aR1JnKy9idEdEMTZOREl6TTdGdDJ6YU1IajI2aEd0TXB1UndWQ2dVa01sa2FOU29FYXBXcllxTEZ5K2lVYU5HQUlDTEZ5K2laY3VXQUxJUDVBcTczY21wb1BXUzVTbktkNWJYdnFRMDRpWXNMQXgzNzk2Rmg0Y0hBRWpkQUhXMzNmQzR5SHlLKzNzdTZyRk1VZXZRdUhGajJOblo0ZW5UcDlLeHR5QUllblY0a2J4NDc2Z1k3dCsvajNuejVnRUFObTNhQkc5dmI4amxjalJwMGdSYnQyN0Z5SkVqcGJLclY2K0dsNWNYN08zdEFXUTNDT2ZQbjQ5WnMyYWhRb1VLbURGakJyWnMyWUkvL3ZoRFdzYloyUmtmZi93eFdyWnNpVXVYTG1IZnZuM1N2SVNFQk55OWV4ZTFhdFhDc21YTGNPWEtGWHoyMldlRnJyc3VPRFVhRFU2ZE9vWDE2OWNqUFQwZGt5ZFBsdnBBbDJjT0RnNGVEZzRPN3JDUWt4N216TWwyNk5BaEpDWW1RcVBSNE04Ly80U2ZueC82OU9sVGFuVm8wcVFKcWxXcmhvQ0FBS1NrcE9EQmd3Y0lEQXlFVXFtMDZvMW1XY1JNYWVVSnZYZnZIdWJQbnc5UFQwKzBiZHNXN3U3dStPYWJid0FBMDZkUE43ZzNScVZTd2RuWkdaczNiOWFidm5QblRuaDZla281bFhRRFp3SFpEWXYvL3ZlL2hYN3Y2ZW5wMGhuZGpJeU1RcDNkdFJhV3RQMHA3Ty8rMnJWcmlJcUtRa1pHQnU3ZXZZdUFnQUFwTFloTUprT3ZYcjN3M1hmZjRlSERoN2gyN1JwMjc5Nk5Eei84c0ZoMUs2bjFXcU0yYmRxTWFOMjZ0WDFaMTZNZ3BuNW5CZTNQU3JvT3ZyNitpSW1KUVhSME5LS2pvK0h2N3c4Z3UvZVdOVFQrWG5ycEpWdWxVam1wVmF0V1RjdTZMZ1V4TlRhS2VpeGpyam9vRkFyMDd0MGJxMWF0d3VQSGovSGd3UU1FQkFSSUoyTmZOR1crTTdJa00yZk9sQjdQblR0WHVsd01aTjlBbXB5Y0RJVkNnZlQwZER4NjlBaXpaczBDa0wxRG5UMTdOajc4OEVPcEMyYmp4bzJ4Y09GQ3pKbzFDOU9tVGNPQUFRUHd6VGZmWU8vZXZhaFlzU0ljSEJ6UXBVc1gvUDc3NzlpNmRTdlVhalVtVEppQTRPQmczTGx6QjMvOTlaZEpCMDg2R28wRzgrZlBoNnVySy96OS9kRzJiVnVyUGdnM28rNkNJRXgzY0hCSUJ2QWpnTjJwcWFsSHJseTVVaVlKWHN5WmsrM0NoUXY0NG9zdm9GS3BVSzllUGZUcTFRdGp4b3dwdFRyWTJ0ckN6ODhQSzFhc1FOZXVYV0ZuWndjWEZ4Zk1ueisvR0orUVJTajFtQ21OUEtGcXRScGp4b3hCNTg2ZDhlT1BQNko2OWVxNGVmTW1idCsrRFFCbzE2NGQxcXhaQTdWYUxlVVZQWEhpQkxSYUxVNmNPS0VYVzZkT25ZS3pzek1FUVlBb2l0aTdkeThXTGx3SXJWYUxrSkFRUEhyMHlHZ2R1M2J0aWs4Ly9kUmNINXMxc0pqdFQyRi85N2EydHRpMmJSc1dMRmdBT3pzN2VIcDY2bjFua3lkUGhvK1BEL3IwNllPcVZhdGkzTGh4aFRxQXp0bFRJR2Q1M2RuOS9OYWJlN3RVMExxc21Vd204d2RnNStEZ2NCVEFqektaTENJdUxpN3Y0VnBMa0RtL3M0TDJaNlZSQjJ0V3AwNmRpZ0RXS1JRS1VhbFVuaGRGTVVpajBVU2NQMy8rejdLb2p6bS9sNklleTVpekRsT21UTUZYWDMyRlhyMTZRUzZYbzF1M2JpL3N2c3FxNzZ6VzVkQXd4OGJlemMwTk1URXhCdE1qSXlPeFpNa1NWS3BVQ1ptWm1SZ3dZSUJlb3NudzhIQXNXN1lNMDZkUHgzdnZ2V2V3ZkhSME5CWXVYQWgvZjM4b0ZBcFVyMTRkOWVyVkF3Qk1talFKVDU4K3hkQ2hRK0hwNlFsQkVQREREejlnOCtiTjBHcTErT2FiYjlDaVJRdURkVG82T21MWHJsMTQ1WlZYakw0WFk5M3Uzbjc3YmVscXBVNWlZaUpPblRwVjRHZFRXTG9mNGVuVHB5MHVyaHdjSEZZS2dqQTkxK1FVVVJSRFJGSGNkZi8rL2NPM2I5ODJ5S2xoemhpajRpdk5HQ3Z0bVBudHQ5OFFIQnlNOWV2WFkvanc0V2pldkRsKytlVVhWSzFhRmZmdTNZTzd1enNhTjI2TWhnMGJva0dEQm1qUm9vVTBZbkZPQlcwZkxsMjZoTUdEQitQQWdRTkd1eFBmdlhzWFhsNWVDQWdJZ0lPREF3REF4OGNITjI3Y3dQbno1M0g0OEdIWTJ0cENGRVYwNmRJRjA2ZFBSOCtlUFhIMDZGRk1tVElGSjArZVJFUkVCUGJzMlNNTnRYN3k1RW1qZFprMWF4YjY5dTJMZHUzYTRmSGp4L0R3OEVCY1hCeFNVMVBScVZNbjZUUDA5L2VIczdPejNvNitzQ3hodTFTVVdPSzJ4N0tVZGh3cGxjbzBBSHJac0VWUlBDdUtZcUFvaXBIbnpwMHpHSjJPTVdOWlNpSm0yclJwVTBNbWt6MHlNdXNhZ08wYWpXYmZ1WFBuVGdMUXl6SEgyTEFzbHJCZjRoWEE1eUlpSW94Tzc5NjlPN3AzNzU3bnZVeWRPM2ZHVzIrOWhTWk5taGhkM3QzZEhSRVJFYkN6c3pPWXQzTGxTdW1tVTUyaFE0ZWlWNjlleU16TVJOMjZkWTJ1YytIQ2hmbDJuVEJXejYrLy9ocnQyN2ZYbTNiaXhJazgxMUZPVkJNRTRTTkJFRDVxMEtCQldvTUdEWDdXYXJVaDZlbnB2MTY2ZENtMXJDdEhGcW5FWWlabm50QUdEUnBnOXV6WitPeXp6eUFJQXZyMTZ3ZHZiMis4OU5KTFV2bjhodEZlc21RSi92dmYvMkxjdUhFRzI1NkdEUnVpVXFWSzhQUHp3Nnhac3d6bU4yalFBRTJiTnNXSkV5ZWtCdUN4WThjd2MrWk16SnMzRDZkUG4wYjc5dTN4di8vOUR5a3BLWEJ4Y1FFQTZjeCthbW9xMXE1ZGkrWExseGY0bnBzMWE0WWZmdmdCN2RxMXk3UE1zMmZQRUJRVWhGNjllaFc0UGl2RDdRK1pSQkNFTm9JZ3RBR3dRcWxVWGhKRk1WQVFoSDJuczRkY3RvaUU0MVJtbWdKWUlKZkxGemc0T053RDhJTW9pdUZuejU2TkFhQXU0N3FSQldJRDhMbjhrcTREeGh0VkFGQzVjbVc5cnFMR0dHdjhBVEJvL0JXMkxrVTVFTXJkK0FPeTcwa3NDVXFsVWcxQUZFVlJJd2lDVmhSRnJTQUlHbEVVdFFDa3g4L25HWlRKT1IrQUJvQldGRVhOODJYekxKdDcrdlBsZEkvekgxSVZxQXhnaUV3bUcxSzVjdVZuRGc0TzRhSW8vbFFpSHhBVjIvTVkwd0pRUDQ4aGplNC9nSnlQMWNpT0lXUHoxYy9qU2xwZVZ4YUFXaENFNW5tOHZJNVpZMmI1OHVWNDl1d1poZzhmTHVVSmZmTGtDVzdldkNubENWV3IxYmg1OHlidTNMbUREaDA2NUprcVp0Q2dRZGl4WXdmNjkrK1BHVE5tU0FNZUFObWpvaTFmdmh6LzkzLy9oNWlZR0F3ZVBCZ0RCdzdVMjA2MWE5Y09zYkd4R0Q5K1BLNWZ2NDZrcENRNE96dkR5Y2tKSjA2Y1FQdjI3WEh5NUVtODl0cHJxRk9uRHZidjM0LzA5SFFBMmQzUWh3NGRxamVLY2U1N0tMWnUzWXI2OWV1alg3OSsrUGJiYjNIMTZ0VThoMlEvZE9nUVdyWnNxVGRvVmxIb1lpYkhOa0VYQ3ptM1R6bGpTWnNqdHJSNVREY29sMk1kMmh6eFZsQzJhWU5ZS3RhYnBSS1RZOXVqeWZHOXEzTnZlL0xZM21pUnZVM1NJbnNiazk5MksrLytrTm4rSXdqQ0lnQ0xsRXBsZ2lpS2dTWDNycWs0bEVwbFZvN3RnVHBIdktoRlVWUWplNXVoeHIvN002T1BrUjBYQlY0eEVnU2hQb0RwZ2lCTVZ5cVZLUUIyRnJRTWxUOXNBSkxaaWFJb0U3SXBBRWo1Vm5MbVhjazlMYS8vdWN1YnVteFI4a2M5cjM4dEFBMU1YcGhLeGZQdlNBNmdRbUcvOS94aUtLOWxUS3hQc1dMR3pzNE9QajQrZW5sQ04yM2FoTWFORzB0NVFudjA2SUY2OWVwQnBWTGxteVpHbHljMEpDUUVDeFlzUUZSVUZPYk1tU04xK1hSemMwTm9hQ2dDQXdPeGJkczJoSVNFWU0yYU5WSSswM2J0MmlFb0tBZ3FsUXBIang2Rmc0TURLbFdxQkJjWEY0U0VoQURJdnY5UGR4OUZhR2dveG93Wmd6bHo1cUJHalJvWU9uU29YbjBpSXlPTjFyTldyVnJvMkxFamdvT0RNWDc4ZUtObGZ2cnBKd3dmUHR5MEQ5TUlYY3prdFcwcHlqYW1zTnNlVTJJclJ5eVJCUkpGVVJBRW9RSUsyUFlVTkMzM3ZMem1GNUlOZ0VaRlhaaEsxdlBmdEhTOG5kOTNibzV0U0s3WGxndUNVSzlJQzlNTGpRMUFNcnN6Wjg3SWtIMldTdWJvNkNoTFNrcVMxNjVkVy9iczJUTlpwVXFWNUptWm1iS01qQXg1cFVxVlpCVXFWSkNyMVdxWlJxT1JLUlFLdVVhamtjbmxjcmxXcTVYSjVYTDU4K2t5alVZamw4dmxNcTFXSzlOcXRYSlpOcmtvaWpLdFZpdVR5V1J5bVV3bTAycTFjdDJCbmlpS010MDBtVXcySElEeFpJalowZ0ZFaTZKNFJoQ0VzTk9uVHg4SEFLVlM2VmNLSHhtWjZIbU15UndkSGVWSlNVbnlhdFdxeVZVcWxieGl4WW9LR3hzYmVXWm1wbHloVU1obE1wbENyVmJMZGJLeXNoUUtoVUttVnFzVk1wbE0vancyNUlJZ0tMUmFyVXdRaEp6VFJ3UG9tMDgxcEpqUmFEU2g1OCtmUHdFVVBXWktPMDlvMWFwVk1YNzhlQXdlUEJpZmZmWVo1czZkS3pYdUhCd2NZR05qZzdpNE9CdzllbFJxNkxtNnVtTFpzbVc0Zi84K1RwOCtMZVhTR2p0MkxOcTBhWU01YythWS9MNTc5ZXFGdVhQbkdtM2tYYng0RVE4ZlBzd3p2NmtwY215WDVDMWF0SkE5ZWZKRVhyMTZkWG5PYlpLTmpZMjhRb1VLMG5aSUZ6dTY3WkZNSnBOck5CcjU4eGpSYlZ1a2JZOGdDRkpNNmJaRHo1K1BFZ1FodjY0YkJyR2t1MmVITE11Wk0yZmtBR1NkT25XUzNiaHhRNkhiOXRqYTJzb1ZDb1VpS3l0TEpwZkxGUXFGUXA2VmxTVi8vbCtoVUNoa2dpQW9kUEdqKy8vOHNlSjVEQ2tFUWRERlQ3QWdDQlh6cWNvL29pZ2VBSER6d1lNSEsyN2R1cFd1VkNwSDVGT2V5b2d1WmxxMGFLR29WcTJhUERrNVdXRmpZNk5JVDA5WFZLeFlVUzZYeXhVeW1VeWgyMTg5M3c4cGRQc3BRUkFVdWorTlJsTmRMcGZ2enUvMVJGRk1CaEFGNEVwNmVycmYzMy8vbmNUdENlVlc3aHFBdXZ0bWNuYnBmUExraVVHM3krVGs1QUx6clpraU5UVVZYMzc1SmI3NjZxczh5NGlpaUlzWEwwb0R2OXk0Y1FOeGNYSG8zNzgvZ093aDRoczFhbVIwNEFjZys3MDlmZnBVU21CWldJbUppZGl6Wnc5R2p4Nk5TcFVxbWJSc1BrUUFtcmk0T0EyQXJCczNicGhydlVYaTRPRGdMQWlDWGdOUUZNVTBRUkFPYWJYYVhWbFpXYnZpNCtPZmxsWDlUSkdWbFlVUkkwWWdJQ0Fneis3RjVTUWZtell1TGs0TElLc2tWdTdnNE5BNTkxblhrb3lac3NnVENtUjNDUjAxYWhRbVRKZ2czZXRzWTJPRHRtM2JJaVltQnFkUG44YTBhZE1BQUMrOTlCTHM3ZTJ4YmRzMnFOVnFLSlZLQUVDYk5tMksvTDVkWFYweGJOZ3dhRFFhZzNsWldWbnc5dlkyNThoOUlnQjFmSHoyK0JtM2J0MHkxM3J6NWVEZ1lOQUgzMXEzUHpwZHVuVEJvVU9IaXJ4OG56NTlFQm9hYXNZYWxTcnQ0Y09IZGQwNVM0UlNxZjBKN3Q0QUFCWkxTVVJCVkRUNFFZaWkrRDlCRVBhcDFlcWQ1OCtmajRXVjMvZFgwTDZzdU1kRUZrWWJIeCtmV2R5VnRHblRwb2F4NmFJb0pnS0lGRVh4cDdObnp4NkVsY2RHUVZRcVZaN0hQMXF0Rm41K2ZwZzRjU0xVYW5XZTVjcTdjdGNBUEhMa0NBSURBK0hqNHlNTnN1TGw1WVdZbUJpNHVycEtRNVo3ZVhrWkhiNjhzREl6TS9XR05NN016SlRPN3VkVkppMHREZlBuejhlNGNlUFFyVnMzSEQ5K0hEZHYzZ1FBWEw5K0haTW5UOGJubjM4T1QwOVBBTm1qK1owOGVSSTNiOTdFMWF0WGNmWHFWYnp6empzbW40V3ZYTGt5UWtORG9kRm9NR1hLbEtLK1pXdVJBdUNnS0lyQkR4NDhDTDExNjFaNldWY29ML3YyN2NQYXRXdjFwa1ZHUnVMWXNXT29YNzkrdmhzMWMrUmpHejE2dEpTUHpVSWJnS1dsVkdMRzJka1p6czdPMHRXMUN4Y3VvSGZ2M2dEK3pSUHE0T0NBaFFzWDRzeVpNL0QzOTBkQVFFQ2gxcDJ6QVhYNThtVWNQbndZM2JwMWc3MjlQUjQvZm93OWUvYkF5Y2xKcjF6Nzl1MnhmdjE2Vks5ZUhhKy8vcm8wM2RYVkZXRmhZZEpWd3NMSWZRL2c0c1dMcFZIUTVISTV4b3daZzhlUEh4c3NWOUJWVGl0a05kc2ZVMmkxV3FQM21lZTNEOVdsSGNucDNMbHppSTJOTGRUUTcrWEllVkVVSTJVeVdlRHAwNmN2bEhWbGlxS28rekpUajRuS0V6RTcrZW9WUVJEMkF3ZzhjK2JNOGJLdVUxRzR1N3NiVE12S3lrSldWcGJSdU5pd1lRT2FOMitPdVhQbndzWEZSZXFGa2x0Z1lDQmNYVjJ4YXRVcXJGbXpCZzBiTmpSNzNhMWR1V3NBdXJ1N1MxZmovUHhLcm5lZnE2c3JmdjMxVjlTb1lmUmtqZEV5VmFwVXdjcVZLL0h6enoralc3ZHVpSW1Ka1JMMDd0bXpCN05uejliYjBLblZhbVJsWmFGTm16WUlDd3REZEhRMGJHeHNvTkZvNE9Ua2hDcFZxa2hsbno1OWl0allXTWpsY2pnNk9xSnUzYnA2ZmNvVkNnV2lvcUlRRlJVbFRSTkZFUThlUEhoUmhnMCtwdFZxMzh2S3l0cG5qck53cGFGSGp4N28wYU9IOUx4dDI3WUFzcnNLSGo5KzNHREQyYWRQSDN6NjZhZk14MlkrcFJvenBaRW5GTWkrNGhjWEY0Y2RPM2JnNmRPbnFGMjdOanAwNklEWnMyZnJsV3ZYcmgyV0xsMXFNT2lVcTZzclFrSkNURXFhbk5jOWdPV0kxVzEvVENHS0lqSXpNNlY5aFc0ZmxKTktwY0tnUVlPazUxcXRWaS9KODlpeFk3Rml4UXJNbURHamRDcHQ0VVJSL0RJckt5djR6ei8vTEpQY2YrWlUxSDJacWNkRTVZRmNMcy9VYXJWTE5Sck5qckxLL1dkTzBkSFJCdFBtenAyTE45NTRBNk5HamNwenVYbno1bUhreUpGbzFLZ1JPbmJzcURkUEVBUUlnZ0JuWjJlTUdqVUtqeDQ5WWdQUWlITFhBQVNBbmoxNzZtMk1MRVhQbnYvMlVJeU1qRVJxYWlweWRwMDhkT2dRMXExYkI3bGNqdERRVUxSbzBVTHFHckZvMFNLRHMvRTVmMWk1ODJmdDNyMjd3TXZpS3BVS0hUcDBLT3Jic1NobnpwelpWZFoxTUlkNzkrN2h5SkVqT0hMa2lKU2syODNORGZ2Mzc1ZEdvejEyN0JnU0V4UFJwazBiUkVSRW9IYnQydGl6WjAraDg3SGxwemo1Mkt4TmFjZU1oNGNIK3ZYcmwyK2UwQW9WS21EUW9FRlNudENpcUYrL2ZxR1diZFNva2RHVFB6bno4eFhIaGcwYnNIT24vdUIwVmFwVWtRNEdjejdXTVhhd1lBMWVsTzBQQUh6MTFWZjQ0NDgvOE9USkU2a0J0M3QzdnJja0FjZ2U1Q2hubDgrMmJkc2lORFFVS3BVS1gzMzFGYjcvL25zRUJBVG9YVzB1ejg2Y09iT3NyT3RRa2dxekx6UDFtS2c4aUl1TFV3RXdQdnl6bGVyWHI1L2U4NFNFQlB6NTU1L1l1M2V2M25TRlFvR2Zmc29lYUx0T25Ucnc5ZldGblowZFpzNmNhYkJQMG1nMDZOS2xpL1M4T04zVlgxVGxxZ0VZRUJDQUhUdDJvR0xGaWhaNVJqbzgvTitSdjMxOGZGQ3ZYcjE4dThMTW1UTUhGeTllbEM2WEYzWm52SHo1Y2xTcVZNbWdXMVp1dHJhMmhjcmxSYVVuTURBUWFyVWF0Mjdkd2l1dnZJTGs1R1FvRkFxOVZDVE14MmFkM25qakRiM25KWlVudENSOS9QSEhoWm9HQUJNbVRNQ0VDUk5LdWtwa1pyTm16Y0tWSzFmdzRZY2ZTZ2ZkeHU3ZnpPbk9uVHNHK3pLdFZvdWVQWHNpTFMwTktTa3BxRk9uRHFaT25Tck56N2svcEJkUFlmWmxwaDRUa1hXNmVmT21kSEs2YTlldU9IWHFsRFN2YTlldU9IRGdBSUIvcnh6djJMRURXN1pzZ2EydExjTEN3ckJpeFFxRGRYYm8wQUVIRGh5QVhDNHZoWGRnbmNwVkEzRDA2TkVZUFhxMFFkZWw0Z3ovbmg5akRheTh1azNsUE5PVm5Kd011VnlPNnRXckl6UTBGT25wNlZDcFZIcDVzcVpPbllxbFM1Y0N5RDZUdm0zYnRrTHZqSFZkSml5eEVVejZjc2FRVnF2Rm5UdDMwS2RQSDV3OWV4YXZ2UElLL3Y3N2I3MHo1dGFRajQwS3B6VHpoSnFMc1ZRT2VhVjNJT3QxOE9CQkFFQlFVQkI2OXV4WllHK1NoZzBiNmgzTVAzandBQ3RXck1ERml4ZXhjdVhLY3RHam9Md3pkVjlXbEdPaTh0WWR0THdhUEhnd0JnOGVERGMzdHp6TFZLNWNHZW5wNlhxM1FwRytjdFVBTkVhdFZwZklHWUxjbDZPVGtwTHd6anZ2Nk4ySGxYT25wOXM1UmtWRlljT0dEZkR6ODhQTEw3OE1JTHNyNXFSSms5Q3hZMGNNR3paTTZpNEJBSThlUGNLZVBYdWcxV3J4K2VlZlk5NjhlWVVlbUlFczM4T0hENlV6WStQSGo4Znk1Y3NSSFIyTjhQQnc5TzNiRnlkUG50UWJnZEVhOHJFUmtmWEt5c3BDYkd3c3FsV3JCbzFHZytIRGh5TWdJS0JRKzFHMVdvMWR1M2JCMzk4ZlQ1OCtSZDI2ZGJGbzBTS0RjcHMzYjVhNlF0T0x3ZFI5V1ZHUGljaTZQWG55QkI5ODhJRkp5M1R0MmhWQTl2Rnd6Wm8xTVgzNmRGU3JWZzBwS1Nsc0FPYWozUDlxVkNxVk9WTWZTSEtQOEdsTVhGd2NNak96eHdPNGYvOCsvUHo4OEwvLy9ROXBhV253OXZZMldOK0ZDeGZRdDI5ZjlPalJBOTI2ZGNOcnI3MEdYMTlmZUhsNVllZk9uV2pac2lXbVQ1OWU0T0EydWg4TFlKZ0M0L0hqeDNvRDExU3RXclZROTNkUXlkUGR0K1hpNG9MRml4Y2pNVEVSKy9mdmg2K3ZyMVRHR3ZLeEVaSDEyclZyRjV5Y25IRGp4ZzBNSFRvVUhUdDJoQ0FJK1I1b3FkVnFoSVdGNGJ2dnZrT2RPblV3Yk5nd1hMNThtYmNZbEZPRjJaY1Y5WmlJckZ2MTZ0V2wrL3dBL2VQVnZPaTZpTHE1dVVtUHc4TEM4UERoUXpScTFLaGtLdm9DS0xjTndNVEVSRnk2ZEFtTkd6YzJhNzQvbmNLTUF2cjQ4V040ZUhqZzk5OS94NGdSSTJCdmI0L05temVqUzVjdVVoY2JuWTRkTzJMbHlwVTRjdVFJQWdJQzRPVGtoTDE3OStMTW1UTUlEZzdHenAwN01XalFJRFJ0MnJUQUxxMjZINGhLcFlLSGg0ZjBQRE16RTY2dXJ0SnpzaXlKaVlsbzJMQWhiRzF0MGJkdlg0d2RPeFl2dmZTUzNtaVFWcFNQamNwQWZIdzhUcDA2aFJFanN2TkZuemx6QmxXcVZKSHVQMHhNVEVSYVdocWFOV3NtTFJNVkZZWE9uVHVqWXNYOGNsSlRlWEg5K25WTW5EaFJPa2hyMHFRSlltTmowYVJKRTZQbGRhTlQ3OXExQzFPblRvV0hod2Y4L1B4dyt2UnB2VzUrV3EwV0RnNE84UEh4S1pYM1FXV25vSDFaV2xwYWtZNkp5UG9WNVFwZ1VsS1N3YTByOXZiMnVIWHJGdDU2NnkxelZ1K0ZVdTRhZ0JxTkJtcTFHdVBIajhmczJiTVJIeCtQVjE5OU5kOWw3dDI3aC9yMTY1ZFluU3BYcm95Tkd6ZkMzdDVlcnh0TlptWW1uajE3aGdjUEhzRE96ZzR5bVF5dXJxN1N5SGcrUGo3dzhmSFJ1Ly9DMmRtNXdIc0FkZmJ0MndjSEI0ZDh5NnhZc1FMRGhnMURnd1lOaXZET3lCeFNVbEt3WmNzV2hJZUhZK2ZPbmFoZHV6WWFObXlJdTNmdm1uelBBL094bFc4aElTRlNOeW9nZTJUR2I3NzVSanJ6SGhFUm9YZGZoU2lLaUl5TXhMNTkrN0I2OVdxODk5NTdTRTVPbHVablpHVG9OUXhqWW1KSzRWMVFXWm8xYTVaQmQ4K0RCdy9tZVIvZkw3LzhBZzhQRHdRR0JrclRwa3laWXBCek5qZzRHTmV2WHpkL2hjbGlGSFpmVnRSaklySitwbDRCM0wxN055NWR1bVRRNittTk45N0FwVXVYMEtOSEQwUkdScUpqeDQ1NkF3d1JVTzVPNTU4OWV4Wnl1Und6WnN4QXUzYnRFQklTQW1kbjV6ekxaMlptWXV6WXNkaXlaVXVKMXF0Smt5YlNoazZoVUVnam83My8vdnVZUEhreXhvNGRpOHpNVFBUcjEwKzZ2M0RPbkRuNVh2SHAwcVdMOUplVFZxdEZhR2dvMXE5Zmo4bVRKMHZUWlRJWkJFRkFTa3FLVk83WXNXTTg4MTlHYnQrK0RWRVUwYTlmUDJnMEdvU0VoRUFRQkN4Y3VCQ2JObTJDcjY4dmpoNDlpdW5UcCtQV3JWdUZXbWRrWktUZUh3ZGZLRDhTRXhNUkZSV0ZIMy84RVQxNzlzU1ZLMWZRckZrejZRU1lWcXRGZUhpNDNrQU1naUJnNmRLbHVIbnpKclp0MjRhd3NEREV4TVFnSmlZR2h3NGRnbGFybFo2ejhWYys1Rzc4WGJ0MkRSRVJFZWpkdTdjMFRaZUg2K25UcDdoNjlTcnM3ZTBOMXZQNDhXTmtaR1JBcTlVaUxTME5CdzhlTEhKdVM3SnNSZG1YRmVXWWlNcVBwMCtmNHRtelp3Z01ETVRvMGFQeDdOa3phRFFhUkVaR1l1M2F0WEIwZE1UUm8wY0JBTjkvL3oxVUtsVVoxOWp5bExzcmdHKysrU2ErL3ZwcnRHM2JGaXRYcmtSS1NncmVmZmRkQURDYUtOTEd4Z1lCQVFHWU1HRUNuang1b2pkTWRVRk1HUVUwcC83OSs2TlBuejZvVUtHQzFPVnU4K2JOOFBQelE2dFdyZENxVlNzQUtMQTdYczY4SjdvRC9hU2tKSXdjT1JKVnFsVEJ1blhyMEx4NWM2bU1RcUZBOSs3ZDRlWGxoUW9WS2tDdFZzUEZ4UVUxYTlZcytNMlMyU1VrSk1EUjBSSHo1czFENDhhTnNXSERCdXpZc1FNZE9uVEF6cDA3VWF0V0xUZzdPMlB0MnJVWU1HQUFwazJiaGc4Ly9ORGsxeWxQK2RqS0sxRVU0ZVBqZ3k1ZHV1aDFzWHY3N2JkUnQyNWRSRVJFU05QYXRXdW5Od3kzblowZDFxeFpnL3IxNjJQcDBxV29VcVVLUHZua0U3MzFxMVFxVEowNkZmNysvaHlRb1J4SlRVM0ZsQ2xUTUdEQUFMMHJ5ektaRE8zYXRVT25UcDNRcWxVcmd4UW5BT0R0N1kzNCtIaXB2SXVMUzZIdTl5SHJVOXg5V1dHUGljZzZhYlZhS1JlZ1dxM1d5d3VZKzdsT2ZIdzg3TzN0NGVmbmgzSGp4dUgrL2Z0NC9mWFhjZno0Y2J6eHhodDQ3YlhYWUd0cmk4aklTRHgrL0xqTVVpTlJDVkVxbGFKU3FSU0w0dFNwVTJMWHJsM0Z5NWN2RzUzdjR1S2k5L3pCZ3dmaThlUEhpL1JhZVhuMDZGR1I2NTlienZwcU5CcHgwYUpGZXZNWExWb2thalFhVVJSRjhlclZxMlo1emR4MDMwZFp4NFU1RlNmR3pPM28wYU5pZkh5ODBYazNidHdRMDlMU3BPY2JObXd3S0dOc21yV3hoaGl6cEpqUnljcktFdGVzV1NPT0hEbFM3TjI3dDlpN2QyL3g3Ny8vRmp0MjdHaFExdGcwbmRPblQ0c3VMaTdpdFd2WHhJeU1ET2w5YnQrK1hWeXdZRUZKVmI5WXJDRm1qTEhFT01vcEtpcEtGRVZSUEh6NHNMUnZNWlZHb3hFek1qS0t2SHhwc29ZNHN2U1kwVEZsWDJiTkxDbG1MRGsyVHAwNlZhaHlaOCtlMVh2KzZORWpVUlJGOGVIRGgwYTNJVmV1WEJHN2QrOXVjRHhzQ1N3aE5rb21BVjRwMFgxNFJiMzgvK3pac3hJWkFiUXNhTFhhTWgrZ1EzZVY4ZlRwMDFZZFZ6a1ZOOGJJdkt3aHhpdzladHpkM2FVcnVEa2ZHNXUvZXZWcTdOMjdGK25wNlZJS216VnIxdUQ2OWV0WXNXSUZYRjFkY2VUSUVRd2NPRkFhNGRIU1dFUE1HR1BwY1ZUZVdFTWNNV1lzaXlYRkRHUERzbGhDYkpUcnZqb3ZTdU1QS0xnN0tCRlJibWxwYVFaZDFkUFMwcVRIMDZaTnc3UnAwL1M2cmsrY09CRjM3OTZWbnR2YTJtTDE2dFVXMmZnaklpSWlRK1c2QVdnSjFHbzFCRUVva1dUMFJFUTZ1aUgzMDlMUzBMTm5UL2o2K3FKWnMyYTRkKzhlZnYzMVZ3RFpBMGZsVEFHUjA3bHo1ekIrL0hpRDZlM2F0ZE43cmh2Mm40aUlpQ3dURzRCbWNPM2FOU1FsSmFGdDI3YlN0Qk1uVHFCT25Ub0ZKaWI5L1BQUDhlYWJiMkxVcUZINWx2dmxsMS93emp2dkdFeVBqSXcwT3RnTUVWRk80ZUhoQUxLN2VPb2ViOTI2RmIxNjlkSXJ0MlBIRG1nMEdvT1RVcTFidDVhNmdRTC81ZzNOT1kySWlJZ3NIL3NObW9GY0xzZVhYMzRwRFRPYmtwS0N4WXNYSXpNenM4QmxodzhmanIxNzkwS3RWdWRiYnRHaVJRQ3lHNWE2cy9VQTlFYjBXNzkrUFJJVEU0dnlGb2lvSEltTGkwTjhmRHpPbnorUC8vem5Qd2J6dmIyOTlicDVBdGs1VkE4ZlBseEtOU1FpSXFLU3dpdUF4VEJvMENEcGNlWEtsZkh4eHgvanlwVXJlUDMxMTFHbFNoV3AwUVprWCttYk5HbVMwZlZvdFZwNGVIZ1lUUC8yMjIvMWNuSUJ3Q3V2dklJUkkwYWdTWk1tZWtOcng4Ykc0dURCZ3hnelpreHgzeFlSdmFDdVhyMEtsVXFGclZ1M1l2YnMyVmkrZkRrbVRKZ2d6UmZGN0VISi92bm5IeW45UzFaV0ZqUWFEVWFOR2dWbloyZDA2dFNwTEtwT1JFUkVac0lHWURHc1dyVUtNMmZPTkpodTdINitsaTFiU2lQcmZmdnR0MGhMUzRPM3Q3ZGVtY2pJU096YnR3OXIxNjZWcGkxZHVoUi8vUEVIMHRQVHBYdDR4bzBiaDg4Ly8xekszYWJWYXJGczJUSXNXTENBOTk0UVVaNXExYXFGcVZPbll0Q2dRZmpvbzQvd3pqdnY2QTN3WW05dmo2NWR1NkoxNjlhb1dMRWlBT0Q4K2ZPb1dyVXF4bzRkQ3pjM3Q3S3FPaEVSRVprSkc0REYwTEJoUS96d3d3OTYwOXpkM1EybTVlYmk0b0xGaXhjYk5BQmpZMlAxN2lNRWdEbHo1aUFoSVFIdnZmZWVkTitPS0lwd2NYR1JSdjZVeVdUdzgvUERTeSs5Vk55M1JFUXZzSm8xYTJMSWtDRUFnUG56NXh2Y28yeHMyK1hvNklqZzRHRFVxbFZMYjdwTUpwTk9TaEVSRVpIMVlBT3dpTFJhclhRZ2xacWFpcXBWcXdJQVZDcVYxRFgwMGFOSFVqY3FBQWdLQ2dJQXRHalJBa0QycUhxdFc3Y0drRDB5MzIrLy9hYlhIVXRIZCtVd0tpb0tUNTgreGNhTkc2VjV0cmEyNk5xMUt3QWdPVG1aT1Y2SXFGQUtHcUFxcDl5TlB3QlFLQlQ0NG9zdnpGa2xJaUlpS2dWc0FCYVJUQ1pEVUZBUWtwT1RNWExrU0t4YnR3NjFhOWVHdTdzN2dvS0NrSktTZ2tHREJtSHg0c1ZHRDdSR2p4Nk4xYXRYNDd2dnZvTk1Ka05BUUFEYzNkMVJyMTQ5ZzdLLy8vNDdiR3hzc0h2M2J2VG8wUU1IRGh3d1dxZWNYYm1JaUlpSWlJaHlZd093aU1MRHd4RVlHQWdBZVBMa0NTWk1tQUM1WEM1ZEFVeEpTVUZxYWlybXpac25MYU83QWdnQUhoNGUyTHQzTC96OC9OQzJiVnRFUkVSSTkvVGxGQjBkamRkZWV3MS8vZlVYZkh4OHNIWHIxaEovYjBSRVJFUkU5R0ppQTdDSWV2YnNXZXo3WDc3ODhrdDg4TUVIK1BISEg3RisvWHFqM2F3aUlpSXdhZElraEllSG8yN2R1dkR5OHNyemRRdVRkb0tJaUlpSWlNb3ZOZ0NMeWQzZEhZMGJOODV6L3FWTGwzRHk1RW1ENlRkdjNvUy92ejgwR2cxZWZmVlZyRm16QmhNblRvU0xpNHRldWVuVHA2TisvZnJTOCtiTm0wdUR3ZVRHTHFCRVJFUkVSSlFmTmdETklMOVJQOTNkM2FYSGFyVWF4NDhmeDg4Ly80emp4NCtqYjkrK0NBa0pnWjJkSFhidTNJbTVjK2VpUm8wYWVQZmRkK0h1N281bXpacnBOZjZJaUlpSWlJaUtndzFBTXhnNmRHaWU4MVFxRllEc1VVTkhqUnFGKy9mdm8yL2Z2cGd6Wnc1cTE2NnR0NDRCQXdZZ1BEd2N1M2Z2eHY3OSsvSDk5OStqU3BVcWV1dno5dmJHWDMvOVpmUzEyQVdVaUlpSWlJanl3d1pnTWIzMTFsdDZpZHR6bXpKbENvRHNVVVBYcmwyTGF0V3FTZm43Y3F0VXFSSUdEQmlBQVFNR0lETXpVeStwdTYydExRREF6ODh2ejlkaUYxQWlJaUlpSXNvUEc0REZsRi9qRHdDKy92cHI2WEdOR2pVS3ZkNmNqVDhBZWFaK3lPbllzV09GWGo4UkVSRVJFWlUveGk5RkVSRVJFUkVSMFF1SERVQWlJaUlpSXFKeTRvWG9BdXJvNkZqV1ZhQVhIR09NVE1XWUlYTmdISkdwR0RPVUY4WUc2VmoxRlVCUkZHUEx1ZzVrNE0reXJvQTVNY1lza2tYSEdHUEdJbGwwekJqRE9MSklGaDFIakJtTFpCRXh3OWl3U0JZUkcw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Z1ei9BZDRZdzVTZEZ4UTVBQUFBQUVsRlRrU3VRbUNDIiwKCSJUaGVtZSIgOiAiIiwKCSJUeXBlIiA6ICJmbG93IiwKCSJWZXJzaW9uIiA6ICIiCn0K"/>
    </extobj>
  </extobjs>
</s:customData>
</file>

<file path=customXml/itemProps7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演示</Application>
  <PresentationFormat>宽屏</PresentationFormat>
  <Paragraphs>115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南工骁鹰2023 机械组第一次培训讨论会</vt:lpstr>
      <vt:lpstr>会议流程</vt:lpstr>
      <vt:lpstr>关于探店的事情</vt:lpstr>
      <vt:lpstr>10月6号前的培训安排</vt:lpstr>
      <vt:lpstr>队内相关机械组协调情况(9.10-9.15捞人)</vt:lpstr>
      <vt:lpstr>机械组第二次培训</vt:lpstr>
      <vt:lpstr>机械组第二次培训内容</vt:lpstr>
      <vt:lpstr>10月1号机考出卷安排（9.10-9.24）</vt:lpstr>
      <vt:lpstr>设备和工具操作文档完善（9.10-9.24）</vt:lpstr>
      <vt:lpstr>目前和新人交流时要注意的</vt:lpstr>
      <vt:lpstr>人力分配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1-氯-2-甲基Parsee烃</cp:lastModifiedBy>
  <cp:revision>217</cp:revision>
  <dcterms:created xsi:type="dcterms:W3CDTF">2019-06-19T02:08:00Z</dcterms:created>
  <dcterms:modified xsi:type="dcterms:W3CDTF">2022-09-10T11:41:46Z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0B98C05739CA4E02B47EC4FA62F7D7A7</vt:lpwstr>
  </property>
</Properties>
</file>