
<file path=[Content_Types].xml><?xml version="1.0" encoding="utf-8"?>
<Types xmlns="http://schemas.openxmlformats.org/package/2006/content-types">
  <Default Extension="jpeg" ContentType="image/jpe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80" r:id="rId3"/>
    <p:sldId id="464" r:id="rId5"/>
    <p:sldId id="471" r:id="rId6"/>
    <p:sldId id="472" r:id="rId7"/>
    <p:sldId id="473" r:id="rId8"/>
    <p:sldId id="474" r:id="rId9"/>
    <p:sldId id="475" r:id="rId10"/>
    <p:sldId id="476" r:id="rId11"/>
    <p:sldId id="462" r:id="rId12"/>
    <p:sldId id="477" r:id="rId13"/>
    <p:sldId id="478" r:id="rId14"/>
    <p:sldId id="479" r:id="rId15"/>
    <p:sldId id="480" r:id="rId16"/>
    <p:sldId id="481" r:id="rId17"/>
    <p:sldId id="482" r:id="rId18"/>
    <p:sldId id="483" r:id="rId19"/>
    <p:sldId id="459"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56"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711FF6-381D-4990-ADBA-D7343BEA238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6A5340-7F39-4C18-8933-3AE4C8057CD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DD06B73D-9B36-4C23-A088-3DA5174F61D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C7739794-D6F9-4308-9C32-8B5EEED57E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BFCBF7-5262-4375-9EAD-541A4B299240}"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739794-D6F9-4308-9C32-8B5EEED57E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BFCBF7-5262-4375-9EAD-541A4B299240}"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739794-D6F9-4308-9C32-8B5EEED57E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BFCBF7-5262-4375-9EAD-541A4B299240}"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C7739794-D6F9-4308-9C32-8B5EEED57E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BFCBF7-5262-4375-9EAD-541A4B299240}"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C7739794-D6F9-4308-9C32-8B5EEED57E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2BFCBF7-5262-4375-9EAD-541A4B299240}"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C7739794-D6F9-4308-9C32-8B5EEED57E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BFCBF7-5262-4375-9EAD-541A4B299240}"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C7739794-D6F9-4308-9C32-8B5EEED57E30}"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2BFCBF7-5262-4375-9EAD-541A4B299240}"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C7739794-D6F9-4308-9C32-8B5EEED57E30}"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2BFCBF7-5262-4375-9EAD-541A4B299240}"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C7739794-D6F9-4308-9C32-8B5EEED57E30}"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2BFCBF7-5262-4375-9EAD-541A4B299240}"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739794-D6F9-4308-9C32-8B5EEED57E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BFCBF7-5262-4375-9EAD-541A4B299240}"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C7739794-D6F9-4308-9C32-8B5EEED57E30}"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2BFCBF7-5262-4375-9EAD-541A4B299240}"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739794-D6F9-4308-9C32-8B5EEED57E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BFCBF7-5262-4375-9EAD-541A4B299240}"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3" Type="http://schemas.openxmlformats.org/officeDocument/2006/relationships/image" Target="../media/image4.jpeg"/><Relationship Id="rId2" Type="http://schemas.microsoft.com/office/2007/relationships/hdphoto" Target="../media/image3.wdp"/><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23859" y="50800"/>
            <a:ext cx="12192000" cy="6858000"/>
            <a:chOff x="0" y="0"/>
            <a:chExt cx="9144000" cy="5143500"/>
          </a:xfrm>
        </p:grpSpPr>
        <p:pic>
          <p:nvPicPr>
            <p:cNvPr id="11" name="图片 10"/>
            <p:cNvPicPr>
              <a:picLocks noChangeAspect="1"/>
            </p:cNvPicPr>
            <p:nvPr/>
          </p:nvPicPr>
          <p:blipFill>
            <a:blip r:embed="rId1" cstate="print">
              <a:extLst>
                <a:ext uri="{BEBA8EAE-BF5A-486C-A8C5-ECC9F3942E4B}">
                  <a14:imgProps xmlns:a14="http://schemas.microsoft.com/office/drawing/2010/main">
                    <a14:imgLayer r:embed="rId2">
                      <a14:imgEffect>
                        <a14:saturation sat="119000"/>
                      </a14:imgEffect>
                    </a14:imgLayer>
                  </a14:imgProps>
                </a:ext>
                <a:ext uri="{28A0092B-C50C-407E-A947-70E740481C1C}">
                  <a14:useLocalDpi xmlns:a14="http://schemas.microsoft.com/office/drawing/2010/main" val="0"/>
                </a:ext>
              </a:extLst>
            </a:blip>
            <a:stretch>
              <a:fillRect/>
            </a:stretch>
          </p:blipFill>
          <p:spPr>
            <a:xfrm>
              <a:off x="0" y="0"/>
              <a:ext cx="9144000" cy="5143500"/>
            </a:xfrm>
            <a:prstGeom prst="rect">
              <a:avLst/>
            </a:prstGeom>
            <a:effectLst>
              <a:reflection endPos="0" dist="50800" dir="5400000" sy="-100000" algn="bl" rotWithShape="0"/>
            </a:effectLst>
          </p:spPr>
        </p:pic>
        <p:sp>
          <p:nvSpPr>
            <p:cNvPr id="13" name="矩形 12"/>
            <p:cNvSpPr/>
            <p:nvPr/>
          </p:nvSpPr>
          <p:spPr>
            <a:xfrm>
              <a:off x="0" y="0"/>
              <a:ext cx="9144000" cy="5143500"/>
            </a:xfrm>
            <a:prstGeom prst="rect">
              <a:avLst/>
            </a:prstGeom>
            <a:solidFill>
              <a:schemeClr val="bg1">
                <a:alpha val="7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57" y="-10639"/>
            <a:ext cx="12193268" cy="6858000"/>
          </a:xfrm>
          <a:prstGeom prst="rect">
            <a:avLst/>
          </a:prstGeom>
        </p:spPr>
      </p:pic>
      <p:grpSp>
        <p:nvGrpSpPr>
          <p:cNvPr id="5" name="组合 4"/>
          <p:cNvGrpSpPr/>
          <p:nvPr/>
        </p:nvGrpSpPr>
        <p:grpSpPr>
          <a:xfrm>
            <a:off x="-171610" y="-135467"/>
            <a:ext cx="12296016" cy="7016695"/>
            <a:chOff x="-78012" y="-119021"/>
            <a:chExt cx="9222012" cy="5262521"/>
          </a:xfrm>
          <a:solidFill>
            <a:schemeClr val="bg1"/>
          </a:solidFill>
        </p:grpSpPr>
        <p:pic>
          <p:nvPicPr>
            <p:cNvPr id="6" name="图片 5"/>
            <p:cNvPicPr>
              <a:picLocks noChangeAspect="1"/>
            </p:cNvPicPr>
            <p:nvPr/>
          </p:nvPicPr>
          <p:blipFill>
            <a:blip r:embed="rId1" cstate="print">
              <a:extLst>
                <a:ext uri="{BEBA8EAE-BF5A-486C-A8C5-ECC9F3942E4B}">
                  <a14:imgProps xmlns:a14="http://schemas.microsoft.com/office/drawing/2010/main">
                    <a14:imgLayer r:embed="rId2">
                      <a14:imgEffect>
                        <a14:saturation sat="119000"/>
                      </a14:imgEffect>
                    </a14:imgLayer>
                  </a14:imgProps>
                </a:ext>
                <a:ext uri="{28A0092B-C50C-407E-A947-70E740481C1C}">
                  <a14:useLocalDpi xmlns:a14="http://schemas.microsoft.com/office/drawing/2010/main" val="0"/>
                </a:ext>
              </a:extLst>
            </a:blip>
            <a:stretch>
              <a:fillRect/>
            </a:stretch>
          </p:blipFill>
          <p:spPr>
            <a:xfrm>
              <a:off x="0" y="0"/>
              <a:ext cx="9144000" cy="5143500"/>
            </a:xfrm>
            <a:prstGeom prst="rect">
              <a:avLst/>
            </a:prstGeom>
            <a:grpFill/>
            <a:effectLst>
              <a:reflection endPos="0" dist="50800" dir="5400000" sy="-100000" algn="bl" rotWithShape="0"/>
            </a:effectLst>
          </p:spPr>
        </p:pic>
        <p:sp>
          <p:nvSpPr>
            <p:cNvPr id="9" name="矩形 8"/>
            <p:cNvSpPr/>
            <p:nvPr/>
          </p:nvSpPr>
          <p:spPr>
            <a:xfrm>
              <a:off x="-78012" y="-119021"/>
              <a:ext cx="9144000" cy="5207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sp>
        <p:nvSpPr>
          <p:cNvPr id="12" name="矩形 11"/>
          <p:cNvSpPr/>
          <p:nvPr/>
        </p:nvSpPr>
        <p:spPr>
          <a:xfrm>
            <a:off x="991893" y="2131957"/>
            <a:ext cx="9934412" cy="4276725"/>
          </a:xfrm>
          <a:prstGeom prst="rect">
            <a:avLst/>
          </a:prstGeom>
        </p:spPr>
        <p:txBody>
          <a:bodyPr wrap="square">
            <a:spAutoFit/>
          </a:bodyPr>
          <a:lstStyle/>
          <a:p>
            <a:pPr algn="ctr"/>
            <a:r>
              <a:rPr lang="en-US" altLang="zh-CN" sz="4800" b="1" dirty="0">
                <a:solidFill>
                  <a:srgbClr val="0B5FAA"/>
                </a:solidFill>
                <a:latin typeface="微软雅黑" panose="020B0503020204020204" pitchFamily="34" charset="-122"/>
                <a:ea typeface="微软雅黑" panose="020B0503020204020204" pitchFamily="34" charset="-122"/>
              </a:rPr>
              <a:t>RM2023</a:t>
            </a:r>
            <a:r>
              <a:rPr lang="zh-CN" altLang="en-US" sz="4800" b="1" dirty="0">
                <a:solidFill>
                  <a:srgbClr val="0B5FAA"/>
                </a:solidFill>
                <a:latin typeface="微软雅黑" panose="020B0503020204020204" pitchFamily="34" charset="-122"/>
                <a:ea typeface="微软雅黑" panose="020B0503020204020204" pitchFamily="34" charset="-122"/>
              </a:rPr>
              <a:t>赛季南工骁鹰机器人队</a:t>
            </a:r>
            <a:br>
              <a:rPr lang="zh-CN" altLang="en-US" sz="4800" b="1" dirty="0">
                <a:solidFill>
                  <a:srgbClr val="0B5FAA"/>
                </a:solidFill>
                <a:latin typeface="微软雅黑" panose="020B0503020204020204" pitchFamily="34" charset="-122"/>
                <a:ea typeface="微软雅黑" panose="020B0503020204020204" pitchFamily="34" charset="-122"/>
              </a:rPr>
            </a:br>
            <a:r>
              <a:rPr lang="zh-CN" altLang="en-US" sz="4800" b="1" dirty="0">
                <a:solidFill>
                  <a:srgbClr val="0B5FAA"/>
                </a:solidFill>
                <a:latin typeface="微软雅黑" panose="020B0503020204020204" pitchFamily="34" charset="-122"/>
                <a:ea typeface="微软雅黑" panose="020B0503020204020204" pitchFamily="34" charset="-122"/>
              </a:rPr>
              <a:t>第一次</a:t>
            </a:r>
            <a:r>
              <a:rPr lang="zh-CN" altLang="en-US" sz="4800" b="1" dirty="0">
                <a:solidFill>
                  <a:srgbClr val="0B5FAA"/>
                </a:solidFill>
                <a:latin typeface="微软雅黑" panose="020B0503020204020204" pitchFamily="34" charset="-122"/>
                <a:ea typeface="微软雅黑" panose="020B0503020204020204" pitchFamily="34" charset="-122"/>
              </a:rPr>
              <a:t>全体</a:t>
            </a:r>
            <a:r>
              <a:rPr lang="zh-CN" altLang="en-US" sz="4800" b="1" dirty="0">
                <a:solidFill>
                  <a:srgbClr val="0B5FAA"/>
                </a:solidFill>
                <a:latin typeface="微软雅黑" panose="020B0503020204020204" pitchFamily="34" charset="-122"/>
                <a:ea typeface="微软雅黑" panose="020B0503020204020204" pitchFamily="34" charset="-122"/>
              </a:rPr>
              <a:t>会议</a:t>
            </a:r>
            <a:endParaRPr lang="zh-CN" altLang="en-US" sz="4800" b="1" dirty="0">
              <a:solidFill>
                <a:srgbClr val="0B5FAA"/>
              </a:solidFill>
              <a:latin typeface="微软雅黑" panose="020B0503020204020204" pitchFamily="34" charset="-122"/>
              <a:ea typeface="微软雅黑" panose="020B0503020204020204" pitchFamily="34" charset="-122"/>
            </a:endParaRPr>
          </a:p>
          <a:p>
            <a:pPr algn="ctr"/>
            <a:endParaRPr lang="zh-CN" altLang="en-US" sz="4800" b="1" dirty="0">
              <a:solidFill>
                <a:srgbClr val="0B5FAA"/>
              </a:solidFill>
              <a:latin typeface="微软雅黑" panose="020B0503020204020204" pitchFamily="34" charset="-122"/>
              <a:ea typeface="微软雅黑" panose="020B0503020204020204" pitchFamily="34" charset="-122"/>
            </a:endParaRPr>
          </a:p>
          <a:p>
            <a:pPr algn="ctr"/>
            <a:endParaRPr lang="zh-CN" altLang="en-US" sz="4265" b="1" noProof="1">
              <a:ln w="6600">
                <a:solidFill>
                  <a:schemeClr val="bg1"/>
                </a:solidFill>
                <a:prstDash val="solid"/>
              </a:ln>
              <a:solidFill>
                <a:srgbClr val="FFFFFF"/>
              </a:solidFill>
              <a:effectLst>
                <a:outerShdw dist="38100" dir="2700000" algn="tl" rotWithShape="0">
                  <a:schemeClr val="accent2"/>
                </a:outerShdw>
              </a:effectLst>
              <a:latin typeface="微软雅黑" panose="020B0503020204020204" pitchFamily="34" charset="-122"/>
              <a:ea typeface="微软雅黑" panose="020B0503020204020204" pitchFamily="34" charset="-122"/>
            </a:endParaRPr>
          </a:p>
          <a:p>
            <a:pPr algn="ctr"/>
            <a:endParaRPr lang="en-US" altLang="zh-CN" sz="4265" b="1" dirty="0">
              <a:solidFill>
                <a:srgbClr val="0B5FAA"/>
              </a:solidFill>
              <a:latin typeface="微软雅黑" panose="020B0503020204020204" pitchFamily="34" charset="-122"/>
              <a:ea typeface="微软雅黑" panose="020B0503020204020204" pitchFamily="34" charset="-122"/>
            </a:endParaRPr>
          </a:p>
          <a:p>
            <a:pPr algn="ctr"/>
            <a:endParaRPr lang="en-US" altLang="zh-CN" sz="4265" b="1" dirty="0">
              <a:solidFill>
                <a:srgbClr val="0B5FAA"/>
              </a:solidFill>
              <a:latin typeface="微软雅黑" panose="020B0503020204020204" pitchFamily="34" charset="-122"/>
              <a:ea typeface="微软雅黑" panose="020B0503020204020204" pitchFamily="34" charset="-122"/>
            </a:endParaRPr>
          </a:p>
        </p:txBody>
      </p:sp>
      <p:sp>
        <p:nvSpPr>
          <p:cNvPr id="2" name="矩形 1"/>
          <p:cNvSpPr/>
          <p:nvPr/>
        </p:nvSpPr>
        <p:spPr>
          <a:xfrm>
            <a:off x="9852068" y="5921744"/>
            <a:ext cx="1263015" cy="378460"/>
          </a:xfrm>
          <a:prstGeom prst="rect">
            <a:avLst/>
          </a:prstGeom>
        </p:spPr>
        <p:txBody>
          <a:bodyPr wrap="none">
            <a:spAutoFit/>
          </a:bodyPr>
          <a:lstStyle/>
          <a:p>
            <a:r>
              <a:rPr lang="en-US" altLang="zh-CN" sz="1865" b="1" dirty="0">
                <a:solidFill>
                  <a:schemeClr val="bg2">
                    <a:lumMod val="25000"/>
                  </a:schemeClr>
                </a:solidFill>
                <a:latin typeface="方正正中黑简体" panose="02000000000000000000" pitchFamily="2" charset="-122"/>
                <a:ea typeface="方正正中黑简体" panose="02000000000000000000" pitchFamily="2" charset="-122"/>
              </a:rPr>
              <a:t>2022.9.18</a:t>
            </a:r>
            <a:endParaRPr lang="en-US" altLang="zh-CN" sz="1865" b="1" dirty="0">
              <a:solidFill>
                <a:schemeClr val="bg2">
                  <a:lumMod val="25000"/>
                </a:schemeClr>
              </a:solidFill>
              <a:latin typeface="方正正中黑简体" panose="02000000000000000000" pitchFamily="2" charset="-122"/>
              <a:ea typeface="方正正中黑简体" panose="02000000000000000000" pitchFamily="2" charset="-122"/>
            </a:endParaRP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817" y="174213"/>
            <a:ext cx="4541137" cy="836827"/>
          </a:xfrm>
          <a:prstGeom prst="rect">
            <a:avLst/>
          </a:prstGeom>
        </p:spPr>
      </p:pic>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47804" y="76003"/>
            <a:ext cx="1957002" cy="1359347"/>
          </a:xfrm>
          <a:prstGeom prst="rect">
            <a:avLst/>
          </a:prstGeom>
        </p:spPr>
      </p:pic>
      <p:pic>
        <p:nvPicPr>
          <p:cNvPr id="7" name="图片 6" descr="战队LOGO"/>
          <p:cNvPicPr>
            <a:picLocks noChangeAspect="1"/>
          </p:cNvPicPr>
          <p:nvPr/>
        </p:nvPicPr>
        <p:blipFill>
          <a:blip r:embed="rId6"/>
          <a:stretch>
            <a:fillRect/>
          </a:stretch>
        </p:blipFill>
        <p:spPr>
          <a:xfrm>
            <a:off x="3072130" y="3621405"/>
            <a:ext cx="5704840" cy="435419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olidFill>
                  <a:srgbClr val="0B5FAA"/>
                </a:solidFill>
                <a:latin typeface="微软雅黑" panose="020B0503020204020204" pitchFamily="34" charset="-122"/>
                <a:ea typeface="微软雅黑" panose="020B0503020204020204" pitchFamily="34" charset="-122"/>
                <a:cs typeface="+mn-cs"/>
                <a:sym typeface="+mn-ea"/>
              </a:rPr>
              <a:t>复工复产</a:t>
            </a:r>
            <a:endParaRPr lang="zh-CN" altLang="en-US" b="1" dirty="0">
              <a:solidFill>
                <a:srgbClr val="0B5FAA"/>
              </a:solidFill>
              <a:latin typeface="微软雅黑" panose="020B0503020204020204" pitchFamily="34" charset="-122"/>
              <a:ea typeface="微软雅黑" panose="020B0503020204020204" pitchFamily="34" charset="-122"/>
              <a:cs typeface="+mn-cs"/>
              <a:sym typeface="+mn-ea"/>
            </a:endParaRPr>
          </a:p>
        </p:txBody>
      </p:sp>
      <p:sp>
        <p:nvSpPr>
          <p:cNvPr id="3" name="内容占位符 2"/>
          <p:cNvSpPr/>
          <p:nvPr>
            <p:ph idx="1"/>
          </p:nvPr>
        </p:nvSpPr>
        <p:spPr/>
        <p:txBody>
          <a:bodyPr/>
          <a:p>
            <a:pPr>
              <a:lnSpc>
                <a:spcPct val="160000"/>
              </a:lnSpc>
            </a:pPr>
            <a:r>
              <a:rPr lang="zh-CN" altLang="en-US" b="1">
                <a:solidFill>
                  <a:schemeClr val="accent1">
                    <a:lumMod val="75000"/>
                  </a:schemeClr>
                </a:solidFill>
              </a:rPr>
              <a:t>一些具体要求</a:t>
            </a:r>
            <a:endParaRPr lang="zh-CN" altLang="en-US" b="1">
              <a:solidFill>
                <a:schemeClr val="accent1">
                  <a:lumMod val="75000"/>
                </a:schemeClr>
              </a:solidFill>
            </a:endParaRPr>
          </a:p>
          <a:p>
            <a:pPr>
              <a:lnSpc>
                <a:spcPct val="160000"/>
              </a:lnSpc>
            </a:pPr>
            <a:r>
              <a:rPr lang="zh-CN" altLang="en-US" b="1">
                <a:solidFill>
                  <a:schemeClr val="accent1">
                    <a:lumMod val="75000"/>
                  </a:schemeClr>
                </a:solidFill>
              </a:rPr>
              <a:t>部分技术研发项目可以开始进行（如工程机械臂）</a:t>
            </a:r>
            <a:endParaRPr lang="zh-CN" altLang="en-US" b="1">
              <a:solidFill>
                <a:schemeClr val="accent1">
                  <a:lumMod val="75000"/>
                </a:schemeClr>
              </a:solidFill>
            </a:endParaRPr>
          </a:p>
          <a:p>
            <a:pPr>
              <a:lnSpc>
                <a:spcPct val="160000"/>
              </a:lnSpc>
            </a:pPr>
            <a:r>
              <a:rPr lang="en-US" altLang="zh-CN" b="1">
                <a:solidFill>
                  <a:schemeClr val="accent1">
                    <a:lumMod val="75000"/>
                  </a:schemeClr>
                </a:solidFill>
              </a:rPr>
              <a:t>“</a:t>
            </a:r>
            <a:r>
              <a:rPr lang="zh-CN" altLang="en-US" b="1">
                <a:solidFill>
                  <a:schemeClr val="accent1">
                    <a:lumMod val="75000"/>
                  </a:schemeClr>
                </a:solidFill>
              </a:rPr>
              <a:t>现在还早</a:t>
            </a:r>
            <a:r>
              <a:rPr lang="en-US" altLang="zh-CN" b="1">
                <a:solidFill>
                  <a:schemeClr val="accent1">
                    <a:lumMod val="75000"/>
                  </a:schemeClr>
                </a:solidFill>
              </a:rPr>
              <a:t>”</a:t>
            </a:r>
            <a:r>
              <a:rPr lang="zh-CN" altLang="en-US" b="1">
                <a:solidFill>
                  <a:schemeClr val="accent1">
                    <a:lumMod val="75000"/>
                  </a:schemeClr>
                </a:solidFill>
              </a:rPr>
              <a:t>，</a:t>
            </a:r>
            <a:r>
              <a:rPr lang="en-US" altLang="zh-CN" b="1">
                <a:solidFill>
                  <a:schemeClr val="accent1">
                    <a:lumMod val="75000"/>
                  </a:schemeClr>
                </a:solidFill>
              </a:rPr>
              <a:t>11</a:t>
            </a:r>
            <a:r>
              <a:rPr lang="zh-CN" altLang="en-US" b="1">
                <a:solidFill>
                  <a:schemeClr val="accent1">
                    <a:lumMod val="75000"/>
                  </a:schemeClr>
                </a:solidFill>
              </a:rPr>
              <a:t>月左右开始进行期末考试，</a:t>
            </a:r>
            <a:r>
              <a:rPr lang="en-US" altLang="zh-CN" b="1">
                <a:solidFill>
                  <a:schemeClr val="accent1">
                    <a:lumMod val="75000"/>
                  </a:schemeClr>
                </a:solidFill>
              </a:rPr>
              <a:t>12</a:t>
            </a:r>
            <a:r>
              <a:rPr lang="zh-CN" altLang="en-US" b="1">
                <a:solidFill>
                  <a:schemeClr val="accent1">
                    <a:lumMod val="75000"/>
                  </a:schemeClr>
                </a:solidFill>
              </a:rPr>
              <a:t>月寒假集训前需要做出一代车，还有多少时间？</a:t>
            </a:r>
            <a:endParaRPr lang="zh-CN" altLang="en-US" b="1">
              <a:solidFill>
                <a:schemeClr val="accent1">
                  <a:lumMod val="75000"/>
                </a:schemeClr>
              </a:solidFill>
            </a:endParaRPr>
          </a:p>
          <a:p>
            <a:pPr>
              <a:lnSpc>
                <a:spcPct val="160000"/>
              </a:lnSpc>
            </a:pPr>
            <a:endParaRPr lang="zh-CN" altLang="en-US" b="1">
              <a:solidFill>
                <a:schemeClr val="accent1">
                  <a:lumMod val="75000"/>
                </a:schemeClr>
              </a:solidFill>
            </a:endParaRPr>
          </a:p>
          <a:p>
            <a:pPr marL="0" indent="0">
              <a:buNone/>
            </a:pPr>
            <a:endParaRPr lang="zh-CN" altLang="en-US" b="1">
              <a:solidFill>
                <a:schemeClr val="accent1">
                  <a:lumMod val="75000"/>
                </a:schemeClr>
              </a:solidFill>
            </a:endParaRPr>
          </a:p>
        </p:txBody>
      </p:sp>
      <p:pic>
        <p:nvPicPr>
          <p:cNvPr id="11" name="图片 10"/>
          <p:cNvPicPr>
            <a:picLocks noChangeAspect="1"/>
          </p:cNvPicPr>
          <p:nvPr/>
        </p:nvPicPr>
        <p:blipFill>
          <a:blip r:embed="rId1"/>
          <a:stretch>
            <a:fillRect/>
          </a:stretch>
        </p:blipFill>
        <p:spPr>
          <a:xfrm>
            <a:off x="10137140" y="-1270"/>
            <a:ext cx="2054860" cy="2058035"/>
          </a:xfrm>
          <a:prstGeom prst="rect">
            <a:avLst/>
          </a:prstGeom>
        </p:spPr>
      </p:pic>
      <p:pic>
        <p:nvPicPr>
          <p:cNvPr id="4" name="图片 3" descr="9.18"/>
          <p:cNvPicPr>
            <a:picLocks noChangeAspect="1"/>
          </p:cNvPicPr>
          <p:nvPr/>
        </p:nvPicPr>
        <p:blipFill>
          <a:blip r:embed="rId2"/>
          <a:stretch>
            <a:fillRect/>
          </a:stretch>
        </p:blipFill>
        <p:spPr>
          <a:xfrm>
            <a:off x="3721100" y="211455"/>
            <a:ext cx="1203325" cy="26485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olidFill>
                  <a:srgbClr val="0B5FAA"/>
                </a:solidFill>
                <a:latin typeface="微软雅黑" panose="020B0503020204020204" pitchFamily="34" charset="-122"/>
                <a:ea typeface="微软雅黑" panose="020B0503020204020204" pitchFamily="34" charset="-122"/>
                <a:cs typeface="+mn-cs"/>
                <a:sym typeface="+mn-ea"/>
              </a:rPr>
              <a:t>注意事项</a:t>
            </a:r>
            <a:endParaRPr lang="zh-CN" altLang="en-US" b="1" dirty="0">
              <a:solidFill>
                <a:srgbClr val="0B5FAA"/>
              </a:solidFill>
              <a:latin typeface="微软雅黑" panose="020B0503020204020204" pitchFamily="34" charset="-122"/>
              <a:ea typeface="微软雅黑" panose="020B0503020204020204" pitchFamily="34" charset="-122"/>
              <a:cs typeface="+mn-cs"/>
              <a:sym typeface="+mn-ea"/>
            </a:endParaRPr>
          </a:p>
        </p:txBody>
      </p:sp>
      <p:sp>
        <p:nvSpPr>
          <p:cNvPr id="3" name="内容占位符 2"/>
          <p:cNvSpPr/>
          <p:nvPr>
            <p:ph idx="1"/>
          </p:nvPr>
        </p:nvSpPr>
        <p:spPr/>
        <p:txBody>
          <a:bodyPr/>
          <a:p>
            <a:pPr>
              <a:lnSpc>
                <a:spcPct val="160000"/>
              </a:lnSpc>
            </a:pPr>
            <a:r>
              <a:rPr lang="zh-CN" altLang="en-US" b="1">
                <a:solidFill>
                  <a:schemeClr val="accent1">
                    <a:lumMod val="75000"/>
                  </a:schemeClr>
                </a:solidFill>
              </a:rPr>
              <a:t>物资采购</a:t>
            </a:r>
            <a:endParaRPr lang="zh-CN" altLang="en-US" b="1">
              <a:solidFill>
                <a:schemeClr val="accent1">
                  <a:lumMod val="75000"/>
                </a:schemeClr>
              </a:solidFill>
            </a:endParaRPr>
          </a:p>
          <a:p>
            <a:pPr>
              <a:lnSpc>
                <a:spcPct val="160000"/>
              </a:lnSpc>
            </a:pPr>
            <a:r>
              <a:rPr lang="zh-CN" altLang="en-US" b="1">
                <a:solidFill>
                  <a:schemeClr val="accent1">
                    <a:lumMod val="75000"/>
                  </a:schemeClr>
                </a:solidFill>
              </a:rPr>
              <a:t>值日表落实</a:t>
            </a:r>
            <a:endParaRPr lang="zh-CN" altLang="en-US" b="1">
              <a:solidFill>
                <a:schemeClr val="accent1">
                  <a:lumMod val="75000"/>
                </a:schemeClr>
              </a:solidFill>
            </a:endParaRPr>
          </a:p>
          <a:p>
            <a:pPr>
              <a:lnSpc>
                <a:spcPct val="160000"/>
              </a:lnSpc>
            </a:pPr>
            <a:r>
              <a:rPr lang="zh-CN" altLang="en-US" b="1">
                <a:solidFill>
                  <a:schemeClr val="accent1">
                    <a:lumMod val="75000"/>
                  </a:schemeClr>
                </a:solidFill>
              </a:rPr>
              <a:t>新赛季报销问题</a:t>
            </a:r>
            <a:endParaRPr lang="zh-CN" altLang="en-US" b="1">
              <a:solidFill>
                <a:schemeClr val="accent1">
                  <a:lumMod val="75000"/>
                </a:schemeClr>
              </a:solidFill>
            </a:endParaRPr>
          </a:p>
          <a:p>
            <a:pPr>
              <a:lnSpc>
                <a:spcPct val="160000"/>
              </a:lnSpc>
            </a:pPr>
            <a:r>
              <a:rPr lang="zh-CN" altLang="en-US" b="1">
                <a:solidFill>
                  <a:schemeClr val="accent1">
                    <a:lumMod val="75000"/>
                  </a:schemeClr>
                </a:solidFill>
              </a:rPr>
              <a:t>线上信息交流</a:t>
            </a:r>
            <a:endParaRPr lang="zh-CN" altLang="en-US" b="1">
              <a:solidFill>
                <a:schemeClr val="accent1">
                  <a:lumMod val="75000"/>
                </a:schemeClr>
              </a:solidFill>
            </a:endParaRPr>
          </a:p>
          <a:p>
            <a:pPr>
              <a:lnSpc>
                <a:spcPct val="160000"/>
              </a:lnSpc>
            </a:pPr>
            <a:r>
              <a:rPr lang="en-US" altLang="zh-CN" b="1">
                <a:solidFill>
                  <a:schemeClr val="accent1">
                    <a:lumMod val="75000"/>
                  </a:schemeClr>
                </a:solidFill>
              </a:rPr>
              <a:t>708</a:t>
            </a:r>
            <a:r>
              <a:rPr lang="zh-CN" altLang="en-US" b="1">
                <a:solidFill>
                  <a:schemeClr val="accent1">
                    <a:lumMod val="75000"/>
                  </a:schemeClr>
                </a:solidFill>
              </a:rPr>
              <a:t>的使用</a:t>
            </a:r>
            <a:endParaRPr lang="zh-CN" altLang="en-US" b="1">
              <a:solidFill>
                <a:schemeClr val="accent1">
                  <a:lumMod val="75000"/>
                </a:schemeClr>
              </a:solidFill>
            </a:endParaRPr>
          </a:p>
          <a:p>
            <a:pPr>
              <a:lnSpc>
                <a:spcPct val="160000"/>
              </a:lnSpc>
            </a:pPr>
            <a:endParaRPr lang="zh-CN" altLang="en-US" b="1">
              <a:solidFill>
                <a:schemeClr val="accent1">
                  <a:lumMod val="75000"/>
                </a:schemeClr>
              </a:solidFill>
            </a:endParaRPr>
          </a:p>
          <a:p>
            <a:pPr marL="0" indent="0">
              <a:buNone/>
            </a:pPr>
            <a:endParaRPr lang="zh-CN" altLang="en-US" b="1">
              <a:solidFill>
                <a:schemeClr val="accent1">
                  <a:lumMod val="75000"/>
                </a:scheme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olidFill>
                  <a:srgbClr val="0B5FAA"/>
                </a:solidFill>
                <a:latin typeface="微软雅黑" panose="020B0503020204020204" pitchFamily="34" charset="-122"/>
                <a:ea typeface="微软雅黑" panose="020B0503020204020204" pitchFamily="34" charset="-122"/>
                <a:cs typeface="+mn-cs"/>
                <a:sym typeface="+mn-ea"/>
              </a:rPr>
              <a:t>注意事项</a:t>
            </a:r>
            <a:endParaRPr lang="zh-CN" altLang="en-US" b="1" dirty="0">
              <a:solidFill>
                <a:srgbClr val="0B5FAA"/>
              </a:solidFill>
              <a:latin typeface="微软雅黑" panose="020B0503020204020204" pitchFamily="34" charset="-122"/>
              <a:ea typeface="微软雅黑" panose="020B0503020204020204" pitchFamily="34" charset="-122"/>
              <a:cs typeface="+mn-cs"/>
              <a:sym typeface="+mn-ea"/>
            </a:endParaRPr>
          </a:p>
        </p:txBody>
      </p:sp>
      <p:sp>
        <p:nvSpPr>
          <p:cNvPr id="3" name="内容占位符 2"/>
          <p:cNvSpPr/>
          <p:nvPr>
            <p:ph idx="1"/>
          </p:nvPr>
        </p:nvSpPr>
        <p:spPr/>
        <p:txBody>
          <a:bodyPr/>
          <a:p>
            <a:pPr>
              <a:lnSpc>
                <a:spcPct val="100000"/>
              </a:lnSpc>
            </a:pPr>
            <a:r>
              <a:rPr lang="zh-CN" altLang="en-US" b="1">
                <a:solidFill>
                  <a:schemeClr val="accent1">
                    <a:lumMod val="75000"/>
                  </a:schemeClr>
                </a:solidFill>
              </a:rPr>
              <a:t>物资采购</a:t>
            </a:r>
            <a:endParaRPr lang="zh-CN" altLang="en-US" b="1">
              <a:solidFill>
                <a:schemeClr val="accent1">
                  <a:lumMod val="75000"/>
                </a:schemeClr>
              </a:solidFill>
            </a:endParaRPr>
          </a:p>
          <a:p>
            <a:pPr>
              <a:lnSpc>
                <a:spcPct val="100000"/>
              </a:lnSpc>
            </a:pPr>
            <a:r>
              <a:rPr lang="zh-CN" altLang="en-US" b="1">
                <a:solidFill>
                  <a:schemeClr val="accent1">
                    <a:lumMod val="60000"/>
                    <a:lumOff val="40000"/>
                  </a:schemeClr>
                </a:solidFill>
              </a:rPr>
              <a:t>值日表落实</a:t>
            </a:r>
            <a:endParaRPr lang="zh-CN" altLang="en-US" b="1">
              <a:solidFill>
                <a:schemeClr val="accent1">
                  <a:lumMod val="60000"/>
                  <a:lumOff val="40000"/>
                </a:schemeClr>
              </a:solidFill>
            </a:endParaRPr>
          </a:p>
          <a:p>
            <a:pPr>
              <a:lnSpc>
                <a:spcPct val="100000"/>
              </a:lnSpc>
            </a:pPr>
            <a:r>
              <a:rPr lang="zh-CN" altLang="en-US" b="1">
                <a:solidFill>
                  <a:schemeClr val="accent1">
                    <a:lumMod val="60000"/>
                    <a:lumOff val="40000"/>
                  </a:schemeClr>
                </a:solidFill>
              </a:rPr>
              <a:t>新赛季报销问题</a:t>
            </a:r>
            <a:endParaRPr lang="zh-CN" altLang="en-US" b="1">
              <a:solidFill>
                <a:schemeClr val="accent1">
                  <a:lumMod val="60000"/>
                  <a:lumOff val="40000"/>
                </a:schemeClr>
              </a:solidFill>
            </a:endParaRPr>
          </a:p>
          <a:p>
            <a:pPr>
              <a:lnSpc>
                <a:spcPct val="100000"/>
              </a:lnSpc>
            </a:pPr>
            <a:r>
              <a:rPr lang="zh-CN" altLang="en-US" b="1">
                <a:solidFill>
                  <a:schemeClr val="accent1">
                    <a:lumMod val="60000"/>
                    <a:lumOff val="40000"/>
                  </a:schemeClr>
                </a:solidFill>
              </a:rPr>
              <a:t>线上信息交流</a:t>
            </a:r>
            <a:endParaRPr lang="zh-CN" altLang="en-US" b="1">
              <a:solidFill>
                <a:schemeClr val="accent1">
                  <a:lumMod val="60000"/>
                  <a:lumOff val="40000"/>
                </a:schemeClr>
              </a:solidFill>
            </a:endParaRPr>
          </a:p>
          <a:p>
            <a:pPr>
              <a:lnSpc>
                <a:spcPct val="100000"/>
              </a:lnSpc>
            </a:pPr>
            <a:r>
              <a:rPr lang="en-US" altLang="zh-CN" b="1">
                <a:solidFill>
                  <a:schemeClr val="accent1">
                    <a:lumMod val="60000"/>
                    <a:lumOff val="40000"/>
                  </a:schemeClr>
                </a:solidFill>
              </a:rPr>
              <a:t>708</a:t>
            </a:r>
            <a:r>
              <a:rPr lang="zh-CN" altLang="en-US" b="1">
                <a:solidFill>
                  <a:schemeClr val="accent1">
                    <a:lumMod val="60000"/>
                    <a:lumOff val="40000"/>
                  </a:schemeClr>
                </a:solidFill>
              </a:rPr>
              <a:t>的使用</a:t>
            </a:r>
            <a:endParaRPr lang="zh-CN" altLang="en-US" b="1">
              <a:solidFill>
                <a:schemeClr val="accent1">
                  <a:lumMod val="60000"/>
                  <a:lumOff val="40000"/>
                </a:schemeClr>
              </a:solidFill>
            </a:endParaRPr>
          </a:p>
          <a:p>
            <a:pPr>
              <a:lnSpc>
                <a:spcPct val="100000"/>
              </a:lnSpc>
            </a:pPr>
            <a:endParaRPr lang="zh-CN" altLang="en-US" b="1">
              <a:solidFill>
                <a:schemeClr val="accent1">
                  <a:lumMod val="75000"/>
                </a:schemeClr>
              </a:solidFill>
            </a:endParaRPr>
          </a:p>
          <a:p>
            <a:pPr marL="0" indent="0">
              <a:buNone/>
            </a:pPr>
            <a:endParaRPr lang="zh-CN" altLang="en-US" b="1">
              <a:solidFill>
                <a:schemeClr val="accent1">
                  <a:lumMod val="75000"/>
                </a:schemeClr>
              </a:solidFill>
            </a:endParaRPr>
          </a:p>
        </p:txBody>
      </p:sp>
      <p:sp>
        <p:nvSpPr>
          <p:cNvPr id="4" name="内容占位符 2"/>
          <p:cNvSpPr/>
          <p:nvPr/>
        </p:nvSpPr>
        <p:spPr>
          <a:xfrm>
            <a:off x="3870960" y="169100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60000"/>
              </a:lnSpc>
            </a:pPr>
            <a:r>
              <a:rPr lang="zh-CN" altLang="en-US" b="1">
                <a:solidFill>
                  <a:srgbClr val="FF0000"/>
                </a:solidFill>
              </a:rPr>
              <a:t>各组负责人在</a:t>
            </a:r>
            <a:r>
              <a:rPr lang="en-US" altLang="zh-CN" b="1">
                <a:solidFill>
                  <a:srgbClr val="FF0000"/>
                </a:solidFill>
              </a:rPr>
              <a:t>9.23</a:t>
            </a:r>
            <a:r>
              <a:rPr lang="zh-CN" altLang="en-US" b="1">
                <a:solidFill>
                  <a:srgbClr val="FF0000"/>
                </a:solidFill>
              </a:rPr>
              <a:t>日前</a:t>
            </a:r>
            <a:r>
              <a:rPr lang="zh-CN" altLang="en-US" b="1">
                <a:solidFill>
                  <a:srgbClr val="FF0000"/>
                </a:solidFill>
              </a:rPr>
              <a:t>确定需要采购的物资并分锅</a:t>
            </a:r>
            <a:endParaRPr lang="zh-CN" altLang="en-US" b="1">
              <a:solidFill>
                <a:srgbClr val="FF0000"/>
              </a:solidFill>
            </a:endParaRPr>
          </a:p>
          <a:p>
            <a:pPr>
              <a:lnSpc>
                <a:spcPct val="160000"/>
              </a:lnSpc>
            </a:pPr>
            <a:r>
              <a:rPr lang="zh-CN" altLang="en-US" b="1">
                <a:solidFill>
                  <a:srgbClr val="FF0000"/>
                </a:solidFill>
              </a:rPr>
              <a:t>分锅后填表落实</a:t>
            </a:r>
            <a:endParaRPr lang="zh-CN" altLang="en-US" b="1">
              <a:solidFill>
                <a:srgbClr val="FF0000"/>
              </a:solidFill>
            </a:endParaRPr>
          </a:p>
          <a:p>
            <a:pPr marL="0" indent="0">
              <a:buNone/>
            </a:pPr>
            <a:endParaRPr lang="zh-CN" altLang="en-US" b="1">
              <a:solidFill>
                <a:srgbClr val="FF0000"/>
              </a:solidFill>
            </a:endParaRPr>
          </a:p>
        </p:txBody>
      </p:sp>
      <p:pic>
        <p:nvPicPr>
          <p:cNvPr id="5" name="图片 4"/>
          <p:cNvPicPr>
            <a:picLocks noChangeAspect="1"/>
          </p:cNvPicPr>
          <p:nvPr/>
        </p:nvPicPr>
        <p:blipFill>
          <a:blip r:embed="rId1"/>
          <a:stretch>
            <a:fillRect/>
          </a:stretch>
        </p:blipFill>
        <p:spPr>
          <a:xfrm>
            <a:off x="0" y="2298700"/>
            <a:ext cx="3792220" cy="42767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olidFill>
                  <a:srgbClr val="0B5FAA"/>
                </a:solidFill>
                <a:latin typeface="微软雅黑" panose="020B0503020204020204" pitchFamily="34" charset="-122"/>
                <a:ea typeface="微软雅黑" panose="020B0503020204020204" pitchFamily="34" charset="-122"/>
                <a:cs typeface="+mn-cs"/>
                <a:sym typeface="+mn-ea"/>
              </a:rPr>
              <a:t>注意事项</a:t>
            </a:r>
            <a:endParaRPr lang="zh-CN" altLang="en-US" b="1" dirty="0">
              <a:solidFill>
                <a:srgbClr val="0B5FAA"/>
              </a:solidFill>
              <a:latin typeface="微软雅黑" panose="020B0503020204020204" pitchFamily="34" charset="-122"/>
              <a:ea typeface="微软雅黑" panose="020B0503020204020204" pitchFamily="34" charset="-122"/>
              <a:cs typeface="+mn-cs"/>
              <a:sym typeface="+mn-ea"/>
            </a:endParaRPr>
          </a:p>
        </p:txBody>
      </p:sp>
      <p:sp>
        <p:nvSpPr>
          <p:cNvPr id="3" name="内容占位符 2"/>
          <p:cNvSpPr/>
          <p:nvPr>
            <p:ph idx="1"/>
          </p:nvPr>
        </p:nvSpPr>
        <p:spPr/>
        <p:txBody>
          <a:bodyPr/>
          <a:p>
            <a:pPr>
              <a:lnSpc>
                <a:spcPct val="100000"/>
              </a:lnSpc>
            </a:pPr>
            <a:r>
              <a:rPr lang="zh-CN" altLang="en-US" b="1">
                <a:solidFill>
                  <a:schemeClr val="accent1">
                    <a:lumMod val="60000"/>
                    <a:lumOff val="40000"/>
                  </a:schemeClr>
                </a:solidFill>
              </a:rPr>
              <a:t>物资采购</a:t>
            </a:r>
            <a:endParaRPr lang="zh-CN" altLang="en-US" b="1">
              <a:solidFill>
                <a:schemeClr val="accent1">
                  <a:lumMod val="60000"/>
                  <a:lumOff val="40000"/>
                </a:schemeClr>
              </a:solidFill>
            </a:endParaRPr>
          </a:p>
          <a:p>
            <a:pPr>
              <a:lnSpc>
                <a:spcPct val="100000"/>
              </a:lnSpc>
            </a:pPr>
            <a:r>
              <a:rPr lang="zh-CN" altLang="en-US" b="1">
                <a:solidFill>
                  <a:schemeClr val="accent1">
                    <a:lumMod val="75000"/>
                  </a:schemeClr>
                </a:solidFill>
              </a:rPr>
              <a:t>值日表落实</a:t>
            </a:r>
            <a:endParaRPr lang="zh-CN" altLang="en-US" b="1">
              <a:solidFill>
                <a:schemeClr val="accent1">
                  <a:lumMod val="75000"/>
                </a:schemeClr>
              </a:solidFill>
            </a:endParaRPr>
          </a:p>
          <a:p>
            <a:pPr>
              <a:lnSpc>
                <a:spcPct val="100000"/>
              </a:lnSpc>
            </a:pPr>
            <a:r>
              <a:rPr lang="zh-CN" altLang="en-US" b="1">
                <a:solidFill>
                  <a:schemeClr val="accent1">
                    <a:lumMod val="60000"/>
                    <a:lumOff val="40000"/>
                  </a:schemeClr>
                </a:solidFill>
              </a:rPr>
              <a:t>新赛季报销问题</a:t>
            </a:r>
            <a:endParaRPr lang="zh-CN" altLang="en-US" b="1">
              <a:solidFill>
                <a:schemeClr val="accent1">
                  <a:lumMod val="60000"/>
                  <a:lumOff val="40000"/>
                </a:schemeClr>
              </a:solidFill>
            </a:endParaRPr>
          </a:p>
          <a:p>
            <a:pPr>
              <a:lnSpc>
                <a:spcPct val="100000"/>
              </a:lnSpc>
            </a:pPr>
            <a:r>
              <a:rPr lang="zh-CN" altLang="en-US" b="1">
                <a:solidFill>
                  <a:schemeClr val="accent1">
                    <a:lumMod val="60000"/>
                    <a:lumOff val="40000"/>
                  </a:schemeClr>
                </a:solidFill>
              </a:rPr>
              <a:t>线上信息交流</a:t>
            </a:r>
            <a:endParaRPr lang="zh-CN" altLang="en-US" b="1">
              <a:solidFill>
                <a:schemeClr val="accent1">
                  <a:lumMod val="60000"/>
                  <a:lumOff val="40000"/>
                </a:schemeClr>
              </a:solidFill>
            </a:endParaRPr>
          </a:p>
          <a:p>
            <a:pPr>
              <a:lnSpc>
                <a:spcPct val="100000"/>
              </a:lnSpc>
            </a:pPr>
            <a:r>
              <a:rPr lang="en-US" altLang="zh-CN" b="1">
                <a:solidFill>
                  <a:schemeClr val="accent1">
                    <a:lumMod val="60000"/>
                    <a:lumOff val="40000"/>
                  </a:schemeClr>
                </a:solidFill>
              </a:rPr>
              <a:t>708</a:t>
            </a:r>
            <a:r>
              <a:rPr lang="zh-CN" altLang="en-US" b="1">
                <a:solidFill>
                  <a:schemeClr val="accent1">
                    <a:lumMod val="60000"/>
                    <a:lumOff val="40000"/>
                  </a:schemeClr>
                </a:solidFill>
              </a:rPr>
              <a:t>的使用</a:t>
            </a:r>
            <a:endParaRPr lang="zh-CN" altLang="en-US" b="1">
              <a:solidFill>
                <a:schemeClr val="accent1">
                  <a:lumMod val="60000"/>
                  <a:lumOff val="40000"/>
                </a:schemeClr>
              </a:solidFill>
            </a:endParaRPr>
          </a:p>
          <a:p>
            <a:pPr>
              <a:lnSpc>
                <a:spcPct val="100000"/>
              </a:lnSpc>
            </a:pPr>
            <a:endParaRPr lang="zh-CN" altLang="en-US" b="1">
              <a:solidFill>
                <a:schemeClr val="accent1">
                  <a:lumMod val="75000"/>
                </a:schemeClr>
              </a:solidFill>
            </a:endParaRPr>
          </a:p>
          <a:p>
            <a:pPr marL="0" indent="0">
              <a:buNone/>
            </a:pPr>
            <a:endParaRPr lang="zh-CN" altLang="en-US" b="1">
              <a:solidFill>
                <a:schemeClr val="accent1">
                  <a:lumMod val="75000"/>
                </a:schemeClr>
              </a:solidFill>
            </a:endParaRPr>
          </a:p>
        </p:txBody>
      </p:sp>
      <p:sp>
        <p:nvSpPr>
          <p:cNvPr id="4" name="文本框 3"/>
          <p:cNvSpPr txBox="1"/>
          <p:nvPr/>
        </p:nvSpPr>
        <p:spPr>
          <a:xfrm>
            <a:off x="4512310" y="2407285"/>
            <a:ext cx="7047230" cy="1753235"/>
          </a:xfrm>
          <a:prstGeom prst="rect">
            <a:avLst/>
          </a:prstGeom>
          <a:noFill/>
        </p:spPr>
        <p:txBody>
          <a:bodyPr wrap="square" rtlCol="0">
            <a:spAutoFit/>
          </a:bodyPr>
          <a:p>
            <a:pPr>
              <a:lnSpc>
                <a:spcPct val="150000"/>
              </a:lnSpc>
            </a:pPr>
            <a:r>
              <a:rPr lang="zh-CN" altLang="en-US" sz="2400" b="1">
                <a:solidFill>
                  <a:srgbClr val="FF0000"/>
                </a:solidFill>
              </a:rPr>
              <a:t>值日表在</a:t>
            </a:r>
            <a:r>
              <a:rPr lang="en-US" altLang="zh-CN" sz="2400" b="1">
                <a:solidFill>
                  <a:srgbClr val="FF0000"/>
                </a:solidFill>
              </a:rPr>
              <a:t>23</a:t>
            </a:r>
            <a:r>
              <a:rPr lang="zh-CN" altLang="en-US" sz="2400" b="1">
                <a:solidFill>
                  <a:srgbClr val="FF0000"/>
                </a:solidFill>
              </a:rPr>
              <a:t>赛季大群和</a:t>
            </a:r>
            <a:r>
              <a:rPr lang="en-US" altLang="zh-CN" sz="2400" b="1">
                <a:solidFill>
                  <a:srgbClr val="FF0000"/>
                </a:solidFill>
              </a:rPr>
              <a:t>704</a:t>
            </a:r>
            <a:r>
              <a:rPr lang="zh-CN" altLang="en-US" sz="2400" b="1">
                <a:solidFill>
                  <a:srgbClr val="FF0000"/>
                </a:solidFill>
              </a:rPr>
              <a:t>门口都有公示；</a:t>
            </a:r>
            <a:endParaRPr lang="zh-CN" altLang="en-US" sz="2400" b="1">
              <a:solidFill>
                <a:srgbClr val="FF0000"/>
              </a:solidFill>
            </a:endParaRPr>
          </a:p>
          <a:p>
            <a:pPr>
              <a:lnSpc>
                <a:spcPct val="150000"/>
              </a:lnSpc>
            </a:pPr>
            <a:r>
              <a:rPr lang="zh-CN" altLang="en-US" sz="2400" b="1">
                <a:solidFill>
                  <a:srgbClr val="FF0000"/>
                </a:solidFill>
              </a:rPr>
              <a:t>每天值日完后第二天记得提醒下一组的人；</a:t>
            </a:r>
            <a:endParaRPr lang="zh-CN" altLang="en-US" sz="2400" b="1">
              <a:solidFill>
                <a:srgbClr val="FF0000"/>
              </a:solidFill>
            </a:endParaRPr>
          </a:p>
          <a:p>
            <a:pPr>
              <a:lnSpc>
                <a:spcPct val="150000"/>
              </a:lnSpc>
            </a:pPr>
            <a:r>
              <a:rPr lang="zh-CN" altLang="en-US" sz="2400" b="1">
                <a:solidFill>
                  <a:srgbClr val="FF0000"/>
                </a:solidFill>
              </a:rPr>
              <a:t>以后每月会安排一次大扫除。</a:t>
            </a:r>
            <a:endParaRPr lang="zh-CN" altLang="en-US" sz="2400" b="1">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olidFill>
                  <a:srgbClr val="0B5FAA"/>
                </a:solidFill>
                <a:latin typeface="微软雅黑" panose="020B0503020204020204" pitchFamily="34" charset="-122"/>
                <a:ea typeface="微软雅黑" panose="020B0503020204020204" pitchFamily="34" charset="-122"/>
                <a:cs typeface="+mn-cs"/>
                <a:sym typeface="+mn-ea"/>
              </a:rPr>
              <a:t>注意事项</a:t>
            </a:r>
            <a:endParaRPr lang="zh-CN" altLang="en-US" b="1" dirty="0">
              <a:solidFill>
                <a:srgbClr val="0B5FAA"/>
              </a:solidFill>
              <a:latin typeface="微软雅黑" panose="020B0503020204020204" pitchFamily="34" charset="-122"/>
              <a:ea typeface="微软雅黑" panose="020B0503020204020204" pitchFamily="34" charset="-122"/>
              <a:cs typeface="+mn-cs"/>
              <a:sym typeface="+mn-ea"/>
            </a:endParaRPr>
          </a:p>
        </p:txBody>
      </p:sp>
      <p:sp>
        <p:nvSpPr>
          <p:cNvPr id="3" name="内容占位符 2"/>
          <p:cNvSpPr/>
          <p:nvPr>
            <p:ph idx="1"/>
          </p:nvPr>
        </p:nvSpPr>
        <p:spPr/>
        <p:txBody>
          <a:bodyPr/>
          <a:p>
            <a:pPr>
              <a:lnSpc>
                <a:spcPct val="100000"/>
              </a:lnSpc>
            </a:pPr>
            <a:r>
              <a:rPr lang="zh-CN" altLang="en-US" b="1">
                <a:solidFill>
                  <a:schemeClr val="accent1">
                    <a:lumMod val="60000"/>
                    <a:lumOff val="40000"/>
                  </a:schemeClr>
                </a:solidFill>
              </a:rPr>
              <a:t>物资采购</a:t>
            </a:r>
            <a:endParaRPr lang="zh-CN" altLang="en-US" b="1">
              <a:solidFill>
                <a:schemeClr val="accent1">
                  <a:lumMod val="60000"/>
                  <a:lumOff val="40000"/>
                </a:schemeClr>
              </a:solidFill>
            </a:endParaRPr>
          </a:p>
          <a:p>
            <a:pPr>
              <a:lnSpc>
                <a:spcPct val="100000"/>
              </a:lnSpc>
            </a:pPr>
            <a:r>
              <a:rPr lang="zh-CN" altLang="en-US" b="1">
                <a:solidFill>
                  <a:schemeClr val="accent1">
                    <a:lumMod val="60000"/>
                    <a:lumOff val="40000"/>
                  </a:schemeClr>
                </a:solidFill>
              </a:rPr>
              <a:t>值日表落实</a:t>
            </a:r>
            <a:endParaRPr lang="zh-CN" altLang="en-US" b="1">
              <a:solidFill>
                <a:schemeClr val="accent1">
                  <a:lumMod val="60000"/>
                  <a:lumOff val="40000"/>
                </a:schemeClr>
              </a:solidFill>
            </a:endParaRPr>
          </a:p>
          <a:p>
            <a:pPr>
              <a:lnSpc>
                <a:spcPct val="100000"/>
              </a:lnSpc>
            </a:pPr>
            <a:r>
              <a:rPr lang="zh-CN" altLang="en-US" b="1">
                <a:solidFill>
                  <a:schemeClr val="accent1">
                    <a:lumMod val="75000"/>
                  </a:schemeClr>
                </a:solidFill>
              </a:rPr>
              <a:t>新赛季报销问题</a:t>
            </a:r>
            <a:endParaRPr lang="zh-CN" altLang="en-US" b="1">
              <a:solidFill>
                <a:schemeClr val="accent1">
                  <a:lumMod val="75000"/>
                </a:schemeClr>
              </a:solidFill>
            </a:endParaRPr>
          </a:p>
          <a:p>
            <a:pPr>
              <a:lnSpc>
                <a:spcPct val="100000"/>
              </a:lnSpc>
            </a:pPr>
            <a:r>
              <a:rPr lang="zh-CN" altLang="en-US" b="1">
                <a:solidFill>
                  <a:schemeClr val="accent1">
                    <a:lumMod val="60000"/>
                    <a:lumOff val="40000"/>
                  </a:schemeClr>
                </a:solidFill>
              </a:rPr>
              <a:t>线上信息交流</a:t>
            </a:r>
            <a:endParaRPr lang="zh-CN" altLang="en-US" b="1">
              <a:solidFill>
                <a:schemeClr val="accent1">
                  <a:lumMod val="60000"/>
                  <a:lumOff val="40000"/>
                </a:schemeClr>
              </a:solidFill>
            </a:endParaRPr>
          </a:p>
          <a:p>
            <a:pPr>
              <a:lnSpc>
                <a:spcPct val="100000"/>
              </a:lnSpc>
            </a:pPr>
            <a:r>
              <a:rPr lang="en-US" altLang="zh-CN" b="1">
                <a:solidFill>
                  <a:schemeClr val="accent1">
                    <a:lumMod val="60000"/>
                    <a:lumOff val="40000"/>
                  </a:schemeClr>
                </a:solidFill>
              </a:rPr>
              <a:t>708</a:t>
            </a:r>
            <a:r>
              <a:rPr lang="zh-CN" altLang="en-US" b="1">
                <a:solidFill>
                  <a:schemeClr val="accent1">
                    <a:lumMod val="60000"/>
                    <a:lumOff val="40000"/>
                  </a:schemeClr>
                </a:solidFill>
              </a:rPr>
              <a:t>的使用</a:t>
            </a:r>
            <a:endParaRPr lang="zh-CN" altLang="en-US" b="1">
              <a:solidFill>
                <a:schemeClr val="accent1">
                  <a:lumMod val="60000"/>
                  <a:lumOff val="40000"/>
                </a:schemeClr>
              </a:solidFill>
            </a:endParaRPr>
          </a:p>
          <a:p>
            <a:pPr>
              <a:lnSpc>
                <a:spcPct val="100000"/>
              </a:lnSpc>
            </a:pPr>
            <a:endParaRPr lang="zh-CN" altLang="en-US" b="1">
              <a:solidFill>
                <a:schemeClr val="accent1">
                  <a:lumMod val="75000"/>
                </a:schemeClr>
              </a:solidFill>
            </a:endParaRPr>
          </a:p>
          <a:p>
            <a:pPr marL="0" indent="0">
              <a:buNone/>
            </a:pPr>
            <a:endParaRPr lang="zh-CN" altLang="en-US" b="1">
              <a:solidFill>
                <a:schemeClr val="accent1">
                  <a:lumMod val="75000"/>
                </a:schemeClr>
              </a:solidFill>
            </a:endParaRPr>
          </a:p>
        </p:txBody>
      </p:sp>
      <p:pic>
        <p:nvPicPr>
          <p:cNvPr id="4" name="图片 3"/>
          <p:cNvPicPr>
            <a:picLocks noChangeAspect="1"/>
          </p:cNvPicPr>
          <p:nvPr/>
        </p:nvPicPr>
        <p:blipFill>
          <a:blip r:embed="rId1"/>
          <a:stretch>
            <a:fillRect/>
          </a:stretch>
        </p:blipFill>
        <p:spPr>
          <a:xfrm>
            <a:off x="3972560" y="233680"/>
            <a:ext cx="7994015" cy="645604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olidFill>
                  <a:srgbClr val="0B5FAA"/>
                </a:solidFill>
                <a:latin typeface="微软雅黑" panose="020B0503020204020204" pitchFamily="34" charset="-122"/>
                <a:ea typeface="微软雅黑" panose="020B0503020204020204" pitchFamily="34" charset="-122"/>
                <a:cs typeface="+mn-cs"/>
                <a:sym typeface="+mn-ea"/>
              </a:rPr>
              <a:t>注意事项</a:t>
            </a:r>
            <a:endParaRPr lang="zh-CN" altLang="en-US" b="1" dirty="0">
              <a:solidFill>
                <a:srgbClr val="0B5FAA"/>
              </a:solidFill>
              <a:latin typeface="微软雅黑" panose="020B0503020204020204" pitchFamily="34" charset="-122"/>
              <a:ea typeface="微软雅黑" panose="020B0503020204020204" pitchFamily="34" charset="-122"/>
              <a:cs typeface="+mn-cs"/>
              <a:sym typeface="+mn-ea"/>
            </a:endParaRPr>
          </a:p>
        </p:txBody>
      </p:sp>
      <p:sp>
        <p:nvSpPr>
          <p:cNvPr id="3" name="内容占位符 2"/>
          <p:cNvSpPr/>
          <p:nvPr>
            <p:ph idx="1"/>
          </p:nvPr>
        </p:nvSpPr>
        <p:spPr/>
        <p:txBody>
          <a:bodyPr/>
          <a:p>
            <a:pPr>
              <a:lnSpc>
                <a:spcPct val="100000"/>
              </a:lnSpc>
            </a:pPr>
            <a:r>
              <a:rPr lang="zh-CN" altLang="en-US" b="1">
                <a:solidFill>
                  <a:schemeClr val="accent1">
                    <a:lumMod val="60000"/>
                    <a:lumOff val="40000"/>
                  </a:schemeClr>
                </a:solidFill>
              </a:rPr>
              <a:t>物资采购</a:t>
            </a:r>
            <a:endParaRPr lang="zh-CN" altLang="en-US" b="1">
              <a:solidFill>
                <a:schemeClr val="accent1">
                  <a:lumMod val="60000"/>
                  <a:lumOff val="40000"/>
                </a:schemeClr>
              </a:solidFill>
            </a:endParaRPr>
          </a:p>
          <a:p>
            <a:pPr>
              <a:lnSpc>
                <a:spcPct val="100000"/>
              </a:lnSpc>
            </a:pPr>
            <a:r>
              <a:rPr lang="zh-CN" altLang="en-US" b="1">
                <a:solidFill>
                  <a:schemeClr val="accent1">
                    <a:lumMod val="60000"/>
                    <a:lumOff val="40000"/>
                  </a:schemeClr>
                </a:solidFill>
              </a:rPr>
              <a:t>值日表落实</a:t>
            </a:r>
            <a:endParaRPr lang="zh-CN" altLang="en-US" b="1">
              <a:solidFill>
                <a:schemeClr val="accent1">
                  <a:lumMod val="60000"/>
                  <a:lumOff val="40000"/>
                </a:schemeClr>
              </a:solidFill>
            </a:endParaRPr>
          </a:p>
          <a:p>
            <a:pPr>
              <a:lnSpc>
                <a:spcPct val="100000"/>
              </a:lnSpc>
            </a:pPr>
            <a:r>
              <a:rPr lang="zh-CN" altLang="en-US" b="1">
                <a:solidFill>
                  <a:schemeClr val="accent1">
                    <a:lumMod val="60000"/>
                    <a:lumOff val="40000"/>
                  </a:schemeClr>
                </a:solidFill>
              </a:rPr>
              <a:t>新赛季报销问题</a:t>
            </a:r>
            <a:endParaRPr lang="zh-CN" altLang="en-US" b="1">
              <a:solidFill>
                <a:schemeClr val="accent1">
                  <a:lumMod val="60000"/>
                  <a:lumOff val="40000"/>
                </a:schemeClr>
              </a:solidFill>
            </a:endParaRPr>
          </a:p>
          <a:p>
            <a:pPr>
              <a:lnSpc>
                <a:spcPct val="100000"/>
              </a:lnSpc>
            </a:pPr>
            <a:r>
              <a:rPr lang="zh-CN" altLang="en-US" b="1">
                <a:solidFill>
                  <a:schemeClr val="accent1">
                    <a:lumMod val="75000"/>
                  </a:schemeClr>
                </a:solidFill>
              </a:rPr>
              <a:t>线上信息交流</a:t>
            </a:r>
            <a:endParaRPr lang="zh-CN" altLang="en-US" b="1">
              <a:solidFill>
                <a:schemeClr val="accent1">
                  <a:lumMod val="75000"/>
                </a:schemeClr>
              </a:solidFill>
            </a:endParaRPr>
          </a:p>
          <a:p>
            <a:pPr>
              <a:lnSpc>
                <a:spcPct val="100000"/>
              </a:lnSpc>
            </a:pPr>
            <a:r>
              <a:rPr lang="en-US" altLang="zh-CN" b="1">
                <a:solidFill>
                  <a:schemeClr val="accent1">
                    <a:lumMod val="60000"/>
                    <a:lumOff val="40000"/>
                  </a:schemeClr>
                </a:solidFill>
              </a:rPr>
              <a:t>708</a:t>
            </a:r>
            <a:r>
              <a:rPr lang="zh-CN" altLang="en-US" b="1">
                <a:solidFill>
                  <a:schemeClr val="accent1">
                    <a:lumMod val="60000"/>
                    <a:lumOff val="40000"/>
                  </a:schemeClr>
                </a:solidFill>
              </a:rPr>
              <a:t>的使用</a:t>
            </a:r>
            <a:endParaRPr lang="zh-CN" altLang="en-US" b="1">
              <a:solidFill>
                <a:schemeClr val="accent1">
                  <a:lumMod val="60000"/>
                  <a:lumOff val="40000"/>
                </a:schemeClr>
              </a:solidFill>
            </a:endParaRPr>
          </a:p>
          <a:p>
            <a:pPr>
              <a:lnSpc>
                <a:spcPct val="100000"/>
              </a:lnSpc>
            </a:pPr>
            <a:endParaRPr lang="zh-CN" altLang="en-US" b="1">
              <a:solidFill>
                <a:schemeClr val="accent1">
                  <a:lumMod val="75000"/>
                </a:schemeClr>
              </a:solidFill>
            </a:endParaRPr>
          </a:p>
          <a:p>
            <a:pPr marL="0" indent="0">
              <a:buNone/>
            </a:pPr>
            <a:endParaRPr lang="zh-CN" altLang="en-US" b="1">
              <a:solidFill>
                <a:schemeClr val="accent1">
                  <a:lumMod val="75000"/>
                </a:schemeClr>
              </a:solidFill>
            </a:endParaRPr>
          </a:p>
        </p:txBody>
      </p:sp>
      <p:sp>
        <p:nvSpPr>
          <p:cNvPr id="4" name="文本框 3"/>
          <p:cNvSpPr txBox="1"/>
          <p:nvPr/>
        </p:nvSpPr>
        <p:spPr>
          <a:xfrm>
            <a:off x="4456430" y="2217420"/>
            <a:ext cx="7046595" cy="1814830"/>
          </a:xfrm>
          <a:prstGeom prst="rect">
            <a:avLst/>
          </a:prstGeom>
          <a:noFill/>
        </p:spPr>
        <p:txBody>
          <a:bodyPr wrap="square" rtlCol="0">
            <a:spAutoFit/>
          </a:bodyPr>
          <a:p>
            <a:r>
              <a:rPr lang="zh-CN" altLang="en-US" sz="2400" b="1">
                <a:solidFill>
                  <a:srgbClr val="FF0000"/>
                </a:solidFill>
              </a:rPr>
              <a:t>老生常谈，能在群聊里发的消息，尽量不要私聊。</a:t>
            </a:r>
            <a:r>
              <a:rPr lang="zh-CN" altLang="en-US" sz="8800" b="1">
                <a:solidFill>
                  <a:srgbClr val="FF0000"/>
                </a:solidFill>
              </a:rPr>
              <a:t>尽量不要私聊。</a:t>
            </a:r>
            <a:endParaRPr lang="zh-CN" altLang="en-US" sz="8800" b="1">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olidFill>
                  <a:srgbClr val="0B5FAA"/>
                </a:solidFill>
                <a:latin typeface="微软雅黑" panose="020B0503020204020204" pitchFamily="34" charset="-122"/>
                <a:ea typeface="微软雅黑" panose="020B0503020204020204" pitchFamily="34" charset="-122"/>
                <a:cs typeface="+mn-cs"/>
                <a:sym typeface="+mn-ea"/>
              </a:rPr>
              <a:t>注意事项</a:t>
            </a:r>
            <a:endParaRPr lang="zh-CN" altLang="en-US" b="1" dirty="0">
              <a:solidFill>
                <a:srgbClr val="0B5FAA"/>
              </a:solidFill>
              <a:latin typeface="微软雅黑" panose="020B0503020204020204" pitchFamily="34" charset="-122"/>
              <a:ea typeface="微软雅黑" panose="020B0503020204020204" pitchFamily="34" charset="-122"/>
              <a:cs typeface="+mn-cs"/>
              <a:sym typeface="+mn-ea"/>
            </a:endParaRPr>
          </a:p>
        </p:txBody>
      </p:sp>
      <p:sp>
        <p:nvSpPr>
          <p:cNvPr id="3" name="内容占位符 2"/>
          <p:cNvSpPr/>
          <p:nvPr>
            <p:ph idx="1"/>
          </p:nvPr>
        </p:nvSpPr>
        <p:spPr/>
        <p:txBody>
          <a:bodyPr/>
          <a:p>
            <a:pPr>
              <a:lnSpc>
                <a:spcPct val="100000"/>
              </a:lnSpc>
            </a:pPr>
            <a:r>
              <a:rPr lang="zh-CN" altLang="en-US" b="1">
                <a:solidFill>
                  <a:schemeClr val="accent1">
                    <a:lumMod val="60000"/>
                    <a:lumOff val="40000"/>
                  </a:schemeClr>
                </a:solidFill>
              </a:rPr>
              <a:t>物资采购</a:t>
            </a:r>
            <a:endParaRPr lang="zh-CN" altLang="en-US" b="1">
              <a:solidFill>
                <a:schemeClr val="accent1">
                  <a:lumMod val="60000"/>
                  <a:lumOff val="40000"/>
                </a:schemeClr>
              </a:solidFill>
            </a:endParaRPr>
          </a:p>
          <a:p>
            <a:pPr>
              <a:lnSpc>
                <a:spcPct val="100000"/>
              </a:lnSpc>
            </a:pPr>
            <a:r>
              <a:rPr lang="zh-CN" altLang="en-US" b="1">
                <a:solidFill>
                  <a:schemeClr val="accent1">
                    <a:lumMod val="60000"/>
                    <a:lumOff val="40000"/>
                  </a:schemeClr>
                </a:solidFill>
              </a:rPr>
              <a:t>值日表落实</a:t>
            </a:r>
            <a:endParaRPr lang="zh-CN" altLang="en-US" b="1">
              <a:solidFill>
                <a:schemeClr val="accent1">
                  <a:lumMod val="60000"/>
                  <a:lumOff val="40000"/>
                </a:schemeClr>
              </a:solidFill>
            </a:endParaRPr>
          </a:p>
          <a:p>
            <a:pPr>
              <a:lnSpc>
                <a:spcPct val="100000"/>
              </a:lnSpc>
            </a:pPr>
            <a:r>
              <a:rPr lang="zh-CN" altLang="en-US" b="1">
                <a:solidFill>
                  <a:schemeClr val="accent1">
                    <a:lumMod val="60000"/>
                    <a:lumOff val="40000"/>
                  </a:schemeClr>
                </a:solidFill>
              </a:rPr>
              <a:t>新赛季报销问题</a:t>
            </a:r>
            <a:endParaRPr lang="zh-CN" altLang="en-US" b="1">
              <a:solidFill>
                <a:schemeClr val="accent1">
                  <a:lumMod val="60000"/>
                  <a:lumOff val="40000"/>
                </a:schemeClr>
              </a:solidFill>
            </a:endParaRPr>
          </a:p>
          <a:p>
            <a:pPr>
              <a:lnSpc>
                <a:spcPct val="100000"/>
              </a:lnSpc>
            </a:pPr>
            <a:r>
              <a:rPr lang="zh-CN" altLang="en-US" b="1">
                <a:solidFill>
                  <a:schemeClr val="accent1">
                    <a:lumMod val="60000"/>
                    <a:lumOff val="40000"/>
                  </a:schemeClr>
                </a:solidFill>
              </a:rPr>
              <a:t>线上信息交流</a:t>
            </a:r>
            <a:endParaRPr lang="zh-CN" altLang="en-US" b="1">
              <a:solidFill>
                <a:schemeClr val="accent1">
                  <a:lumMod val="60000"/>
                  <a:lumOff val="40000"/>
                </a:schemeClr>
              </a:solidFill>
            </a:endParaRPr>
          </a:p>
          <a:p>
            <a:pPr>
              <a:lnSpc>
                <a:spcPct val="100000"/>
              </a:lnSpc>
            </a:pPr>
            <a:r>
              <a:rPr lang="en-US" altLang="zh-CN" b="1">
                <a:solidFill>
                  <a:schemeClr val="accent1">
                    <a:lumMod val="75000"/>
                  </a:schemeClr>
                </a:solidFill>
              </a:rPr>
              <a:t>708</a:t>
            </a:r>
            <a:r>
              <a:rPr lang="zh-CN" altLang="en-US" b="1">
                <a:solidFill>
                  <a:schemeClr val="accent1">
                    <a:lumMod val="75000"/>
                  </a:schemeClr>
                </a:solidFill>
              </a:rPr>
              <a:t>的使用</a:t>
            </a:r>
            <a:endParaRPr lang="zh-CN" altLang="en-US" b="1">
              <a:solidFill>
                <a:schemeClr val="accent1">
                  <a:lumMod val="75000"/>
                </a:schemeClr>
              </a:solidFill>
            </a:endParaRPr>
          </a:p>
          <a:p>
            <a:pPr>
              <a:lnSpc>
                <a:spcPct val="100000"/>
              </a:lnSpc>
            </a:pPr>
            <a:endParaRPr lang="zh-CN" altLang="en-US" b="1">
              <a:solidFill>
                <a:schemeClr val="accent1">
                  <a:lumMod val="75000"/>
                </a:schemeClr>
              </a:solidFill>
            </a:endParaRPr>
          </a:p>
          <a:p>
            <a:pPr marL="0" indent="0">
              <a:buNone/>
            </a:pPr>
            <a:endParaRPr lang="zh-CN" altLang="en-US" b="1">
              <a:solidFill>
                <a:schemeClr val="accent1">
                  <a:lumMod val="75000"/>
                </a:schemeClr>
              </a:solidFill>
            </a:endParaRPr>
          </a:p>
        </p:txBody>
      </p:sp>
      <p:sp>
        <p:nvSpPr>
          <p:cNvPr id="4" name="文本框 3"/>
          <p:cNvSpPr txBox="1"/>
          <p:nvPr/>
        </p:nvSpPr>
        <p:spPr>
          <a:xfrm>
            <a:off x="4392930" y="2610485"/>
            <a:ext cx="6323965" cy="2306955"/>
          </a:xfrm>
          <a:prstGeom prst="rect">
            <a:avLst/>
          </a:prstGeom>
          <a:noFill/>
        </p:spPr>
        <p:txBody>
          <a:bodyPr wrap="square" rtlCol="0">
            <a:spAutoFit/>
          </a:bodyPr>
          <a:p>
            <a:pPr>
              <a:lnSpc>
                <a:spcPct val="100000"/>
              </a:lnSpc>
            </a:pPr>
            <a:r>
              <a:rPr lang="zh-CN" altLang="en-US" sz="2400" b="1">
                <a:solidFill>
                  <a:srgbClr val="FF0000"/>
                </a:solidFill>
              </a:rPr>
              <a:t>每次使用完</a:t>
            </a:r>
            <a:r>
              <a:rPr lang="en-US" altLang="zh-CN" sz="2400" b="1">
                <a:solidFill>
                  <a:srgbClr val="FF0000"/>
                </a:solidFill>
              </a:rPr>
              <a:t>708</a:t>
            </a:r>
            <a:r>
              <a:rPr lang="zh-CN" altLang="en-US" sz="2400" b="1">
                <a:solidFill>
                  <a:srgbClr val="FF0000"/>
                </a:solidFill>
              </a:rPr>
              <a:t>后记得收拾，</a:t>
            </a:r>
            <a:r>
              <a:rPr lang="en-US" altLang="zh-CN" sz="2400" b="1">
                <a:solidFill>
                  <a:srgbClr val="FF0000"/>
                </a:solidFill>
              </a:rPr>
              <a:t>708</a:t>
            </a:r>
            <a:r>
              <a:rPr lang="zh-CN" altLang="en-US" sz="2400" b="1">
                <a:solidFill>
                  <a:srgbClr val="FF0000"/>
                </a:solidFill>
              </a:rPr>
              <a:t>不止咱们战队在用，要是因为使用后一团糟被</a:t>
            </a:r>
            <a:r>
              <a:rPr lang="en-US" altLang="zh-CN" sz="2400" b="1">
                <a:solidFill>
                  <a:srgbClr val="FF0000"/>
                </a:solidFill>
              </a:rPr>
              <a:t>__ __</a:t>
            </a:r>
            <a:r>
              <a:rPr lang="zh-CN" altLang="en-US" sz="2400" b="1">
                <a:solidFill>
                  <a:srgbClr val="FF0000"/>
                </a:solidFill>
              </a:rPr>
              <a:t>发现，然后举报，多没面子。</a:t>
            </a:r>
            <a:endParaRPr lang="zh-CN" altLang="en-US" sz="2400" b="1">
              <a:solidFill>
                <a:srgbClr val="FF0000"/>
              </a:solidFill>
            </a:endParaRPr>
          </a:p>
          <a:p>
            <a:pPr>
              <a:lnSpc>
                <a:spcPct val="100000"/>
              </a:lnSpc>
            </a:pPr>
            <a:endParaRPr lang="zh-CN" altLang="en-US" sz="2400" b="1">
              <a:solidFill>
                <a:srgbClr val="FF0000"/>
              </a:solidFill>
            </a:endParaRPr>
          </a:p>
          <a:p>
            <a:pPr>
              <a:lnSpc>
                <a:spcPct val="100000"/>
              </a:lnSpc>
            </a:pPr>
            <a:r>
              <a:rPr lang="zh-CN" altLang="en-US" sz="2400" b="1">
                <a:solidFill>
                  <a:srgbClr val="FF0000"/>
                </a:solidFill>
              </a:rPr>
              <a:t>负责人需要用</a:t>
            </a:r>
            <a:r>
              <a:rPr lang="en-US" altLang="zh-CN" sz="2400" b="1">
                <a:solidFill>
                  <a:srgbClr val="FF0000"/>
                </a:solidFill>
              </a:rPr>
              <a:t>708</a:t>
            </a:r>
            <a:r>
              <a:rPr lang="zh-CN" altLang="en-US" sz="2400" b="1">
                <a:solidFill>
                  <a:srgbClr val="FF0000"/>
                </a:solidFill>
              </a:rPr>
              <a:t>开组会记得提前和我说，我去申请，免得被</a:t>
            </a:r>
            <a:r>
              <a:rPr lang="en-US" altLang="zh-CN" sz="2400" b="1">
                <a:solidFill>
                  <a:srgbClr val="FF0000"/>
                </a:solidFill>
              </a:rPr>
              <a:t>__ __</a:t>
            </a:r>
            <a:r>
              <a:rPr lang="zh-CN" altLang="en-US" sz="2400" b="1">
                <a:solidFill>
                  <a:srgbClr val="FF0000"/>
                </a:solidFill>
              </a:rPr>
              <a:t>抢了。</a:t>
            </a:r>
            <a:endParaRPr lang="zh-CN" altLang="en-US" sz="2400" b="1">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838200" y="365125"/>
            <a:ext cx="10515600" cy="3002280"/>
          </a:xfrm>
        </p:spPr>
        <p:txBody>
          <a:bodyPr/>
          <a:p>
            <a:pPr algn="ctr"/>
            <a:r>
              <a:rPr lang="zh-CN" altLang="en-US" sz="7200" b="1" dirty="0">
                <a:solidFill>
                  <a:srgbClr val="0B5FAA"/>
                </a:solidFill>
                <a:latin typeface="微软雅黑" panose="020B0503020204020204" pitchFamily="34" charset="-122"/>
                <a:ea typeface="微软雅黑" panose="020B0503020204020204" pitchFamily="34" charset="-122"/>
                <a:cs typeface="+mn-cs"/>
              </a:rPr>
              <a:t>展翅天穹</a:t>
            </a:r>
            <a:r>
              <a:rPr lang="en-US" altLang="zh-CN" sz="7200" b="1" dirty="0">
                <a:solidFill>
                  <a:schemeClr val="bg1"/>
                </a:solidFill>
                <a:latin typeface="微软雅黑" panose="020B0503020204020204" pitchFamily="34" charset="-122"/>
                <a:ea typeface="微软雅黑" panose="020B0503020204020204" pitchFamily="34" charset="-122"/>
                <a:cs typeface="+mn-cs"/>
              </a:rPr>
              <a:t>....... </a:t>
            </a:r>
            <a:r>
              <a:rPr lang="en-US" altLang="zh-CN" sz="7200" b="1" dirty="0">
                <a:solidFill>
                  <a:srgbClr val="0B5FAA"/>
                </a:solidFill>
                <a:latin typeface="微软雅黑" panose="020B0503020204020204" pitchFamily="34" charset="-122"/>
                <a:ea typeface="微软雅黑" panose="020B0503020204020204" pitchFamily="34" charset="-122"/>
                <a:cs typeface="+mn-cs"/>
              </a:rPr>
              <a:t>  </a:t>
            </a:r>
            <a:br>
              <a:rPr lang="zh-CN" altLang="en-US" sz="7200" b="1" dirty="0">
                <a:solidFill>
                  <a:srgbClr val="0B5FAA"/>
                </a:solidFill>
                <a:latin typeface="微软雅黑" panose="020B0503020204020204" pitchFamily="34" charset="-122"/>
                <a:ea typeface="微软雅黑" panose="020B0503020204020204" pitchFamily="34" charset="-122"/>
                <a:cs typeface="+mn-cs"/>
              </a:rPr>
            </a:br>
            <a:r>
              <a:rPr lang="zh-CN" altLang="en-US" sz="7200" b="1" dirty="0">
                <a:solidFill>
                  <a:srgbClr val="0B5FAA"/>
                </a:solidFill>
                <a:latin typeface="微软雅黑" panose="020B0503020204020204" pitchFamily="34" charset="-122"/>
                <a:ea typeface="微软雅黑" panose="020B0503020204020204" pitchFamily="34" charset="-122"/>
                <a:cs typeface="+mn-cs"/>
              </a:rPr>
              <a:t> </a:t>
            </a:r>
            <a:r>
              <a:rPr lang="en-US" altLang="zh-CN" sz="7200" b="1" dirty="0">
                <a:solidFill>
                  <a:srgbClr val="0B5FAA"/>
                </a:solidFill>
                <a:latin typeface="微软雅黑" panose="020B0503020204020204" pitchFamily="34" charset="-122"/>
                <a:ea typeface="微软雅黑" panose="020B0503020204020204" pitchFamily="34" charset="-122"/>
                <a:cs typeface="+mn-cs"/>
              </a:rPr>
              <a:t>      </a:t>
            </a:r>
            <a:r>
              <a:rPr lang="zh-CN" altLang="en-US" sz="7200" b="1" dirty="0">
                <a:solidFill>
                  <a:srgbClr val="0B5FAA"/>
                </a:solidFill>
                <a:latin typeface="微软雅黑" panose="020B0503020204020204" pitchFamily="34" charset="-122"/>
                <a:ea typeface="微软雅黑" panose="020B0503020204020204" pitchFamily="34" charset="-122"/>
                <a:cs typeface="+mn-cs"/>
              </a:rPr>
              <a:t>向死而生</a:t>
            </a:r>
            <a:endParaRPr lang="zh-CN" altLang="en-US" sz="7200" b="1" dirty="0">
              <a:solidFill>
                <a:srgbClr val="0B5FAA"/>
              </a:solidFill>
              <a:latin typeface="微软雅黑" panose="020B0503020204020204" pitchFamily="34" charset="-122"/>
              <a:ea typeface="微软雅黑" panose="020B0503020204020204" pitchFamily="34" charset="-122"/>
              <a:cs typeface="+mn-cs"/>
            </a:endParaRPr>
          </a:p>
        </p:txBody>
      </p:sp>
      <p:pic>
        <p:nvPicPr>
          <p:cNvPr id="7" name="图片 6" descr="战队LOGO"/>
          <p:cNvPicPr>
            <a:picLocks noChangeAspect="1"/>
          </p:cNvPicPr>
          <p:nvPr/>
        </p:nvPicPr>
        <p:blipFill>
          <a:blip r:embed="rId1"/>
          <a:stretch>
            <a:fillRect/>
          </a:stretch>
        </p:blipFill>
        <p:spPr>
          <a:xfrm>
            <a:off x="3166745" y="2667635"/>
            <a:ext cx="5704840" cy="43541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indent="-228600" algn="l">
              <a:spcBef>
                <a:spcPts val="1000"/>
              </a:spcBef>
              <a:buClrTx/>
              <a:buSzTx/>
              <a:buNone/>
            </a:pPr>
            <a:r>
              <a:rPr lang="zh-CN" altLang="en-US" b="1" dirty="0">
                <a:solidFill>
                  <a:srgbClr val="0B5FAA"/>
                </a:solidFill>
                <a:latin typeface="微软雅黑" panose="020B0503020204020204" pitchFamily="34" charset="-122"/>
                <a:ea typeface="微软雅黑" panose="020B0503020204020204" pitchFamily="34" charset="-122"/>
                <a:cs typeface="+mn-cs"/>
              </a:rPr>
              <a:t>会议</a:t>
            </a:r>
            <a:r>
              <a:rPr lang="zh-CN" altLang="en-US" b="1" dirty="0">
                <a:solidFill>
                  <a:schemeClr val="accent1">
                    <a:lumMod val="75000"/>
                  </a:schemeClr>
                </a:solidFill>
                <a:latin typeface="微软雅黑" panose="020B0503020204020204" pitchFamily="34" charset="-122"/>
                <a:ea typeface="微软雅黑" panose="020B0503020204020204" pitchFamily="34" charset="-122"/>
                <a:cs typeface="+mn-cs"/>
              </a:rPr>
              <a:t>纲要</a:t>
            </a:r>
            <a:endParaRPr lang="zh-CN" altLang="en-US" b="1" dirty="0">
              <a:solidFill>
                <a:schemeClr val="accent1">
                  <a:lumMod val="75000"/>
                </a:schemeClr>
              </a:solidFill>
              <a:latin typeface="微软雅黑" panose="020B0503020204020204" pitchFamily="34" charset="-122"/>
              <a:ea typeface="微软雅黑" panose="020B0503020204020204" pitchFamily="34" charset="-122"/>
              <a:cs typeface="+mn-cs"/>
            </a:endParaRPr>
          </a:p>
        </p:txBody>
      </p:sp>
      <p:sp>
        <p:nvSpPr>
          <p:cNvPr id="4" name="文本框 3"/>
          <p:cNvSpPr txBox="1"/>
          <p:nvPr/>
        </p:nvSpPr>
        <p:spPr>
          <a:xfrm>
            <a:off x="940435" y="1691005"/>
            <a:ext cx="6167755" cy="2416810"/>
          </a:xfrm>
          <a:prstGeom prst="rect">
            <a:avLst/>
          </a:prstGeom>
          <a:noFill/>
        </p:spPr>
        <p:txBody>
          <a:bodyPr wrap="square" rtlCol="0">
            <a:spAutoFit/>
          </a:bodyPr>
          <a:p>
            <a:pPr>
              <a:lnSpc>
                <a:spcPct val="210000"/>
              </a:lnSpc>
            </a:pPr>
            <a:r>
              <a:rPr lang="en-US" altLang="zh-CN" sz="2400" b="1">
                <a:solidFill>
                  <a:schemeClr val="accent1">
                    <a:lumMod val="75000"/>
                  </a:schemeClr>
                </a:solidFill>
              </a:rPr>
              <a:t>1.</a:t>
            </a:r>
            <a:r>
              <a:rPr lang="zh-CN" altLang="en-US" sz="2400" b="1">
                <a:solidFill>
                  <a:schemeClr val="accent1">
                    <a:lumMod val="75000"/>
                  </a:schemeClr>
                </a:solidFill>
              </a:rPr>
              <a:t>新</a:t>
            </a:r>
            <a:r>
              <a:rPr lang="zh-CN" altLang="en-US" sz="2400" b="1">
                <a:solidFill>
                  <a:schemeClr val="accent1">
                    <a:lumMod val="75000"/>
                  </a:schemeClr>
                </a:solidFill>
              </a:rPr>
              <a:t>赛季总体时间规划</a:t>
            </a:r>
            <a:r>
              <a:rPr lang="zh-CN" altLang="en-US" sz="2400" b="1">
                <a:solidFill>
                  <a:schemeClr val="accent1">
                    <a:lumMod val="75000"/>
                  </a:schemeClr>
                </a:solidFill>
              </a:rPr>
              <a:t>；</a:t>
            </a:r>
            <a:endParaRPr lang="zh-CN" altLang="en-US" sz="2400" b="1">
              <a:solidFill>
                <a:schemeClr val="accent1">
                  <a:lumMod val="75000"/>
                </a:schemeClr>
              </a:solidFill>
            </a:endParaRPr>
          </a:p>
          <a:p>
            <a:pPr>
              <a:lnSpc>
                <a:spcPct val="210000"/>
              </a:lnSpc>
            </a:pPr>
            <a:r>
              <a:rPr lang="en-US" altLang="zh-CN" sz="2400" b="1">
                <a:solidFill>
                  <a:schemeClr val="accent1">
                    <a:lumMod val="75000"/>
                  </a:schemeClr>
                </a:solidFill>
              </a:rPr>
              <a:t>2.</a:t>
            </a:r>
            <a:r>
              <a:rPr lang="zh-CN" altLang="en-US" sz="2400" b="1">
                <a:solidFill>
                  <a:schemeClr val="accent1">
                    <a:lumMod val="75000"/>
                  </a:schemeClr>
                </a:solidFill>
              </a:rPr>
              <a:t>近期事务</a:t>
            </a:r>
            <a:r>
              <a:rPr lang="zh-CN" altLang="en-US" sz="2400" b="1">
                <a:solidFill>
                  <a:schemeClr val="accent1">
                    <a:lumMod val="75000"/>
                  </a:schemeClr>
                </a:solidFill>
              </a:rPr>
              <a:t>；</a:t>
            </a:r>
            <a:endParaRPr lang="zh-CN" altLang="en-US" sz="2400" b="1">
              <a:solidFill>
                <a:schemeClr val="accent1">
                  <a:lumMod val="75000"/>
                </a:schemeClr>
              </a:solidFill>
            </a:endParaRPr>
          </a:p>
          <a:p>
            <a:pPr>
              <a:lnSpc>
                <a:spcPct val="210000"/>
              </a:lnSpc>
            </a:pPr>
            <a:r>
              <a:rPr lang="en-US" altLang="zh-CN" sz="2400" b="1">
                <a:solidFill>
                  <a:schemeClr val="accent1">
                    <a:lumMod val="75000"/>
                  </a:schemeClr>
                </a:solidFill>
              </a:rPr>
              <a:t>3.</a:t>
            </a:r>
            <a:r>
              <a:rPr lang="zh-CN" altLang="en-US" sz="2400" b="1">
                <a:solidFill>
                  <a:schemeClr val="accent1">
                    <a:lumMod val="75000"/>
                  </a:schemeClr>
                </a:solidFill>
              </a:rPr>
              <a:t>其他注意事项</a:t>
            </a:r>
            <a:r>
              <a:rPr lang="zh-CN" altLang="en-US" sz="2400" b="1">
                <a:solidFill>
                  <a:schemeClr val="accent1">
                    <a:lumMod val="75000"/>
                  </a:schemeClr>
                </a:solidFill>
              </a:rPr>
              <a:t>；</a:t>
            </a:r>
            <a:endParaRPr lang="zh-CN" altLang="en-US" sz="2400" b="1">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indent="-228600" algn="l">
              <a:spcBef>
                <a:spcPts val="1000"/>
              </a:spcBef>
              <a:buClrTx/>
              <a:buSzTx/>
              <a:buNone/>
            </a:pPr>
            <a:r>
              <a:rPr lang="zh-CN" altLang="en-US" b="1" dirty="0">
                <a:solidFill>
                  <a:srgbClr val="0B5FAA"/>
                </a:solidFill>
                <a:latin typeface="微软雅黑" panose="020B0503020204020204" pitchFamily="34" charset="-122"/>
                <a:ea typeface="微软雅黑" panose="020B0503020204020204" pitchFamily="34" charset="-122"/>
                <a:cs typeface="+mn-cs"/>
              </a:rPr>
              <a:t>新</a:t>
            </a:r>
            <a:r>
              <a:rPr lang="zh-CN" altLang="en-US" b="1" dirty="0">
                <a:solidFill>
                  <a:srgbClr val="0B5FAA"/>
                </a:solidFill>
                <a:latin typeface="微软雅黑" panose="020B0503020204020204" pitchFamily="34" charset="-122"/>
                <a:ea typeface="微软雅黑" panose="020B0503020204020204" pitchFamily="34" charset="-122"/>
                <a:cs typeface="+mn-cs"/>
              </a:rPr>
              <a:t>赛季总体时间规划</a:t>
            </a:r>
            <a:endParaRPr lang="zh-CN" altLang="en-US" b="1" dirty="0">
              <a:solidFill>
                <a:srgbClr val="0B5FAA"/>
              </a:solidFill>
              <a:latin typeface="微软雅黑" panose="020B0503020204020204" pitchFamily="34" charset="-122"/>
              <a:ea typeface="微软雅黑" panose="020B0503020204020204" pitchFamily="34" charset="-122"/>
              <a:cs typeface="+mn-cs"/>
            </a:endParaRPr>
          </a:p>
        </p:txBody>
      </p:sp>
      <p:pic>
        <p:nvPicPr>
          <p:cNvPr id="5" name="图片 4"/>
          <p:cNvPicPr>
            <a:picLocks noChangeAspect="1"/>
          </p:cNvPicPr>
          <p:nvPr/>
        </p:nvPicPr>
        <p:blipFill>
          <a:blip r:embed="rId1"/>
          <a:stretch>
            <a:fillRect/>
          </a:stretch>
        </p:blipFill>
        <p:spPr>
          <a:xfrm>
            <a:off x="0" y="2091055"/>
            <a:ext cx="11953875" cy="4467225"/>
          </a:xfrm>
          <a:prstGeom prst="rect">
            <a:avLst/>
          </a:prstGeom>
        </p:spPr>
      </p:pic>
      <p:sp>
        <p:nvSpPr>
          <p:cNvPr id="6" name="文本框 5"/>
          <p:cNvSpPr txBox="1"/>
          <p:nvPr/>
        </p:nvSpPr>
        <p:spPr>
          <a:xfrm>
            <a:off x="883920" y="3379470"/>
            <a:ext cx="2904490" cy="368300"/>
          </a:xfrm>
          <a:prstGeom prst="rect">
            <a:avLst/>
          </a:prstGeom>
          <a:noFill/>
        </p:spPr>
        <p:txBody>
          <a:bodyPr wrap="square" rtlCol="0">
            <a:spAutoFit/>
          </a:bodyPr>
          <a:p>
            <a:r>
              <a:rPr lang="zh-CN" altLang="en-US" b="1">
                <a:solidFill>
                  <a:schemeClr val="accent1">
                    <a:lumMod val="75000"/>
                  </a:schemeClr>
                </a:solidFill>
              </a:rPr>
              <a:t>招新培训、能力提升阶段</a:t>
            </a:r>
            <a:endParaRPr lang="zh-CN" altLang="en-US" b="1">
              <a:solidFill>
                <a:schemeClr val="accent1">
                  <a:lumMod val="75000"/>
                </a:schemeClr>
              </a:solidFill>
            </a:endParaRPr>
          </a:p>
        </p:txBody>
      </p:sp>
      <p:sp>
        <p:nvSpPr>
          <p:cNvPr id="7" name="文本框 6"/>
          <p:cNvSpPr txBox="1"/>
          <p:nvPr/>
        </p:nvSpPr>
        <p:spPr>
          <a:xfrm>
            <a:off x="4168140" y="3747770"/>
            <a:ext cx="1859915" cy="368300"/>
          </a:xfrm>
          <a:prstGeom prst="rect">
            <a:avLst/>
          </a:prstGeom>
          <a:noFill/>
        </p:spPr>
        <p:txBody>
          <a:bodyPr wrap="square" rtlCol="0">
            <a:spAutoFit/>
          </a:bodyPr>
          <a:p>
            <a:r>
              <a:rPr lang="zh-CN" altLang="en-US" b="1">
                <a:solidFill>
                  <a:schemeClr val="accent1">
                    <a:lumMod val="75000"/>
                  </a:schemeClr>
                </a:solidFill>
              </a:rPr>
              <a:t>寒假集训</a:t>
            </a:r>
            <a:endParaRPr lang="zh-CN" altLang="en-US" b="1">
              <a:solidFill>
                <a:schemeClr val="accent1">
                  <a:lumMod val="75000"/>
                </a:schemeClr>
              </a:solidFill>
            </a:endParaRPr>
          </a:p>
        </p:txBody>
      </p:sp>
      <p:sp>
        <p:nvSpPr>
          <p:cNvPr id="8" name="文本框 7"/>
          <p:cNvSpPr txBox="1"/>
          <p:nvPr/>
        </p:nvSpPr>
        <p:spPr>
          <a:xfrm>
            <a:off x="6203315" y="3379470"/>
            <a:ext cx="4948555" cy="368300"/>
          </a:xfrm>
          <a:prstGeom prst="rect">
            <a:avLst/>
          </a:prstGeom>
          <a:noFill/>
        </p:spPr>
        <p:txBody>
          <a:bodyPr wrap="square" rtlCol="0">
            <a:spAutoFit/>
          </a:bodyPr>
          <a:p>
            <a:r>
              <a:rPr lang="zh-CN" altLang="en-US" b="1">
                <a:solidFill>
                  <a:schemeClr val="accent1">
                    <a:lumMod val="75000"/>
                  </a:schemeClr>
                </a:solidFill>
              </a:rPr>
              <a:t>迭代与测试阶段</a:t>
            </a:r>
            <a:endParaRPr lang="zh-CN" altLang="en-US" b="1">
              <a:solidFill>
                <a:schemeClr val="accent1">
                  <a:lumMod val="75000"/>
                </a:schemeClr>
              </a:solidFill>
            </a:endParaRPr>
          </a:p>
        </p:txBody>
      </p:sp>
      <p:sp>
        <p:nvSpPr>
          <p:cNvPr id="9" name="文本框 8"/>
          <p:cNvSpPr txBox="1"/>
          <p:nvPr/>
        </p:nvSpPr>
        <p:spPr>
          <a:xfrm>
            <a:off x="9439275" y="3793490"/>
            <a:ext cx="3081655" cy="368300"/>
          </a:xfrm>
          <a:prstGeom prst="rect">
            <a:avLst/>
          </a:prstGeom>
          <a:noFill/>
        </p:spPr>
        <p:txBody>
          <a:bodyPr wrap="square" rtlCol="0">
            <a:spAutoFit/>
          </a:bodyPr>
          <a:p>
            <a:r>
              <a:rPr lang="zh-CN" altLang="en-US" b="1">
                <a:solidFill>
                  <a:schemeClr val="accent1">
                    <a:lumMod val="75000"/>
                  </a:schemeClr>
                </a:solidFill>
              </a:rPr>
              <a:t>国赛备赛</a:t>
            </a:r>
            <a:endParaRPr lang="zh-CN" altLang="en-US" b="1">
              <a:solidFill>
                <a:schemeClr val="accent1">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indent="-228600" algn="l">
              <a:spcBef>
                <a:spcPts val="1000"/>
              </a:spcBef>
              <a:buClrTx/>
              <a:buSzTx/>
              <a:buNone/>
            </a:pPr>
            <a:r>
              <a:rPr lang="zh-CN" altLang="en-US" b="1" dirty="0">
                <a:solidFill>
                  <a:srgbClr val="0B5FAA"/>
                </a:solidFill>
                <a:latin typeface="微软雅黑" panose="020B0503020204020204" pitchFamily="34" charset="-122"/>
                <a:ea typeface="微软雅黑" panose="020B0503020204020204" pitchFamily="34" charset="-122"/>
                <a:cs typeface="+mn-cs"/>
              </a:rPr>
              <a:t>新</a:t>
            </a:r>
            <a:r>
              <a:rPr lang="zh-CN" altLang="en-US" b="1" dirty="0">
                <a:solidFill>
                  <a:srgbClr val="0B5FAA"/>
                </a:solidFill>
                <a:latin typeface="微软雅黑" panose="020B0503020204020204" pitchFamily="34" charset="-122"/>
                <a:ea typeface="微软雅黑" panose="020B0503020204020204" pitchFamily="34" charset="-122"/>
                <a:cs typeface="+mn-cs"/>
              </a:rPr>
              <a:t>赛季总体时间规划</a:t>
            </a:r>
            <a:endParaRPr lang="zh-CN" altLang="en-US" b="1" dirty="0">
              <a:solidFill>
                <a:srgbClr val="0B5FAA"/>
              </a:solidFill>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838200" y="1691005"/>
            <a:ext cx="4694555" cy="521970"/>
          </a:xfrm>
          <a:prstGeom prst="rect">
            <a:avLst/>
          </a:prstGeom>
          <a:noFill/>
        </p:spPr>
        <p:txBody>
          <a:bodyPr wrap="square" rtlCol="0">
            <a:spAutoFit/>
          </a:bodyPr>
          <a:p>
            <a:r>
              <a:rPr lang="zh-CN" altLang="en-US" sz="2800" b="1">
                <a:solidFill>
                  <a:schemeClr val="accent1">
                    <a:lumMod val="75000"/>
                  </a:schemeClr>
                </a:solidFill>
              </a:rPr>
              <a:t>招新培训、能力提升阶段</a:t>
            </a:r>
            <a:endParaRPr lang="zh-CN" altLang="en-US" sz="2800" b="1">
              <a:solidFill>
                <a:schemeClr val="accent1">
                  <a:lumMod val="75000"/>
                </a:schemeClr>
              </a:solidFill>
            </a:endParaRPr>
          </a:p>
        </p:txBody>
      </p:sp>
      <p:sp>
        <p:nvSpPr>
          <p:cNvPr id="7" name="文本框 6"/>
          <p:cNvSpPr txBox="1"/>
          <p:nvPr/>
        </p:nvSpPr>
        <p:spPr>
          <a:xfrm>
            <a:off x="838200" y="2212975"/>
            <a:ext cx="1859915" cy="521970"/>
          </a:xfrm>
          <a:prstGeom prst="rect">
            <a:avLst/>
          </a:prstGeom>
          <a:noFill/>
        </p:spPr>
        <p:txBody>
          <a:bodyPr wrap="square" rtlCol="0">
            <a:spAutoFit/>
          </a:bodyPr>
          <a:p>
            <a:r>
              <a:rPr lang="zh-CN" altLang="en-US" sz="2800" b="1">
                <a:solidFill>
                  <a:schemeClr val="accent1">
                    <a:lumMod val="60000"/>
                    <a:lumOff val="40000"/>
                  </a:schemeClr>
                </a:solidFill>
              </a:rPr>
              <a:t>寒假集训</a:t>
            </a:r>
            <a:endParaRPr lang="zh-CN" altLang="en-US" sz="2800" b="1">
              <a:solidFill>
                <a:schemeClr val="accent1">
                  <a:lumMod val="60000"/>
                  <a:lumOff val="40000"/>
                </a:schemeClr>
              </a:solidFill>
            </a:endParaRPr>
          </a:p>
        </p:txBody>
      </p:sp>
      <p:sp>
        <p:nvSpPr>
          <p:cNvPr id="8" name="文本框 7"/>
          <p:cNvSpPr txBox="1"/>
          <p:nvPr/>
        </p:nvSpPr>
        <p:spPr>
          <a:xfrm>
            <a:off x="838200" y="2734945"/>
            <a:ext cx="4948555" cy="521970"/>
          </a:xfrm>
          <a:prstGeom prst="rect">
            <a:avLst/>
          </a:prstGeom>
          <a:noFill/>
        </p:spPr>
        <p:txBody>
          <a:bodyPr wrap="square" rtlCol="0">
            <a:spAutoFit/>
          </a:bodyPr>
          <a:p>
            <a:r>
              <a:rPr lang="zh-CN" altLang="en-US" sz="2800" b="1">
                <a:solidFill>
                  <a:schemeClr val="accent1">
                    <a:lumMod val="60000"/>
                    <a:lumOff val="40000"/>
                  </a:schemeClr>
                </a:solidFill>
              </a:rPr>
              <a:t>迭代与测试阶段</a:t>
            </a:r>
            <a:endParaRPr lang="zh-CN" altLang="en-US" sz="2800" b="1">
              <a:solidFill>
                <a:schemeClr val="accent1">
                  <a:lumMod val="60000"/>
                  <a:lumOff val="40000"/>
                </a:schemeClr>
              </a:solidFill>
            </a:endParaRPr>
          </a:p>
        </p:txBody>
      </p:sp>
      <p:sp>
        <p:nvSpPr>
          <p:cNvPr id="9" name="文本框 8"/>
          <p:cNvSpPr txBox="1"/>
          <p:nvPr/>
        </p:nvSpPr>
        <p:spPr>
          <a:xfrm>
            <a:off x="838200" y="3256915"/>
            <a:ext cx="3081655" cy="521970"/>
          </a:xfrm>
          <a:prstGeom prst="rect">
            <a:avLst/>
          </a:prstGeom>
          <a:noFill/>
        </p:spPr>
        <p:txBody>
          <a:bodyPr wrap="square" rtlCol="0">
            <a:spAutoFit/>
          </a:bodyPr>
          <a:p>
            <a:r>
              <a:rPr lang="zh-CN" altLang="en-US" sz="2800" b="1">
                <a:solidFill>
                  <a:schemeClr val="accent1">
                    <a:lumMod val="60000"/>
                    <a:lumOff val="40000"/>
                  </a:schemeClr>
                </a:solidFill>
              </a:rPr>
              <a:t>国赛备赛</a:t>
            </a:r>
            <a:endParaRPr lang="zh-CN" altLang="en-US" sz="2800" b="1">
              <a:solidFill>
                <a:schemeClr val="accent1">
                  <a:lumMod val="60000"/>
                  <a:lumOff val="40000"/>
                </a:schemeClr>
              </a:solidFill>
            </a:endParaRPr>
          </a:p>
        </p:txBody>
      </p:sp>
      <p:sp>
        <p:nvSpPr>
          <p:cNvPr id="3" name="文本框 2"/>
          <p:cNvSpPr txBox="1"/>
          <p:nvPr/>
        </p:nvSpPr>
        <p:spPr>
          <a:xfrm>
            <a:off x="4231640" y="2715895"/>
            <a:ext cx="7419340" cy="2676525"/>
          </a:xfrm>
          <a:prstGeom prst="rect">
            <a:avLst/>
          </a:prstGeom>
          <a:noFill/>
        </p:spPr>
        <p:txBody>
          <a:bodyPr wrap="square" rtlCol="0">
            <a:spAutoFit/>
          </a:bodyPr>
          <a:p>
            <a:r>
              <a:rPr lang="zh-CN" altLang="en-US" sz="2400" b="1">
                <a:solidFill>
                  <a:srgbClr val="FF0000"/>
                </a:solidFill>
              </a:rPr>
              <a:t>本阶段的主要目标分为：</a:t>
            </a:r>
            <a:endParaRPr lang="zh-CN" altLang="en-US" sz="2400" b="1">
              <a:solidFill>
                <a:srgbClr val="FF0000"/>
              </a:solidFill>
            </a:endParaRPr>
          </a:p>
          <a:p>
            <a:r>
              <a:rPr lang="en-US" altLang="zh-CN" sz="2400" b="1">
                <a:solidFill>
                  <a:srgbClr val="FF0000"/>
                </a:solidFill>
              </a:rPr>
              <a:t>1.</a:t>
            </a:r>
            <a:r>
              <a:rPr lang="zh-CN" altLang="en-US" sz="2400" b="1">
                <a:solidFill>
                  <a:srgbClr val="FF0000"/>
                </a:solidFill>
              </a:rPr>
              <a:t>通过培训、筛选、入队后培养等方式让新人基本具备我们要求的相关能力，避免赛季后期出现找不到能干活的新人的情况；</a:t>
            </a:r>
            <a:endParaRPr lang="zh-CN" altLang="en-US" sz="2400" b="1">
              <a:solidFill>
                <a:srgbClr val="FF0000"/>
              </a:solidFill>
            </a:endParaRPr>
          </a:p>
          <a:p>
            <a:r>
              <a:rPr lang="en-US" altLang="zh-CN" sz="2400" b="1">
                <a:solidFill>
                  <a:srgbClr val="FF0000"/>
                </a:solidFill>
              </a:rPr>
              <a:t>2.</a:t>
            </a:r>
            <a:r>
              <a:rPr lang="zh-CN" altLang="en-US" sz="2400" b="1">
                <a:solidFill>
                  <a:srgbClr val="FF0000"/>
                </a:solidFill>
              </a:rPr>
              <a:t>在寒假集训前完成所有一代车的制作，在这个过程中提升大二队员的实力，达到足以承担主力队员身份的水平。</a:t>
            </a:r>
            <a:endParaRPr lang="zh-CN" altLang="en-US" sz="2400" b="1">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indent="-228600" algn="l">
              <a:spcBef>
                <a:spcPts val="1000"/>
              </a:spcBef>
              <a:buClrTx/>
              <a:buSzTx/>
              <a:buNone/>
            </a:pPr>
            <a:r>
              <a:rPr lang="zh-CN" altLang="en-US" b="1" dirty="0">
                <a:solidFill>
                  <a:srgbClr val="0B5FAA"/>
                </a:solidFill>
                <a:latin typeface="微软雅黑" panose="020B0503020204020204" pitchFamily="34" charset="-122"/>
                <a:ea typeface="微软雅黑" panose="020B0503020204020204" pitchFamily="34" charset="-122"/>
                <a:cs typeface="+mn-cs"/>
              </a:rPr>
              <a:t>新</a:t>
            </a:r>
            <a:r>
              <a:rPr lang="zh-CN" altLang="en-US" b="1" dirty="0">
                <a:solidFill>
                  <a:srgbClr val="0B5FAA"/>
                </a:solidFill>
                <a:latin typeface="微软雅黑" panose="020B0503020204020204" pitchFamily="34" charset="-122"/>
                <a:ea typeface="微软雅黑" panose="020B0503020204020204" pitchFamily="34" charset="-122"/>
                <a:cs typeface="+mn-cs"/>
              </a:rPr>
              <a:t>赛季总体时间规划</a:t>
            </a:r>
            <a:endParaRPr lang="zh-CN" altLang="en-US" b="1" dirty="0">
              <a:solidFill>
                <a:srgbClr val="0B5FAA"/>
              </a:solidFill>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838200" y="1691005"/>
            <a:ext cx="4694555" cy="521970"/>
          </a:xfrm>
          <a:prstGeom prst="rect">
            <a:avLst/>
          </a:prstGeom>
          <a:noFill/>
        </p:spPr>
        <p:txBody>
          <a:bodyPr wrap="square" rtlCol="0">
            <a:spAutoFit/>
          </a:bodyPr>
          <a:p>
            <a:r>
              <a:rPr lang="zh-CN" altLang="en-US" sz="2800" b="1">
                <a:solidFill>
                  <a:schemeClr val="accent1">
                    <a:lumMod val="60000"/>
                    <a:lumOff val="40000"/>
                  </a:schemeClr>
                </a:solidFill>
              </a:rPr>
              <a:t>招新培训、能力提升阶段</a:t>
            </a:r>
            <a:endParaRPr lang="zh-CN" altLang="en-US" sz="2800" b="1">
              <a:solidFill>
                <a:schemeClr val="accent1">
                  <a:lumMod val="60000"/>
                  <a:lumOff val="40000"/>
                </a:schemeClr>
              </a:solidFill>
            </a:endParaRPr>
          </a:p>
        </p:txBody>
      </p:sp>
      <p:sp>
        <p:nvSpPr>
          <p:cNvPr id="7" name="文本框 6"/>
          <p:cNvSpPr txBox="1"/>
          <p:nvPr/>
        </p:nvSpPr>
        <p:spPr>
          <a:xfrm>
            <a:off x="838200" y="2212975"/>
            <a:ext cx="1859915" cy="521970"/>
          </a:xfrm>
          <a:prstGeom prst="rect">
            <a:avLst/>
          </a:prstGeom>
          <a:noFill/>
        </p:spPr>
        <p:txBody>
          <a:bodyPr wrap="square" rtlCol="0">
            <a:spAutoFit/>
          </a:bodyPr>
          <a:p>
            <a:r>
              <a:rPr lang="zh-CN" altLang="en-US" sz="2800" b="1">
                <a:solidFill>
                  <a:schemeClr val="accent1">
                    <a:lumMod val="75000"/>
                  </a:schemeClr>
                </a:solidFill>
              </a:rPr>
              <a:t>寒假集训</a:t>
            </a:r>
            <a:endParaRPr lang="zh-CN" altLang="en-US" sz="2800" b="1">
              <a:solidFill>
                <a:schemeClr val="accent1">
                  <a:lumMod val="75000"/>
                </a:schemeClr>
              </a:solidFill>
            </a:endParaRPr>
          </a:p>
        </p:txBody>
      </p:sp>
      <p:sp>
        <p:nvSpPr>
          <p:cNvPr id="8" name="文本框 7"/>
          <p:cNvSpPr txBox="1"/>
          <p:nvPr/>
        </p:nvSpPr>
        <p:spPr>
          <a:xfrm>
            <a:off x="838200" y="2734945"/>
            <a:ext cx="4948555" cy="521970"/>
          </a:xfrm>
          <a:prstGeom prst="rect">
            <a:avLst/>
          </a:prstGeom>
          <a:noFill/>
        </p:spPr>
        <p:txBody>
          <a:bodyPr wrap="square" rtlCol="0">
            <a:spAutoFit/>
          </a:bodyPr>
          <a:p>
            <a:r>
              <a:rPr lang="zh-CN" altLang="en-US" sz="2800" b="1">
                <a:solidFill>
                  <a:schemeClr val="accent1">
                    <a:lumMod val="60000"/>
                    <a:lumOff val="40000"/>
                  </a:schemeClr>
                </a:solidFill>
              </a:rPr>
              <a:t>迭代与测试阶段</a:t>
            </a:r>
            <a:endParaRPr lang="zh-CN" altLang="en-US" sz="2800" b="1">
              <a:solidFill>
                <a:schemeClr val="accent1">
                  <a:lumMod val="60000"/>
                  <a:lumOff val="40000"/>
                </a:schemeClr>
              </a:solidFill>
            </a:endParaRPr>
          </a:p>
        </p:txBody>
      </p:sp>
      <p:sp>
        <p:nvSpPr>
          <p:cNvPr id="9" name="文本框 8"/>
          <p:cNvSpPr txBox="1"/>
          <p:nvPr/>
        </p:nvSpPr>
        <p:spPr>
          <a:xfrm>
            <a:off x="838200" y="3256915"/>
            <a:ext cx="3081655" cy="521970"/>
          </a:xfrm>
          <a:prstGeom prst="rect">
            <a:avLst/>
          </a:prstGeom>
          <a:noFill/>
        </p:spPr>
        <p:txBody>
          <a:bodyPr wrap="square" rtlCol="0">
            <a:spAutoFit/>
          </a:bodyPr>
          <a:p>
            <a:r>
              <a:rPr lang="zh-CN" altLang="en-US" sz="2800" b="1">
                <a:solidFill>
                  <a:schemeClr val="accent1">
                    <a:lumMod val="60000"/>
                    <a:lumOff val="40000"/>
                  </a:schemeClr>
                </a:solidFill>
              </a:rPr>
              <a:t>国赛备赛</a:t>
            </a:r>
            <a:endParaRPr lang="zh-CN" altLang="en-US" sz="2800" b="1">
              <a:solidFill>
                <a:schemeClr val="accent1">
                  <a:lumMod val="60000"/>
                  <a:lumOff val="40000"/>
                </a:schemeClr>
              </a:solidFill>
            </a:endParaRPr>
          </a:p>
        </p:txBody>
      </p:sp>
      <p:sp>
        <p:nvSpPr>
          <p:cNvPr id="3" name="文本框 2"/>
          <p:cNvSpPr txBox="1"/>
          <p:nvPr/>
        </p:nvSpPr>
        <p:spPr>
          <a:xfrm>
            <a:off x="4996815" y="3038475"/>
            <a:ext cx="5432425" cy="1938020"/>
          </a:xfrm>
          <a:prstGeom prst="rect">
            <a:avLst/>
          </a:prstGeom>
          <a:noFill/>
        </p:spPr>
        <p:txBody>
          <a:bodyPr wrap="square" rtlCol="0">
            <a:spAutoFit/>
          </a:bodyPr>
          <a:p>
            <a:r>
              <a:rPr lang="zh-CN" altLang="en-US" sz="2400" b="1">
                <a:solidFill>
                  <a:srgbClr val="FF0000"/>
                </a:solidFill>
              </a:rPr>
              <a:t>在一代车全部落地并达到完整形态的情况下，寒假集训可以模拟备赛集训的状态，对车辆进行大量的测试和调试，在效率较高的集训状态下，尽可能地发现车的问题并解决。</a:t>
            </a:r>
            <a:endParaRPr lang="zh-CN" altLang="en-US" sz="2400" b="1">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indent="-228600" algn="l">
              <a:spcBef>
                <a:spcPts val="1000"/>
              </a:spcBef>
              <a:buClrTx/>
              <a:buSzTx/>
              <a:buNone/>
            </a:pPr>
            <a:r>
              <a:rPr lang="zh-CN" altLang="en-US" b="1" dirty="0">
                <a:solidFill>
                  <a:srgbClr val="0B5FAA"/>
                </a:solidFill>
                <a:latin typeface="微软雅黑" panose="020B0503020204020204" pitchFamily="34" charset="-122"/>
                <a:ea typeface="微软雅黑" panose="020B0503020204020204" pitchFamily="34" charset="-122"/>
                <a:cs typeface="+mn-cs"/>
              </a:rPr>
              <a:t>新</a:t>
            </a:r>
            <a:r>
              <a:rPr lang="zh-CN" altLang="en-US" b="1" dirty="0">
                <a:solidFill>
                  <a:srgbClr val="0B5FAA"/>
                </a:solidFill>
                <a:latin typeface="微软雅黑" panose="020B0503020204020204" pitchFamily="34" charset="-122"/>
                <a:ea typeface="微软雅黑" panose="020B0503020204020204" pitchFamily="34" charset="-122"/>
                <a:cs typeface="+mn-cs"/>
              </a:rPr>
              <a:t>赛季总体时间规划</a:t>
            </a:r>
            <a:endParaRPr lang="zh-CN" altLang="en-US" b="1" dirty="0">
              <a:solidFill>
                <a:srgbClr val="0B5FAA"/>
              </a:solidFill>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838200" y="1691005"/>
            <a:ext cx="4694555" cy="521970"/>
          </a:xfrm>
          <a:prstGeom prst="rect">
            <a:avLst/>
          </a:prstGeom>
          <a:noFill/>
        </p:spPr>
        <p:txBody>
          <a:bodyPr wrap="square" rtlCol="0">
            <a:spAutoFit/>
          </a:bodyPr>
          <a:p>
            <a:r>
              <a:rPr lang="zh-CN" altLang="en-US" sz="2800" b="1">
                <a:solidFill>
                  <a:schemeClr val="accent1">
                    <a:lumMod val="60000"/>
                    <a:lumOff val="40000"/>
                  </a:schemeClr>
                </a:solidFill>
              </a:rPr>
              <a:t>招新培训、能力提升阶段</a:t>
            </a:r>
            <a:endParaRPr lang="zh-CN" altLang="en-US" sz="2800" b="1">
              <a:solidFill>
                <a:schemeClr val="accent1">
                  <a:lumMod val="60000"/>
                  <a:lumOff val="40000"/>
                </a:schemeClr>
              </a:solidFill>
            </a:endParaRPr>
          </a:p>
        </p:txBody>
      </p:sp>
      <p:sp>
        <p:nvSpPr>
          <p:cNvPr id="7" name="文本框 6"/>
          <p:cNvSpPr txBox="1"/>
          <p:nvPr/>
        </p:nvSpPr>
        <p:spPr>
          <a:xfrm>
            <a:off x="838200" y="2212975"/>
            <a:ext cx="1859915" cy="521970"/>
          </a:xfrm>
          <a:prstGeom prst="rect">
            <a:avLst/>
          </a:prstGeom>
          <a:noFill/>
        </p:spPr>
        <p:txBody>
          <a:bodyPr wrap="square" rtlCol="0">
            <a:spAutoFit/>
          </a:bodyPr>
          <a:p>
            <a:r>
              <a:rPr lang="zh-CN" altLang="en-US" sz="2800" b="1">
                <a:solidFill>
                  <a:schemeClr val="accent1">
                    <a:lumMod val="60000"/>
                    <a:lumOff val="40000"/>
                  </a:schemeClr>
                </a:solidFill>
              </a:rPr>
              <a:t>寒假集训</a:t>
            </a:r>
            <a:endParaRPr lang="zh-CN" altLang="en-US" sz="2800" b="1">
              <a:solidFill>
                <a:schemeClr val="accent1">
                  <a:lumMod val="60000"/>
                  <a:lumOff val="40000"/>
                </a:schemeClr>
              </a:solidFill>
            </a:endParaRPr>
          </a:p>
        </p:txBody>
      </p:sp>
      <p:sp>
        <p:nvSpPr>
          <p:cNvPr id="8" name="文本框 7"/>
          <p:cNvSpPr txBox="1"/>
          <p:nvPr/>
        </p:nvSpPr>
        <p:spPr>
          <a:xfrm>
            <a:off x="838200" y="2734945"/>
            <a:ext cx="4948555" cy="521970"/>
          </a:xfrm>
          <a:prstGeom prst="rect">
            <a:avLst/>
          </a:prstGeom>
          <a:noFill/>
        </p:spPr>
        <p:txBody>
          <a:bodyPr wrap="square" rtlCol="0">
            <a:spAutoFit/>
          </a:bodyPr>
          <a:p>
            <a:r>
              <a:rPr lang="zh-CN" altLang="en-US" sz="2800" b="1">
                <a:solidFill>
                  <a:schemeClr val="accent1">
                    <a:lumMod val="75000"/>
                  </a:schemeClr>
                </a:solidFill>
              </a:rPr>
              <a:t>迭代与测试阶段</a:t>
            </a:r>
            <a:endParaRPr lang="zh-CN" altLang="en-US" sz="2800" b="1">
              <a:solidFill>
                <a:schemeClr val="accent1">
                  <a:lumMod val="75000"/>
                </a:schemeClr>
              </a:solidFill>
            </a:endParaRPr>
          </a:p>
        </p:txBody>
      </p:sp>
      <p:sp>
        <p:nvSpPr>
          <p:cNvPr id="9" name="文本框 8"/>
          <p:cNvSpPr txBox="1"/>
          <p:nvPr/>
        </p:nvSpPr>
        <p:spPr>
          <a:xfrm>
            <a:off x="838200" y="3256915"/>
            <a:ext cx="3081655" cy="521970"/>
          </a:xfrm>
          <a:prstGeom prst="rect">
            <a:avLst/>
          </a:prstGeom>
          <a:noFill/>
        </p:spPr>
        <p:txBody>
          <a:bodyPr wrap="square" rtlCol="0">
            <a:spAutoFit/>
          </a:bodyPr>
          <a:p>
            <a:r>
              <a:rPr lang="zh-CN" altLang="en-US" sz="2800" b="1">
                <a:solidFill>
                  <a:schemeClr val="accent1">
                    <a:lumMod val="60000"/>
                    <a:lumOff val="40000"/>
                  </a:schemeClr>
                </a:solidFill>
              </a:rPr>
              <a:t>国赛备赛</a:t>
            </a:r>
            <a:endParaRPr lang="zh-CN" altLang="en-US" sz="2800" b="1">
              <a:solidFill>
                <a:schemeClr val="accent1">
                  <a:lumMod val="60000"/>
                  <a:lumOff val="40000"/>
                </a:schemeClr>
              </a:solidFill>
            </a:endParaRPr>
          </a:p>
        </p:txBody>
      </p:sp>
      <p:sp>
        <p:nvSpPr>
          <p:cNvPr id="3" name="文本框 2"/>
          <p:cNvSpPr txBox="1"/>
          <p:nvPr/>
        </p:nvSpPr>
        <p:spPr>
          <a:xfrm>
            <a:off x="4413885" y="2428875"/>
            <a:ext cx="6626225" cy="3784600"/>
          </a:xfrm>
          <a:prstGeom prst="rect">
            <a:avLst/>
          </a:prstGeom>
          <a:noFill/>
        </p:spPr>
        <p:txBody>
          <a:bodyPr wrap="square" rtlCol="0">
            <a:spAutoFit/>
          </a:bodyPr>
          <a:p>
            <a:r>
              <a:rPr lang="zh-CN" altLang="en-US" sz="2000" b="1">
                <a:solidFill>
                  <a:srgbClr val="FF0000"/>
                </a:solidFill>
              </a:rPr>
              <a:t>测试与迭代阶段从春季学期开学开始，持续到分区赛结束。</a:t>
            </a:r>
            <a:endParaRPr lang="zh-CN" altLang="en-US" sz="2000" b="1">
              <a:solidFill>
                <a:srgbClr val="FF0000"/>
              </a:solidFill>
            </a:endParaRPr>
          </a:p>
          <a:p>
            <a:endParaRPr lang="zh-CN" altLang="en-US" sz="2000" b="1">
              <a:solidFill>
                <a:srgbClr val="FF0000"/>
              </a:solidFill>
            </a:endParaRPr>
          </a:p>
          <a:p>
            <a:r>
              <a:rPr lang="zh-CN" altLang="en-US" sz="2000" b="1">
                <a:solidFill>
                  <a:srgbClr val="FF0000"/>
                </a:solidFill>
              </a:rPr>
              <a:t>经过在寒假集训中的大量测试与修锅，在联盟赛中上场的车辆必须在联盟赛之前对一代车进行一次较大的修改或者一次完全的迭代。</a:t>
            </a:r>
            <a:endParaRPr lang="zh-CN" altLang="en-US" sz="2000" b="1">
              <a:solidFill>
                <a:srgbClr val="FF0000"/>
              </a:solidFill>
            </a:endParaRPr>
          </a:p>
          <a:p>
            <a:endParaRPr lang="zh-CN" altLang="en-US" sz="2000" b="1">
              <a:solidFill>
                <a:srgbClr val="FF0000"/>
              </a:solidFill>
            </a:endParaRPr>
          </a:p>
          <a:p>
            <a:r>
              <a:rPr lang="zh-CN" altLang="en-US" sz="2000" b="1">
                <a:solidFill>
                  <a:srgbClr val="FF0000"/>
                </a:solidFill>
              </a:rPr>
              <a:t>联盟赛中对车辆的实战性能进行检测，并为队员积累比赛经验。</a:t>
            </a:r>
            <a:endParaRPr lang="zh-CN" altLang="en-US" sz="2000" b="1">
              <a:solidFill>
                <a:srgbClr val="FF0000"/>
              </a:solidFill>
            </a:endParaRPr>
          </a:p>
          <a:p>
            <a:endParaRPr lang="zh-CN" altLang="en-US" sz="2000" b="1">
              <a:solidFill>
                <a:srgbClr val="FF0000"/>
              </a:solidFill>
            </a:endParaRPr>
          </a:p>
          <a:p>
            <a:r>
              <a:rPr lang="zh-CN" altLang="en-US" sz="2000" b="1">
                <a:solidFill>
                  <a:srgbClr val="FF0000"/>
                </a:solidFill>
              </a:rPr>
              <a:t>分区赛前所有车辆必须进行一次迭代。</a:t>
            </a:r>
            <a:endParaRPr lang="zh-CN" altLang="en-US" sz="2000" b="1">
              <a:solidFill>
                <a:srgbClr val="FF0000"/>
              </a:solidFill>
            </a:endParaRPr>
          </a:p>
          <a:p>
            <a:endParaRPr lang="zh-CN" altLang="en-US" sz="2000" b="1">
              <a:solidFill>
                <a:srgbClr val="FF0000"/>
              </a:solidFill>
            </a:endParaRPr>
          </a:p>
          <a:p>
            <a:r>
              <a:rPr lang="zh-CN" altLang="en-US" sz="2000" b="1">
                <a:solidFill>
                  <a:srgbClr val="FF0000"/>
                </a:solidFill>
              </a:rPr>
              <a:t>分区赛的目标是了解其他队伍的技术水平，进国赛。</a:t>
            </a:r>
            <a:endParaRPr lang="zh-CN" altLang="en-US" sz="2000" b="1">
              <a:solidFill>
                <a:srgbClr val="FF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indent="-228600" algn="l">
              <a:spcBef>
                <a:spcPts val="1000"/>
              </a:spcBef>
              <a:buClrTx/>
              <a:buSzTx/>
              <a:buNone/>
            </a:pPr>
            <a:r>
              <a:rPr lang="zh-CN" altLang="en-US" b="1" dirty="0">
                <a:solidFill>
                  <a:srgbClr val="0B5FAA"/>
                </a:solidFill>
                <a:latin typeface="微软雅黑" panose="020B0503020204020204" pitchFamily="34" charset="-122"/>
                <a:ea typeface="微软雅黑" panose="020B0503020204020204" pitchFamily="34" charset="-122"/>
                <a:cs typeface="+mn-cs"/>
              </a:rPr>
              <a:t>新</a:t>
            </a:r>
            <a:r>
              <a:rPr lang="zh-CN" altLang="en-US" b="1" dirty="0">
                <a:solidFill>
                  <a:srgbClr val="0B5FAA"/>
                </a:solidFill>
                <a:latin typeface="微软雅黑" panose="020B0503020204020204" pitchFamily="34" charset="-122"/>
                <a:ea typeface="微软雅黑" panose="020B0503020204020204" pitchFamily="34" charset="-122"/>
                <a:cs typeface="+mn-cs"/>
              </a:rPr>
              <a:t>赛季总体时间规划</a:t>
            </a:r>
            <a:endParaRPr lang="zh-CN" altLang="en-US" b="1" dirty="0">
              <a:solidFill>
                <a:srgbClr val="0B5FAA"/>
              </a:solidFill>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838200" y="1691005"/>
            <a:ext cx="4694555" cy="521970"/>
          </a:xfrm>
          <a:prstGeom prst="rect">
            <a:avLst/>
          </a:prstGeom>
          <a:noFill/>
        </p:spPr>
        <p:txBody>
          <a:bodyPr wrap="square" rtlCol="0">
            <a:spAutoFit/>
          </a:bodyPr>
          <a:p>
            <a:r>
              <a:rPr lang="zh-CN" altLang="en-US" sz="2800" b="1">
                <a:solidFill>
                  <a:schemeClr val="accent1">
                    <a:lumMod val="60000"/>
                    <a:lumOff val="40000"/>
                  </a:schemeClr>
                </a:solidFill>
              </a:rPr>
              <a:t>招新培训、能力提升阶段</a:t>
            </a:r>
            <a:endParaRPr lang="zh-CN" altLang="en-US" sz="2800" b="1">
              <a:solidFill>
                <a:schemeClr val="accent1">
                  <a:lumMod val="60000"/>
                  <a:lumOff val="40000"/>
                </a:schemeClr>
              </a:solidFill>
            </a:endParaRPr>
          </a:p>
        </p:txBody>
      </p:sp>
      <p:sp>
        <p:nvSpPr>
          <p:cNvPr id="7" name="文本框 6"/>
          <p:cNvSpPr txBox="1"/>
          <p:nvPr/>
        </p:nvSpPr>
        <p:spPr>
          <a:xfrm>
            <a:off x="838200" y="2212975"/>
            <a:ext cx="1859915" cy="521970"/>
          </a:xfrm>
          <a:prstGeom prst="rect">
            <a:avLst/>
          </a:prstGeom>
          <a:noFill/>
        </p:spPr>
        <p:txBody>
          <a:bodyPr wrap="square" rtlCol="0">
            <a:spAutoFit/>
          </a:bodyPr>
          <a:p>
            <a:r>
              <a:rPr lang="zh-CN" altLang="en-US" sz="2800" b="1">
                <a:solidFill>
                  <a:schemeClr val="accent1">
                    <a:lumMod val="60000"/>
                    <a:lumOff val="40000"/>
                  </a:schemeClr>
                </a:solidFill>
              </a:rPr>
              <a:t>寒假集训</a:t>
            </a:r>
            <a:endParaRPr lang="zh-CN" altLang="en-US" sz="2800" b="1">
              <a:solidFill>
                <a:schemeClr val="accent1">
                  <a:lumMod val="60000"/>
                  <a:lumOff val="40000"/>
                </a:schemeClr>
              </a:solidFill>
            </a:endParaRPr>
          </a:p>
        </p:txBody>
      </p:sp>
      <p:sp>
        <p:nvSpPr>
          <p:cNvPr id="8" name="文本框 7"/>
          <p:cNvSpPr txBox="1"/>
          <p:nvPr/>
        </p:nvSpPr>
        <p:spPr>
          <a:xfrm>
            <a:off x="838200" y="2734945"/>
            <a:ext cx="4948555" cy="521970"/>
          </a:xfrm>
          <a:prstGeom prst="rect">
            <a:avLst/>
          </a:prstGeom>
          <a:noFill/>
        </p:spPr>
        <p:txBody>
          <a:bodyPr wrap="square" rtlCol="0">
            <a:spAutoFit/>
          </a:bodyPr>
          <a:p>
            <a:r>
              <a:rPr lang="zh-CN" altLang="en-US" sz="2800" b="1">
                <a:solidFill>
                  <a:schemeClr val="accent1">
                    <a:lumMod val="60000"/>
                    <a:lumOff val="40000"/>
                  </a:schemeClr>
                </a:solidFill>
              </a:rPr>
              <a:t>迭代与测试阶段</a:t>
            </a:r>
            <a:endParaRPr lang="zh-CN" altLang="en-US" sz="2800" b="1">
              <a:solidFill>
                <a:schemeClr val="accent1">
                  <a:lumMod val="60000"/>
                  <a:lumOff val="40000"/>
                </a:schemeClr>
              </a:solidFill>
            </a:endParaRPr>
          </a:p>
        </p:txBody>
      </p:sp>
      <p:sp>
        <p:nvSpPr>
          <p:cNvPr id="9" name="文本框 8"/>
          <p:cNvSpPr txBox="1"/>
          <p:nvPr/>
        </p:nvSpPr>
        <p:spPr>
          <a:xfrm>
            <a:off x="838200" y="3256915"/>
            <a:ext cx="3081655" cy="521970"/>
          </a:xfrm>
          <a:prstGeom prst="rect">
            <a:avLst/>
          </a:prstGeom>
          <a:noFill/>
        </p:spPr>
        <p:txBody>
          <a:bodyPr wrap="square" rtlCol="0">
            <a:spAutoFit/>
          </a:bodyPr>
          <a:p>
            <a:r>
              <a:rPr lang="zh-CN" altLang="en-US" sz="2800" b="1">
                <a:solidFill>
                  <a:schemeClr val="accent1">
                    <a:lumMod val="75000"/>
                  </a:schemeClr>
                </a:solidFill>
              </a:rPr>
              <a:t>国赛备赛</a:t>
            </a:r>
            <a:endParaRPr lang="zh-CN" altLang="en-US" sz="2800" b="1">
              <a:solidFill>
                <a:schemeClr val="accent1">
                  <a:lumMod val="75000"/>
                </a:schemeClr>
              </a:solidFill>
            </a:endParaRPr>
          </a:p>
        </p:txBody>
      </p:sp>
      <p:sp>
        <p:nvSpPr>
          <p:cNvPr id="3" name="文本框 2"/>
          <p:cNvSpPr txBox="1"/>
          <p:nvPr/>
        </p:nvSpPr>
        <p:spPr>
          <a:xfrm>
            <a:off x="4926330" y="2386330"/>
            <a:ext cx="7026910" cy="4076700"/>
          </a:xfrm>
          <a:prstGeom prst="rect">
            <a:avLst/>
          </a:prstGeom>
          <a:noFill/>
        </p:spPr>
        <p:txBody>
          <a:bodyPr wrap="square" rtlCol="0">
            <a:spAutoFit/>
          </a:bodyPr>
          <a:p>
            <a:r>
              <a:rPr lang="zh-CN" altLang="en-US" sz="2400" b="1">
                <a:solidFill>
                  <a:srgbClr val="FF0000"/>
                </a:solidFill>
              </a:rPr>
              <a:t>国赛备赛阶段需要对在分区赛中发现的我队技术上的弱点或缺失进行突破，对分区赛的车辆进行进一步升级，甚至制作新的车辆。</a:t>
            </a:r>
            <a:endParaRPr lang="zh-CN" altLang="en-US" sz="2400" b="1">
              <a:solidFill>
                <a:srgbClr val="FF0000"/>
              </a:solidFill>
            </a:endParaRPr>
          </a:p>
          <a:p>
            <a:endParaRPr lang="zh-CN" altLang="en-US" sz="2400" b="1">
              <a:solidFill>
                <a:srgbClr val="FF0000"/>
              </a:solidFill>
            </a:endParaRPr>
          </a:p>
          <a:p>
            <a:r>
              <a:rPr lang="zh-CN" altLang="en-US" sz="2400" b="1">
                <a:solidFill>
                  <a:srgbClr val="FF0000"/>
                </a:solidFill>
              </a:rPr>
              <a:t>不断的测试</a:t>
            </a:r>
            <a:r>
              <a:rPr lang="en-US" altLang="zh-CN" sz="2400" b="1">
                <a:solidFill>
                  <a:srgbClr val="FF0000"/>
                </a:solidFill>
              </a:rPr>
              <a:t>.......</a:t>
            </a:r>
            <a:endParaRPr lang="en-US" altLang="zh-CN" sz="2400" b="1">
              <a:solidFill>
                <a:srgbClr val="FF0000"/>
              </a:solidFill>
            </a:endParaRPr>
          </a:p>
          <a:p>
            <a:endParaRPr lang="en-US" altLang="zh-CN" sz="2400" b="1">
              <a:solidFill>
                <a:srgbClr val="FF0000"/>
              </a:solidFill>
            </a:endParaRPr>
          </a:p>
          <a:p>
            <a:r>
              <a:rPr lang="zh-CN" altLang="en-US" sz="11500" b="1">
                <a:solidFill>
                  <a:srgbClr val="FF0000"/>
                </a:solidFill>
              </a:rPr>
              <a:t>目标四强</a:t>
            </a:r>
            <a:endParaRPr lang="zh-CN" altLang="en-US" sz="11500" b="1">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pPr indent="-228600" algn="l">
              <a:spcBef>
                <a:spcPts val="1000"/>
              </a:spcBef>
              <a:buClrTx/>
              <a:buSzTx/>
              <a:buNone/>
            </a:pPr>
            <a:r>
              <a:rPr lang="zh-CN" altLang="en-US" b="1" dirty="0">
                <a:solidFill>
                  <a:srgbClr val="0B5FAA"/>
                </a:solidFill>
                <a:latin typeface="微软雅黑" panose="020B0503020204020204" pitchFamily="34" charset="-122"/>
                <a:ea typeface="微软雅黑" panose="020B0503020204020204" pitchFamily="34" charset="-122"/>
                <a:cs typeface="+mn-cs"/>
              </a:rPr>
              <a:t>近期事务</a:t>
            </a:r>
            <a:endParaRPr lang="zh-CN" altLang="en-US" b="1" dirty="0">
              <a:solidFill>
                <a:srgbClr val="0B5FAA"/>
              </a:solidFill>
              <a:latin typeface="微软雅黑" panose="020B0503020204020204" pitchFamily="34" charset="-122"/>
              <a:ea typeface="微软雅黑" panose="020B0503020204020204" pitchFamily="34" charset="-122"/>
              <a:cs typeface="+mn-cs"/>
            </a:endParaRPr>
          </a:p>
        </p:txBody>
      </p:sp>
      <p:sp>
        <p:nvSpPr>
          <p:cNvPr id="6" name="文本框 5"/>
          <p:cNvSpPr txBox="1"/>
          <p:nvPr/>
        </p:nvSpPr>
        <p:spPr>
          <a:xfrm>
            <a:off x="838200" y="1691005"/>
            <a:ext cx="4694555" cy="2306955"/>
          </a:xfrm>
          <a:prstGeom prst="rect">
            <a:avLst/>
          </a:prstGeom>
          <a:noFill/>
        </p:spPr>
        <p:txBody>
          <a:bodyPr wrap="square" rtlCol="0">
            <a:spAutoFit/>
          </a:bodyPr>
          <a:p>
            <a:r>
              <a:rPr lang="zh-CN" altLang="en-US" sz="3600" b="1">
                <a:solidFill>
                  <a:srgbClr val="FF0000"/>
                </a:solidFill>
              </a:rPr>
              <a:t>招新培训</a:t>
            </a:r>
            <a:endParaRPr lang="zh-CN" altLang="en-US" sz="3600" b="1">
              <a:solidFill>
                <a:srgbClr val="FF0000"/>
              </a:solidFill>
            </a:endParaRPr>
          </a:p>
          <a:p>
            <a:endParaRPr lang="zh-CN" altLang="en-US" sz="3600" b="1">
              <a:solidFill>
                <a:srgbClr val="FF0000"/>
              </a:solidFill>
            </a:endParaRPr>
          </a:p>
          <a:p>
            <a:endParaRPr lang="zh-CN" altLang="en-US" sz="3600" b="1">
              <a:solidFill>
                <a:srgbClr val="FF0000"/>
              </a:solidFill>
            </a:endParaRPr>
          </a:p>
          <a:p>
            <a:r>
              <a:rPr lang="zh-CN" altLang="en-US" sz="3600" b="1">
                <a:solidFill>
                  <a:srgbClr val="FF0000"/>
                </a:solidFill>
              </a:rPr>
              <a:t>复工复产</a:t>
            </a:r>
            <a:endParaRPr lang="zh-CN" altLang="en-US" sz="3600" b="1">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b="1" dirty="0">
                <a:solidFill>
                  <a:srgbClr val="0B5FAA"/>
                </a:solidFill>
                <a:latin typeface="微软雅黑" panose="020B0503020204020204" pitchFamily="34" charset="-122"/>
                <a:ea typeface="微软雅黑" panose="020B0503020204020204" pitchFamily="34" charset="-122"/>
                <a:cs typeface="+mn-cs"/>
                <a:sym typeface="+mn-ea"/>
              </a:rPr>
              <a:t>招新培训</a:t>
            </a:r>
            <a:endParaRPr lang="zh-CN" altLang="en-US" b="1" dirty="0">
              <a:solidFill>
                <a:srgbClr val="0B5FAA"/>
              </a:solidFill>
              <a:latin typeface="微软雅黑" panose="020B0503020204020204" pitchFamily="34" charset="-122"/>
              <a:ea typeface="微软雅黑" panose="020B0503020204020204" pitchFamily="34" charset="-122"/>
              <a:cs typeface="+mn-cs"/>
              <a:sym typeface="+mn-ea"/>
            </a:endParaRPr>
          </a:p>
        </p:txBody>
      </p:sp>
      <p:sp>
        <p:nvSpPr>
          <p:cNvPr id="3" name="内容占位符 2"/>
          <p:cNvSpPr/>
          <p:nvPr>
            <p:ph idx="1"/>
          </p:nvPr>
        </p:nvSpPr>
        <p:spPr/>
        <p:txBody>
          <a:bodyPr/>
          <a:p>
            <a:pPr>
              <a:lnSpc>
                <a:spcPct val="160000"/>
              </a:lnSpc>
            </a:pPr>
            <a:r>
              <a:rPr lang="zh-CN" altLang="en-US" b="1">
                <a:solidFill>
                  <a:schemeClr val="accent1">
                    <a:lumMod val="75000"/>
                  </a:schemeClr>
                </a:solidFill>
              </a:rPr>
              <a:t>新生</a:t>
            </a:r>
            <a:r>
              <a:rPr lang="zh-CN" altLang="en-US" b="1">
                <a:solidFill>
                  <a:schemeClr val="accent1">
                    <a:lumMod val="75000"/>
                  </a:schemeClr>
                </a:solidFill>
              </a:rPr>
              <a:t>第一轮</a:t>
            </a:r>
            <a:r>
              <a:rPr lang="zh-CN" altLang="en-US" b="1">
                <a:solidFill>
                  <a:schemeClr val="accent1">
                    <a:lumMod val="75000"/>
                  </a:schemeClr>
                </a:solidFill>
              </a:rPr>
              <a:t>考核几乎都仅剩一周</a:t>
            </a:r>
            <a:endParaRPr lang="zh-CN" altLang="en-US" b="1">
              <a:solidFill>
                <a:schemeClr val="accent1">
                  <a:lumMod val="75000"/>
                </a:schemeClr>
              </a:solidFill>
            </a:endParaRPr>
          </a:p>
          <a:p>
            <a:pPr marL="0" indent="0">
              <a:lnSpc>
                <a:spcPct val="160000"/>
              </a:lnSpc>
              <a:buNone/>
            </a:pPr>
            <a:r>
              <a:rPr lang="zh-CN" altLang="en-US" sz="2000" b="1">
                <a:solidFill>
                  <a:schemeClr val="accent1">
                    <a:lumMod val="75000"/>
                  </a:schemeClr>
                </a:solidFill>
              </a:rPr>
              <a:t>   </a:t>
            </a:r>
            <a:r>
              <a:rPr lang="zh-CN" altLang="en-US" sz="2000" b="1">
                <a:solidFill>
                  <a:srgbClr val="FF0000"/>
                </a:solidFill>
              </a:rPr>
              <a:t>各组考核准备情况</a:t>
            </a:r>
            <a:endParaRPr lang="zh-CN" altLang="en-US" sz="2000" b="1">
              <a:solidFill>
                <a:srgbClr val="FF0000"/>
              </a:solidFill>
            </a:endParaRPr>
          </a:p>
          <a:p>
            <a:pPr>
              <a:lnSpc>
                <a:spcPct val="160000"/>
              </a:lnSpc>
            </a:pPr>
            <a:r>
              <a:rPr lang="zh-CN" altLang="en-US" b="1">
                <a:solidFill>
                  <a:schemeClr val="accent1">
                    <a:lumMod val="75000"/>
                  </a:schemeClr>
                </a:solidFill>
              </a:rPr>
              <a:t>关注新人进度（尤其是第二轮）</a:t>
            </a:r>
            <a:endParaRPr lang="zh-CN" altLang="en-US" b="1">
              <a:solidFill>
                <a:schemeClr val="accent1">
                  <a:lumMod val="75000"/>
                </a:schemeClr>
              </a:solidFill>
            </a:endParaRPr>
          </a:p>
          <a:p>
            <a:pPr>
              <a:lnSpc>
                <a:spcPct val="160000"/>
              </a:lnSpc>
            </a:pPr>
            <a:r>
              <a:rPr lang="zh-CN" altLang="en-US" b="1">
                <a:solidFill>
                  <a:schemeClr val="accent1">
                    <a:lumMod val="75000"/>
                  </a:schemeClr>
                </a:solidFill>
              </a:rPr>
              <a:t>尽量多待战队答疑</a:t>
            </a:r>
            <a:endParaRPr lang="zh-CN" altLang="en-US" b="1">
              <a:solidFill>
                <a:schemeClr val="accent1">
                  <a:lumMod val="75000"/>
                </a:schemeClr>
              </a:solidFill>
            </a:endParaRPr>
          </a:p>
          <a:p>
            <a:pPr marL="0" indent="0">
              <a:buNone/>
            </a:pPr>
            <a:endParaRPr lang="zh-CN" altLang="en-US" b="1">
              <a:solidFill>
                <a:schemeClr val="accent1">
                  <a:lumMod val="75000"/>
                </a:schemeClr>
              </a:solidFill>
            </a:endParaRPr>
          </a:p>
        </p:txBody>
      </p:sp>
      <p:pic>
        <p:nvPicPr>
          <p:cNvPr id="4" name="图片 3"/>
          <p:cNvPicPr>
            <a:picLocks noChangeAspect="1"/>
          </p:cNvPicPr>
          <p:nvPr/>
        </p:nvPicPr>
        <p:blipFill>
          <a:blip r:embed="rId1"/>
          <a:stretch>
            <a:fillRect/>
          </a:stretch>
        </p:blipFill>
        <p:spPr>
          <a:xfrm>
            <a:off x="7088505" y="468630"/>
            <a:ext cx="1581150" cy="895350"/>
          </a:xfrm>
          <a:prstGeom prst="rect">
            <a:avLst/>
          </a:prstGeom>
        </p:spPr>
      </p:pic>
      <p:sp>
        <p:nvSpPr>
          <p:cNvPr id="5" name="文本框 4"/>
          <p:cNvSpPr txBox="1"/>
          <p:nvPr/>
        </p:nvSpPr>
        <p:spPr>
          <a:xfrm>
            <a:off x="7088505" y="1363980"/>
            <a:ext cx="2007870" cy="368300"/>
          </a:xfrm>
          <a:prstGeom prst="rect">
            <a:avLst/>
          </a:prstGeom>
          <a:noFill/>
        </p:spPr>
        <p:txBody>
          <a:bodyPr wrap="square" rtlCol="0">
            <a:spAutoFit/>
          </a:bodyPr>
          <a:p>
            <a:r>
              <a:rPr lang="zh-CN" altLang="en-US" b="1">
                <a:solidFill>
                  <a:schemeClr val="accent1">
                    <a:lumMod val="75000"/>
                  </a:schemeClr>
                </a:solidFill>
              </a:rPr>
              <a:t>机械组：共</a:t>
            </a:r>
            <a:r>
              <a:rPr lang="en-US" altLang="zh-CN" b="1">
                <a:solidFill>
                  <a:schemeClr val="accent1">
                    <a:lumMod val="75000"/>
                  </a:schemeClr>
                </a:solidFill>
              </a:rPr>
              <a:t>52</a:t>
            </a:r>
            <a:r>
              <a:rPr lang="zh-CN" altLang="en-US" b="1">
                <a:solidFill>
                  <a:schemeClr val="accent1">
                    <a:lumMod val="75000"/>
                  </a:schemeClr>
                </a:solidFill>
              </a:rPr>
              <a:t>人</a:t>
            </a:r>
            <a:endParaRPr lang="zh-CN" altLang="en-US" b="1">
              <a:solidFill>
                <a:schemeClr val="accent1">
                  <a:lumMod val="75000"/>
                </a:schemeClr>
              </a:solidFill>
            </a:endParaRPr>
          </a:p>
        </p:txBody>
      </p:sp>
      <p:pic>
        <p:nvPicPr>
          <p:cNvPr id="6" name="图片 5"/>
          <p:cNvPicPr>
            <a:picLocks noChangeAspect="1"/>
          </p:cNvPicPr>
          <p:nvPr/>
        </p:nvPicPr>
        <p:blipFill>
          <a:blip r:embed="rId2"/>
          <a:stretch>
            <a:fillRect/>
          </a:stretch>
        </p:blipFill>
        <p:spPr>
          <a:xfrm>
            <a:off x="9696450" y="365125"/>
            <a:ext cx="1882140" cy="2796540"/>
          </a:xfrm>
          <a:prstGeom prst="rect">
            <a:avLst/>
          </a:prstGeom>
        </p:spPr>
      </p:pic>
      <p:sp>
        <p:nvSpPr>
          <p:cNvPr id="7" name="文本框 6"/>
          <p:cNvSpPr txBox="1"/>
          <p:nvPr/>
        </p:nvSpPr>
        <p:spPr>
          <a:xfrm>
            <a:off x="9696450" y="3161665"/>
            <a:ext cx="2835910" cy="368300"/>
          </a:xfrm>
          <a:prstGeom prst="rect">
            <a:avLst/>
          </a:prstGeom>
          <a:noFill/>
        </p:spPr>
        <p:txBody>
          <a:bodyPr wrap="square" rtlCol="0">
            <a:spAutoFit/>
          </a:bodyPr>
          <a:p>
            <a:r>
              <a:rPr lang="zh-CN" altLang="en-US" b="1">
                <a:solidFill>
                  <a:schemeClr val="accent1">
                    <a:lumMod val="75000"/>
                  </a:schemeClr>
                </a:solidFill>
              </a:rPr>
              <a:t>电控组：共</a:t>
            </a:r>
            <a:r>
              <a:rPr lang="en-US" altLang="zh-CN" b="1">
                <a:solidFill>
                  <a:schemeClr val="accent1">
                    <a:lumMod val="75000"/>
                  </a:schemeClr>
                </a:solidFill>
              </a:rPr>
              <a:t>37</a:t>
            </a:r>
            <a:r>
              <a:rPr lang="zh-CN" altLang="en-US" b="1">
                <a:solidFill>
                  <a:schemeClr val="accent1">
                    <a:lumMod val="75000"/>
                  </a:schemeClr>
                </a:solidFill>
              </a:rPr>
              <a:t>人</a:t>
            </a:r>
            <a:endParaRPr lang="zh-CN" altLang="en-US" b="1">
              <a:solidFill>
                <a:schemeClr val="accent1">
                  <a:lumMod val="75000"/>
                </a:schemeClr>
              </a:solidFill>
            </a:endParaRPr>
          </a:p>
        </p:txBody>
      </p:sp>
      <p:pic>
        <p:nvPicPr>
          <p:cNvPr id="8" name="图片 7"/>
          <p:cNvPicPr>
            <a:picLocks noChangeAspect="1"/>
          </p:cNvPicPr>
          <p:nvPr/>
        </p:nvPicPr>
        <p:blipFill>
          <a:blip r:embed="rId3"/>
          <a:stretch>
            <a:fillRect/>
          </a:stretch>
        </p:blipFill>
        <p:spPr>
          <a:xfrm>
            <a:off x="7088505" y="1735455"/>
            <a:ext cx="1525905" cy="3387725"/>
          </a:xfrm>
          <a:prstGeom prst="rect">
            <a:avLst/>
          </a:prstGeom>
        </p:spPr>
      </p:pic>
      <p:sp>
        <p:nvSpPr>
          <p:cNvPr id="9" name="文本框 8"/>
          <p:cNvSpPr txBox="1"/>
          <p:nvPr/>
        </p:nvSpPr>
        <p:spPr>
          <a:xfrm>
            <a:off x="7088505" y="5071110"/>
            <a:ext cx="3888740" cy="368300"/>
          </a:xfrm>
          <a:prstGeom prst="rect">
            <a:avLst/>
          </a:prstGeom>
          <a:noFill/>
        </p:spPr>
        <p:txBody>
          <a:bodyPr wrap="square" rtlCol="0">
            <a:spAutoFit/>
          </a:bodyPr>
          <a:p>
            <a:r>
              <a:rPr lang="zh-CN" altLang="en-US" b="1">
                <a:solidFill>
                  <a:schemeClr val="accent1">
                    <a:lumMod val="75000"/>
                  </a:schemeClr>
                </a:solidFill>
              </a:rPr>
              <a:t>视觉组：共</a:t>
            </a:r>
            <a:r>
              <a:rPr lang="en-US" altLang="zh-CN" b="1">
                <a:solidFill>
                  <a:schemeClr val="accent1">
                    <a:lumMod val="75000"/>
                  </a:schemeClr>
                </a:solidFill>
              </a:rPr>
              <a:t>37</a:t>
            </a:r>
            <a:r>
              <a:rPr lang="zh-CN" altLang="en-US" b="1">
                <a:solidFill>
                  <a:schemeClr val="accent1">
                    <a:lumMod val="75000"/>
                  </a:schemeClr>
                </a:solidFill>
              </a:rPr>
              <a:t>人</a:t>
            </a:r>
            <a:endParaRPr lang="zh-CN" altLang="en-US" b="1">
              <a:solidFill>
                <a:schemeClr val="accent1">
                  <a:lumMod val="75000"/>
                </a:schemeClr>
              </a:solidFill>
            </a:endParaRPr>
          </a:p>
        </p:txBody>
      </p:sp>
      <p:pic>
        <p:nvPicPr>
          <p:cNvPr id="10" name="图片 9"/>
          <p:cNvPicPr>
            <a:picLocks noChangeAspect="1"/>
          </p:cNvPicPr>
          <p:nvPr/>
        </p:nvPicPr>
        <p:blipFill>
          <a:blip r:embed="rId4"/>
          <a:stretch>
            <a:fillRect/>
          </a:stretch>
        </p:blipFill>
        <p:spPr>
          <a:xfrm>
            <a:off x="8996680" y="3580765"/>
            <a:ext cx="3535680" cy="1858645"/>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1244</Words>
  <Application>WPS 演示</Application>
  <PresentationFormat>宽屏</PresentationFormat>
  <Paragraphs>191</Paragraphs>
  <Slides>17</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Arial</vt:lpstr>
      <vt:lpstr>宋体</vt:lpstr>
      <vt:lpstr>Wingdings</vt:lpstr>
      <vt:lpstr>微软雅黑</vt:lpstr>
      <vt:lpstr>方正正中黑简体</vt:lpstr>
      <vt:lpstr>黑体</vt:lpstr>
      <vt:lpstr>等线</vt:lpstr>
      <vt:lpstr>Arial Unicode MS</vt:lpstr>
      <vt:lpstr>等线 Light</vt:lpstr>
      <vt:lpstr>Office 主题​​</vt:lpstr>
      <vt:lpstr>PowerPoint 演示文稿</vt:lpstr>
      <vt:lpstr>会议纲要</vt:lpstr>
      <vt:lpstr>新赛季总体时间规划</vt:lpstr>
      <vt:lpstr>新赛季总体时间规划</vt:lpstr>
      <vt:lpstr>新赛季总体时间规划</vt:lpstr>
      <vt:lpstr>新赛季总体时间规划</vt:lpstr>
      <vt:lpstr>新赛季总体时间规划</vt:lpstr>
      <vt:lpstr>近期事务</vt:lpstr>
      <vt:lpstr>招新培训</vt:lpstr>
      <vt:lpstr>复工复产</vt:lpstr>
      <vt:lpstr>注意事项</vt:lpstr>
      <vt:lpstr>注意事项</vt:lpstr>
      <vt:lpstr>注意事项</vt:lpstr>
      <vt:lpstr>注意事项</vt:lpstr>
      <vt:lpstr>注意事项</vt:lpstr>
      <vt:lpstr>注意事项</vt:lpstr>
      <vt:lpstr>展翅天穹.......           向死而生</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fang weibo</dc:creator>
  <cp:lastModifiedBy>Yellow Ten</cp:lastModifiedBy>
  <cp:revision>63</cp:revision>
  <dcterms:created xsi:type="dcterms:W3CDTF">2020-10-16T07:42:00Z</dcterms:created>
  <dcterms:modified xsi:type="dcterms:W3CDTF">2022-09-18T14:26:34Z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E26ADD85D30A48DC8B57F54A4C8AEB55</vt:lpwstr>
  </property>
  <property fmtid="{D5CDD505-2E9C-101B-9397-08002B2CF9AE}" pid="3" name="KSOProductBuildVer">
    <vt:lpwstr>2052-11.1.0.9914</vt:lpwstr>
  </property>
</Properties>
</file>