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80" r:id="rId3"/>
    <p:sldId id="464" r:id="rId5"/>
    <p:sldId id="471" r:id="rId6"/>
    <p:sldId id="484" r:id="rId7"/>
    <p:sldId id="485" r:id="rId8"/>
    <p:sldId id="472" r:id="rId9"/>
    <p:sldId id="486" r:id="rId10"/>
    <p:sldId id="487" r:id="rId11"/>
    <p:sldId id="488" r:id="rId12"/>
    <p:sldId id="489" r:id="rId13"/>
    <p:sldId id="490" r:id="rId14"/>
    <p:sldId id="491" r:id="rId15"/>
    <p:sldId id="493" r:id="rId16"/>
    <p:sldId id="494" r:id="rId17"/>
    <p:sldId id="45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17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11FF6-381D-4990-ADBA-D7343BEA23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A5340-7F39-4C18-8933-3AE4C8057CD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6B73D-9B36-4C23-A088-3DA5174F61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9794-D6F9-4308-9C32-8B5EEED57E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BF7-5262-4375-9EAD-541A4B299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9794-D6F9-4308-9C32-8B5EEED57E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BF7-5262-4375-9EAD-541A4B299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9794-D6F9-4308-9C32-8B5EEED57E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BF7-5262-4375-9EAD-541A4B299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9794-D6F9-4308-9C32-8B5EEED57E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BF7-5262-4375-9EAD-541A4B299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9794-D6F9-4308-9C32-8B5EEED57E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BF7-5262-4375-9EAD-541A4B299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9794-D6F9-4308-9C32-8B5EEED57E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BF7-5262-4375-9EAD-541A4B299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9794-D6F9-4308-9C32-8B5EEED57E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BF7-5262-4375-9EAD-541A4B299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9794-D6F9-4308-9C32-8B5EEED57E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BF7-5262-4375-9EAD-541A4B299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9794-D6F9-4308-9C32-8B5EEED57E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BF7-5262-4375-9EAD-541A4B299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9794-D6F9-4308-9C32-8B5EEED57E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BF7-5262-4375-9EAD-541A4B299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9794-D6F9-4308-9C32-8B5EEED57E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FCBF7-5262-4375-9EAD-541A4B2992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39794-D6F9-4308-9C32-8B5EEED57E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BFCBF7-5262-4375-9EAD-541A4B29924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jpeg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4018249" y="-3994014"/>
            <a:ext cx="12192000" cy="6858000"/>
            <a:chOff x="0" y="0"/>
            <a:chExt cx="9144000" cy="5143500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 cstate="print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11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  <a:effectLst>
              <a:reflection endPos="0" dist="50800" dir="5400000" sy="-100000" algn="bl" rotWithShape="0"/>
            </a:effectLst>
          </p:spPr>
        </p:pic>
        <p:sp>
          <p:nvSpPr>
            <p:cNvPr id="13" name="矩形 1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93319" y="2131957"/>
            <a:ext cx="12193268" cy="685800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-14222954" y="-4726043"/>
            <a:ext cx="40364105" cy="14308351"/>
            <a:chOff x="-321794" y="-8656275"/>
            <a:chExt cx="30273077" cy="10731263"/>
          </a:xfrm>
          <a:solidFill>
            <a:schemeClr val="bg1"/>
          </a:solidFill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 cstate="print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saturation sat="119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21794" y="-8656275"/>
              <a:ext cx="9144000" cy="5143500"/>
            </a:xfrm>
            <a:prstGeom prst="rect">
              <a:avLst/>
            </a:prstGeom>
            <a:grpFill/>
            <a:effectLst>
              <a:reflection endPos="0" dist="50800" dir="5400000" sy="-100000" algn="bl" rotWithShape="0"/>
            </a:effectLst>
          </p:spPr>
        </p:pic>
        <p:sp>
          <p:nvSpPr>
            <p:cNvPr id="9" name="矩形 8"/>
            <p:cNvSpPr/>
            <p:nvPr/>
          </p:nvSpPr>
          <p:spPr>
            <a:xfrm>
              <a:off x="20807283" y="-3132012"/>
              <a:ext cx="9144000" cy="5207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</p:grpSp>
      <p:sp>
        <p:nvSpPr>
          <p:cNvPr id="12" name="矩形 11"/>
          <p:cNvSpPr/>
          <p:nvPr/>
        </p:nvSpPr>
        <p:spPr>
          <a:xfrm>
            <a:off x="991893" y="2131957"/>
            <a:ext cx="9934412" cy="427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RM2023</a:t>
            </a:r>
            <a:r>
              <a:rPr lang="zh-CN" altLang="en-US" sz="48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赛季南工骁鹰机器人队</a:t>
            </a:r>
            <a:br>
              <a:rPr lang="zh-CN" altLang="en-US" sz="48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48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第二次全体会议</a:t>
            </a:r>
            <a:endParaRPr lang="zh-CN" altLang="en-US" sz="4800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4800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4265" b="1" noProof="1">
              <a:ln w="6600">
                <a:solidFill>
                  <a:schemeClr val="bg1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4265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4265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852068" y="5921744"/>
            <a:ext cx="1354858" cy="3793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65" b="1" dirty="0">
                <a:solidFill>
                  <a:schemeClr val="bg2">
                    <a:lumMod val="25000"/>
                  </a:scheme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2022.9.25</a:t>
            </a:r>
            <a:endParaRPr lang="en-US" altLang="zh-CN" sz="1865" b="1" dirty="0">
              <a:solidFill>
                <a:schemeClr val="bg2">
                  <a:lumMod val="25000"/>
                </a:schemeClr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817" y="174213"/>
            <a:ext cx="4541137" cy="83682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7804" y="76003"/>
            <a:ext cx="1957002" cy="1359347"/>
          </a:xfrm>
          <a:prstGeom prst="rect">
            <a:avLst/>
          </a:prstGeom>
        </p:spPr>
      </p:pic>
      <p:pic>
        <p:nvPicPr>
          <p:cNvPr id="7" name="图片 6" descr="战队LOG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1075" y="3611881"/>
            <a:ext cx="5476047" cy="41795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400" y="304311"/>
            <a:ext cx="10515600" cy="1325563"/>
          </a:xfrm>
        </p:spPr>
        <p:txBody>
          <a:bodyPr/>
          <a:lstStyle/>
          <a:p>
            <a:pPr indent="-228600" algn="l">
              <a:spcBef>
                <a:spcPts val="1000"/>
              </a:spcBef>
              <a:buClrTx/>
              <a:buSzTx/>
              <a:buNone/>
            </a:pPr>
            <a:r>
              <a:rPr lang="zh-CN" altLang="en-US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重要的其他事项</a:t>
            </a:r>
            <a:endParaRPr lang="zh-CN" altLang="en-US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0400" y="1849689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</a:rPr>
              <a:t>官方要求</a:t>
            </a: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</a:rPr>
              <a:t>10.8</a:t>
            </a: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</a:rPr>
              <a:t>归还裁判系统</a:t>
            </a:r>
            <a:endParaRPr lang="en-US" altLang="zh-CN" sz="32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</a:rPr>
              <a:t>若没有联盟赛，则要等到下学期开始才能再借到裁判系统</a:t>
            </a:r>
            <a:endParaRPr lang="en-US" altLang="zh-CN" sz="32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</a:rPr>
              <a:t>所以我们需要</a:t>
            </a:r>
            <a:r>
              <a:rPr lang="zh-CN" altLang="en-US" sz="3200" b="1" dirty="0">
                <a:solidFill>
                  <a:srgbClr val="FF0000"/>
                </a:solidFill>
              </a:rPr>
              <a:t>重金</a:t>
            </a: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</a:rPr>
              <a:t>购买一些裁判系统用于本学期以及寒假的出车、调试</a:t>
            </a:r>
            <a:endParaRPr lang="en-US" altLang="zh-CN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400" y="304311"/>
            <a:ext cx="10515600" cy="1325563"/>
          </a:xfrm>
        </p:spPr>
        <p:txBody>
          <a:bodyPr/>
          <a:lstStyle/>
          <a:p>
            <a:pPr indent="-228600" algn="l">
              <a:spcBef>
                <a:spcPts val="1000"/>
              </a:spcBef>
              <a:buClrTx/>
              <a:buSzTx/>
              <a:buNone/>
            </a:pPr>
            <a:r>
              <a:rPr lang="zh-CN" altLang="en-US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重要的其他事项</a:t>
            </a:r>
            <a:endParaRPr lang="zh-CN" altLang="en-US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0400" y="1309179"/>
            <a:ext cx="5920874" cy="869448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经统计需保留的裁判系统模块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5084011" y="532368"/>
            <a:ext cx="3490495" cy="869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chemeClr val="accent1">
                    <a:lumMod val="75000"/>
                  </a:schemeClr>
                </a:solidFill>
              </a:rPr>
              <a:t>还</a:t>
            </a:r>
            <a:r>
              <a:rPr lang="en-US" altLang="zh-CN" sz="3200" b="1">
                <a:solidFill>
                  <a:schemeClr val="accent1">
                    <a:lumMod val="75000"/>
                  </a:schemeClr>
                </a:solidFill>
              </a:rPr>
              <a:t>&amp;</a:t>
            </a:r>
            <a:r>
              <a:rPr lang="zh-CN" altLang="en-US" sz="3200" b="1">
                <a:solidFill>
                  <a:schemeClr val="accent1">
                    <a:lumMod val="75000"/>
                  </a:schemeClr>
                </a:solidFill>
              </a:rPr>
              <a:t>买裁判系统</a:t>
            </a:r>
            <a:endParaRPr lang="en-US" altLang="zh-CN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4537" y="2541368"/>
            <a:ext cx="3523809" cy="3866667"/>
          </a:xfrm>
          <a:prstGeom prst="rect">
            <a:avLst/>
          </a:prstGeom>
        </p:spPr>
      </p:pic>
      <p:sp>
        <p:nvSpPr>
          <p:cNvPr id="9" name="内容占位符 2"/>
          <p:cNvSpPr txBox="1"/>
          <p:nvPr/>
        </p:nvSpPr>
        <p:spPr>
          <a:xfrm>
            <a:off x="660400" y="1797444"/>
            <a:ext cx="5920874" cy="869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大家看看有没有问题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9335" y="1571625"/>
            <a:ext cx="4808855" cy="48361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400" y="304311"/>
            <a:ext cx="10515600" cy="1325563"/>
          </a:xfrm>
        </p:spPr>
        <p:txBody>
          <a:bodyPr/>
          <a:lstStyle/>
          <a:p>
            <a:pPr indent="-228600" algn="l">
              <a:spcBef>
                <a:spcPts val="1000"/>
              </a:spcBef>
              <a:buClrTx/>
              <a:buSzTx/>
              <a:buNone/>
            </a:pPr>
            <a:r>
              <a:rPr lang="zh-CN" altLang="en-US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重要的其他事项</a:t>
            </a:r>
            <a:endParaRPr lang="zh-CN" altLang="en-US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4895" y="1309179"/>
            <a:ext cx="5920874" cy="869448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经统计需保留的裁判系统模块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5084011" y="532368"/>
            <a:ext cx="3490495" cy="869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zh-CN" altLang="en-US" sz="3200" b="1">
                <a:solidFill>
                  <a:schemeClr val="accent1">
                    <a:lumMod val="75000"/>
                  </a:schemeClr>
                </a:solidFill>
              </a:rPr>
              <a:t>还</a:t>
            </a:r>
            <a:r>
              <a:rPr lang="en-US" altLang="zh-CN" sz="3200" b="1">
                <a:solidFill>
                  <a:schemeClr val="accent1">
                    <a:lumMod val="75000"/>
                  </a:schemeClr>
                </a:solidFill>
              </a:rPr>
              <a:t>&amp;</a:t>
            </a:r>
            <a:r>
              <a:rPr lang="zh-CN" altLang="en-US" sz="3200" b="1">
                <a:solidFill>
                  <a:schemeClr val="accent1">
                    <a:lumMod val="75000"/>
                  </a:schemeClr>
                </a:solidFill>
              </a:rPr>
              <a:t>买裁判系统</a:t>
            </a:r>
            <a:endParaRPr lang="en-US" altLang="zh-CN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528" y="2567820"/>
            <a:ext cx="5905746" cy="189798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28" y="4897888"/>
            <a:ext cx="5942857" cy="145714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955" y="3578840"/>
            <a:ext cx="4933333" cy="2047619"/>
          </a:xfrm>
          <a:prstGeom prst="rect">
            <a:avLst/>
          </a:prstGeom>
        </p:spPr>
      </p:pic>
      <p:sp>
        <p:nvSpPr>
          <p:cNvPr id="13" name="内容占位符 2"/>
          <p:cNvSpPr txBox="1"/>
          <p:nvPr/>
        </p:nvSpPr>
        <p:spPr>
          <a:xfrm>
            <a:off x="594895" y="1734329"/>
            <a:ext cx="5920874" cy="869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大家看看有没有问题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400" y="304311"/>
            <a:ext cx="10515600" cy="1325563"/>
          </a:xfrm>
        </p:spPr>
        <p:txBody>
          <a:bodyPr/>
          <a:lstStyle/>
          <a:p>
            <a:pPr indent="-228600" algn="l">
              <a:spcBef>
                <a:spcPts val="1000"/>
              </a:spcBef>
              <a:buClrTx/>
              <a:buSzTx/>
              <a:buNone/>
            </a:pPr>
            <a:r>
              <a:rPr lang="zh-CN" altLang="en-US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重要的其他事项</a:t>
            </a:r>
            <a:endParaRPr lang="zh-CN" altLang="en-US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5064" y="437158"/>
            <a:ext cx="5138821" cy="1325563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</a:rPr>
              <a:t>裁判系统</a:t>
            </a:r>
            <a:r>
              <a:rPr lang="zh-CN" altLang="en-US" sz="3200" b="1" dirty="0">
                <a:solidFill>
                  <a:srgbClr val="FF0000"/>
                </a:solidFill>
              </a:rPr>
              <a:t>贵得离谱！！！</a:t>
            </a:r>
            <a:endParaRPr lang="en-US" altLang="zh-CN" sz="3200" b="1" dirty="0">
              <a:solidFill>
                <a:srgbClr val="FF0000"/>
              </a:solidFill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660400" y="1895567"/>
            <a:ext cx="11214768" cy="4658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以一辆麦轮步兵为例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主控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594 +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电源管理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620 +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电容管理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99 +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灯条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630 +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图传接收端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1449 +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图传发送端 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1449 +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测速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619 +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装甲板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197*4 +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。。。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</a:rPr>
              <a:t>￥</a:t>
            </a: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</a:rPr>
              <a:t>8900</a:t>
            </a:r>
            <a:endParaRPr lang="en-US" altLang="zh-CN" sz="32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所以，能借用就不购买，</a:t>
            </a:r>
            <a:r>
              <a:rPr lang="zh-CN" altLang="en-US" sz="2400" b="1" dirty="0">
                <a:solidFill>
                  <a:srgbClr val="FF0000"/>
                </a:solidFill>
              </a:rPr>
              <a:t>爱惜裁判系统！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marL="0" indent="0"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上个赛季有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个图传接收端弄丢了 ￥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2898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（悬赏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?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）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57435" y="-43180"/>
            <a:ext cx="22860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400" y="304311"/>
            <a:ext cx="10515600" cy="1325563"/>
          </a:xfrm>
        </p:spPr>
        <p:txBody>
          <a:bodyPr/>
          <a:lstStyle/>
          <a:p>
            <a:pPr indent="-228600" algn="l">
              <a:spcBef>
                <a:spcPts val="1000"/>
              </a:spcBef>
              <a:buClrTx/>
              <a:buSzTx/>
              <a:buNone/>
            </a:pPr>
            <a:r>
              <a:rPr lang="zh-CN" altLang="en-US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重要的其他事项</a:t>
            </a:r>
            <a:endParaRPr lang="zh-CN" altLang="en-US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0400" y="184968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</a:rPr>
              <a:t>物资采购</a:t>
            </a:r>
            <a:endParaRPr lang="en-US" altLang="zh-CN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43000" y="2709545"/>
            <a:ext cx="67386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</a:rPr>
              <a:t>现阶段的物资采购涉及到经费换季问题，我们需要尽量为</a:t>
            </a:r>
            <a:r>
              <a:rPr lang="en-US" altLang="zh-CN" sz="2400" b="1">
                <a:solidFill>
                  <a:schemeClr val="accent1">
                    <a:lumMod val="75000"/>
                  </a:schemeClr>
                </a:solidFill>
              </a:rPr>
              <a:t>23</a:t>
            </a:r>
            <a:r>
              <a:rPr lang="zh-CN" altLang="en-US" sz="2400" b="1">
                <a:solidFill>
                  <a:schemeClr val="accent1">
                    <a:lumMod val="75000"/>
                  </a:schemeClr>
                </a:solidFill>
              </a:rPr>
              <a:t>甚至之后的赛季屯一些物资。</a:t>
            </a:r>
            <a:endParaRPr lang="zh-CN" altLang="en-US" sz="24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0400" y="3481070"/>
            <a:ext cx="7657465" cy="3153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9900" b="1">
                <a:solidFill>
                  <a:srgbClr val="FF0000"/>
                </a:solidFill>
              </a:rPr>
              <a:t>尽快</a:t>
            </a:r>
            <a:endParaRPr lang="zh-CN" altLang="en-US" sz="19900" b="1">
              <a:solidFill>
                <a:srgbClr val="FF0000"/>
              </a:solidFill>
            </a:endParaRPr>
          </a:p>
        </p:txBody>
      </p:sp>
      <p:pic>
        <p:nvPicPr>
          <p:cNvPr id="6" name="图片 5" descr="6FQFU2)05DEWR~QCBYO{3Y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0" y="3822700"/>
            <a:ext cx="3810000" cy="30353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002280"/>
          </a:xfrm>
        </p:spPr>
        <p:txBody>
          <a:bodyPr/>
          <a:lstStyle/>
          <a:p>
            <a:pPr algn="ctr"/>
            <a:r>
              <a:rPr lang="zh-CN" altLang="en-US" sz="72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展翅天穹</a:t>
            </a:r>
            <a:r>
              <a:rPr lang="en-US" altLang="zh-CN" sz="7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....... </a:t>
            </a:r>
            <a:r>
              <a:rPr lang="en-US" altLang="zh-CN" sz="72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</a:t>
            </a:r>
            <a:br>
              <a:rPr lang="zh-CN" altLang="en-US" sz="72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r>
              <a:rPr lang="zh-CN" altLang="en-US" sz="72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en-US" altLang="zh-CN" sz="72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</a:t>
            </a:r>
            <a:r>
              <a:rPr lang="zh-CN" altLang="en-US" sz="72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向死而生</a:t>
            </a:r>
            <a:endParaRPr lang="zh-CN" altLang="en-US" sz="7200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" name="图片 6" descr="战队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6745" y="2667635"/>
            <a:ext cx="5704840" cy="43541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228600" algn="l">
              <a:spcBef>
                <a:spcPts val="1000"/>
              </a:spcBef>
              <a:buClrTx/>
              <a:buSzTx/>
              <a:buNone/>
            </a:pPr>
            <a:r>
              <a:rPr lang="zh-CN" altLang="en-US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会议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纲要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40435" y="1691005"/>
            <a:ext cx="6167755" cy="2416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10000"/>
              </a:lnSpc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1.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招新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；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210000"/>
              </a:lnSpc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2.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研发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；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210000"/>
              </a:lnSpc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3.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重要的其他事项；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81514" y="690802"/>
            <a:ext cx="8781789" cy="1325563"/>
          </a:xfrm>
        </p:spPr>
        <p:txBody>
          <a:bodyPr>
            <a:normAutofit/>
          </a:bodyPr>
          <a:lstStyle/>
          <a:p>
            <a:pPr indent="-228600" algn="l">
              <a:spcBef>
                <a:spcPts val="1000"/>
              </a:spcBef>
              <a:buClrTx/>
              <a:buSzTx/>
              <a:buNone/>
            </a:pPr>
            <a:r>
              <a:rPr lang="zh-CN" altLang="en-US" sz="32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可以不用疲于复习课业的时间大约还有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1.45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个月</a:t>
            </a:r>
            <a:endParaRPr lang="zh-CN" altLang="en-US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8700" y="2825876"/>
            <a:ext cx="10587418" cy="23575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标题 1"/>
          <p:cNvSpPr txBox="1"/>
          <p:nvPr/>
        </p:nvSpPr>
        <p:spPr>
          <a:xfrm>
            <a:off x="5122623" y="2267211"/>
            <a:ext cx="1771390" cy="4742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Bef>
                <a:spcPts val="1000"/>
              </a:spcBef>
            </a:pPr>
            <a:r>
              <a:rPr lang="zh-CN" altLang="en-US" sz="1600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各课大致结课时间</a:t>
            </a:r>
            <a:endParaRPr lang="zh-CN" altLang="en-US" sz="1600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各组招新情况</a:t>
            </a:r>
            <a:endParaRPr lang="zh-CN" altLang="en-US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6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机械组</a:t>
            </a: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</a:rPr>
              <a:t>  进行了两次线下培训，将在十月初收集第一次大作业、进行第一次机试考核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6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电控组</a:t>
            </a: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</a:rPr>
              <a:t>  第一次笔试考核将在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26</a:t>
            </a: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</a:rPr>
              <a:t>日收卷，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27~30</a:t>
            </a: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</a:rPr>
              <a:t>日开展第一次面试</a:t>
            </a:r>
            <a:endParaRPr lang="en-US" altLang="zh-CN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6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视觉组</a:t>
            </a: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</a:rPr>
              <a:t>  进行了第一次笔试考核和第一次面试，笔试大都过关，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25</a:t>
            </a: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</a:rPr>
              <a:t>日开展第一次线下培训</a:t>
            </a:r>
            <a:endParaRPr lang="en-US" altLang="zh-CN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6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宣传组</a:t>
            </a: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24</a:t>
            </a: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</a:rPr>
              <a:t>日进行了第一次面试，新生素质普遍较高，朱老师：好卷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6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硬件组</a:t>
            </a: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23</a:t>
            </a: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</a:rPr>
              <a:t>日进行了面试，海哥：挺好的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招新需要注意</a:t>
            </a:r>
            <a:endParaRPr lang="zh-CN" altLang="en-US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>
              <a:lnSpc>
                <a:spcPct val="16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培训群需要日常有人答疑（可分时段安排）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6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鼓励引导为主，禁止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</a:rPr>
              <a:t>yygq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6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技术相关问题留个心眼，不要过于深入以致泄密</a:t>
            </a:r>
            <a:r>
              <a:rPr lang="zh-CN" altLang="en-US" sz="1400" b="1" dirty="0">
                <a:solidFill>
                  <a:srgbClr val="FF0000"/>
                </a:solidFill>
                <a:effectLst/>
              </a:rPr>
              <a:t>（泄密必被抓，被抓就杀头）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6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考核事宜统一口径，不清楚的先问负责人再说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6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应当传达“我们不是社团”理念</a:t>
            </a: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</a:rPr>
              <a:t>（例如假期不愿意付出时间的可以白白了）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400" y="304311"/>
            <a:ext cx="10515600" cy="1325563"/>
          </a:xfrm>
        </p:spPr>
        <p:txBody>
          <a:bodyPr/>
          <a:lstStyle/>
          <a:p>
            <a:pPr indent="-228600" algn="l">
              <a:spcBef>
                <a:spcPts val="1000"/>
              </a:spcBef>
              <a:buClrTx/>
              <a:buSzTx/>
              <a:buNone/>
            </a:pPr>
            <a:r>
              <a:rPr lang="zh-CN" altLang="en-US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研发任务</a:t>
            </a:r>
            <a:endParaRPr lang="zh-CN" altLang="en-US" b="1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0400" y="1629874"/>
            <a:ext cx="46945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</a:rPr>
              <a:t>现阶段几座大山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60400" y="2533531"/>
            <a:ext cx="2424830" cy="2785585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工程机械臂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6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平衡步兵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60000"/>
              </a:lnSpc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自动步兵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715" y="63119"/>
            <a:ext cx="6490570" cy="649057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106772" y="1871066"/>
            <a:ext cx="1930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现阶段几座小山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内容占位符 2"/>
          <p:cNvSpPr txBox="1"/>
          <p:nvPr/>
        </p:nvSpPr>
        <p:spPr>
          <a:xfrm>
            <a:off x="9106772" y="2370455"/>
            <a:ext cx="2424830" cy="2785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</a:rPr>
              <a:t>自瞄稳定性</a:t>
            </a:r>
            <a:endParaRPr lang="en-US" altLang="zh-CN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60000"/>
              </a:lnSpc>
            </a:pP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</a:rPr>
              <a:t>英雄吊射</a:t>
            </a:r>
            <a:endParaRPr lang="en-US" altLang="zh-CN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60000"/>
              </a:lnSpc>
            </a:pP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</a:rPr>
              <a:t>电控交接</a:t>
            </a:r>
            <a:endParaRPr lang="en-US" altLang="zh-CN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60000"/>
              </a:lnSpc>
            </a:pP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</a:rPr>
              <a:t>超级电容</a:t>
            </a:r>
            <a:endParaRPr lang="en-US" altLang="zh-CN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60000"/>
              </a:lnSpc>
            </a:pPr>
            <a:r>
              <a:rPr lang="zh-CN" altLang="en-US" sz="1800" b="1" dirty="0">
                <a:solidFill>
                  <a:schemeClr val="accent1">
                    <a:lumMod val="75000"/>
                  </a:schemeClr>
                </a:solidFill>
              </a:rPr>
              <a:t>精度设计</a:t>
            </a:r>
            <a:endParaRPr lang="en-US" altLang="zh-CN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60000"/>
              </a:lnSpc>
            </a:pPr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</a:rPr>
              <a:t>……</a:t>
            </a:r>
            <a:endParaRPr lang="en-US" altLang="zh-CN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60000"/>
              </a:lnSpc>
            </a:pPr>
            <a:endParaRPr lang="zh-CN" altLang="en-US" sz="1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400" y="304311"/>
            <a:ext cx="10515600" cy="1325563"/>
          </a:xfrm>
        </p:spPr>
        <p:txBody>
          <a:bodyPr/>
          <a:lstStyle/>
          <a:p>
            <a:pPr indent="-228600" algn="l">
              <a:spcBef>
                <a:spcPts val="1000"/>
              </a:spcBef>
              <a:buClrTx/>
              <a:buSzTx/>
              <a:buNone/>
            </a:pPr>
            <a:r>
              <a:rPr lang="zh-CN" altLang="en-US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研发任务</a:t>
            </a:r>
            <a:endParaRPr lang="zh-CN" altLang="en-US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0401" y="2074548"/>
            <a:ext cx="90611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</a:rPr>
              <a:t>上周（有必要开会的）各个技术组和兵种组都开了组会，明确了至少未来一周的进度规划和精准人员安排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60400" y="3829346"/>
            <a:ext cx="8796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</a:rPr>
              <a:t>我们会了解队员的任务按时执行情况并作相关记录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400" y="304311"/>
            <a:ext cx="10515600" cy="1325563"/>
          </a:xfrm>
        </p:spPr>
        <p:txBody>
          <a:bodyPr/>
          <a:lstStyle/>
          <a:p>
            <a:pPr indent="-228600" algn="l">
              <a:spcBef>
                <a:spcPts val="1000"/>
              </a:spcBef>
              <a:buClrTx/>
              <a:buSzTx/>
              <a:buNone/>
            </a:pPr>
            <a:r>
              <a:rPr lang="zh-CN" altLang="en-US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重要的其他事项</a:t>
            </a:r>
            <a:endParaRPr lang="zh-CN" altLang="en-US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0399" y="1849689"/>
            <a:ext cx="10926011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</a:rPr>
              <a:t>关于报销</a:t>
            </a:r>
            <a:endParaRPr lang="en-US" altLang="zh-CN" sz="32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由于教务处新规定，</a:t>
            </a:r>
            <a:r>
              <a:rPr lang="zh-CN" altLang="en-US" b="1" dirty="0">
                <a:solidFill>
                  <a:srgbClr val="FF0000"/>
                </a:solidFill>
              </a:rPr>
              <a:t>超过</a:t>
            </a:r>
            <a:r>
              <a:rPr lang="en-US" altLang="zh-CN" b="1" dirty="0">
                <a:solidFill>
                  <a:srgbClr val="FF0000"/>
                </a:solidFill>
              </a:rPr>
              <a:t>1000</a:t>
            </a:r>
            <a:r>
              <a:rPr lang="zh-CN" altLang="en-US" b="1" dirty="0">
                <a:solidFill>
                  <a:srgbClr val="FF0000"/>
                </a:solidFill>
              </a:rPr>
              <a:t>元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的支出报销变得复杂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所以购买前</a:t>
            </a:r>
            <a:r>
              <a:rPr lang="zh-CN" altLang="en-US" b="1" dirty="0">
                <a:solidFill>
                  <a:srgbClr val="FF0000"/>
                </a:solidFill>
              </a:rPr>
              <a:t>必须提前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联系 王若曦或戴老师 说明情况，并作相应处理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否则可能会无法报销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400" y="304311"/>
            <a:ext cx="10515600" cy="1325563"/>
          </a:xfrm>
        </p:spPr>
        <p:txBody>
          <a:bodyPr/>
          <a:lstStyle/>
          <a:p>
            <a:pPr indent="-228600" algn="l">
              <a:spcBef>
                <a:spcPts val="1000"/>
              </a:spcBef>
              <a:buClrTx/>
              <a:buSzTx/>
              <a:buNone/>
            </a:pPr>
            <a:r>
              <a:rPr lang="zh-CN" altLang="en-US" b="1" dirty="0">
                <a:solidFill>
                  <a:srgbClr val="0B5FA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重要的其他事项</a:t>
            </a:r>
            <a:endParaRPr lang="zh-CN" altLang="en-US" dirty="0">
              <a:solidFill>
                <a:srgbClr val="0B5FA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0400" y="1849689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</a:rPr>
              <a:t>关于</a:t>
            </a:r>
            <a:r>
              <a:rPr lang="en-US" altLang="zh-CN" sz="3200" b="1" dirty="0">
                <a:solidFill>
                  <a:schemeClr val="accent1">
                    <a:lumMod val="75000"/>
                  </a:schemeClr>
                </a:solidFill>
              </a:rPr>
              <a:t>22</a:t>
            </a:r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</a:rPr>
              <a:t>赛季无法报销的项目</a:t>
            </a:r>
            <a:endParaRPr lang="zh-CN" alt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00" y="1022029"/>
            <a:ext cx="4661059" cy="560081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996</Words>
  <Application>WPS 演示</Application>
  <PresentationFormat>宽屏</PresentationFormat>
  <Paragraphs>112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方正正中黑简体</vt:lpstr>
      <vt:lpstr>黑体</vt:lpstr>
      <vt:lpstr>等线</vt:lpstr>
      <vt:lpstr>Arial Unicode MS</vt:lpstr>
      <vt:lpstr>等线 Light</vt:lpstr>
      <vt:lpstr>Office 主题​​</vt:lpstr>
      <vt:lpstr>PowerPoint 演示文稿</vt:lpstr>
      <vt:lpstr>会议纲要</vt:lpstr>
      <vt:lpstr>可以不用疲于复习课业的时间大约还有1.45个月</vt:lpstr>
      <vt:lpstr>各组招新情况</vt:lpstr>
      <vt:lpstr>招新需要注意</vt:lpstr>
      <vt:lpstr>研发任务</vt:lpstr>
      <vt:lpstr>研发任务</vt:lpstr>
      <vt:lpstr>重要的其他事项</vt:lpstr>
      <vt:lpstr>重要的其他事项</vt:lpstr>
      <vt:lpstr>重要的其他事项</vt:lpstr>
      <vt:lpstr>重要的其他事项</vt:lpstr>
      <vt:lpstr>重要的其他事项</vt:lpstr>
      <vt:lpstr>重要的其他事项</vt:lpstr>
      <vt:lpstr>重要的其他事项</vt:lpstr>
      <vt:lpstr>展翅天穹.......           向死而生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 weibo</dc:creator>
  <cp:lastModifiedBy>Yellow Ten</cp:lastModifiedBy>
  <cp:revision>78</cp:revision>
  <dcterms:created xsi:type="dcterms:W3CDTF">2020-10-16T07:42:00Z</dcterms:created>
  <dcterms:modified xsi:type="dcterms:W3CDTF">2022-09-25T08:39:56Z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E26ADD85D30A48DC8B57F54A4C8AEB55</vt:lpwstr>
  </property>
  <property fmtid="{D5CDD505-2E9C-101B-9397-08002B2CF9AE}" pid="3" name="KSOProductBuildVer">
    <vt:lpwstr>2052-11.1.0.9914</vt:lpwstr>
  </property>
</Properties>
</file>