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3" r:id="rId1"/>
  </p:sldMasterIdLst>
  <p:notesMasterIdLst>
    <p:notesMasterId r:id="rId33"/>
  </p:notesMasterIdLst>
  <p:sldIdLst>
    <p:sldId id="302" r:id="rId2"/>
    <p:sldId id="304" r:id="rId3"/>
    <p:sldId id="280" r:id="rId4"/>
    <p:sldId id="281" r:id="rId5"/>
    <p:sldId id="282" r:id="rId6"/>
    <p:sldId id="305" r:id="rId7"/>
    <p:sldId id="283" r:id="rId8"/>
    <p:sldId id="307" r:id="rId9"/>
    <p:sldId id="309" r:id="rId10"/>
    <p:sldId id="312" r:id="rId11"/>
    <p:sldId id="310" r:id="rId12"/>
    <p:sldId id="313" r:id="rId13"/>
    <p:sldId id="284" r:id="rId14"/>
    <p:sldId id="293" r:id="rId15"/>
    <p:sldId id="285" r:id="rId16"/>
    <p:sldId id="292" r:id="rId17"/>
    <p:sldId id="291" r:id="rId18"/>
    <p:sldId id="294" r:id="rId19"/>
    <p:sldId id="295" r:id="rId20"/>
    <p:sldId id="301" r:id="rId21"/>
    <p:sldId id="290" r:id="rId22"/>
    <p:sldId id="289" r:id="rId23"/>
    <p:sldId id="296" r:id="rId24"/>
    <p:sldId id="288" r:id="rId25"/>
    <p:sldId id="299" r:id="rId26"/>
    <p:sldId id="298" r:id="rId27"/>
    <p:sldId id="287" r:id="rId28"/>
    <p:sldId id="297" r:id="rId29"/>
    <p:sldId id="286" r:id="rId30"/>
    <p:sldId id="300" r:id="rId31"/>
    <p:sldId id="279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15" autoAdjust="0"/>
    <p:restoredTop sz="94679"/>
  </p:normalViewPr>
  <p:slideViewPr>
    <p:cSldViewPr snapToGrid="0" snapToObjects="1">
      <p:cViewPr varScale="1">
        <p:scale>
          <a:sx n="115" d="100"/>
          <a:sy n="115" d="100"/>
        </p:scale>
        <p:origin x="138" y="10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88" d="100"/>
          <a:sy n="88" d="100"/>
        </p:scale>
        <p:origin x="3822" y="72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0E7E98-8F59-4B62-82E2-4201795EC9C2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4EDAA7-1741-44FC-9A2B-8785EA573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2472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2020-11-06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32119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2020-11-06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15937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2020-11-06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87110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2020-11-06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51986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2020-11-06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04850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2020-11-06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8951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2020-11-06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2367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2020-11-06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89912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2020-11-06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73326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2020-11-06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44165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2020-11-06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4142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931E1-3547-5F4D-A496-A8982F82D872}" type="datetimeFigureOut">
              <a:rPr kumimoji="1" lang="ko-KR" altLang="en-US" smtClean="0"/>
              <a:t>2020-11-06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12564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app:8080/orders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app:8080/orders/8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개인과제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이진석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265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2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606"/>
          </a:xfrm>
        </p:spPr>
        <p:txBody>
          <a:bodyPr>
            <a:normAutofit fontScale="90000"/>
          </a:bodyPr>
          <a:lstStyle/>
          <a:p>
            <a:r>
              <a:rPr lang="ko-KR" altLang="en-US" b="1" dirty="0"/>
              <a:t>동기식 호출 과 </a:t>
            </a:r>
            <a:r>
              <a:rPr lang="en-US" altLang="ko-KR" b="1" dirty="0"/>
              <a:t>Fallback </a:t>
            </a:r>
            <a:r>
              <a:rPr lang="ko-KR" altLang="en-US" b="1" dirty="0"/>
              <a:t>처리 </a:t>
            </a:r>
            <a:r>
              <a:rPr lang="en-US" altLang="ko-KR" b="1" dirty="0" smtClean="0"/>
              <a:t>2/2</a:t>
            </a:r>
            <a:endParaRPr lang="ko-KR" altLang="en-US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" y="1699258"/>
            <a:ext cx="11172825" cy="2162936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14325" y="112682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/>
              <a:t>Gift </a:t>
            </a:r>
            <a:r>
              <a:rPr lang="ko-KR" altLang="en-US" dirty="0" smtClean="0"/>
              <a:t>서비스를 내려놓은 상태에서 결재 </a:t>
            </a:r>
            <a:r>
              <a:rPr lang="ko-KR" altLang="en-US" dirty="0" err="1" smtClean="0"/>
              <a:t>취소시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50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606"/>
          </a:xfrm>
        </p:spPr>
        <p:txBody>
          <a:bodyPr>
            <a:normAutofit fontScale="90000"/>
          </a:bodyPr>
          <a:lstStyle/>
          <a:p>
            <a:r>
              <a:rPr lang="ko-KR" altLang="en-US" b="1" dirty="0" err="1" smtClean="0"/>
              <a:t>비동기식</a:t>
            </a:r>
            <a:r>
              <a:rPr lang="ko-KR" altLang="en-US" b="1" dirty="0" smtClean="0"/>
              <a:t> 호출 </a:t>
            </a:r>
            <a:r>
              <a:rPr lang="en-US" altLang="ko-KR" b="1" dirty="0" smtClean="0"/>
              <a:t>1/2</a:t>
            </a:r>
            <a:endParaRPr lang="ko-KR" altLang="en-US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88" y="1009299"/>
            <a:ext cx="6996113" cy="294128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88" y="4083598"/>
            <a:ext cx="7043738" cy="254878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7734301" y="1056745"/>
            <a:ext cx="41052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24292E"/>
                </a:solidFill>
                <a:latin typeface="-apple-system"/>
              </a:rPr>
              <a:t>결제가 이루어진 후에 </a:t>
            </a:r>
            <a:r>
              <a:rPr lang="en-US" altLang="ko-KR" dirty="0" smtClean="0">
                <a:solidFill>
                  <a:srgbClr val="24292E"/>
                </a:solidFill>
                <a:latin typeface="-apple-system"/>
              </a:rPr>
              <a:t>Gift </a:t>
            </a:r>
            <a:r>
              <a:rPr lang="ko-KR" altLang="en-US" dirty="0" smtClean="0">
                <a:solidFill>
                  <a:srgbClr val="24292E"/>
                </a:solidFill>
                <a:latin typeface="-apple-system"/>
              </a:rPr>
              <a:t>포인트 비 </a:t>
            </a:r>
            <a:r>
              <a:rPr lang="ko-KR" altLang="en-US" dirty="0">
                <a:solidFill>
                  <a:srgbClr val="24292E"/>
                </a:solidFill>
                <a:latin typeface="-apple-system"/>
              </a:rPr>
              <a:t>동기식으로 처리하여 </a:t>
            </a:r>
            <a:r>
              <a:rPr lang="en-US" altLang="ko-KR" dirty="0" smtClean="0">
                <a:solidFill>
                  <a:srgbClr val="24292E"/>
                </a:solidFill>
                <a:latin typeface="-apple-system"/>
              </a:rPr>
              <a:t>Gift</a:t>
            </a:r>
            <a:r>
              <a:rPr lang="ko-KR" altLang="en-US" dirty="0" smtClean="0">
                <a:solidFill>
                  <a:srgbClr val="24292E"/>
                </a:solidFill>
                <a:latin typeface="-apple-system"/>
              </a:rPr>
              <a:t> </a:t>
            </a:r>
            <a:r>
              <a:rPr lang="ko-KR" altLang="en-US" dirty="0">
                <a:solidFill>
                  <a:srgbClr val="24292E"/>
                </a:solidFill>
                <a:latin typeface="-apple-system"/>
              </a:rPr>
              <a:t>시스템의 처리를 위하여 </a:t>
            </a:r>
            <a:r>
              <a:rPr lang="ko-KR" altLang="en-US" dirty="0" smtClean="0">
                <a:solidFill>
                  <a:srgbClr val="24292E"/>
                </a:solidFill>
                <a:latin typeface="-apple-system"/>
              </a:rPr>
              <a:t>주문이 </a:t>
            </a:r>
            <a:r>
              <a:rPr lang="ko-KR" altLang="en-US" dirty="0">
                <a:solidFill>
                  <a:srgbClr val="24292E"/>
                </a:solidFill>
                <a:latin typeface="-apple-system"/>
              </a:rPr>
              <a:t>블로킹 되지 </a:t>
            </a:r>
            <a:r>
              <a:rPr lang="ko-KR" altLang="en-US" dirty="0" err="1">
                <a:solidFill>
                  <a:srgbClr val="24292E"/>
                </a:solidFill>
                <a:latin typeface="-apple-system"/>
              </a:rPr>
              <a:t>않아도록</a:t>
            </a:r>
            <a:r>
              <a:rPr lang="ko-KR" altLang="en-US" dirty="0">
                <a:solidFill>
                  <a:srgbClr val="24292E"/>
                </a:solidFill>
                <a:latin typeface="-apple-system"/>
              </a:rPr>
              <a:t> 처리한다</a:t>
            </a:r>
            <a:r>
              <a:rPr lang="en-US" altLang="ko-KR" dirty="0">
                <a:solidFill>
                  <a:srgbClr val="24292E"/>
                </a:solidFill>
                <a:latin typeface="-apple-system"/>
              </a:rPr>
              <a:t>.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7734301" y="4083598"/>
            <a:ext cx="424815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rgbClr val="24292E"/>
                </a:solidFill>
                <a:latin typeface="-apple-system"/>
              </a:rPr>
              <a:t>Gift </a:t>
            </a:r>
            <a:r>
              <a:rPr lang="ko-KR" altLang="en-US" dirty="0" smtClean="0">
                <a:solidFill>
                  <a:srgbClr val="24292E"/>
                </a:solidFill>
                <a:latin typeface="-apple-system"/>
              </a:rPr>
              <a:t>서비스에서는 </a:t>
            </a:r>
            <a:r>
              <a:rPr lang="ko-KR" altLang="en-US" dirty="0" err="1">
                <a:solidFill>
                  <a:srgbClr val="24292E"/>
                </a:solidFill>
                <a:latin typeface="-apple-system"/>
              </a:rPr>
              <a:t>결제승인</a:t>
            </a:r>
            <a:r>
              <a:rPr lang="ko-KR" altLang="en-US" dirty="0">
                <a:solidFill>
                  <a:srgbClr val="24292E"/>
                </a:solidFill>
                <a:latin typeface="-apple-system"/>
              </a:rPr>
              <a:t> 이벤트에 대해서 이를 수신하여 자신의 정책을 처리하도록 </a:t>
            </a:r>
            <a:r>
              <a:rPr lang="en-US" altLang="ko-KR" dirty="0" err="1">
                <a:solidFill>
                  <a:srgbClr val="24292E"/>
                </a:solidFill>
                <a:latin typeface="-apple-system"/>
              </a:rPr>
              <a:t>PolicyHandler</a:t>
            </a:r>
            <a:r>
              <a:rPr lang="en-US" altLang="ko-KR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ko-KR" altLang="en-US" dirty="0">
                <a:solidFill>
                  <a:srgbClr val="24292E"/>
                </a:solidFill>
                <a:latin typeface="-apple-system"/>
              </a:rPr>
              <a:t>를 구현한다</a:t>
            </a:r>
            <a:r>
              <a:rPr lang="en-US" altLang="ko-KR" dirty="0">
                <a:solidFill>
                  <a:srgbClr val="24292E"/>
                </a:solidFill>
                <a:latin typeface="-apple-system"/>
              </a:rPr>
              <a:t>:</a:t>
            </a:r>
            <a:endParaRPr lang="en-US" altLang="ko-KR" b="0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89551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61792"/>
            <a:ext cx="10371137" cy="2442399"/>
          </a:xfrm>
          <a:prstGeom prst="rect">
            <a:avLst/>
          </a:prstGeom>
        </p:spPr>
      </p:pic>
      <p:sp>
        <p:nvSpPr>
          <p:cNvPr id="5" name="제목 2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606"/>
          </a:xfrm>
        </p:spPr>
        <p:txBody>
          <a:bodyPr>
            <a:normAutofit fontScale="90000"/>
          </a:bodyPr>
          <a:lstStyle/>
          <a:p>
            <a:r>
              <a:rPr lang="ko-KR" altLang="en-US" b="1" dirty="0" err="1" smtClean="0"/>
              <a:t>비동기식</a:t>
            </a:r>
            <a:r>
              <a:rPr lang="ko-KR" altLang="en-US" b="1" dirty="0" smtClean="0"/>
              <a:t> 호출 </a:t>
            </a:r>
            <a:r>
              <a:rPr lang="en-US" altLang="ko-KR" b="1" dirty="0" smtClean="0"/>
              <a:t>2/2</a:t>
            </a:r>
            <a:endParaRPr lang="ko-KR" altLang="en-US" b="1" dirty="0"/>
          </a:p>
        </p:txBody>
      </p:sp>
      <p:sp>
        <p:nvSpPr>
          <p:cNvPr id="2" name="직사각형 1"/>
          <p:cNvSpPr/>
          <p:nvPr/>
        </p:nvSpPr>
        <p:spPr>
          <a:xfrm>
            <a:off x="676275" y="123627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>
                <a:solidFill>
                  <a:srgbClr val="24292E"/>
                </a:solidFill>
                <a:latin typeface="-apple-system"/>
              </a:rPr>
              <a:t>Gift</a:t>
            </a:r>
            <a:r>
              <a:rPr lang="ko-KR" altLang="en-US" dirty="0" smtClean="0">
                <a:solidFill>
                  <a:srgbClr val="24292E"/>
                </a:solidFill>
                <a:latin typeface="-apple-system"/>
              </a:rPr>
              <a:t>를 내린 상태에서 비동기 호출 시 성공 여부 확인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186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606"/>
          </a:xfrm>
        </p:spPr>
        <p:txBody>
          <a:bodyPr>
            <a:normAutofit fontScale="90000"/>
          </a:bodyPr>
          <a:lstStyle/>
          <a:p>
            <a:r>
              <a:rPr lang="ko-KR" altLang="en-US" b="1" dirty="0" smtClean="0"/>
              <a:t>기능 점검 </a:t>
            </a:r>
            <a:r>
              <a:rPr lang="en-US" altLang="ko-KR" b="1" dirty="0" smtClean="0"/>
              <a:t>1/2</a:t>
            </a:r>
            <a:endParaRPr lang="ko-KR" altLang="en-US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598" y="2527620"/>
            <a:ext cx="3846846" cy="2576221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46308" y="1253710"/>
            <a:ext cx="16129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1-1. </a:t>
            </a:r>
            <a:r>
              <a:rPr lang="ko-KR" altLang="en-US" b="1" dirty="0" smtClean="0"/>
              <a:t>주문하기</a:t>
            </a:r>
            <a:endParaRPr lang="ko-KR" altLang="en-US" b="1" dirty="0"/>
          </a:p>
        </p:txBody>
      </p:sp>
      <p:sp>
        <p:nvSpPr>
          <p:cNvPr id="7" name="직사각형 6"/>
          <p:cNvSpPr/>
          <p:nvPr/>
        </p:nvSpPr>
        <p:spPr>
          <a:xfrm>
            <a:off x="446308" y="1653712"/>
            <a:ext cx="81285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http</a:t>
            </a:r>
            <a:r>
              <a:rPr lang="ko-KR" altLang="en-US" dirty="0"/>
              <a:t> POST </a:t>
            </a:r>
            <a:r>
              <a:rPr lang="ko-KR" altLang="en-US" dirty="0">
                <a:hlinkClick r:id="rId3"/>
              </a:rPr>
              <a:t>http://</a:t>
            </a:r>
            <a:r>
              <a:rPr lang="ko-KR" altLang="en-US" dirty="0" smtClean="0">
                <a:hlinkClick r:id="rId3"/>
              </a:rPr>
              <a:t>app:8080/orders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r>
              <a:rPr lang="ko-KR" altLang="en-US" dirty="0" err="1"/>
              <a:t>item</a:t>
            </a:r>
            <a:r>
              <a:rPr lang="ko-KR" altLang="en-US" dirty="0"/>
              <a:t>=note10 </a:t>
            </a:r>
            <a:r>
              <a:rPr lang="ko-KR" altLang="en-US" dirty="0" err="1"/>
              <a:t>qty</a:t>
            </a:r>
            <a:r>
              <a:rPr lang="ko-KR" altLang="en-US" dirty="0"/>
              <a:t>=1 </a:t>
            </a:r>
            <a:r>
              <a:rPr lang="ko-KR" altLang="en-US" dirty="0" err="1"/>
              <a:t>price</a:t>
            </a:r>
            <a:r>
              <a:rPr lang="ko-KR" altLang="en-US" dirty="0"/>
              <a:t>=100000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794118" y="1653712"/>
            <a:ext cx="22658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1-2 Order </a:t>
            </a:r>
            <a:r>
              <a:rPr lang="ko-KR" altLang="en-US" b="1" dirty="0" smtClean="0"/>
              <a:t>확인하기</a:t>
            </a:r>
            <a:endParaRPr lang="ko-KR" altLang="en-US" b="1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4724" y="2181201"/>
            <a:ext cx="3142981" cy="3128015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5353484" y="4250894"/>
            <a:ext cx="925148" cy="1615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98235" y="3990425"/>
            <a:ext cx="1264772" cy="7573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5"/>
          <a:srcRect r="15132"/>
          <a:stretch/>
        </p:blipFill>
        <p:spPr>
          <a:xfrm>
            <a:off x="8672380" y="1455062"/>
            <a:ext cx="3008677" cy="1931364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8444939" y="948992"/>
            <a:ext cx="20442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1-3 Gift </a:t>
            </a:r>
            <a:r>
              <a:rPr lang="ko-KR" altLang="en-US" b="1" dirty="0" smtClean="0"/>
              <a:t>확인하기</a:t>
            </a:r>
            <a:endParaRPr lang="ko-KR" altLang="en-US" b="1" dirty="0"/>
          </a:p>
        </p:txBody>
      </p:sp>
      <p:sp>
        <p:nvSpPr>
          <p:cNvPr id="17" name="직사각형 16"/>
          <p:cNvSpPr/>
          <p:nvPr/>
        </p:nvSpPr>
        <p:spPr>
          <a:xfrm>
            <a:off x="8834266" y="2750141"/>
            <a:ext cx="1464908" cy="4370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6"/>
          <a:srcRect r="15380"/>
          <a:stretch/>
        </p:blipFill>
        <p:spPr>
          <a:xfrm>
            <a:off x="8672380" y="4250894"/>
            <a:ext cx="3058403" cy="2137818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8444939" y="3756628"/>
            <a:ext cx="3541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1-4 Customer </a:t>
            </a:r>
            <a:r>
              <a:rPr lang="ko-KR" altLang="en-US" b="1" dirty="0" smtClean="0"/>
              <a:t>확인하기 </a:t>
            </a:r>
            <a:r>
              <a:rPr lang="en-US" altLang="ko-KR" b="1" dirty="0"/>
              <a:t>(CQRS)</a:t>
            </a:r>
            <a:endParaRPr lang="ko-KR" altLang="en-US" b="1" dirty="0"/>
          </a:p>
        </p:txBody>
      </p:sp>
      <p:sp>
        <p:nvSpPr>
          <p:cNvPr id="21" name="직사각형 20"/>
          <p:cNvSpPr/>
          <p:nvPr/>
        </p:nvSpPr>
        <p:spPr>
          <a:xfrm>
            <a:off x="8870737" y="5659892"/>
            <a:ext cx="1464908" cy="2519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39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606"/>
          </a:xfrm>
        </p:spPr>
        <p:txBody>
          <a:bodyPr>
            <a:normAutofit fontScale="90000"/>
          </a:bodyPr>
          <a:lstStyle/>
          <a:p>
            <a:r>
              <a:rPr lang="ko-KR" altLang="en-US" b="1" dirty="0" smtClean="0"/>
              <a:t>기능 점검 </a:t>
            </a:r>
            <a:r>
              <a:rPr lang="en-US" altLang="ko-KR" b="1" dirty="0" smtClean="0"/>
              <a:t>2/2</a:t>
            </a:r>
            <a:endParaRPr lang="ko-KR" altLang="en-US" b="1" dirty="0"/>
          </a:p>
        </p:txBody>
      </p:sp>
      <p:sp>
        <p:nvSpPr>
          <p:cNvPr id="14" name="직사각형 13"/>
          <p:cNvSpPr/>
          <p:nvPr/>
        </p:nvSpPr>
        <p:spPr>
          <a:xfrm>
            <a:off x="4734444" y="1440835"/>
            <a:ext cx="18650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2-2. Order </a:t>
            </a:r>
            <a:r>
              <a:rPr lang="ko-KR" altLang="en-US" b="1" dirty="0" smtClean="0"/>
              <a:t>확인</a:t>
            </a:r>
            <a:endParaRPr lang="ko-KR" altLang="en-US" b="1" dirty="0"/>
          </a:p>
        </p:txBody>
      </p:sp>
      <p:sp>
        <p:nvSpPr>
          <p:cNvPr id="15" name="직사각형 14"/>
          <p:cNvSpPr/>
          <p:nvPr/>
        </p:nvSpPr>
        <p:spPr>
          <a:xfrm>
            <a:off x="474303" y="1572415"/>
            <a:ext cx="40412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http</a:t>
            </a:r>
            <a:r>
              <a:rPr lang="ko-KR" altLang="en-US" dirty="0"/>
              <a:t> PATCH </a:t>
            </a:r>
            <a:r>
              <a:rPr lang="ko-KR" altLang="en-US" dirty="0">
                <a:hlinkClick r:id="rId2"/>
              </a:rPr>
              <a:t>http://</a:t>
            </a:r>
            <a:r>
              <a:rPr lang="ko-KR" altLang="en-US" dirty="0" smtClean="0">
                <a:hlinkClick r:id="rId2"/>
              </a:rPr>
              <a:t>app:8080/orders/8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r>
              <a:rPr lang="ko-KR" altLang="en-US" dirty="0" err="1"/>
              <a:t>status</a:t>
            </a:r>
            <a:r>
              <a:rPr lang="ko-KR" altLang="en-US" dirty="0"/>
              <a:t>=</a:t>
            </a:r>
            <a:r>
              <a:rPr lang="ko-KR" altLang="en-US" dirty="0" err="1"/>
              <a:t>cancel</a:t>
            </a:r>
            <a:endParaRPr lang="ko-KR" altLang="en-US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248" y="2202124"/>
            <a:ext cx="3939462" cy="2836116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698235" y="4083730"/>
            <a:ext cx="1793038" cy="7573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8347" y="1962362"/>
            <a:ext cx="3264177" cy="3122256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4948589" y="4064502"/>
            <a:ext cx="1283801" cy="3016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69542" y="1243906"/>
            <a:ext cx="16946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2-1. </a:t>
            </a:r>
            <a:r>
              <a:rPr lang="ko-KR" altLang="en-US" b="1" dirty="0" smtClean="0"/>
              <a:t>주문 취소</a:t>
            </a:r>
            <a:endParaRPr lang="ko-KR" altLang="en-US" b="1" dirty="0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4939" y="1330316"/>
            <a:ext cx="3171825" cy="2171700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8874164" y="3001376"/>
            <a:ext cx="1960383" cy="2612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96120" y="4366162"/>
            <a:ext cx="3086100" cy="2247900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8501883" y="5747870"/>
            <a:ext cx="1960383" cy="2612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8444939" y="771710"/>
            <a:ext cx="20442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2-3 Gift </a:t>
            </a:r>
            <a:r>
              <a:rPr lang="ko-KR" altLang="en-US" b="1" dirty="0" smtClean="0"/>
              <a:t>확인하기</a:t>
            </a:r>
            <a:endParaRPr lang="ko-KR" altLang="en-US" b="1" dirty="0"/>
          </a:p>
        </p:txBody>
      </p:sp>
      <p:sp>
        <p:nvSpPr>
          <p:cNvPr id="27" name="직사각형 26"/>
          <p:cNvSpPr/>
          <p:nvPr/>
        </p:nvSpPr>
        <p:spPr>
          <a:xfrm>
            <a:off x="8358161" y="3860621"/>
            <a:ext cx="3541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2-4 Customer </a:t>
            </a:r>
            <a:r>
              <a:rPr lang="ko-KR" altLang="en-US" b="1" dirty="0" smtClean="0"/>
              <a:t>확인하기 </a:t>
            </a:r>
            <a:r>
              <a:rPr lang="en-US" altLang="ko-KR" b="1" dirty="0" smtClean="0"/>
              <a:t>(CQRS)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38122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606"/>
          </a:xfrm>
        </p:spPr>
        <p:txBody>
          <a:bodyPr>
            <a:normAutofit fontScale="90000"/>
          </a:bodyPr>
          <a:lstStyle/>
          <a:p>
            <a:r>
              <a:rPr lang="en-US" altLang="ko-KR" b="1" dirty="0" smtClean="0"/>
              <a:t>Polyglot</a:t>
            </a:r>
            <a:endParaRPr lang="ko-KR" altLang="en-US" b="1" dirty="0"/>
          </a:p>
        </p:txBody>
      </p:sp>
      <p:sp>
        <p:nvSpPr>
          <p:cNvPr id="4" name="직사각형 3"/>
          <p:cNvSpPr/>
          <p:nvPr/>
        </p:nvSpPr>
        <p:spPr>
          <a:xfrm>
            <a:off x="715347" y="121172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>
                <a:solidFill>
                  <a:srgbClr val="24292E"/>
                </a:solidFill>
                <a:latin typeface="-apple-system"/>
              </a:rPr>
              <a:t>Gift </a:t>
            </a:r>
            <a:r>
              <a:rPr lang="ko-KR" altLang="en-US" dirty="0" smtClean="0">
                <a:solidFill>
                  <a:srgbClr val="24292E"/>
                </a:solidFill>
                <a:latin typeface="-apple-system"/>
              </a:rPr>
              <a:t>서비스 </a:t>
            </a:r>
            <a:r>
              <a:rPr lang="en-US" altLang="ko-KR" dirty="0">
                <a:solidFill>
                  <a:srgbClr val="24292E"/>
                </a:solidFill>
                <a:latin typeface="-apple-system"/>
              </a:rPr>
              <a:t>pom.xml</a:t>
            </a:r>
            <a:r>
              <a:rPr lang="ko-KR" altLang="en-US" dirty="0">
                <a:solidFill>
                  <a:srgbClr val="24292E"/>
                </a:solidFill>
                <a:latin typeface="-apple-system"/>
              </a:rPr>
              <a:t>에서 </a:t>
            </a:r>
            <a:r>
              <a:rPr lang="en-US" altLang="ko-KR" dirty="0">
                <a:solidFill>
                  <a:srgbClr val="24292E"/>
                </a:solidFill>
                <a:latin typeface="-apple-system"/>
              </a:rPr>
              <a:t>H2 DB -&gt; </a:t>
            </a:r>
            <a:r>
              <a:rPr lang="en-US" altLang="ko-KR" dirty="0" err="1">
                <a:solidFill>
                  <a:srgbClr val="24292E"/>
                </a:solidFill>
                <a:latin typeface="-apple-system"/>
              </a:rPr>
              <a:t>Hsql</a:t>
            </a:r>
            <a:r>
              <a:rPr lang="en-US" altLang="ko-KR" dirty="0">
                <a:solidFill>
                  <a:srgbClr val="24292E"/>
                </a:solidFill>
                <a:latin typeface="-apple-system"/>
              </a:rPr>
              <a:t> DB</a:t>
            </a:r>
            <a:r>
              <a:rPr lang="ko-KR" altLang="en-US" dirty="0">
                <a:solidFill>
                  <a:srgbClr val="24292E"/>
                </a:solidFill>
                <a:latin typeface="-apple-system"/>
              </a:rPr>
              <a:t>로 변경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69042"/>
            <a:ext cx="9191625" cy="43815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812199" y="2526363"/>
            <a:ext cx="3174805" cy="22975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745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606"/>
          </a:xfrm>
        </p:spPr>
        <p:txBody>
          <a:bodyPr>
            <a:noAutofit/>
          </a:bodyPr>
          <a:lstStyle/>
          <a:p>
            <a:r>
              <a:rPr lang="en-US" altLang="ko-KR" sz="4000" b="1" dirty="0" smtClean="0"/>
              <a:t>Gateway</a:t>
            </a:r>
            <a:endParaRPr lang="ko-KR" altLang="en-US" sz="40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5897" y="1516031"/>
            <a:ext cx="4162425" cy="20383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5897" y="3918081"/>
            <a:ext cx="4733925" cy="23622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98451" y="1085819"/>
            <a:ext cx="25474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/>
              <a:t>설정 </a:t>
            </a:r>
            <a:r>
              <a:rPr lang="en-US" altLang="ko-KR" b="1" dirty="0" smtClean="0"/>
              <a:t>: </a:t>
            </a:r>
            <a:r>
              <a:rPr lang="en-US" altLang="ko-KR" b="1" dirty="0" err="1" smtClean="0"/>
              <a:t>application.yml</a:t>
            </a:r>
            <a:endParaRPr lang="ko-KR" altLang="en-US" b="1" dirty="0"/>
          </a:p>
        </p:txBody>
      </p:sp>
      <p:sp>
        <p:nvSpPr>
          <p:cNvPr id="8" name="직사각형 7"/>
          <p:cNvSpPr/>
          <p:nvPr/>
        </p:nvSpPr>
        <p:spPr>
          <a:xfrm>
            <a:off x="6908477" y="1035215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/>
              <a:t>확인</a:t>
            </a:r>
            <a:endParaRPr lang="ko-KR" altLang="en-US" b="1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593" y="1516031"/>
            <a:ext cx="5266048" cy="467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5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606"/>
          </a:xfrm>
        </p:spPr>
        <p:txBody>
          <a:bodyPr>
            <a:noAutofit/>
          </a:bodyPr>
          <a:lstStyle/>
          <a:p>
            <a:r>
              <a:rPr lang="en-US" altLang="ko-KR" sz="4000" b="1" dirty="0" smtClean="0"/>
              <a:t>Deploy 1/3</a:t>
            </a:r>
            <a:endParaRPr lang="ko-KR" altLang="en-US" sz="4000" b="1" dirty="0"/>
          </a:p>
        </p:txBody>
      </p:sp>
      <p:sp>
        <p:nvSpPr>
          <p:cNvPr id="4" name="직사각형 3"/>
          <p:cNvSpPr/>
          <p:nvPr/>
        </p:nvSpPr>
        <p:spPr>
          <a:xfrm>
            <a:off x="679579" y="1098292"/>
            <a:ext cx="1164616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cd gift</a:t>
            </a:r>
          </a:p>
          <a:p>
            <a:r>
              <a:rPr lang="en-US" altLang="ko-KR" dirty="0" err="1"/>
              <a:t>mvn</a:t>
            </a:r>
            <a:r>
              <a:rPr lang="en-US" altLang="ko-KR" dirty="0"/>
              <a:t> package -</a:t>
            </a:r>
            <a:r>
              <a:rPr lang="en-US" altLang="ko-KR" dirty="0" err="1" smtClean="0"/>
              <a:t>Dmaven.test.skip</a:t>
            </a:r>
            <a:r>
              <a:rPr lang="en-US" altLang="ko-KR" dirty="0" smtClean="0"/>
              <a:t>=true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err="1" smtClean="0"/>
              <a:t>az</a:t>
            </a:r>
            <a:r>
              <a:rPr lang="en-US" altLang="ko-KR" dirty="0" smtClean="0"/>
              <a:t> </a:t>
            </a:r>
            <a:r>
              <a:rPr lang="en-US" altLang="ko-KR" dirty="0" err="1"/>
              <a:t>acr</a:t>
            </a:r>
            <a:r>
              <a:rPr lang="en-US" altLang="ko-KR" dirty="0"/>
              <a:t> build --registry admin29 --image admin29.azurecr.io/</a:t>
            </a:r>
            <a:r>
              <a:rPr lang="en-US" altLang="ko-KR" dirty="0" err="1"/>
              <a:t>gift:latest</a:t>
            </a:r>
            <a:r>
              <a:rPr lang="en-US" altLang="ko-KR" dirty="0"/>
              <a:t> 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625" y="1786208"/>
            <a:ext cx="5534648" cy="19993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625" y="4237613"/>
            <a:ext cx="8696325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542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606"/>
          </a:xfrm>
        </p:spPr>
        <p:txBody>
          <a:bodyPr>
            <a:noAutofit/>
          </a:bodyPr>
          <a:lstStyle/>
          <a:p>
            <a:r>
              <a:rPr lang="en-US" altLang="ko-KR" sz="4000" b="1" dirty="0" smtClean="0"/>
              <a:t>Deploy 2/3</a:t>
            </a:r>
            <a:endParaRPr lang="ko-KR" altLang="en-US" sz="4000" b="1" dirty="0"/>
          </a:p>
        </p:txBody>
      </p:sp>
      <p:sp>
        <p:nvSpPr>
          <p:cNvPr id="4" name="직사각형 3"/>
          <p:cNvSpPr/>
          <p:nvPr/>
        </p:nvSpPr>
        <p:spPr>
          <a:xfrm>
            <a:off x="679579" y="1098292"/>
            <a:ext cx="1164616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 smtClean="0"/>
              <a:t>Deployment.yml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/>
              <a:t>kubectl</a:t>
            </a:r>
            <a:r>
              <a:rPr lang="en-US" altLang="ko-KR" dirty="0"/>
              <a:t> apply -f </a:t>
            </a:r>
            <a:r>
              <a:rPr lang="en-US" altLang="ko-KR" dirty="0" err="1" smtClean="0"/>
              <a:t>kubernetes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deployment.yml</a:t>
            </a:r>
            <a:endParaRPr lang="en-US" altLang="ko-KR" dirty="0" smtClean="0"/>
          </a:p>
          <a:p>
            <a:r>
              <a:rPr lang="en-US" altLang="ko-KR" dirty="0"/>
              <a:t>  (or </a:t>
            </a:r>
            <a:r>
              <a:rPr lang="en-US" altLang="ko-KR" dirty="0" err="1"/>
              <a:t>kubectl</a:t>
            </a:r>
            <a:r>
              <a:rPr lang="en-US" altLang="ko-KR" dirty="0"/>
              <a:t> create deploy customer --</a:t>
            </a:r>
            <a:r>
              <a:rPr lang="en-US" altLang="ko-KR" dirty="0" smtClean="0"/>
              <a:t>image=admin29.azurecr.io/</a:t>
            </a:r>
            <a:r>
              <a:rPr lang="en-US" altLang="ko-KR" dirty="0" err="1" smtClean="0"/>
              <a:t>gift:latest</a:t>
            </a:r>
            <a:r>
              <a:rPr lang="en-US" altLang="ko-KR" dirty="0" smtClean="0"/>
              <a:t> </a:t>
            </a:r>
            <a:r>
              <a:rPr lang="en-US" altLang="ko-KR" dirty="0"/>
              <a:t>-n </a:t>
            </a:r>
            <a:r>
              <a:rPr lang="en-US" altLang="ko-KR" dirty="0" smtClean="0"/>
              <a:t>phone82)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579" y="1542272"/>
            <a:ext cx="7791450" cy="20193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579" y="4514612"/>
            <a:ext cx="651510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126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606"/>
          </a:xfrm>
        </p:spPr>
        <p:txBody>
          <a:bodyPr>
            <a:noAutofit/>
          </a:bodyPr>
          <a:lstStyle/>
          <a:p>
            <a:r>
              <a:rPr lang="en-US" altLang="ko-KR" sz="4000" b="1" dirty="0" smtClean="0"/>
              <a:t>Deploy 3/3</a:t>
            </a:r>
            <a:endParaRPr lang="ko-KR" altLang="en-US" sz="4000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20353"/>
            <a:ext cx="6029325" cy="54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75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606"/>
          </a:xfrm>
        </p:spPr>
        <p:txBody>
          <a:bodyPr>
            <a:normAutofit fontScale="90000"/>
          </a:bodyPr>
          <a:lstStyle/>
          <a:p>
            <a:r>
              <a:rPr lang="ko-KR" altLang="en-US" b="1" dirty="0" smtClean="0"/>
              <a:t>체크포인트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838200" y="1119674"/>
            <a:ext cx="10515600" cy="5066620"/>
          </a:xfrm>
        </p:spPr>
        <p:txBody>
          <a:bodyPr>
            <a:noAutofit/>
          </a:bodyPr>
          <a:lstStyle/>
          <a:p>
            <a:r>
              <a:rPr lang="en-US" altLang="ko-KR" sz="1600" dirty="0"/>
              <a:t>Saga</a:t>
            </a:r>
          </a:p>
          <a:p>
            <a:r>
              <a:rPr lang="en-US" altLang="ko-KR" sz="1600" dirty="0"/>
              <a:t>CQRS</a:t>
            </a:r>
          </a:p>
          <a:p>
            <a:r>
              <a:rPr lang="en-US" altLang="ko-KR" sz="1600" dirty="0" smtClean="0"/>
              <a:t>Correlation</a:t>
            </a:r>
          </a:p>
          <a:p>
            <a:r>
              <a:rPr lang="en-US" altLang="ko-KR" sz="1600" dirty="0" err="1" smtClean="0"/>
              <a:t>Req</a:t>
            </a:r>
            <a:r>
              <a:rPr lang="en-US" altLang="ko-KR" sz="1600" dirty="0" smtClean="0"/>
              <a:t>/</a:t>
            </a:r>
            <a:r>
              <a:rPr lang="en-US" altLang="ko-KR" sz="1600" dirty="0" err="1" smtClean="0"/>
              <a:t>Resp</a:t>
            </a:r>
            <a:endParaRPr lang="en-US" altLang="ko-KR" sz="1600" dirty="0" smtClean="0"/>
          </a:p>
          <a:p>
            <a:r>
              <a:rPr lang="en-US" altLang="ko-KR" sz="1600" dirty="0" smtClean="0"/>
              <a:t>Gateway</a:t>
            </a:r>
            <a:endParaRPr lang="en-US" altLang="ko-KR" sz="1600" dirty="0"/>
          </a:p>
          <a:p>
            <a:r>
              <a:rPr lang="en-US" altLang="ko-KR" sz="1600" dirty="0"/>
              <a:t>Deploy/ Pipeline</a:t>
            </a:r>
          </a:p>
          <a:p>
            <a:r>
              <a:rPr lang="en-US" altLang="ko-KR" sz="1600" dirty="0"/>
              <a:t>Circuit Breaker</a:t>
            </a:r>
          </a:p>
          <a:p>
            <a:r>
              <a:rPr lang="en-US" altLang="ko-KR" sz="1600" dirty="0" err="1"/>
              <a:t>Autoscale</a:t>
            </a:r>
            <a:r>
              <a:rPr lang="en-US" altLang="ko-KR" sz="1600" dirty="0"/>
              <a:t> (HPA)</a:t>
            </a:r>
          </a:p>
          <a:p>
            <a:r>
              <a:rPr lang="en-US" altLang="ko-KR" sz="1600" dirty="0"/>
              <a:t>Zero-downtime deploy (Readiness Probe)</a:t>
            </a:r>
          </a:p>
          <a:p>
            <a:r>
              <a:rPr lang="en-US" altLang="ko-KR" sz="1600" dirty="0" err="1"/>
              <a:t>Config</a:t>
            </a:r>
            <a:r>
              <a:rPr lang="en-US" altLang="ko-KR" sz="1600" dirty="0"/>
              <a:t> Map/ Persistence Volume</a:t>
            </a:r>
          </a:p>
          <a:p>
            <a:r>
              <a:rPr lang="en-US" altLang="ko-KR" sz="1600" dirty="0"/>
              <a:t>Polyglot</a:t>
            </a:r>
          </a:p>
          <a:p>
            <a:r>
              <a:rPr lang="en-US" altLang="ko-KR" sz="1600" dirty="0"/>
              <a:t>Self-healing (Liveness Probe</a:t>
            </a:r>
            <a:r>
              <a:rPr lang="en-US" altLang="ko-KR" sz="1600" dirty="0" smtClean="0"/>
              <a:t>)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414634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606"/>
          </a:xfrm>
        </p:spPr>
        <p:txBody>
          <a:bodyPr>
            <a:noAutofit/>
          </a:bodyPr>
          <a:lstStyle/>
          <a:p>
            <a:r>
              <a:rPr lang="en-US" altLang="ko-KR" sz="4000" b="1" dirty="0" smtClean="0"/>
              <a:t>Circuit Breaker 1</a:t>
            </a:r>
            <a:endParaRPr lang="ko-KR" altLang="en-US" sz="4000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809" y="1805214"/>
            <a:ext cx="7251834" cy="238154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809" y="4608924"/>
            <a:ext cx="5758959" cy="172460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452212" y="1109571"/>
            <a:ext cx="96228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24292E"/>
                </a:solidFill>
                <a:latin typeface="-apple-system"/>
              </a:rPr>
              <a:t>서킷 </a:t>
            </a:r>
            <a:r>
              <a:rPr lang="ko-KR" altLang="en-US" dirty="0" err="1">
                <a:solidFill>
                  <a:srgbClr val="24292E"/>
                </a:solidFill>
                <a:latin typeface="-apple-system"/>
              </a:rPr>
              <a:t>브레이킹</a:t>
            </a:r>
            <a:r>
              <a:rPr lang="ko-KR" altLang="en-US" dirty="0">
                <a:solidFill>
                  <a:srgbClr val="24292E"/>
                </a:solidFill>
                <a:latin typeface="-apple-system"/>
              </a:rPr>
              <a:t> 프레임워크의 선택</a:t>
            </a:r>
            <a:r>
              <a:rPr lang="en-US" altLang="ko-KR" dirty="0">
                <a:solidFill>
                  <a:srgbClr val="24292E"/>
                </a:solidFill>
                <a:latin typeface="-apple-system"/>
              </a:rPr>
              <a:t>: Spring </a:t>
            </a:r>
            <a:r>
              <a:rPr lang="en-US" altLang="ko-KR" dirty="0" err="1">
                <a:solidFill>
                  <a:srgbClr val="24292E"/>
                </a:solidFill>
                <a:latin typeface="-apple-system"/>
              </a:rPr>
              <a:t>FeignClient</a:t>
            </a:r>
            <a:r>
              <a:rPr lang="en-US" altLang="ko-KR" dirty="0">
                <a:solidFill>
                  <a:srgbClr val="24292E"/>
                </a:solidFill>
                <a:latin typeface="-apple-system"/>
              </a:rPr>
              <a:t> + </a:t>
            </a:r>
            <a:r>
              <a:rPr lang="en-US" altLang="ko-KR" dirty="0" err="1">
                <a:solidFill>
                  <a:srgbClr val="24292E"/>
                </a:solidFill>
                <a:latin typeface="-apple-system"/>
              </a:rPr>
              <a:t>Hystrix</a:t>
            </a:r>
            <a:r>
              <a:rPr lang="en-US" altLang="ko-KR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ko-KR" altLang="en-US" dirty="0">
                <a:solidFill>
                  <a:srgbClr val="24292E"/>
                </a:solidFill>
                <a:latin typeface="-apple-system"/>
              </a:rPr>
              <a:t>옵션을 사용하여 구현함</a:t>
            </a:r>
            <a:endParaRPr lang="ko-KR" altLang="en-US" b="0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91923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606"/>
          </a:xfrm>
        </p:spPr>
        <p:txBody>
          <a:bodyPr>
            <a:noAutofit/>
          </a:bodyPr>
          <a:lstStyle/>
          <a:p>
            <a:r>
              <a:rPr lang="en-US" altLang="ko-KR" sz="4000" b="1" dirty="0" smtClean="0"/>
              <a:t>Circuit Breaker 2</a:t>
            </a:r>
            <a:endParaRPr lang="ko-KR" altLang="en-US" sz="4000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474" y="1175657"/>
            <a:ext cx="4789701" cy="470914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9750" y="1175657"/>
            <a:ext cx="6227351" cy="3032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90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606"/>
          </a:xfrm>
        </p:spPr>
        <p:txBody>
          <a:bodyPr>
            <a:noAutofit/>
          </a:bodyPr>
          <a:lstStyle/>
          <a:p>
            <a:r>
              <a:rPr lang="en-US" altLang="ko-KR" sz="4000" b="1" dirty="0" err="1" smtClean="0"/>
              <a:t>Autoscale</a:t>
            </a:r>
            <a:r>
              <a:rPr lang="en-US" altLang="ko-KR" sz="4000" b="1" dirty="0" smtClean="0"/>
              <a:t> </a:t>
            </a:r>
            <a:r>
              <a:rPr lang="en-US" altLang="ko-KR" sz="4000" b="1" dirty="0"/>
              <a:t>(HPA</a:t>
            </a:r>
            <a:r>
              <a:rPr lang="en-US" altLang="ko-KR" sz="4000" b="1" dirty="0" smtClean="0"/>
              <a:t>) 1/2</a:t>
            </a:r>
            <a:endParaRPr lang="ko-KR" altLang="en-US" sz="40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402" y="1564819"/>
            <a:ext cx="5537461" cy="205545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23402" y="1159527"/>
            <a:ext cx="24272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/>
              <a:t>Deployment.yml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설정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623401" y="3938197"/>
            <a:ext cx="983621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(siege </a:t>
            </a:r>
            <a:r>
              <a:rPr lang="ko-KR" altLang="en-US" dirty="0" smtClean="0"/>
              <a:t>접속</a:t>
            </a:r>
            <a:r>
              <a:rPr lang="en-US" altLang="ko-KR" dirty="0" smtClean="0"/>
              <a:t>)</a:t>
            </a:r>
          </a:p>
          <a:p>
            <a:r>
              <a:rPr lang="ko-KR" altLang="en-US" dirty="0" err="1" smtClean="0"/>
              <a:t>kubectl</a:t>
            </a:r>
            <a:r>
              <a:rPr lang="ko-KR" altLang="en-US" dirty="0" smtClean="0"/>
              <a:t> </a:t>
            </a:r>
            <a:r>
              <a:rPr lang="ko-KR" altLang="en-US" dirty="0" err="1"/>
              <a:t>exec</a:t>
            </a:r>
            <a:r>
              <a:rPr lang="ko-KR" altLang="en-US" dirty="0"/>
              <a:t> -</a:t>
            </a:r>
            <a:r>
              <a:rPr lang="ko-KR" altLang="en-US" dirty="0" err="1"/>
              <a:t>it</a:t>
            </a:r>
            <a:r>
              <a:rPr lang="ko-KR" altLang="en-US" dirty="0"/>
              <a:t> </a:t>
            </a:r>
            <a:r>
              <a:rPr lang="ko-KR" altLang="en-US" dirty="0" err="1"/>
              <a:t>pod</a:t>
            </a:r>
            <a:r>
              <a:rPr lang="ko-KR" altLang="en-US" dirty="0"/>
              <a:t>/siege-5c7c46b788-f8j6n -c </a:t>
            </a:r>
            <a:r>
              <a:rPr lang="ko-KR" altLang="en-US" dirty="0" err="1"/>
              <a:t>siege</a:t>
            </a:r>
            <a:r>
              <a:rPr lang="ko-KR" altLang="en-US" dirty="0"/>
              <a:t> -</a:t>
            </a:r>
            <a:r>
              <a:rPr lang="ko-KR" altLang="en-US" dirty="0" err="1"/>
              <a:t>n</a:t>
            </a:r>
            <a:r>
              <a:rPr lang="ko-KR" altLang="en-US" dirty="0"/>
              <a:t> phone82 -- /</a:t>
            </a:r>
            <a:r>
              <a:rPr lang="ko-KR" altLang="en-US" dirty="0" err="1" smtClean="0"/>
              <a:t>bin</a:t>
            </a:r>
            <a:r>
              <a:rPr lang="ko-KR" altLang="en-US" dirty="0" smtClean="0"/>
              <a:t>/</a:t>
            </a:r>
            <a:r>
              <a:rPr lang="ko-KR" altLang="en-US" dirty="0" err="1" smtClean="0"/>
              <a:t>bash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(</a:t>
            </a:r>
            <a:r>
              <a:rPr lang="ko-KR" altLang="en-US" dirty="0" err="1" smtClean="0"/>
              <a:t>부하발생</a:t>
            </a:r>
            <a:r>
              <a:rPr lang="en-US" altLang="ko-KR" dirty="0" smtClean="0"/>
              <a:t>)</a:t>
            </a:r>
          </a:p>
          <a:p>
            <a:r>
              <a:rPr lang="fr-FR" altLang="ko-KR" dirty="0"/>
              <a:t>siege -c10 -t120S -r10 -v --content-type "application/json" 'http://</a:t>
            </a:r>
            <a:r>
              <a:rPr lang="fr-FR" altLang="ko-KR" dirty="0" smtClean="0"/>
              <a:t>gift:8080/gifts‘</a:t>
            </a:r>
          </a:p>
          <a:p>
            <a:endParaRPr lang="fr-FR" altLang="ko-KR" dirty="0"/>
          </a:p>
          <a:p>
            <a:r>
              <a:rPr lang="fr-FR" altLang="ko-KR" dirty="0" smtClean="0"/>
              <a:t>(</a:t>
            </a:r>
            <a:r>
              <a:rPr lang="ko-KR" altLang="en-US" dirty="0" smtClean="0"/>
              <a:t>모니터링</a:t>
            </a:r>
            <a:r>
              <a:rPr lang="en-US" altLang="ko-KR" dirty="0" smtClean="0"/>
              <a:t>)</a:t>
            </a:r>
            <a:endParaRPr lang="fr-FR" altLang="ko-KR" dirty="0" smtClean="0"/>
          </a:p>
          <a:p>
            <a:r>
              <a:rPr lang="en-US" altLang="ko-KR" dirty="0" err="1"/>
              <a:t>kubectl</a:t>
            </a:r>
            <a:r>
              <a:rPr lang="en-US" altLang="ko-KR" dirty="0"/>
              <a:t> get deploy gift -w -n phone82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476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606"/>
          </a:xfrm>
        </p:spPr>
        <p:txBody>
          <a:bodyPr>
            <a:noAutofit/>
          </a:bodyPr>
          <a:lstStyle/>
          <a:p>
            <a:r>
              <a:rPr lang="en-US" altLang="ko-KR" sz="4000" b="1" dirty="0" err="1"/>
              <a:t>Autoscale</a:t>
            </a:r>
            <a:r>
              <a:rPr lang="en-US" altLang="ko-KR" sz="4000" b="1" dirty="0"/>
              <a:t> (HPA</a:t>
            </a:r>
            <a:r>
              <a:rPr lang="en-US" altLang="ko-KR" sz="4000" b="1" dirty="0" smtClean="0"/>
              <a:t>) 2/2</a:t>
            </a:r>
            <a:endParaRPr lang="ko-KR" altLang="en-US" sz="40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09131"/>
            <a:ext cx="9556102" cy="5534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9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82555" y="365126"/>
            <a:ext cx="11346025" cy="558606"/>
          </a:xfrm>
        </p:spPr>
        <p:txBody>
          <a:bodyPr>
            <a:noAutofit/>
          </a:bodyPr>
          <a:lstStyle/>
          <a:p>
            <a:r>
              <a:rPr lang="en-US" altLang="ko-KR" sz="4000" b="1" dirty="0" smtClean="0"/>
              <a:t>Zero-downtime </a:t>
            </a:r>
            <a:r>
              <a:rPr lang="en-US" altLang="ko-KR" sz="4000" b="1" dirty="0"/>
              <a:t>deploy (Readiness Probe</a:t>
            </a:r>
            <a:r>
              <a:rPr lang="en-US" altLang="ko-KR" sz="4000" b="1" dirty="0" smtClean="0"/>
              <a:t>) 1/2</a:t>
            </a:r>
            <a:endParaRPr lang="ko-KR" altLang="en-US" sz="40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308" y="1786933"/>
            <a:ext cx="6635620" cy="230215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963115" y="2134280"/>
            <a:ext cx="2568314" cy="16074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82555" y="1070254"/>
            <a:ext cx="16364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Rediness</a:t>
            </a:r>
            <a:r>
              <a:rPr lang="ko-KR" altLang="en-US" dirty="0"/>
              <a:t> </a:t>
            </a:r>
            <a:r>
              <a:rPr lang="ko-KR" altLang="en-US" dirty="0" smtClean="0"/>
              <a:t>설정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0190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82555" y="365126"/>
            <a:ext cx="11346025" cy="558606"/>
          </a:xfrm>
        </p:spPr>
        <p:txBody>
          <a:bodyPr>
            <a:noAutofit/>
          </a:bodyPr>
          <a:lstStyle/>
          <a:p>
            <a:r>
              <a:rPr lang="en-US" altLang="ko-KR" sz="4000" b="1" dirty="0" smtClean="0"/>
              <a:t>Zero-downtime </a:t>
            </a:r>
            <a:r>
              <a:rPr lang="en-US" altLang="ko-KR" sz="4000" b="1" dirty="0"/>
              <a:t>deploy (Readiness Probe</a:t>
            </a:r>
            <a:r>
              <a:rPr lang="en-US" altLang="ko-KR" sz="4000" b="1" dirty="0" smtClean="0"/>
              <a:t>) 2/3</a:t>
            </a:r>
            <a:endParaRPr lang="ko-KR" altLang="en-US" sz="40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555" y="1543683"/>
            <a:ext cx="11557328" cy="4378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51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82555" y="365126"/>
            <a:ext cx="11346025" cy="558606"/>
          </a:xfrm>
        </p:spPr>
        <p:txBody>
          <a:bodyPr>
            <a:noAutofit/>
          </a:bodyPr>
          <a:lstStyle/>
          <a:p>
            <a:r>
              <a:rPr lang="en-US" altLang="ko-KR" sz="4000" b="1" dirty="0" smtClean="0"/>
              <a:t>Zero-downtime </a:t>
            </a:r>
            <a:r>
              <a:rPr lang="en-US" altLang="ko-KR" sz="4000" b="1" dirty="0"/>
              <a:t>deploy (Readiness Probe</a:t>
            </a:r>
            <a:r>
              <a:rPr lang="en-US" altLang="ko-KR" sz="4000" b="1" dirty="0" smtClean="0"/>
              <a:t>) 3/3</a:t>
            </a:r>
            <a:endParaRPr lang="ko-KR" altLang="en-US" sz="4000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555" y="1726649"/>
            <a:ext cx="9414588" cy="4950027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382555" y="1245925"/>
            <a:ext cx="40588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 smtClean="0"/>
              <a:t>Rediness</a:t>
            </a:r>
            <a:r>
              <a:rPr lang="ko-KR" altLang="en-US" dirty="0" smtClean="0"/>
              <a:t>가 적용된 경우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2118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606"/>
          </a:xfrm>
        </p:spPr>
        <p:txBody>
          <a:bodyPr>
            <a:noAutofit/>
          </a:bodyPr>
          <a:lstStyle/>
          <a:p>
            <a:r>
              <a:rPr lang="en-US" altLang="ko-KR" sz="4000" b="1" dirty="0" err="1" smtClean="0"/>
              <a:t>Config</a:t>
            </a:r>
            <a:r>
              <a:rPr lang="en-US" altLang="ko-KR" sz="4000" b="1" dirty="0" smtClean="0"/>
              <a:t> Map 1/2</a:t>
            </a:r>
            <a:endParaRPr lang="ko-KR" altLang="en-US" sz="40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33" y="1654030"/>
            <a:ext cx="5861180" cy="209327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5939" y="1654030"/>
            <a:ext cx="5403980" cy="108441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033" y="3988051"/>
            <a:ext cx="5469294" cy="170138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6195" y="4281538"/>
            <a:ext cx="5859625" cy="2155084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729849" y="2429475"/>
            <a:ext cx="1467302" cy="4318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592999" y="4094063"/>
            <a:ext cx="1846747" cy="11185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9612799" y="1691802"/>
            <a:ext cx="1741001" cy="7754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6186195" y="4907902"/>
            <a:ext cx="2230017" cy="3747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``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85790" y="1104215"/>
            <a:ext cx="1838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>
                <a:solidFill>
                  <a:srgbClr val="24292E"/>
                </a:solidFill>
                <a:latin typeface="-apple-system"/>
              </a:rPr>
              <a:t>configmap</a:t>
            </a:r>
            <a:r>
              <a:rPr lang="en-US" altLang="ko-KR" dirty="0" smtClean="0">
                <a:solidFill>
                  <a:srgbClr val="24292E"/>
                </a:solidFill>
                <a:latin typeface="-apple-system"/>
              </a:rPr>
              <a:t> </a:t>
            </a:r>
            <a:r>
              <a:rPr lang="ko-KR" altLang="en-US" dirty="0" smtClean="0">
                <a:solidFill>
                  <a:srgbClr val="24292E"/>
                </a:solidFill>
                <a:latin typeface="-apple-system"/>
              </a:rPr>
              <a:t>설정</a:t>
            </a:r>
            <a:endParaRPr lang="ko-KR" altLang="en-US" b="0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79128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606"/>
          </a:xfrm>
        </p:spPr>
        <p:txBody>
          <a:bodyPr>
            <a:noAutofit/>
          </a:bodyPr>
          <a:lstStyle/>
          <a:p>
            <a:r>
              <a:rPr lang="en-US" altLang="ko-KR" sz="4000" b="1" dirty="0" err="1" smtClean="0"/>
              <a:t>Config</a:t>
            </a:r>
            <a:r>
              <a:rPr lang="en-US" altLang="ko-KR" sz="4000" b="1" dirty="0" smtClean="0"/>
              <a:t> Map 2/2</a:t>
            </a:r>
            <a:endParaRPr lang="ko-KR" altLang="en-US" sz="40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505" y="1355368"/>
            <a:ext cx="6343650" cy="676275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572861" y="986036"/>
            <a:ext cx="17382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Cofigmap</a:t>
            </a:r>
            <a:r>
              <a:rPr lang="en-US" altLang="ko-KR" dirty="0" smtClean="0"/>
              <a:t> </a:t>
            </a:r>
            <a:r>
              <a:rPr lang="ko-KR" altLang="en-US" dirty="0" smtClean="0"/>
              <a:t>삭제</a:t>
            </a:r>
            <a:endParaRPr lang="en-US" altLang="ko-KR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505" y="2653198"/>
            <a:ext cx="6858000" cy="1962150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572861" y="2216309"/>
            <a:ext cx="39552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Cofigmap</a:t>
            </a:r>
            <a:r>
              <a:rPr lang="en-US" altLang="ko-KR" dirty="0" smtClean="0"/>
              <a:t> </a:t>
            </a:r>
            <a:r>
              <a:rPr lang="ko-KR" altLang="en-US" dirty="0" smtClean="0"/>
              <a:t>삭제 후 서비스 </a:t>
            </a:r>
            <a:r>
              <a:rPr lang="ko-KR" altLang="en-US" dirty="0" err="1" smtClean="0"/>
              <a:t>재시작시</a:t>
            </a:r>
            <a:endParaRPr lang="en-US" altLang="ko-KR" dirty="0"/>
          </a:p>
        </p:txBody>
      </p:sp>
      <p:sp>
        <p:nvSpPr>
          <p:cNvPr id="16" name="직사각형 15"/>
          <p:cNvSpPr/>
          <p:nvPr/>
        </p:nvSpPr>
        <p:spPr>
          <a:xfrm>
            <a:off x="3592999" y="3761109"/>
            <a:ext cx="2247964" cy="4376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572861" y="5384932"/>
            <a:ext cx="928707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kubectl</a:t>
            </a:r>
            <a:r>
              <a:rPr lang="ko-KR" altLang="en-US" dirty="0"/>
              <a:t> </a:t>
            </a:r>
            <a:r>
              <a:rPr lang="ko-KR" altLang="en-US" dirty="0" err="1"/>
              <a:t>create</a:t>
            </a:r>
            <a:r>
              <a:rPr lang="ko-KR" altLang="en-US" dirty="0"/>
              <a:t> </a:t>
            </a:r>
            <a:r>
              <a:rPr lang="ko-KR" altLang="en-US" dirty="0" err="1"/>
              <a:t>configmap</a:t>
            </a:r>
            <a:r>
              <a:rPr lang="ko-KR" altLang="en-US" dirty="0"/>
              <a:t> </a:t>
            </a:r>
            <a:r>
              <a:rPr lang="ko-KR" altLang="en-US" dirty="0" err="1"/>
              <a:t>apiurl</a:t>
            </a:r>
            <a:r>
              <a:rPr lang="ko-KR" altLang="en-US" dirty="0"/>
              <a:t> --</a:t>
            </a:r>
            <a:r>
              <a:rPr lang="ko-KR" altLang="en-US" dirty="0" err="1"/>
              <a:t>from-literal</a:t>
            </a:r>
            <a:r>
              <a:rPr lang="ko-KR" altLang="en-US" dirty="0"/>
              <a:t>=</a:t>
            </a:r>
            <a:r>
              <a:rPr lang="ko-KR" altLang="en-US" dirty="0" err="1"/>
              <a:t>url</a:t>
            </a:r>
            <a:r>
              <a:rPr lang="ko-KR" altLang="en-US" dirty="0"/>
              <a:t>=http://pay:8080 --</a:t>
            </a:r>
            <a:r>
              <a:rPr lang="ko-KR" altLang="en-US" dirty="0" err="1"/>
              <a:t>from-literal</a:t>
            </a:r>
            <a:r>
              <a:rPr lang="ko-KR" altLang="en-US" dirty="0"/>
              <a:t>=</a:t>
            </a:r>
            <a:r>
              <a:rPr lang="ko-KR" altLang="en-US" dirty="0" err="1"/>
              <a:t>url_gift</a:t>
            </a:r>
            <a:r>
              <a:rPr lang="ko-KR" altLang="en-US" dirty="0"/>
              <a:t>=http://gift:8080   --</a:t>
            </a:r>
            <a:r>
              <a:rPr lang="ko-KR" altLang="en-US" dirty="0" err="1"/>
              <a:t>from-literal</a:t>
            </a:r>
            <a:r>
              <a:rPr lang="ko-KR" altLang="en-US" dirty="0"/>
              <a:t>=</a:t>
            </a:r>
            <a:r>
              <a:rPr lang="ko-KR" altLang="en-US" dirty="0" err="1"/>
              <a:t>fluentd-server-ip</a:t>
            </a:r>
            <a:r>
              <a:rPr lang="ko-KR" altLang="en-US" dirty="0"/>
              <a:t>=10.xxx.xxx.xxx -</a:t>
            </a:r>
            <a:r>
              <a:rPr lang="ko-KR" altLang="en-US" dirty="0" err="1"/>
              <a:t>n</a:t>
            </a:r>
            <a:r>
              <a:rPr lang="ko-KR" altLang="en-US" dirty="0"/>
              <a:t> phone82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572861" y="5052237"/>
            <a:ext cx="2247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(</a:t>
            </a:r>
            <a:r>
              <a:rPr lang="en-US" altLang="ko-KR" dirty="0" err="1" smtClean="0"/>
              <a:t>Configmap</a:t>
            </a:r>
            <a:r>
              <a:rPr lang="en-US" altLang="ko-KR" dirty="0" smtClean="0"/>
              <a:t> </a:t>
            </a:r>
            <a:r>
              <a:rPr lang="ko-KR" altLang="en-US" dirty="0" smtClean="0"/>
              <a:t>만들기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08993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09241"/>
            <a:ext cx="9491127" cy="4410163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606"/>
          </a:xfrm>
        </p:spPr>
        <p:txBody>
          <a:bodyPr>
            <a:noAutofit/>
          </a:bodyPr>
          <a:lstStyle/>
          <a:p>
            <a:r>
              <a:rPr lang="en-US" altLang="ko-KR" sz="4000" b="1" dirty="0" smtClean="0"/>
              <a:t>Self-healing </a:t>
            </a:r>
            <a:r>
              <a:rPr lang="en-US" altLang="ko-KR" sz="4000" b="1" dirty="0"/>
              <a:t>(Liveness Probe</a:t>
            </a:r>
            <a:r>
              <a:rPr lang="en-US" altLang="ko-KR" sz="4000" b="1" dirty="0" smtClean="0"/>
              <a:t>) 1/2</a:t>
            </a:r>
            <a:endParaRPr lang="ko-KR" altLang="en-US" sz="4000" b="1" dirty="0"/>
          </a:p>
        </p:txBody>
      </p:sp>
      <p:sp>
        <p:nvSpPr>
          <p:cNvPr id="5" name="직사각형 4"/>
          <p:cNvSpPr/>
          <p:nvPr/>
        </p:nvSpPr>
        <p:spPr>
          <a:xfrm>
            <a:off x="5693875" y="3302264"/>
            <a:ext cx="3691193" cy="17768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60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606"/>
          </a:xfrm>
        </p:spPr>
        <p:txBody>
          <a:bodyPr>
            <a:normAutofit fontScale="90000"/>
          </a:bodyPr>
          <a:lstStyle/>
          <a:p>
            <a:r>
              <a:rPr lang="ko-KR" altLang="en-US" b="1" dirty="0" smtClean="0"/>
              <a:t>서비스 시나리오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838200" y="1119674"/>
            <a:ext cx="10515600" cy="5066620"/>
          </a:xfrm>
        </p:spPr>
        <p:txBody>
          <a:bodyPr>
            <a:noAutofit/>
          </a:bodyPr>
          <a:lstStyle/>
          <a:p>
            <a:r>
              <a:rPr lang="ko-KR" altLang="en-US" sz="1600" b="1" dirty="0"/>
              <a:t>기능적 요구사항</a:t>
            </a:r>
            <a:endParaRPr lang="en-US" altLang="ko-KR" sz="1600" b="1" dirty="0"/>
          </a:p>
          <a:p>
            <a:pPr marL="0" indent="0">
              <a:buNone/>
            </a:pPr>
            <a:r>
              <a:rPr lang="en-US" altLang="ko-KR" sz="1600" dirty="0" smtClean="0"/>
              <a:t>     . </a:t>
            </a:r>
            <a:r>
              <a:rPr lang="ko-KR" altLang="en-US" sz="1600" dirty="0" smtClean="0"/>
              <a:t>고객 </a:t>
            </a:r>
            <a:r>
              <a:rPr lang="ko-KR" altLang="en-US" sz="1600" dirty="0" err="1" smtClean="0"/>
              <a:t>주문시</a:t>
            </a:r>
            <a:r>
              <a:rPr lang="ko-KR" altLang="en-US" sz="1600" dirty="0" smtClean="0"/>
              <a:t> 폰 결제 </a:t>
            </a:r>
            <a:r>
              <a:rPr lang="ko-KR" altLang="en-US" sz="1600" dirty="0"/>
              <a:t>금액에 따라 </a:t>
            </a:r>
            <a:r>
              <a:rPr lang="en-US" altLang="ko-KR" sz="1600" dirty="0" smtClean="0"/>
              <a:t>Gift </a:t>
            </a:r>
            <a:r>
              <a:rPr lang="ko-KR" altLang="en-US" sz="1600" dirty="0" smtClean="0"/>
              <a:t>포인트를 제공 한다</a:t>
            </a:r>
            <a:r>
              <a:rPr lang="en-US" altLang="ko-KR" sz="1600" dirty="0" smtClean="0"/>
              <a:t>.</a:t>
            </a:r>
          </a:p>
          <a:p>
            <a:pPr marL="0" indent="0">
              <a:buNone/>
            </a:pPr>
            <a:r>
              <a:rPr lang="en-US" altLang="ko-KR" sz="1600" dirty="0" smtClean="0"/>
              <a:t>     . </a:t>
            </a:r>
            <a:r>
              <a:rPr lang="ko-KR" altLang="en-US" sz="1600" dirty="0" smtClean="0"/>
              <a:t>고객 주문 </a:t>
            </a:r>
            <a:r>
              <a:rPr lang="ko-KR" altLang="en-US" sz="1600" dirty="0" err="1" smtClean="0"/>
              <a:t>취소시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Gift </a:t>
            </a:r>
            <a:r>
              <a:rPr lang="ko-KR" altLang="en-US" sz="1600" dirty="0" smtClean="0"/>
              <a:t>포인트를 초기화 한다</a:t>
            </a:r>
            <a:r>
              <a:rPr lang="en-US" altLang="ko-KR" sz="1600" dirty="0" smtClean="0"/>
              <a:t>.</a:t>
            </a:r>
          </a:p>
          <a:p>
            <a:pPr marL="0" indent="0">
              <a:buNone/>
            </a:pPr>
            <a:endParaRPr lang="en-US" altLang="ko-KR" sz="1600" dirty="0"/>
          </a:p>
          <a:p>
            <a:r>
              <a:rPr lang="ko-KR" altLang="en-US" sz="1600" b="1" dirty="0"/>
              <a:t>비</a:t>
            </a:r>
            <a:r>
              <a:rPr lang="ko-KR" altLang="en-US" sz="1600" b="1" dirty="0" smtClean="0"/>
              <a:t>기능적 </a:t>
            </a:r>
            <a:r>
              <a:rPr lang="ko-KR" altLang="en-US" sz="1600" b="1" dirty="0"/>
              <a:t>요구사항</a:t>
            </a:r>
            <a:endParaRPr lang="en-US" altLang="ko-KR" sz="1600" b="1" dirty="0"/>
          </a:p>
          <a:p>
            <a:pPr marL="0" indent="0">
              <a:buNone/>
            </a:pPr>
            <a:r>
              <a:rPr lang="en-US" altLang="ko-KR" sz="1600" dirty="0"/>
              <a:t>     </a:t>
            </a:r>
            <a:r>
              <a:rPr lang="en-US" altLang="ko-KR" sz="1600" dirty="0" smtClean="0"/>
              <a:t>1. </a:t>
            </a:r>
            <a:r>
              <a:rPr lang="ko-KR" altLang="en-US" sz="1600" dirty="0" smtClean="0"/>
              <a:t>트랜잭션</a:t>
            </a:r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 . </a:t>
            </a:r>
            <a:r>
              <a:rPr lang="ko-KR" altLang="en-US" sz="1600" dirty="0" smtClean="0"/>
              <a:t>주문의 취소되어 </a:t>
            </a:r>
            <a:r>
              <a:rPr lang="ko-KR" altLang="en-US" sz="1600" dirty="0" err="1" smtClean="0"/>
              <a:t>결재취소시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Gift </a:t>
            </a:r>
            <a:r>
              <a:rPr lang="ko-KR" altLang="en-US" sz="1600" dirty="0" smtClean="0"/>
              <a:t>포인트가 반드시 초기화 되어야 한다</a:t>
            </a:r>
            <a:r>
              <a:rPr lang="en-US" altLang="ko-KR" sz="1600" dirty="0" smtClean="0"/>
              <a:t>. (Sync)</a:t>
            </a:r>
          </a:p>
          <a:p>
            <a:pPr marL="0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2. </a:t>
            </a:r>
            <a:r>
              <a:rPr lang="ko-KR" altLang="en-US" sz="1600" dirty="0" err="1" smtClean="0"/>
              <a:t>장애격리</a:t>
            </a:r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 . Gift </a:t>
            </a:r>
            <a:r>
              <a:rPr lang="ko-KR" altLang="en-US" sz="1600" dirty="0" smtClean="0"/>
              <a:t>서비스가 장애가 생기더라도 주문은 정상으로 이루어 져야 한다</a:t>
            </a:r>
            <a:r>
              <a:rPr lang="en-US" altLang="ko-KR" sz="1600" dirty="0" smtClean="0"/>
              <a:t>. </a:t>
            </a:r>
          </a:p>
          <a:p>
            <a:pPr marL="0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   (</a:t>
            </a:r>
            <a:r>
              <a:rPr lang="en-US" altLang="ko-KR" sz="1600" dirty="0" err="1"/>
              <a:t>Async</a:t>
            </a:r>
            <a:r>
              <a:rPr lang="en-US" altLang="ko-KR" sz="1600" dirty="0"/>
              <a:t> (event-driven), Eventual </a:t>
            </a:r>
            <a:r>
              <a:rPr lang="en-US" altLang="ko-KR" sz="1600" dirty="0" smtClean="0"/>
              <a:t>Consistency)</a:t>
            </a:r>
          </a:p>
          <a:p>
            <a:pPr marL="0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 . Gift </a:t>
            </a:r>
            <a:r>
              <a:rPr lang="ko-KR" altLang="en-US" sz="1600" dirty="0" smtClean="0"/>
              <a:t>서비스가 과중이 되면 요청을 잠시 동안 </a:t>
            </a:r>
            <a:r>
              <a:rPr lang="ko-KR" altLang="en-US" sz="1600" dirty="0"/>
              <a:t>받지 않고  </a:t>
            </a:r>
            <a:r>
              <a:rPr lang="ko-KR" altLang="en-US" sz="1600" dirty="0" err="1"/>
              <a:t>잠시후에</a:t>
            </a:r>
            <a:r>
              <a:rPr lang="ko-KR" altLang="en-US" sz="1600" dirty="0"/>
              <a:t> 하도록 </a:t>
            </a:r>
            <a:r>
              <a:rPr lang="ko-KR" altLang="en-US" sz="1600" dirty="0" smtClean="0"/>
              <a:t>유도한다</a:t>
            </a:r>
            <a:r>
              <a:rPr lang="en-US" altLang="ko-KR" sz="1600" dirty="0" smtClean="0"/>
              <a:t>.</a:t>
            </a:r>
          </a:p>
          <a:p>
            <a:pPr marL="0" indent="0">
              <a:buNone/>
            </a:pPr>
            <a:r>
              <a:rPr lang="en-US" altLang="ko-KR" sz="1600" dirty="0" smtClean="0"/>
              <a:t>           (Circuit </a:t>
            </a:r>
            <a:r>
              <a:rPr lang="en-US" altLang="ko-KR" sz="1600" dirty="0"/>
              <a:t>breaker, </a:t>
            </a:r>
            <a:r>
              <a:rPr lang="en-US" altLang="ko-KR" sz="1600" dirty="0" smtClean="0"/>
              <a:t>fallback)</a:t>
            </a:r>
          </a:p>
          <a:p>
            <a:pPr marL="0" indent="0">
              <a:buNone/>
            </a:pPr>
            <a:r>
              <a:rPr lang="en-US" altLang="ko-KR" sz="1600" dirty="0" smtClean="0"/>
              <a:t>     3. </a:t>
            </a:r>
            <a:r>
              <a:rPr lang="ko-KR" altLang="en-US" sz="1600" dirty="0" smtClean="0"/>
              <a:t>성능</a:t>
            </a:r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 . </a:t>
            </a:r>
            <a:r>
              <a:rPr lang="ko-KR" altLang="en-US" sz="1600" dirty="0"/>
              <a:t>고객이 </a:t>
            </a:r>
            <a:r>
              <a:rPr lang="en-US" altLang="ko-KR" sz="1600" dirty="0"/>
              <a:t>Gift </a:t>
            </a:r>
            <a:r>
              <a:rPr lang="ko-KR" altLang="en-US" sz="1600" dirty="0"/>
              <a:t>포인트 상태를 확인할 수 있어야 한다 </a:t>
            </a:r>
            <a:r>
              <a:rPr lang="en-US" altLang="ko-KR" sz="1600" dirty="0" smtClean="0"/>
              <a:t>(CQRS)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77315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606"/>
          </a:xfrm>
        </p:spPr>
        <p:txBody>
          <a:bodyPr>
            <a:noAutofit/>
          </a:bodyPr>
          <a:lstStyle/>
          <a:p>
            <a:r>
              <a:rPr lang="en-US" altLang="ko-KR" sz="4000" b="1" dirty="0" smtClean="0"/>
              <a:t>Self-healing </a:t>
            </a:r>
            <a:r>
              <a:rPr lang="en-US" altLang="ko-KR" sz="4000" b="1" dirty="0"/>
              <a:t>(Liveness Probe</a:t>
            </a:r>
            <a:r>
              <a:rPr lang="en-US" altLang="ko-KR" sz="4000" b="1" dirty="0" smtClean="0"/>
              <a:t>) 2/2</a:t>
            </a:r>
            <a:endParaRPr lang="ko-KR" altLang="en-US" sz="40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703" y="1507548"/>
            <a:ext cx="11272593" cy="4286761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59703" y="2827176"/>
            <a:ext cx="4709456" cy="3867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771932" y="2581470"/>
            <a:ext cx="2401684" cy="3867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660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8000" b="1" dirty="0" smtClean="0"/>
              <a:t>End~~~~</a:t>
            </a:r>
          </a:p>
          <a:p>
            <a:pPr marL="0" indent="0" algn="ctr">
              <a:buNone/>
            </a:pPr>
            <a:r>
              <a:rPr lang="en-US" altLang="ko-KR" sz="8000" dirty="0" smtClean="0"/>
              <a:t>(</a:t>
            </a:r>
            <a:r>
              <a:rPr lang="ko-KR" altLang="en-US" sz="8000" dirty="0" smtClean="0"/>
              <a:t>수고하셨습니다</a:t>
            </a:r>
            <a:r>
              <a:rPr lang="en-US" altLang="ko-KR" sz="8000" dirty="0" smtClean="0"/>
              <a:t>…!!)</a:t>
            </a:r>
            <a:endParaRPr lang="ko-KR" altLang="en-US" sz="8000" dirty="0"/>
          </a:p>
        </p:txBody>
      </p:sp>
    </p:spTree>
    <p:extLst>
      <p:ext uri="{BB962C8B-B14F-4D97-AF65-F5344CB8AC3E}">
        <p14:creationId xmlns:p14="http://schemas.microsoft.com/office/powerpoint/2010/main" val="292782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606"/>
          </a:xfrm>
        </p:spPr>
        <p:txBody>
          <a:bodyPr>
            <a:normAutofit fontScale="90000"/>
          </a:bodyPr>
          <a:lstStyle/>
          <a:p>
            <a:r>
              <a:rPr lang="ko-KR" altLang="en-US" b="1" dirty="0" err="1" smtClean="0"/>
              <a:t>분석설계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83637" y="1342835"/>
            <a:ext cx="31739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AS-IS</a:t>
            </a:r>
            <a:r>
              <a:rPr lang="ko-KR" altLang="en-US" b="1" dirty="0"/>
              <a:t>조직 </a:t>
            </a:r>
            <a:r>
              <a:rPr lang="en-US" altLang="ko-KR" b="1" dirty="0"/>
              <a:t>AS-IS </a:t>
            </a:r>
            <a:r>
              <a:rPr lang="ko-KR" altLang="en-US" b="1" dirty="0" smtClean="0"/>
              <a:t>조직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en-US" altLang="ko-KR" b="1" dirty="0" smtClean="0"/>
              <a:t>(</a:t>
            </a:r>
            <a:r>
              <a:rPr lang="en-US" altLang="ko-KR" b="1" dirty="0"/>
              <a:t>Horizontally-Aligned</a:t>
            </a:r>
            <a:r>
              <a:rPr lang="en-US" altLang="ko-KR" b="1" dirty="0" smtClean="0"/>
              <a:t>)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6910872" y="1342835"/>
            <a:ext cx="31739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TO-BE </a:t>
            </a:r>
            <a:r>
              <a:rPr lang="ko-KR" altLang="en-US" b="1" dirty="0" smtClean="0"/>
              <a:t>조직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en-US" altLang="ko-KR" b="1" dirty="0" smtClean="0"/>
              <a:t>(</a:t>
            </a:r>
            <a:r>
              <a:rPr lang="en-US" altLang="ko-KR" b="1" dirty="0"/>
              <a:t>Vertically-Aligned)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326088" y="2455458"/>
            <a:ext cx="4859434" cy="2840781"/>
            <a:chOff x="916215" y="1113804"/>
            <a:chExt cx="10359571" cy="4630393"/>
          </a:xfrm>
        </p:grpSpPr>
        <p:grpSp>
          <p:nvGrpSpPr>
            <p:cNvPr id="7" name="그룹 6"/>
            <p:cNvGrpSpPr/>
            <p:nvPr/>
          </p:nvGrpSpPr>
          <p:grpSpPr>
            <a:xfrm>
              <a:off x="916215" y="1418799"/>
              <a:ext cx="5765370" cy="4325398"/>
              <a:chOff x="1503333" y="1142306"/>
              <a:chExt cx="7873142" cy="5879797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1503333" y="1142306"/>
                <a:ext cx="7873139" cy="134835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kumimoji="1" lang="en-US" altLang="ko-KR" sz="900" smtClean="0"/>
                  <a:t>Business</a:t>
                </a:r>
                <a:endParaRPr kumimoji="1" lang="ko-KR" altLang="en-US" sz="900" dirty="0"/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1503336" y="5673751"/>
                <a:ext cx="7873139" cy="134835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kumimoji="1" lang="en-US" altLang="ko-KR" sz="900" dirty="0" smtClean="0"/>
                  <a:t>DBA </a:t>
                </a:r>
                <a:endParaRPr kumimoji="1" lang="ko-KR" altLang="en-US" sz="900" dirty="0"/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1503335" y="4121338"/>
                <a:ext cx="7873139" cy="134835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kumimoji="1" lang="en-US" altLang="ko-KR" sz="900" dirty="0" smtClean="0"/>
                  <a:t>Backend Developer</a:t>
                </a:r>
                <a:endParaRPr kumimoji="1" lang="ko-KR" altLang="en-US" sz="900" dirty="0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1503334" y="2568925"/>
                <a:ext cx="7873139" cy="134835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kumimoji="1" lang="en-US" altLang="ko-KR" sz="900" dirty="0" smtClean="0"/>
                  <a:t>UI Developer</a:t>
                </a:r>
                <a:endParaRPr kumimoji="1" lang="ko-KR" altLang="en-US" sz="900" dirty="0"/>
              </a:p>
            </p:txBody>
          </p:sp>
          <p:pic>
            <p:nvPicPr>
              <p:cNvPr id="17" name="그림 1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168326" y="2837748"/>
                <a:ext cx="920097" cy="912736"/>
              </a:xfrm>
              <a:prstGeom prst="rect">
                <a:avLst/>
              </a:prstGeom>
            </p:spPr>
          </p:pic>
          <p:pic>
            <p:nvPicPr>
              <p:cNvPr id="18" name="그림 1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096000" y="1438381"/>
                <a:ext cx="920097" cy="912736"/>
              </a:xfrm>
              <a:prstGeom prst="rect">
                <a:avLst/>
              </a:prstGeom>
            </p:spPr>
          </p:pic>
          <p:sp>
            <p:nvSpPr>
              <p:cNvPr id="19" name="TextBox 14"/>
              <p:cNvSpPr txBox="1"/>
              <p:nvPr/>
            </p:nvSpPr>
            <p:spPr>
              <a:xfrm>
                <a:off x="7279825" y="1710082"/>
                <a:ext cx="1186281" cy="4826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kumimoji="1" lang="en-US" altLang="ko-KR" sz="900" smtClean="0"/>
                  <a:t>CEO</a:t>
                </a:r>
                <a:endParaRPr kumimoji="1" lang="ko-KR" altLang="en-US" sz="900" dirty="0"/>
              </a:p>
            </p:txBody>
          </p:sp>
          <p:pic>
            <p:nvPicPr>
              <p:cNvPr id="20" name="그림 1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168325" y="4348037"/>
                <a:ext cx="920097" cy="912736"/>
              </a:xfrm>
              <a:prstGeom prst="rect">
                <a:avLst/>
              </a:prstGeom>
            </p:spPr>
          </p:pic>
          <p:pic>
            <p:nvPicPr>
              <p:cNvPr id="21" name="그림 2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168324" y="5840544"/>
                <a:ext cx="920097" cy="912736"/>
              </a:xfrm>
              <a:prstGeom prst="rect">
                <a:avLst/>
              </a:prstGeom>
            </p:spPr>
          </p:pic>
        </p:grpSp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75848" y="3777053"/>
              <a:ext cx="673772" cy="671443"/>
            </a:xfrm>
            <a:prstGeom prst="rect">
              <a:avLst/>
            </a:prstGeom>
          </p:spPr>
        </p:pic>
        <p:sp>
          <p:nvSpPr>
            <p:cNvPr id="9" name="타원형 설명선[O] 24"/>
            <p:cNvSpPr/>
            <p:nvPr/>
          </p:nvSpPr>
          <p:spPr>
            <a:xfrm>
              <a:off x="7584058" y="1113804"/>
              <a:ext cx="3620145" cy="1016024"/>
            </a:xfrm>
            <a:prstGeom prst="wedgeEllipseCallout">
              <a:avLst>
                <a:gd name="adj1" fmla="val -89536"/>
                <a:gd name="adj2" fmla="val 4520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ko-KR" altLang="en-US" sz="900" dirty="0" smtClean="0"/>
                <a:t>서비스 이익률</a:t>
              </a:r>
              <a:r>
                <a:rPr kumimoji="1" lang="en-US" altLang="ko-KR" sz="900" dirty="0" smtClean="0"/>
                <a:t>,</a:t>
              </a:r>
              <a:r>
                <a:rPr kumimoji="1" lang="ko-KR" altLang="en-US" sz="900" dirty="0" smtClean="0"/>
                <a:t> 신규고객창출</a:t>
              </a:r>
              <a:r>
                <a:rPr kumimoji="1" lang="en-US" altLang="ko-KR" sz="900" dirty="0" smtClean="0"/>
                <a:t>,</a:t>
              </a:r>
              <a:r>
                <a:rPr kumimoji="1" lang="ko-KR" altLang="en-US" sz="900" dirty="0" smtClean="0"/>
                <a:t> 상점 친화 이미지</a:t>
              </a:r>
              <a:r>
                <a:rPr kumimoji="1" lang="ko-KR" altLang="en-US" sz="900" dirty="0"/>
                <a:t> </a:t>
              </a:r>
              <a:r>
                <a:rPr kumimoji="1" lang="en-US" altLang="ko-KR" sz="900" dirty="0" smtClean="0"/>
                <a:t>….</a:t>
              </a:r>
              <a:r>
                <a:rPr kumimoji="1" lang="ko-KR" altLang="en-US" sz="900" dirty="0" smtClean="0"/>
                <a:t> </a:t>
              </a:r>
              <a:endParaRPr kumimoji="1" lang="ko-KR" altLang="en-US" sz="900" dirty="0"/>
            </a:p>
          </p:txBody>
        </p:sp>
        <p:sp>
          <p:nvSpPr>
            <p:cNvPr id="10" name="타원형 설명선[O] 25"/>
            <p:cNvSpPr/>
            <p:nvPr/>
          </p:nvSpPr>
          <p:spPr>
            <a:xfrm>
              <a:off x="7487496" y="2262136"/>
              <a:ext cx="3620145" cy="1016024"/>
            </a:xfrm>
            <a:prstGeom prst="wedgeEllipseCallout">
              <a:avLst>
                <a:gd name="adj1" fmla="val -89536"/>
                <a:gd name="adj2" fmla="val 4520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ko-KR" altLang="en-US" sz="900" dirty="0" smtClean="0"/>
                <a:t>예쁘고 편리한 </a:t>
              </a:r>
              <a:r>
                <a:rPr kumimoji="1" lang="en-US" altLang="ko-KR" sz="900" dirty="0" smtClean="0"/>
                <a:t>UI</a:t>
              </a:r>
              <a:endParaRPr kumimoji="1" lang="ko-KR" altLang="en-US" sz="900" dirty="0"/>
            </a:p>
          </p:txBody>
        </p:sp>
        <p:sp>
          <p:nvSpPr>
            <p:cNvPr id="11" name="타원형 설명선[O] 26"/>
            <p:cNvSpPr/>
            <p:nvPr/>
          </p:nvSpPr>
          <p:spPr>
            <a:xfrm>
              <a:off x="7655641" y="3337472"/>
              <a:ext cx="3620145" cy="1016024"/>
            </a:xfrm>
            <a:prstGeom prst="wedgeEllipseCallout">
              <a:avLst>
                <a:gd name="adj1" fmla="val -89536"/>
                <a:gd name="adj2" fmla="val 4520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ko-KR" altLang="en-US" sz="900" dirty="0" smtClean="0"/>
                <a:t>안정된 서버 시스템</a:t>
              </a:r>
              <a:endParaRPr kumimoji="1" lang="ko-KR" altLang="en-US" sz="900" dirty="0"/>
            </a:p>
          </p:txBody>
        </p:sp>
        <p:sp>
          <p:nvSpPr>
            <p:cNvPr id="12" name="타원형 설명선[O] 27"/>
            <p:cNvSpPr/>
            <p:nvPr/>
          </p:nvSpPr>
          <p:spPr>
            <a:xfrm>
              <a:off x="7655640" y="4467381"/>
              <a:ext cx="3620145" cy="1016024"/>
            </a:xfrm>
            <a:prstGeom prst="wedgeEllipseCallout">
              <a:avLst>
                <a:gd name="adj1" fmla="val -89536"/>
                <a:gd name="adj2" fmla="val 4520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ko-KR" altLang="en-US" sz="900" dirty="0" smtClean="0"/>
                <a:t>안정된 데이터베이스 시스템</a:t>
              </a:r>
              <a:endParaRPr kumimoji="1" lang="ko-KR" altLang="en-US" sz="900" dirty="0"/>
            </a:p>
          </p:txBody>
        </p:sp>
      </p:grpSp>
      <p:sp>
        <p:nvSpPr>
          <p:cNvPr id="23" name="TextBox 14"/>
          <p:cNvSpPr txBox="1"/>
          <p:nvPr/>
        </p:nvSpPr>
        <p:spPr>
          <a:xfrm>
            <a:off x="5622672" y="3919096"/>
            <a:ext cx="317283" cy="1465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ko-KR" sz="1050" smtClean="0"/>
              <a:t>CEO</a:t>
            </a:r>
            <a:endParaRPr kumimoji="1" lang="ko-KR" altLang="en-US" sz="1050" dirty="0"/>
          </a:p>
        </p:txBody>
      </p:sp>
      <p:sp>
        <p:nvSpPr>
          <p:cNvPr id="30" name="직사각형 29"/>
          <p:cNvSpPr/>
          <p:nvPr/>
        </p:nvSpPr>
        <p:spPr>
          <a:xfrm>
            <a:off x="6579774" y="4884226"/>
            <a:ext cx="4896880" cy="5239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ko-KR" sz="1050" dirty="0" smtClean="0">
                <a:solidFill>
                  <a:schemeClr val="accent1">
                    <a:lumMod val="75000"/>
                  </a:schemeClr>
                </a:solidFill>
              </a:rPr>
              <a:t>DBA </a:t>
            </a:r>
            <a:endParaRPr kumimoji="1" lang="ko-KR" altLang="en-US" sz="105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579773" y="4280949"/>
            <a:ext cx="4896880" cy="5239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ko-KR" sz="1050" dirty="0" smtClean="0">
                <a:solidFill>
                  <a:schemeClr val="accent1">
                    <a:lumMod val="75000"/>
                  </a:schemeClr>
                </a:solidFill>
              </a:rPr>
              <a:t>Backend Developer</a:t>
            </a:r>
            <a:endParaRPr kumimoji="1" lang="ko-KR" altLang="en-US" sz="105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579773" y="3128276"/>
            <a:ext cx="4896880" cy="5239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ko-KR" sz="1050" dirty="0" smtClean="0">
                <a:solidFill>
                  <a:schemeClr val="accent1">
                    <a:lumMod val="75000"/>
                  </a:schemeClr>
                </a:solidFill>
              </a:rPr>
              <a:t>PO</a:t>
            </a:r>
            <a:endParaRPr kumimoji="1" lang="ko-KR" altLang="en-US" sz="105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0979" y="3801963"/>
            <a:ext cx="470115" cy="354695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4621" y="3784598"/>
            <a:ext cx="470115" cy="354695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0978" y="3273969"/>
            <a:ext cx="470115" cy="354695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0979" y="4388870"/>
            <a:ext cx="470115" cy="354695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1371" y="4369787"/>
            <a:ext cx="470115" cy="354695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0978" y="4968868"/>
            <a:ext cx="470115" cy="354695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1371" y="4951503"/>
            <a:ext cx="470115" cy="354695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4621" y="3256605"/>
            <a:ext cx="470115" cy="354695"/>
          </a:xfrm>
          <a:prstGeom prst="rect">
            <a:avLst/>
          </a:prstGeom>
        </p:spPr>
      </p:pic>
      <p:sp>
        <p:nvSpPr>
          <p:cNvPr id="41" name="직사각형 40"/>
          <p:cNvSpPr/>
          <p:nvPr/>
        </p:nvSpPr>
        <p:spPr>
          <a:xfrm>
            <a:off x="6579773" y="3703010"/>
            <a:ext cx="4896880" cy="5239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ko-KR" sz="1050" dirty="0" smtClean="0">
                <a:solidFill>
                  <a:schemeClr val="accent1">
                    <a:lumMod val="75000"/>
                  </a:schemeClr>
                </a:solidFill>
              </a:rPr>
              <a:t>UI Developer</a:t>
            </a:r>
            <a:endParaRPr kumimoji="1" lang="ko-KR" altLang="en-US" sz="105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0999" y="3407760"/>
            <a:ext cx="638552" cy="511336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5664590" y="4917942"/>
            <a:ext cx="318396" cy="1465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ko-KR" sz="1050" dirty="0" smtClean="0"/>
              <a:t>CTO</a:t>
            </a:r>
            <a:endParaRPr kumimoji="1" lang="ko-KR" altLang="en-US" sz="1050" dirty="0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917" y="4406606"/>
            <a:ext cx="638552" cy="511336"/>
          </a:xfrm>
          <a:prstGeom prst="rect">
            <a:avLst/>
          </a:prstGeom>
        </p:spPr>
      </p:pic>
      <p:sp>
        <p:nvSpPr>
          <p:cNvPr id="28" name="타원형 설명선[O] 3"/>
          <p:cNvSpPr/>
          <p:nvPr/>
        </p:nvSpPr>
        <p:spPr>
          <a:xfrm>
            <a:off x="7789455" y="2180224"/>
            <a:ext cx="1155165" cy="602922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ko-KR" sz="1050" dirty="0" smtClean="0"/>
              <a:t>24</a:t>
            </a:r>
            <a:r>
              <a:rPr kumimoji="1" lang="ko-KR" altLang="en-US" sz="1050" dirty="0" smtClean="0"/>
              <a:t>시간 주문</a:t>
            </a:r>
            <a:r>
              <a:rPr kumimoji="1" lang="en-US" altLang="ko-KR" sz="1050" dirty="0" smtClean="0"/>
              <a:t>/</a:t>
            </a:r>
            <a:r>
              <a:rPr kumimoji="1" lang="ko-KR" altLang="en-US" sz="1050" dirty="0" smtClean="0"/>
              <a:t>결제</a:t>
            </a:r>
            <a:endParaRPr kumimoji="1" lang="ko-KR" altLang="en-US" sz="1050" dirty="0"/>
          </a:p>
        </p:txBody>
      </p:sp>
      <p:sp>
        <p:nvSpPr>
          <p:cNvPr id="29" name="타원형 설명선[O] 30"/>
          <p:cNvSpPr/>
          <p:nvPr/>
        </p:nvSpPr>
        <p:spPr>
          <a:xfrm>
            <a:off x="8976757" y="2170792"/>
            <a:ext cx="1155165" cy="602922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ko-KR" altLang="en-US" sz="1050" dirty="0" smtClean="0"/>
              <a:t>입점상인의 편익대변</a:t>
            </a:r>
            <a:endParaRPr kumimoji="1" lang="ko-KR" altLang="en-US" sz="1050" dirty="0"/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0084" y="3787702"/>
            <a:ext cx="470115" cy="354695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6834" y="4372891"/>
            <a:ext cx="470115" cy="354695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6834" y="4954607"/>
            <a:ext cx="470115" cy="354695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0084" y="3259709"/>
            <a:ext cx="470115" cy="354695"/>
          </a:xfrm>
          <a:prstGeom prst="rect">
            <a:avLst/>
          </a:prstGeom>
        </p:spPr>
      </p:pic>
      <p:sp>
        <p:nvSpPr>
          <p:cNvPr id="47" name="타원형 설명선[O] 30"/>
          <p:cNvSpPr/>
          <p:nvPr/>
        </p:nvSpPr>
        <p:spPr>
          <a:xfrm>
            <a:off x="10198635" y="2202916"/>
            <a:ext cx="1155165" cy="602922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ko-KR" altLang="en-US" sz="1050" dirty="0" smtClean="0"/>
              <a:t>포인트 </a:t>
            </a:r>
            <a:r>
              <a:rPr kumimoji="1" lang="ko-KR" altLang="en-US" sz="1050" smtClean="0"/>
              <a:t>관리 편의</a:t>
            </a:r>
            <a:endParaRPr kumimoji="1"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66620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699" y="930160"/>
            <a:ext cx="9305925" cy="5641895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606"/>
          </a:xfrm>
        </p:spPr>
        <p:txBody>
          <a:bodyPr>
            <a:normAutofit fontScale="90000"/>
          </a:bodyPr>
          <a:lstStyle/>
          <a:p>
            <a:r>
              <a:rPr lang="en-US" altLang="ko-KR" b="1" dirty="0"/>
              <a:t>Event Storming </a:t>
            </a:r>
            <a:r>
              <a:rPr lang="ko-KR" altLang="en-US" b="1" dirty="0" smtClean="0"/>
              <a:t>결과 </a:t>
            </a:r>
            <a:r>
              <a:rPr lang="en-US" altLang="ko-KR" b="1" dirty="0" smtClean="0"/>
              <a:t>1/2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953906" y="3045084"/>
            <a:ext cx="3794196" cy="35269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450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606"/>
          </a:xfrm>
        </p:spPr>
        <p:txBody>
          <a:bodyPr>
            <a:normAutofit fontScale="90000"/>
          </a:bodyPr>
          <a:lstStyle/>
          <a:p>
            <a:r>
              <a:rPr lang="en-US" altLang="ko-KR" b="1" dirty="0"/>
              <a:t>Event Storming </a:t>
            </a:r>
            <a:r>
              <a:rPr lang="ko-KR" altLang="en-US" b="1" dirty="0" smtClean="0"/>
              <a:t>결과 </a:t>
            </a:r>
            <a:r>
              <a:rPr lang="en-US" altLang="ko-KR" b="1" dirty="0" smtClean="0"/>
              <a:t>2/2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699" y="999932"/>
            <a:ext cx="9305925" cy="564189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10076" y="5057775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②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43427" y="4095750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①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67552" y="5577959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③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134474" y="2634734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④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5210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606"/>
          </a:xfrm>
        </p:spPr>
        <p:txBody>
          <a:bodyPr>
            <a:normAutofit fontScale="90000"/>
          </a:bodyPr>
          <a:lstStyle/>
          <a:p>
            <a:r>
              <a:rPr lang="ko-KR" altLang="en-US" sz="3600" b="1" dirty="0" err="1"/>
              <a:t>헥사고날</a:t>
            </a:r>
            <a:r>
              <a:rPr lang="ko-KR" altLang="en-US" sz="3600" b="1" dirty="0"/>
              <a:t> 아키텍처 다이어그램 도출</a:t>
            </a:r>
          </a:p>
        </p:txBody>
      </p:sp>
      <p:sp>
        <p:nvSpPr>
          <p:cNvPr id="5" name="원통[C] 3"/>
          <p:cNvSpPr/>
          <p:nvPr/>
        </p:nvSpPr>
        <p:spPr>
          <a:xfrm rot="5400000">
            <a:off x="5698304" y="-3816737"/>
            <a:ext cx="388703" cy="10922292"/>
          </a:xfrm>
          <a:prstGeom prst="can">
            <a:avLst>
              <a:gd name="adj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600"/>
          </a:p>
        </p:txBody>
      </p:sp>
      <p:sp>
        <p:nvSpPr>
          <p:cNvPr id="6" name="TextBox 5"/>
          <p:cNvSpPr txBox="1"/>
          <p:nvPr/>
        </p:nvSpPr>
        <p:spPr>
          <a:xfrm>
            <a:off x="3250814" y="1481053"/>
            <a:ext cx="2466141" cy="273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600">
                <a:solidFill>
                  <a:schemeClr val="bg1"/>
                </a:solidFill>
              </a:rPr>
              <a:t>분산 이벤트 스트림</a:t>
            </a:r>
            <a:r>
              <a:rPr lang="en-US" altLang="ko-KR" sz="1600">
                <a:solidFill>
                  <a:schemeClr val="bg1"/>
                </a:solidFill>
              </a:rPr>
              <a:t> (Kafka)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8" name="육각형[H] 6"/>
          <p:cNvSpPr/>
          <p:nvPr/>
        </p:nvSpPr>
        <p:spPr>
          <a:xfrm>
            <a:off x="2885569" y="2321671"/>
            <a:ext cx="1394281" cy="1343359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600"/>
              <a:t>pay</a:t>
            </a:r>
            <a:endParaRPr lang="ko-KR" altLang="en-US" sz="1600"/>
          </a:p>
        </p:txBody>
      </p:sp>
      <p:sp>
        <p:nvSpPr>
          <p:cNvPr id="9" name="육각형[H] 10"/>
          <p:cNvSpPr/>
          <p:nvPr/>
        </p:nvSpPr>
        <p:spPr>
          <a:xfrm>
            <a:off x="3192091" y="2595061"/>
            <a:ext cx="781236" cy="796579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600">
                <a:solidFill>
                  <a:schemeClr val="tx1"/>
                </a:solidFill>
              </a:rPr>
              <a:t>pay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608567" y="3307958"/>
            <a:ext cx="771791" cy="247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000"/>
              <a:t>REST Adaptor</a:t>
            </a:r>
            <a:endParaRPr lang="ko-KR" altLang="en-US" sz="1000"/>
          </a:p>
        </p:txBody>
      </p:sp>
      <p:sp>
        <p:nvSpPr>
          <p:cNvPr id="12" name="육각형[H] 5"/>
          <p:cNvSpPr/>
          <p:nvPr/>
        </p:nvSpPr>
        <p:spPr>
          <a:xfrm>
            <a:off x="726289" y="2353719"/>
            <a:ext cx="1384293" cy="1311311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100"/>
              <a:t>app</a:t>
            </a:r>
            <a:endParaRPr lang="ko-KR" altLang="en-US" sz="1100"/>
          </a:p>
        </p:txBody>
      </p:sp>
      <p:sp>
        <p:nvSpPr>
          <p:cNvPr id="13" name="육각형[H] 9"/>
          <p:cNvSpPr/>
          <p:nvPr/>
        </p:nvSpPr>
        <p:spPr>
          <a:xfrm>
            <a:off x="1033641" y="2624651"/>
            <a:ext cx="775640" cy="777575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400" dirty="0">
                <a:solidFill>
                  <a:schemeClr val="tx1"/>
                </a:solidFill>
              </a:rPr>
              <a:t>app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81794" y="2827170"/>
            <a:ext cx="740852" cy="238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900"/>
              <a:t>REST Adaptor</a:t>
            </a:r>
            <a:r>
              <a:rPr lang="ko-KR" altLang="en-US" sz="900"/>
              <a:t> 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318281" y="2465417"/>
            <a:ext cx="771252" cy="277706"/>
          </a:xfrm>
          <a:prstGeom prst="rect">
            <a:avLst/>
          </a:prstGeom>
          <a:solidFill>
            <a:srgbClr val="D4A2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900">
                <a:solidFill>
                  <a:schemeClr val="tx1"/>
                </a:solidFill>
              </a:rPr>
              <a:t>Kafka Listener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1735083" y="2877852"/>
            <a:ext cx="624686" cy="33925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900" dirty="0">
                <a:solidFill>
                  <a:schemeClr val="tx1"/>
                </a:solidFill>
              </a:rPr>
              <a:t>Kafka </a:t>
            </a:r>
            <a:r>
              <a:rPr lang="en-US" altLang="ko-KR" sz="900" dirty="0" err="1">
                <a:solidFill>
                  <a:schemeClr val="tx1"/>
                </a:solidFill>
              </a:rPr>
              <a:t>publiser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cxnSp>
        <p:nvCxnSpPr>
          <p:cNvPr id="17" name="직선 화살표 연결선 16"/>
          <p:cNvCxnSpPr>
            <a:stCxn id="16" idx="0"/>
          </p:cNvCxnSpPr>
          <p:nvPr/>
        </p:nvCxnSpPr>
        <p:spPr>
          <a:xfrm flipH="1" flipV="1">
            <a:off x="2040448" y="1838663"/>
            <a:ext cx="6978" cy="1039189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endCxn id="15" idx="0"/>
          </p:cNvCxnSpPr>
          <p:nvPr/>
        </p:nvCxnSpPr>
        <p:spPr>
          <a:xfrm flipH="1">
            <a:off x="703907" y="1853211"/>
            <a:ext cx="12074" cy="612205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육각형[H] 8"/>
          <p:cNvSpPr/>
          <p:nvPr/>
        </p:nvSpPr>
        <p:spPr>
          <a:xfrm>
            <a:off x="7224484" y="2293246"/>
            <a:ext cx="1416100" cy="1333409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600"/>
              <a:t>customer</a:t>
            </a:r>
            <a:endParaRPr lang="ko-KR" altLang="en-US" sz="1600"/>
          </a:p>
        </p:txBody>
      </p:sp>
      <p:sp>
        <p:nvSpPr>
          <p:cNvPr id="21" name="육각형[H] 12"/>
          <p:cNvSpPr/>
          <p:nvPr/>
        </p:nvSpPr>
        <p:spPr>
          <a:xfrm>
            <a:off x="7516707" y="2588844"/>
            <a:ext cx="793462" cy="790678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 lang="ko-KR" altLang="en-US"/>
            </a:pPr>
            <a:r>
              <a:rPr lang="en-US" altLang="ko-KR" sz="1200" dirty="0">
                <a:solidFill>
                  <a:schemeClr val="tx1"/>
                </a:solidFill>
              </a:rPr>
              <a:t>customer</a:t>
            </a:r>
          </a:p>
        </p:txBody>
      </p:sp>
      <p:sp>
        <p:nvSpPr>
          <p:cNvPr id="23" name="육각형[H] 7"/>
          <p:cNvSpPr/>
          <p:nvPr/>
        </p:nvSpPr>
        <p:spPr>
          <a:xfrm>
            <a:off x="5128653" y="2321671"/>
            <a:ext cx="1378298" cy="1388612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200"/>
              <a:t>store</a:t>
            </a:r>
            <a:endParaRPr lang="ko-KR" altLang="en-US" sz="1200"/>
          </a:p>
        </p:txBody>
      </p:sp>
      <p:sp>
        <p:nvSpPr>
          <p:cNvPr id="24" name="육각형[H] 11"/>
          <p:cNvSpPr/>
          <p:nvPr/>
        </p:nvSpPr>
        <p:spPr>
          <a:xfrm>
            <a:off x="5440096" y="2604270"/>
            <a:ext cx="772280" cy="823411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100" dirty="0">
                <a:solidFill>
                  <a:schemeClr val="tx1"/>
                </a:solidFill>
              </a:rPr>
              <a:t>store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27" name="꺾인 연결선[E] 46"/>
          <p:cNvCxnSpPr>
            <a:stCxn id="28" idx="3"/>
            <a:endCxn id="10" idx="1"/>
          </p:cNvCxnSpPr>
          <p:nvPr/>
        </p:nvCxnSpPr>
        <p:spPr>
          <a:xfrm flipV="1">
            <a:off x="2337142" y="3431470"/>
            <a:ext cx="271425" cy="20705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1712456" y="3282547"/>
            <a:ext cx="624686" cy="33925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900">
                <a:solidFill>
                  <a:schemeClr val="tx1"/>
                </a:solidFill>
              </a:rPr>
              <a:t>REST Invoker</a:t>
            </a:r>
          </a:p>
        </p:txBody>
      </p:sp>
      <p:cxnSp>
        <p:nvCxnSpPr>
          <p:cNvPr id="29" name="직선 화살표 연결선 28"/>
          <p:cNvCxnSpPr/>
          <p:nvPr/>
        </p:nvCxnSpPr>
        <p:spPr>
          <a:xfrm flipH="1" flipV="1">
            <a:off x="4247796" y="1853211"/>
            <a:ext cx="3348" cy="955606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5265805" y="1838760"/>
            <a:ext cx="13600" cy="640077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 flipH="1">
            <a:off x="7354084" y="1850740"/>
            <a:ext cx="1673" cy="804327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H="1" flipV="1">
            <a:off x="6449435" y="1867019"/>
            <a:ext cx="2079" cy="899733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원통[C] 67"/>
          <p:cNvSpPr/>
          <p:nvPr/>
        </p:nvSpPr>
        <p:spPr>
          <a:xfrm>
            <a:off x="1066360" y="3885709"/>
            <a:ext cx="719748" cy="362790"/>
          </a:xfrm>
          <a:prstGeom prst="can">
            <a:avLst>
              <a:gd name="adj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100"/>
              <a:t>H2</a:t>
            </a:r>
          </a:p>
        </p:txBody>
      </p:sp>
      <p:sp>
        <p:nvSpPr>
          <p:cNvPr id="34" name="원통[C] 68"/>
          <p:cNvSpPr/>
          <p:nvPr/>
        </p:nvSpPr>
        <p:spPr>
          <a:xfrm>
            <a:off x="3222834" y="3885709"/>
            <a:ext cx="719748" cy="362790"/>
          </a:xfrm>
          <a:prstGeom prst="can">
            <a:avLst>
              <a:gd name="adj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100"/>
              <a:t>H2</a:t>
            </a:r>
          </a:p>
        </p:txBody>
      </p:sp>
      <p:sp>
        <p:nvSpPr>
          <p:cNvPr id="35" name="원통[C] 69"/>
          <p:cNvSpPr/>
          <p:nvPr/>
        </p:nvSpPr>
        <p:spPr>
          <a:xfrm>
            <a:off x="5466362" y="3885709"/>
            <a:ext cx="719748" cy="362790"/>
          </a:xfrm>
          <a:prstGeom prst="can">
            <a:avLst>
              <a:gd name="adj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200" dirty="0" err="1">
                <a:solidFill>
                  <a:srgbClr val="FF0000"/>
                </a:solidFill>
              </a:rPr>
              <a:t>HSql</a:t>
            </a:r>
            <a:endParaRPr lang="en-US" altLang="ko-KR" sz="1200" dirty="0">
              <a:solidFill>
                <a:srgbClr val="FF0000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178968" y="3561460"/>
            <a:ext cx="495630" cy="2094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900"/>
              <a:t>JPA</a:t>
            </a:r>
            <a:endParaRPr lang="ko-KR" altLang="en-US" sz="900"/>
          </a:p>
        </p:txBody>
      </p:sp>
      <p:cxnSp>
        <p:nvCxnSpPr>
          <p:cNvPr id="37" name="꺾인 연결선[E] 71"/>
          <p:cNvCxnSpPr>
            <a:stCxn id="36" idx="2"/>
            <a:endCxn id="33" idx="0"/>
          </p:cNvCxnSpPr>
          <p:nvPr/>
        </p:nvCxnSpPr>
        <p:spPr>
          <a:xfrm rot="5400000">
            <a:off x="1323755" y="3873379"/>
            <a:ext cx="205507" cy="54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3339809" y="3554983"/>
            <a:ext cx="495630" cy="2094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900"/>
              <a:t>JPA</a:t>
            </a:r>
            <a:endParaRPr lang="ko-KR" altLang="en-US" sz="900"/>
          </a:p>
        </p:txBody>
      </p:sp>
      <p:cxnSp>
        <p:nvCxnSpPr>
          <p:cNvPr id="39" name="꺾인 연결선[E] 75"/>
          <p:cNvCxnSpPr/>
          <p:nvPr/>
        </p:nvCxnSpPr>
        <p:spPr>
          <a:xfrm rot="5400000">
            <a:off x="3484596" y="3866901"/>
            <a:ext cx="205507" cy="54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5599128" y="3529069"/>
            <a:ext cx="495630" cy="2094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900"/>
              <a:t>JPA</a:t>
            </a:r>
            <a:endParaRPr lang="ko-KR" altLang="en-US" sz="900"/>
          </a:p>
        </p:txBody>
      </p:sp>
      <p:cxnSp>
        <p:nvCxnSpPr>
          <p:cNvPr id="41" name="꺾인 연결선[E] 78"/>
          <p:cNvCxnSpPr/>
          <p:nvPr/>
        </p:nvCxnSpPr>
        <p:spPr>
          <a:xfrm rot="5400000">
            <a:off x="5743916" y="3840988"/>
            <a:ext cx="205507" cy="54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59"/>
          <p:cNvCxnSpPr/>
          <p:nvPr/>
        </p:nvCxnSpPr>
        <p:spPr>
          <a:xfrm>
            <a:off x="2993854" y="1850740"/>
            <a:ext cx="13600" cy="640077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원통[C] 68"/>
          <p:cNvSpPr/>
          <p:nvPr/>
        </p:nvSpPr>
        <p:spPr>
          <a:xfrm>
            <a:off x="7554757" y="3916822"/>
            <a:ext cx="719748" cy="362790"/>
          </a:xfrm>
          <a:prstGeom prst="can">
            <a:avLst>
              <a:gd name="adj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100"/>
              <a:t>H2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7671732" y="3586096"/>
            <a:ext cx="495630" cy="2094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900"/>
              <a:t>JPA</a:t>
            </a:r>
            <a:endParaRPr lang="ko-KR" altLang="en-US" sz="900"/>
          </a:p>
        </p:txBody>
      </p:sp>
      <p:cxnSp>
        <p:nvCxnSpPr>
          <p:cNvPr id="49" name="꺾인 연결선[E] 75"/>
          <p:cNvCxnSpPr/>
          <p:nvPr/>
        </p:nvCxnSpPr>
        <p:spPr>
          <a:xfrm rot="5400000">
            <a:off x="7816519" y="3898014"/>
            <a:ext cx="205507" cy="54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2691367" y="2403212"/>
            <a:ext cx="771252" cy="277706"/>
          </a:xfrm>
          <a:prstGeom prst="rect">
            <a:avLst/>
          </a:prstGeom>
          <a:solidFill>
            <a:srgbClr val="D4A2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900">
                <a:solidFill>
                  <a:schemeClr val="tx1"/>
                </a:solidFill>
              </a:rPr>
              <a:t>Kafka Listener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4108169" y="2815647"/>
            <a:ext cx="624686" cy="33925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900" dirty="0">
                <a:solidFill>
                  <a:schemeClr val="tx1"/>
                </a:solidFill>
              </a:rPr>
              <a:t>Kafka </a:t>
            </a:r>
            <a:r>
              <a:rPr lang="en-US" altLang="ko-KR" sz="900" dirty="0" err="1">
                <a:solidFill>
                  <a:schemeClr val="tx1"/>
                </a:solidFill>
              </a:rPr>
              <a:t>publiser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4753430" y="2365889"/>
            <a:ext cx="771252" cy="277706"/>
          </a:xfrm>
          <a:prstGeom prst="rect">
            <a:avLst/>
          </a:prstGeom>
          <a:solidFill>
            <a:srgbClr val="D4A2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900">
                <a:solidFill>
                  <a:schemeClr val="tx1"/>
                </a:solidFill>
              </a:rPr>
              <a:t>Kafka Listener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6170232" y="2778324"/>
            <a:ext cx="624686" cy="33925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900" dirty="0">
                <a:solidFill>
                  <a:schemeClr val="tx1"/>
                </a:solidFill>
              </a:rPr>
              <a:t>Kafka </a:t>
            </a:r>
            <a:r>
              <a:rPr lang="en-US" altLang="ko-KR" sz="900" dirty="0" err="1">
                <a:solidFill>
                  <a:schemeClr val="tx1"/>
                </a:solidFill>
              </a:rPr>
              <a:t>publiser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6977225" y="2518289"/>
            <a:ext cx="771252" cy="277706"/>
          </a:xfrm>
          <a:prstGeom prst="rect">
            <a:avLst/>
          </a:prstGeom>
          <a:solidFill>
            <a:srgbClr val="D4A2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900">
                <a:solidFill>
                  <a:schemeClr val="tx1"/>
                </a:solidFill>
              </a:rPr>
              <a:t>Kafka Listener</a:t>
            </a:r>
          </a:p>
        </p:txBody>
      </p:sp>
      <p:sp>
        <p:nvSpPr>
          <p:cNvPr id="55" name="육각형[H] 6"/>
          <p:cNvSpPr/>
          <p:nvPr/>
        </p:nvSpPr>
        <p:spPr>
          <a:xfrm>
            <a:off x="9294461" y="4353451"/>
            <a:ext cx="1394281" cy="1343359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600"/>
              <a:t>pay</a:t>
            </a:r>
            <a:endParaRPr lang="ko-KR" altLang="en-US" sz="1600"/>
          </a:p>
        </p:txBody>
      </p:sp>
      <p:sp>
        <p:nvSpPr>
          <p:cNvPr id="56" name="육각형[H] 10"/>
          <p:cNvSpPr/>
          <p:nvPr/>
        </p:nvSpPr>
        <p:spPr>
          <a:xfrm>
            <a:off x="9600983" y="4626841"/>
            <a:ext cx="781236" cy="796579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600" dirty="0" smtClean="0">
                <a:solidFill>
                  <a:schemeClr val="tx1"/>
                </a:solidFill>
              </a:rPr>
              <a:t>gift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9017459" y="5339738"/>
            <a:ext cx="771791" cy="247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000"/>
              <a:t>REST Adaptor</a:t>
            </a:r>
            <a:endParaRPr lang="ko-KR" altLang="en-US" sz="1000"/>
          </a:p>
        </p:txBody>
      </p:sp>
      <p:cxnSp>
        <p:nvCxnSpPr>
          <p:cNvPr id="58" name="직선 화살표 연결선 57"/>
          <p:cNvCxnSpPr/>
          <p:nvPr/>
        </p:nvCxnSpPr>
        <p:spPr>
          <a:xfrm flipH="1" flipV="1">
            <a:off x="10656688" y="1830740"/>
            <a:ext cx="3348" cy="3009857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원통[C] 68"/>
          <p:cNvSpPr/>
          <p:nvPr/>
        </p:nvSpPr>
        <p:spPr>
          <a:xfrm>
            <a:off x="9631726" y="5917489"/>
            <a:ext cx="719748" cy="362790"/>
          </a:xfrm>
          <a:prstGeom prst="can">
            <a:avLst>
              <a:gd name="adj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100" dirty="0" err="1">
                <a:solidFill>
                  <a:srgbClr val="FF0000"/>
                </a:solidFill>
              </a:rPr>
              <a:t>HSql</a:t>
            </a:r>
            <a:endParaRPr lang="en-US" altLang="ko-KR" sz="1100" dirty="0"/>
          </a:p>
        </p:txBody>
      </p:sp>
      <p:sp>
        <p:nvSpPr>
          <p:cNvPr id="60" name="직사각형 59"/>
          <p:cNvSpPr/>
          <p:nvPr/>
        </p:nvSpPr>
        <p:spPr>
          <a:xfrm>
            <a:off x="9748701" y="5586763"/>
            <a:ext cx="495630" cy="2094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900"/>
              <a:t>JPA</a:t>
            </a:r>
            <a:endParaRPr lang="ko-KR" altLang="en-US" sz="900"/>
          </a:p>
        </p:txBody>
      </p:sp>
      <p:cxnSp>
        <p:nvCxnSpPr>
          <p:cNvPr id="61" name="꺾인 연결선[E] 75"/>
          <p:cNvCxnSpPr/>
          <p:nvPr/>
        </p:nvCxnSpPr>
        <p:spPr>
          <a:xfrm rot="5400000">
            <a:off x="9893488" y="5898681"/>
            <a:ext cx="205507" cy="54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59"/>
          <p:cNvCxnSpPr/>
          <p:nvPr/>
        </p:nvCxnSpPr>
        <p:spPr>
          <a:xfrm>
            <a:off x="9402746" y="1858486"/>
            <a:ext cx="13600" cy="2664111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9100259" y="4434992"/>
            <a:ext cx="771252" cy="277706"/>
          </a:xfrm>
          <a:prstGeom prst="rect">
            <a:avLst/>
          </a:prstGeom>
          <a:solidFill>
            <a:srgbClr val="D4A2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900">
                <a:solidFill>
                  <a:schemeClr val="tx1"/>
                </a:solidFill>
              </a:rPr>
              <a:t>Kafka Listener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10517061" y="4847427"/>
            <a:ext cx="624686" cy="33925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900" dirty="0">
                <a:solidFill>
                  <a:schemeClr val="tx1"/>
                </a:solidFill>
              </a:rPr>
              <a:t>Kafka </a:t>
            </a:r>
            <a:r>
              <a:rPr lang="en-US" altLang="ko-KR" sz="900" dirty="0" err="1">
                <a:solidFill>
                  <a:schemeClr val="tx1"/>
                </a:solidFill>
              </a:rPr>
              <a:t>publiser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cxnSp>
        <p:nvCxnSpPr>
          <p:cNvPr id="67" name="꺾인 연결선[E] 46"/>
          <p:cNvCxnSpPr>
            <a:stCxn id="68" idx="2"/>
            <a:endCxn id="57" idx="1"/>
          </p:cNvCxnSpPr>
          <p:nvPr/>
        </p:nvCxnSpPr>
        <p:spPr>
          <a:xfrm rot="16200000" flipH="1">
            <a:off x="5731260" y="2177051"/>
            <a:ext cx="1831154" cy="4741244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/>
          <p:cNvSpPr/>
          <p:nvPr/>
        </p:nvSpPr>
        <p:spPr>
          <a:xfrm>
            <a:off x="3963872" y="3292838"/>
            <a:ext cx="624686" cy="33925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900">
                <a:solidFill>
                  <a:schemeClr val="tx1"/>
                </a:solidFill>
              </a:rPr>
              <a:t>REST Invoker</a:t>
            </a:r>
          </a:p>
        </p:txBody>
      </p:sp>
    </p:spTree>
    <p:extLst>
      <p:ext uri="{BB962C8B-B14F-4D97-AF65-F5344CB8AC3E}">
        <p14:creationId xmlns:p14="http://schemas.microsoft.com/office/powerpoint/2010/main" val="324374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606"/>
          </a:xfrm>
        </p:spPr>
        <p:txBody>
          <a:bodyPr>
            <a:normAutofit fontScale="90000"/>
          </a:bodyPr>
          <a:lstStyle/>
          <a:p>
            <a:r>
              <a:rPr lang="en-US" altLang="ko-KR" sz="3600" b="1" smtClean="0"/>
              <a:t>DDD </a:t>
            </a:r>
            <a:r>
              <a:rPr lang="ko-KR" altLang="en-US" sz="3600" b="1" dirty="0" smtClean="0"/>
              <a:t>적용</a:t>
            </a:r>
            <a:endParaRPr lang="ko-KR" altLang="en-US" sz="3600" b="1" dirty="0"/>
          </a:p>
        </p:txBody>
      </p:sp>
      <p:sp>
        <p:nvSpPr>
          <p:cNvPr id="2" name="직사각형 1"/>
          <p:cNvSpPr/>
          <p:nvPr/>
        </p:nvSpPr>
        <p:spPr>
          <a:xfrm>
            <a:off x="771524" y="1162735"/>
            <a:ext cx="76866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 smtClean="0">
                <a:solidFill>
                  <a:srgbClr val="24292E"/>
                </a:solidFill>
                <a:latin typeface="-apple-system"/>
              </a:rPr>
              <a:t>서비스내에</a:t>
            </a:r>
            <a:r>
              <a:rPr lang="ko-KR" altLang="en-US" dirty="0" smtClean="0">
                <a:solidFill>
                  <a:srgbClr val="24292E"/>
                </a:solidFill>
                <a:latin typeface="-apple-system"/>
              </a:rPr>
              <a:t> </a:t>
            </a:r>
            <a:r>
              <a:rPr lang="ko-KR" altLang="en-US" dirty="0">
                <a:solidFill>
                  <a:srgbClr val="24292E"/>
                </a:solidFill>
                <a:latin typeface="-apple-system"/>
              </a:rPr>
              <a:t>도출된 핵심 </a:t>
            </a:r>
            <a:r>
              <a:rPr lang="en-US" altLang="ko-KR" dirty="0">
                <a:solidFill>
                  <a:srgbClr val="24292E"/>
                </a:solidFill>
                <a:latin typeface="-apple-system"/>
              </a:rPr>
              <a:t>Aggregate Root </a:t>
            </a:r>
            <a:r>
              <a:rPr lang="ko-KR" altLang="en-US" dirty="0">
                <a:solidFill>
                  <a:srgbClr val="24292E"/>
                </a:solidFill>
                <a:latin typeface="-apple-system"/>
              </a:rPr>
              <a:t>객체를 </a:t>
            </a:r>
            <a:endParaRPr lang="en-US" altLang="ko-KR" dirty="0" smtClean="0">
              <a:solidFill>
                <a:srgbClr val="24292E"/>
              </a:solidFill>
              <a:latin typeface="-apple-system"/>
            </a:endParaRPr>
          </a:p>
          <a:p>
            <a:r>
              <a:rPr lang="en-US" altLang="ko-KR" dirty="0" smtClean="0">
                <a:solidFill>
                  <a:srgbClr val="24292E"/>
                </a:solidFill>
                <a:latin typeface="-apple-system"/>
              </a:rPr>
              <a:t>Entity </a:t>
            </a:r>
            <a:r>
              <a:rPr lang="ko-KR" altLang="en-US" dirty="0">
                <a:solidFill>
                  <a:srgbClr val="24292E"/>
                </a:solidFill>
                <a:latin typeface="-apple-system"/>
              </a:rPr>
              <a:t>로 선언하였다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09066"/>
            <a:ext cx="4686300" cy="2640868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096000" y="3006064"/>
            <a:ext cx="582453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rgbClr val="24292E"/>
                </a:solidFill>
                <a:latin typeface="-apple-system"/>
              </a:rPr>
              <a:t>Entity </a:t>
            </a:r>
            <a:r>
              <a:rPr lang="en-US" altLang="ko-KR" dirty="0">
                <a:solidFill>
                  <a:srgbClr val="24292E"/>
                </a:solidFill>
                <a:latin typeface="-apple-system"/>
              </a:rPr>
              <a:t>Pattern </a:t>
            </a:r>
            <a:r>
              <a:rPr lang="ko-KR" altLang="en-US" dirty="0">
                <a:solidFill>
                  <a:srgbClr val="24292E"/>
                </a:solidFill>
                <a:latin typeface="-apple-system"/>
              </a:rPr>
              <a:t>과 </a:t>
            </a:r>
            <a:r>
              <a:rPr lang="en-US" altLang="ko-KR" dirty="0">
                <a:solidFill>
                  <a:srgbClr val="24292E"/>
                </a:solidFill>
                <a:latin typeface="-apple-system"/>
              </a:rPr>
              <a:t>Repository Pattern </a:t>
            </a:r>
            <a:r>
              <a:rPr lang="ko-KR" altLang="en-US" dirty="0">
                <a:solidFill>
                  <a:srgbClr val="24292E"/>
                </a:solidFill>
                <a:latin typeface="-apple-system"/>
              </a:rPr>
              <a:t>을 적용하여 </a:t>
            </a:r>
            <a:r>
              <a:rPr lang="en-US" altLang="ko-KR" dirty="0">
                <a:solidFill>
                  <a:srgbClr val="24292E"/>
                </a:solidFill>
                <a:latin typeface="-apple-system"/>
              </a:rPr>
              <a:t>JPA </a:t>
            </a:r>
            <a:r>
              <a:rPr lang="ko-KR" altLang="en-US" dirty="0">
                <a:solidFill>
                  <a:srgbClr val="24292E"/>
                </a:solidFill>
                <a:latin typeface="-apple-system"/>
              </a:rPr>
              <a:t>를 통하여 다양한 </a:t>
            </a:r>
            <a:r>
              <a:rPr lang="ko-KR" altLang="en-US" dirty="0" err="1">
                <a:solidFill>
                  <a:srgbClr val="24292E"/>
                </a:solidFill>
                <a:latin typeface="-apple-system"/>
              </a:rPr>
              <a:t>데이터소스</a:t>
            </a:r>
            <a:r>
              <a:rPr lang="ko-KR" altLang="en-US" dirty="0">
                <a:solidFill>
                  <a:srgbClr val="24292E"/>
                </a:solidFill>
                <a:latin typeface="-apple-system"/>
              </a:rPr>
              <a:t> 유형 </a:t>
            </a:r>
            <a:r>
              <a:rPr lang="en-US" altLang="ko-KR" dirty="0">
                <a:solidFill>
                  <a:srgbClr val="24292E"/>
                </a:solidFill>
                <a:latin typeface="-apple-system"/>
              </a:rPr>
              <a:t>(RDB or NoSQL) </a:t>
            </a:r>
            <a:r>
              <a:rPr lang="ko-KR" altLang="en-US" dirty="0">
                <a:solidFill>
                  <a:srgbClr val="24292E"/>
                </a:solidFill>
                <a:latin typeface="-apple-system"/>
              </a:rPr>
              <a:t>별도의 처리가 없도록 데이터 접근 어댑터를 자동 생성하기 위하여 </a:t>
            </a:r>
            <a:r>
              <a:rPr lang="en-US" altLang="ko-KR" dirty="0">
                <a:solidFill>
                  <a:srgbClr val="24292E"/>
                </a:solidFill>
                <a:latin typeface="-apple-system"/>
              </a:rPr>
              <a:t>Spring Data REST </a:t>
            </a:r>
            <a:r>
              <a:rPr lang="ko-KR" altLang="en-US" dirty="0">
                <a:solidFill>
                  <a:srgbClr val="24292E"/>
                </a:solidFill>
                <a:latin typeface="-apple-system"/>
              </a:rPr>
              <a:t>의 </a:t>
            </a:r>
            <a:r>
              <a:rPr lang="en-US" altLang="ko-KR" dirty="0" err="1">
                <a:solidFill>
                  <a:srgbClr val="24292E"/>
                </a:solidFill>
                <a:latin typeface="-apple-system"/>
              </a:rPr>
              <a:t>RestRepository</a:t>
            </a:r>
            <a:r>
              <a:rPr lang="en-US" altLang="ko-KR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ko-KR" altLang="en-US" dirty="0">
                <a:solidFill>
                  <a:srgbClr val="24292E"/>
                </a:solidFill>
                <a:latin typeface="-apple-system"/>
              </a:rPr>
              <a:t>를 적용하였다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7150" y="4630062"/>
            <a:ext cx="8124824" cy="207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11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606"/>
          </a:xfrm>
        </p:spPr>
        <p:txBody>
          <a:bodyPr>
            <a:normAutofit fontScale="90000"/>
          </a:bodyPr>
          <a:lstStyle/>
          <a:p>
            <a:r>
              <a:rPr lang="ko-KR" altLang="en-US" b="1" dirty="0"/>
              <a:t>동기식 호출 과 </a:t>
            </a:r>
            <a:r>
              <a:rPr lang="en-US" altLang="ko-KR" b="1" dirty="0"/>
              <a:t>Fallback </a:t>
            </a:r>
            <a:r>
              <a:rPr lang="ko-KR" altLang="en-US" b="1" dirty="0" smtClean="0"/>
              <a:t>처리 </a:t>
            </a:r>
            <a:r>
              <a:rPr lang="en-US" altLang="ko-KR" b="1" dirty="0" smtClean="0"/>
              <a:t>1/2</a:t>
            </a:r>
            <a:endParaRPr lang="ko-KR" altLang="en-US" b="1" dirty="0"/>
          </a:p>
        </p:txBody>
      </p:sp>
      <p:sp>
        <p:nvSpPr>
          <p:cNvPr id="2" name="직사각형 1"/>
          <p:cNvSpPr/>
          <p:nvPr/>
        </p:nvSpPr>
        <p:spPr>
          <a:xfrm>
            <a:off x="352425" y="1257985"/>
            <a:ext cx="114681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24292E"/>
                </a:solidFill>
                <a:latin typeface="-apple-system"/>
              </a:rPr>
              <a:t> </a:t>
            </a:r>
            <a:r>
              <a:rPr lang="en-US" altLang="ko-KR" dirty="0" smtClean="0">
                <a:solidFill>
                  <a:srgbClr val="24292E"/>
                </a:solidFill>
                <a:latin typeface="-apple-system"/>
              </a:rPr>
              <a:t>Gift </a:t>
            </a:r>
            <a:r>
              <a:rPr lang="ko-KR" altLang="en-US" dirty="0" smtClean="0">
                <a:solidFill>
                  <a:srgbClr val="24292E"/>
                </a:solidFill>
                <a:latin typeface="-apple-system"/>
              </a:rPr>
              <a:t>취소서비스를 </a:t>
            </a:r>
            <a:r>
              <a:rPr lang="ko-KR" altLang="en-US" dirty="0" err="1" smtClean="0">
                <a:solidFill>
                  <a:srgbClr val="24292E"/>
                </a:solidFill>
                <a:latin typeface="-apple-system"/>
              </a:rPr>
              <a:t>호출시</a:t>
            </a:r>
            <a:r>
              <a:rPr lang="ko-KR" altLang="en-US" dirty="0" smtClean="0">
                <a:solidFill>
                  <a:srgbClr val="24292E"/>
                </a:solidFill>
                <a:latin typeface="-apple-system"/>
              </a:rPr>
              <a:t> </a:t>
            </a:r>
            <a:r>
              <a:rPr lang="ko-KR" altLang="en-US" dirty="0" smtClean="0"/>
              <a:t>동기식 </a:t>
            </a:r>
            <a:r>
              <a:rPr lang="ko-KR" altLang="en-US" dirty="0"/>
              <a:t>일관성을 유지하는 트랜잭션으로 </a:t>
            </a:r>
            <a:r>
              <a:rPr lang="ko-KR" altLang="en-US" dirty="0" smtClean="0"/>
              <a:t>처리하기 위해 </a:t>
            </a:r>
            <a:r>
              <a:rPr lang="en-US" altLang="ko-KR" dirty="0" err="1"/>
              <a:t>FeignClient</a:t>
            </a:r>
            <a:r>
              <a:rPr lang="en-US" altLang="ko-KR" dirty="0"/>
              <a:t> </a:t>
            </a:r>
            <a:r>
              <a:rPr lang="ko-KR" altLang="en-US" dirty="0"/>
              <a:t>를 이용하여 </a:t>
            </a:r>
            <a:r>
              <a:rPr lang="en-US" altLang="ko-KR" dirty="0"/>
              <a:t>Service </a:t>
            </a:r>
            <a:r>
              <a:rPr lang="ko-KR" altLang="en-US" dirty="0"/>
              <a:t>대행 인터페이스 </a:t>
            </a:r>
            <a:r>
              <a:rPr lang="en-US" altLang="ko-KR" dirty="0"/>
              <a:t>(Proxy) </a:t>
            </a:r>
            <a:r>
              <a:rPr lang="ko-KR" altLang="en-US" dirty="0"/>
              <a:t>를 구현</a:t>
            </a:r>
            <a:endParaRPr lang="ko-KR" altLang="en-US" b="0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730" y="1904316"/>
            <a:ext cx="6002067" cy="2467659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533400" y="4653439"/>
            <a:ext cx="53849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24292E"/>
                </a:solidFill>
                <a:latin typeface="-apple-system"/>
              </a:rPr>
              <a:t> 결재 취소 후 포인트 초기화되도록 처리</a:t>
            </a:r>
            <a:endParaRPr lang="ko-KR" altLang="en-US" b="0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730" y="5022771"/>
            <a:ext cx="9242696" cy="1370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64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000000000000000000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</TotalTime>
  <Words>652</Words>
  <Application>Microsoft Office PowerPoint</Application>
  <PresentationFormat>와이드스크린</PresentationFormat>
  <Paragraphs>183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5" baseType="lpstr">
      <vt:lpstr>-apple-system</vt:lpstr>
      <vt:lpstr>맑은 고딕</vt:lpstr>
      <vt:lpstr>Arial</vt:lpstr>
      <vt:lpstr>Office 테마</vt:lpstr>
      <vt:lpstr>개인과제</vt:lpstr>
      <vt:lpstr>체크포인트</vt:lpstr>
      <vt:lpstr>서비스 시나리오</vt:lpstr>
      <vt:lpstr>분석설계</vt:lpstr>
      <vt:lpstr>Event Storming 결과 1/2</vt:lpstr>
      <vt:lpstr>Event Storming 결과 2/2</vt:lpstr>
      <vt:lpstr>헥사고날 아키텍처 다이어그램 도출</vt:lpstr>
      <vt:lpstr>DDD 적용</vt:lpstr>
      <vt:lpstr>동기식 호출 과 Fallback 처리 1/2</vt:lpstr>
      <vt:lpstr>동기식 호출 과 Fallback 처리 2/2</vt:lpstr>
      <vt:lpstr>비동기식 호출 1/2</vt:lpstr>
      <vt:lpstr>비동기식 호출 2/2</vt:lpstr>
      <vt:lpstr>기능 점검 1/2</vt:lpstr>
      <vt:lpstr>기능 점검 2/2</vt:lpstr>
      <vt:lpstr>Polyglot</vt:lpstr>
      <vt:lpstr>Gateway</vt:lpstr>
      <vt:lpstr>Deploy 1/3</vt:lpstr>
      <vt:lpstr>Deploy 2/3</vt:lpstr>
      <vt:lpstr>Deploy 3/3</vt:lpstr>
      <vt:lpstr>Circuit Breaker 1</vt:lpstr>
      <vt:lpstr>Circuit Breaker 2</vt:lpstr>
      <vt:lpstr>Autoscale (HPA) 1/2</vt:lpstr>
      <vt:lpstr>Autoscale (HPA) 2/2</vt:lpstr>
      <vt:lpstr>Zero-downtime deploy (Readiness Probe) 1/2</vt:lpstr>
      <vt:lpstr>Zero-downtime deploy (Readiness Probe) 2/3</vt:lpstr>
      <vt:lpstr>Zero-downtime deploy (Readiness Probe) 3/3</vt:lpstr>
      <vt:lpstr>Config Map 1/2</vt:lpstr>
      <vt:lpstr>Config Map 2/2</vt:lpstr>
      <vt:lpstr>Self-healing (Liveness Probe) 1/2</vt:lpstr>
      <vt:lpstr>Self-healing (Liveness Probe) 2/2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창업시기 시나리오</dc:title>
  <dc:creator>Microsoft Office 사용자</dc:creator>
  <cp:lastModifiedBy>SKCC</cp:lastModifiedBy>
  <cp:revision>158</cp:revision>
  <dcterms:created xsi:type="dcterms:W3CDTF">2020-04-17T09:21:25Z</dcterms:created>
  <dcterms:modified xsi:type="dcterms:W3CDTF">2020-11-06T06:19:13Z</dcterms:modified>
</cp:coreProperties>
</file>