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48" r:id="rId1"/>
  </p:sldMasterIdLst>
  <p:notesMasterIdLst>
    <p:notesMasterId r:id="rId27"/>
  </p:notesMasterIdLst>
  <p:sldIdLst>
    <p:sldId id="332" r:id="rId2"/>
    <p:sldId id="336" r:id="rId3"/>
    <p:sldId id="308" r:id="rId4"/>
    <p:sldId id="269" r:id="rId5"/>
    <p:sldId id="263" r:id="rId6"/>
    <p:sldId id="339" r:id="rId7"/>
    <p:sldId id="311" r:id="rId8"/>
    <p:sldId id="315" r:id="rId9"/>
    <p:sldId id="264" r:id="rId10"/>
    <p:sldId id="333" r:id="rId11"/>
    <p:sldId id="338" r:id="rId12"/>
    <p:sldId id="302" r:id="rId13"/>
    <p:sldId id="331" r:id="rId14"/>
    <p:sldId id="337" r:id="rId15"/>
    <p:sldId id="276" r:id="rId16"/>
    <p:sldId id="340" r:id="rId17"/>
    <p:sldId id="326" r:id="rId18"/>
    <p:sldId id="305" r:id="rId19"/>
    <p:sldId id="314" r:id="rId20"/>
    <p:sldId id="267" r:id="rId21"/>
    <p:sldId id="259" r:id="rId22"/>
    <p:sldId id="274" r:id="rId23"/>
    <p:sldId id="275" r:id="rId24"/>
    <p:sldId id="301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51D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69124"/>
  </p:normalViewPr>
  <p:slideViewPr>
    <p:cSldViewPr snapToGrid="0" snapToObjects="1">
      <p:cViewPr varScale="1">
        <p:scale>
          <a:sx n="75" d="100"/>
          <a:sy n="75" d="100"/>
        </p:scale>
        <p:origin x="8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elazarg\workspace\bpf-ai\presentation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New</c:v>
                </c:pt>
              </c:strCache>
            </c:strRef>
          </c:tx>
          <c:spPr>
            <a:ln w="19050" cap="rnd">
              <a:solidFill>
                <a:srgbClr val="1E551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E551D"/>
              </a:solidFill>
              <a:ln w="9525">
                <a:solidFill>
                  <a:srgbClr val="1E551D"/>
                </a:solidFill>
              </a:ln>
              <a:effectLst/>
            </c:spPr>
          </c:marker>
          <c:xVal>
            <c:numRef>
              <c:f>Sheet1!$B$2:$B$69</c:f>
              <c:numCache>
                <c:formatCode>General</c:formatCode>
                <c:ptCount val="68"/>
                <c:pt idx="0">
                  <c:v>21</c:v>
                </c:pt>
                <c:pt idx="1">
                  <c:v>30</c:v>
                </c:pt>
                <c:pt idx="2">
                  <c:v>59</c:v>
                </c:pt>
                <c:pt idx="3">
                  <c:v>71</c:v>
                </c:pt>
                <c:pt idx="4">
                  <c:v>83</c:v>
                </c:pt>
                <c:pt idx="5">
                  <c:v>95</c:v>
                </c:pt>
                <c:pt idx="6">
                  <c:v>107</c:v>
                </c:pt>
                <c:pt idx="7">
                  <c:v>119</c:v>
                </c:pt>
                <c:pt idx="8">
                  <c:v>131</c:v>
                </c:pt>
                <c:pt idx="9">
                  <c:v>143</c:v>
                </c:pt>
                <c:pt idx="10">
                  <c:v>155</c:v>
                </c:pt>
                <c:pt idx="11">
                  <c:v>167</c:v>
                </c:pt>
                <c:pt idx="12">
                  <c:v>179</c:v>
                </c:pt>
                <c:pt idx="13">
                  <c:v>191</c:v>
                </c:pt>
                <c:pt idx="14">
                  <c:v>203</c:v>
                </c:pt>
                <c:pt idx="15">
                  <c:v>215</c:v>
                </c:pt>
                <c:pt idx="16">
                  <c:v>227</c:v>
                </c:pt>
                <c:pt idx="17">
                  <c:v>239</c:v>
                </c:pt>
                <c:pt idx="18">
                  <c:v>251</c:v>
                </c:pt>
                <c:pt idx="19">
                  <c:v>263</c:v>
                </c:pt>
                <c:pt idx="20">
                  <c:v>275</c:v>
                </c:pt>
                <c:pt idx="21">
                  <c:v>287</c:v>
                </c:pt>
                <c:pt idx="22">
                  <c:v>299</c:v>
                </c:pt>
                <c:pt idx="23">
                  <c:v>311</c:v>
                </c:pt>
                <c:pt idx="24">
                  <c:v>323</c:v>
                </c:pt>
                <c:pt idx="25">
                  <c:v>335</c:v>
                </c:pt>
                <c:pt idx="26">
                  <c:v>347</c:v>
                </c:pt>
                <c:pt idx="27">
                  <c:v>359</c:v>
                </c:pt>
                <c:pt idx="28">
                  <c:v>371</c:v>
                </c:pt>
                <c:pt idx="29">
                  <c:v>383</c:v>
                </c:pt>
                <c:pt idx="30">
                  <c:v>395</c:v>
                </c:pt>
                <c:pt idx="31">
                  <c:v>407</c:v>
                </c:pt>
                <c:pt idx="32">
                  <c:v>419</c:v>
                </c:pt>
                <c:pt idx="33">
                  <c:v>431</c:v>
                </c:pt>
                <c:pt idx="34">
                  <c:v>443</c:v>
                </c:pt>
                <c:pt idx="35">
                  <c:v>455</c:v>
                </c:pt>
                <c:pt idx="36">
                  <c:v>467</c:v>
                </c:pt>
                <c:pt idx="37">
                  <c:v>479</c:v>
                </c:pt>
                <c:pt idx="38">
                  <c:v>491</c:v>
                </c:pt>
                <c:pt idx="39">
                  <c:v>503</c:v>
                </c:pt>
                <c:pt idx="40">
                  <c:v>515</c:v>
                </c:pt>
                <c:pt idx="41">
                  <c:v>527</c:v>
                </c:pt>
                <c:pt idx="42">
                  <c:v>539</c:v>
                </c:pt>
                <c:pt idx="43">
                  <c:v>551</c:v>
                </c:pt>
                <c:pt idx="44">
                  <c:v>563</c:v>
                </c:pt>
                <c:pt idx="45">
                  <c:v>575</c:v>
                </c:pt>
                <c:pt idx="46">
                  <c:v>587</c:v>
                </c:pt>
                <c:pt idx="47">
                  <c:v>599</c:v>
                </c:pt>
                <c:pt idx="48">
                  <c:v>611</c:v>
                </c:pt>
                <c:pt idx="49">
                  <c:v>623</c:v>
                </c:pt>
                <c:pt idx="50">
                  <c:v>635</c:v>
                </c:pt>
                <c:pt idx="51">
                  <c:v>647</c:v>
                </c:pt>
                <c:pt idx="52">
                  <c:v>659</c:v>
                </c:pt>
                <c:pt idx="53">
                  <c:v>671</c:v>
                </c:pt>
                <c:pt idx="54">
                  <c:v>683</c:v>
                </c:pt>
                <c:pt idx="55">
                  <c:v>695</c:v>
                </c:pt>
                <c:pt idx="56">
                  <c:v>707</c:v>
                </c:pt>
                <c:pt idx="57">
                  <c:v>719</c:v>
                </c:pt>
                <c:pt idx="58">
                  <c:v>731</c:v>
                </c:pt>
                <c:pt idx="59">
                  <c:v>743</c:v>
                </c:pt>
                <c:pt idx="60">
                  <c:v>755</c:v>
                </c:pt>
                <c:pt idx="61">
                  <c:v>767</c:v>
                </c:pt>
                <c:pt idx="62">
                  <c:v>779</c:v>
                </c:pt>
                <c:pt idx="63">
                  <c:v>791</c:v>
                </c:pt>
                <c:pt idx="64">
                  <c:v>803</c:v>
                </c:pt>
                <c:pt idx="65">
                  <c:v>815</c:v>
                </c:pt>
                <c:pt idx="66">
                  <c:v>827</c:v>
                </c:pt>
                <c:pt idx="67">
                  <c:v>839</c:v>
                </c:pt>
              </c:numCache>
            </c:numRef>
          </c:xVal>
          <c:yVal>
            <c:numRef>
              <c:f>Sheet1!$C$2:$C$69</c:f>
              <c:numCache>
                <c:formatCode>General</c:formatCode>
                <c:ptCount val="68"/>
                <c:pt idx="0">
                  <c:v>1.4189E-2</c:v>
                </c:pt>
                <c:pt idx="1">
                  <c:v>1.9352000000000001E-2</c:v>
                </c:pt>
                <c:pt idx="2">
                  <c:v>4.3235000000000003E-2</c:v>
                </c:pt>
                <c:pt idx="3">
                  <c:v>5.5563000000000001E-2</c:v>
                </c:pt>
                <c:pt idx="4">
                  <c:v>6.7698999999999995E-2</c:v>
                </c:pt>
                <c:pt idx="5">
                  <c:v>8.0687999999999996E-2</c:v>
                </c:pt>
                <c:pt idx="6">
                  <c:v>9.3244999999999995E-2</c:v>
                </c:pt>
                <c:pt idx="7">
                  <c:v>0.10577300000000001</c:v>
                </c:pt>
                <c:pt idx="8">
                  <c:v>0.118632</c:v>
                </c:pt>
                <c:pt idx="9">
                  <c:v>0.13158800000000001</c:v>
                </c:pt>
                <c:pt idx="10">
                  <c:v>0.14507</c:v>
                </c:pt>
                <c:pt idx="11">
                  <c:v>0.15765000000000001</c:v>
                </c:pt>
                <c:pt idx="12">
                  <c:v>0.17193800000000001</c:v>
                </c:pt>
                <c:pt idx="13">
                  <c:v>0.183225</c:v>
                </c:pt>
                <c:pt idx="14">
                  <c:v>0.196607</c:v>
                </c:pt>
                <c:pt idx="15">
                  <c:v>0.21192</c:v>
                </c:pt>
                <c:pt idx="16">
                  <c:v>0.22159999999999999</c:v>
                </c:pt>
                <c:pt idx="17">
                  <c:v>0.23513600000000001</c:v>
                </c:pt>
                <c:pt idx="18">
                  <c:v>0.25029600000000002</c:v>
                </c:pt>
                <c:pt idx="19">
                  <c:v>0.26090400000000002</c:v>
                </c:pt>
                <c:pt idx="20">
                  <c:v>0.27410200000000001</c:v>
                </c:pt>
                <c:pt idx="21">
                  <c:v>0.28845700000000002</c:v>
                </c:pt>
                <c:pt idx="22">
                  <c:v>0.30242599999999997</c:v>
                </c:pt>
                <c:pt idx="23">
                  <c:v>0.31351899999999999</c:v>
                </c:pt>
                <c:pt idx="24">
                  <c:v>0.32763199999999998</c:v>
                </c:pt>
                <c:pt idx="25">
                  <c:v>0.34273199999999998</c:v>
                </c:pt>
                <c:pt idx="26">
                  <c:v>0.356263</c:v>
                </c:pt>
                <c:pt idx="27">
                  <c:v>0.37515199999999999</c:v>
                </c:pt>
                <c:pt idx="28">
                  <c:v>0.38419799999999998</c:v>
                </c:pt>
                <c:pt idx="29">
                  <c:v>0.39567400000000003</c:v>
                </c:pt>
                <c:pt idx="30">
                  <c:v>0.40705400000000003</c:v>
                </c:pt>
                <c:pt idx="31">
                  <c:v>0.42055199999999998</c:v>
                </c:pt>
                <c:pt idx="32">
                  <c:v>0.43334099999999998</c:v>
                </c:pt>
                <c:pt idx="33">
                  <c:v>0.44851200000000002</c:v>
                </c:pt>
                <c:pt idx="34">
                  <c:v>0.46022299999999999</c:v>
                </c:pt>
                <c:pt idx="35">
                  <c:v>0.47388799999999998</c:v>
                </c:pt>
                <c:pt idx="36">
                  <c:v>0.48834499999999997</c:v>
                </c:pt>
                <c:pt idx="37">
                  <c:v>0.50075599999999998</c:v>
                </c:pt>
                <c:pt idx="38">
                  <c:v>0.51267099999999999</c:v>
                </c:pt>
                <c:pt idx="39">
                  <c:v>0.52595000000000003</c:v>
                </c:pt>
                <c:pt idx="40">
                  <c:v>0.545956</c:v>
                </c:pt>
                <c:pt idx="41">
                  <c:v>0.55191699999999999</c:v>
                </c:pt>
                <c:pt idx="42">
                  <c:v>0.567778</c:v>
                </c:pt>
                <c:pt idx="43">
                  <c:v>0.58483600000000002</c:v>
                </c:pt>
                <c:pt idx="44">
                  <c:v>0.59321900000000005</c:v>
                </c:pt>
                <c:pt idx="45">
                  <c:v>0.60846299999999998</c:v>
                </c:pt>
                <c:pt idx="46">
                  <c:v>0.63035600000000003</c:v>
                </c:pt>
                <c:pt idx="47">
                  <c:v>0.63519300000000001</c:v>
                </c:pt>
                <c:pt idx="48">
                  <c:v>0.65314399999999995</c:v>
                </c:pt>
                <c:pt idx="49">
                  <c:v>0.66474599999999995</c:v>
                </c:pt>
                <c:pt idx="50">
                  <c:v>0.67907200000000001</c:v>
                </c:pt>
                <c:pt idx="51">
                  <c:v>0.69713800000000004</c:v>
                </c:pt>
                <c:pt idx="52">
                  <c:v>0.70913499999999996</c:v>
                </c:pt>
                <c:pt idx="53">
                  <c:v>0.72984300000000002</c:v>
                </c:pt>
                <c:pt idx="54">
                  <c:v>0.741506</c:v>
                </c:pt>
                <c:pt idx="55">
                  <c:v>0.74892199999999998</c:v>
                </c:pt>
                <c:pt idx="56">
                  <c:v>0.76652600000000004</c:v>
                </c:pt>
                <c:pt idx="57">
                  <c:v>0.78280700000000003</c:v>
                </c:pt>
                <c:pt idx="58">
                  <c:v>0.790906</c:v>
                </c:pt>
                <c:pt idx="59">
                  <c:v>0.80702099999999999</c:v>
                </c:pt>
                <c:pt idx="60">
                  <c:v>0.81640900000000005</c:v>
                </c:pt>
                <c:pt idx="61">
                  <c:v>0.83177699999999999</c:v>
                </c:pt>
                <c:pt idx="62">
                  <c:v>0.844773</c:v>
                </c:pt>
                <c:pt idx="63">
                  <c:v>0.85860800000000004</c:v>
                </c:pt>
                <c:pt idx="64">
                  <c:v>0.87429999999999997</c:v>
                </c:pt>
                <c:pt idx="65">
                  <c:v>0.89789799999999997</c:v>
                </c:pt>
                <c:pt idx="66">
                  <c:v>0.90792899999999999</c:v>
                </c:pt>
                <c:pt idx="67">
                  <c:v>0.91768000000000005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3B-4647-BB9D-4DAC0F81B017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Old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Sheet1!$B$2:$B$69</c:f>
              <c:numCache>
                <c:formatCode>General</c:formatCode>
                <c:ptCount val="68"/>
                <c:pt idx="0">
                  <c:v>21</c:v>
                </c:pt>
                <c:pt idx="1">
                  <c:v>30</c:v>
                </c:pt>
                <c:pt idx="2">
                  <c:v>59</c:v>
                </c:pt>
                <c:pt idx="3">
                  <c:v>71</c:v>
                </c:pt>
                <c:pt idx="4">
                  <c:v>83</c:v>
                </c:pt>
                <c:pt idx="5">
                  <c:v>95</c:v>
                </c:pt>
                <c:pt idx="6">
                  <c:v>107</c:v>
                </c:pt>
                <c:pt idx="7">
                  <c:v>119</c:v>
                </c:pt>
                <c:pt idx="8">
                  <c:v>131</c:v>
                </c:pt>
                <c:pt idx="9">
                  <c:v>143</c:v>
                </c:pt>
                <c:pt idx="10">
                  <c:v>155</c:v>
                </c:pt>
                <c:pt idx="11">
                  <c:v>167</c:v>
                </c:pt>
                <c:pt idx="12">
                  <c:v>179</c:v>
                </c:pt>
                <c:pt idx="13">
                  <c:v>191</c:v>
                </c:pt>
                <c:pt idx="14">
                  <c:v>203</c:v>
                </c:pt>
                <c:pt idx="15">
                  <c:v>215</c:v>
                </c:pt>
                <c:pt idx="16">
                  <c:v>227</c:v>
                </c:pt>
                <c:pt idx="17">
                  <c:v>239</c:v>
                </c:pt>
                <c:pt idx="18">
                  <c:v>251</c:v>
                </c:pt>
                <c:pt idx="19">
                  <c:v>263</c:v>
                </c:pt>
                <c:pt idx="20">
                  <c:v>275</c:v>
                </c:pt>
                <c:pt idx="21">
                  <c:v>287</c:v>
                </c:pt>
                <c:pt idx="22">
                  <c:v>299</c:v>
                </c:pt>
                <c:pt idx="23">
                  <c:v>311</c:v>
                </c:pt>
                <c:pt idx="24">
                  <c:v>323</c:v>
                </c:pt>
                <c:pt idx="25">
                  <c:v>335</c:v>
                </c:pt>
                <c:pt idx="26">
                  <c:v>347</c:v>
                </c:pt>
                <c:pt idx="27">
                  <c:v>359</c:v>
                </c:pt>
                <c:pt idx="28">
                  <c:v>371</c:v>
                </c:pt>
                <c:pt idx="29">
                  <c:v>383</c:v>
                </c:pt>
                <c:pt idx="30">
                  <c:v>395</c:v>
                </c:pt>
                <c:pt idx="31">
                  <c:v>407</c:v>
                </c:pt>
                <c:pt idx="32">
                  <c:v>419</c:v>
                </c:pt>
                <c:pt idx="33">
                  <c:v>431</c:v>
                </c:pt>
                <c:pt idx="34">
                  <c:v>443</c:v>
                </c:pt>
                <c:pt idx="35">
                  <c:v>455</c:v>
                </c:pt>
                <c:pt idx="36">
                  <c:v>467</c:v>
                </c:pt>
                <c:pt idx="37">
                  <c:v>479</c:v>
                </c:pt>
                <c:pt idx="38">
                  <c:v>491</c:v>
                </c:pt>
                <c:pt idx="39">
                  <c:v>503</c:v>
                </c:pt>
                <c:pt idx="40">
                  <c:v>515</c:v>
                </c:pt>
                <c:pt idx="41">
                  <c:v>527</c:v>
                </c:pt>
                <c:pt idx="42">
                  <c:v>539</c:v>
                </c:pt>
                <c:pt idx="43">
                  <c:v>551</c:v>
                </c:pt>
                <c:pt idx="44">
                  <c:v>563</c:v>
                </c:pt>
                <c:pt idx="45">
                  <c:v>575</c:v>
                </c:pt>
                <c:pt idx="46">
                  <c:v>587</c:v>
                </c:pt>
                <c:pt idx="47">
                  <c:v>599</c:v>
                </c:pt>
                <c:pt idx="48">
                  <c:v>611</c:v>
                </c:pt>
                <c:pt idx="49">
                  <c:v>623</c:v>
                </c:pt>
                <c:pt idx="50">
                  <c:v>635</c:v>
                </c:pt>
                <c:pt idx="51">
                  <c:v>647</c:v>
                </c:pt>
                <c:pt idx="52">
                  <c:v>659</c:v>
                </c:pt>
                <c:pt idx="53">
                  <c:v>671</c:v>
                </c:pt>
                <c:pt idx="54">
                  <c:v>683</c:v>
                </c:pt>
                <c:pt idx="55">
                  <c:v>695</c:v>
                </c:pt>
                <c:pt idx="56">
                  <c:v>707</c:v>
                </c:pt>
                <c:pt idx="57">
                  <c:v>719</c:v>
                </c:pt>
                <c:pt idx="58">
                  <c:v>731</c:v>
                </c:pt>
                <c:pt idx="59">
                  <c:v>743</c:v>
                </c:pt>
                <c:pt idx="60">
                  <c:v>755</c:v>
                </c:pt>
                <c:pt idx="61">
                  <c:v>767</c:v>
                </c:pt>
                <c:pt idx="62">
                  <c:v>779</c:v>
                </c:pt>
                <c:pt idx="63">
                  <c:v>791</c:v>
                </c:pt>
                <c:pt idx="64">
                  <c:v>803</c:v>
                </c:pt>
                <c:pt idx="65">
                  <c:v>815</c:v>
                </c:pt>
                <c:pt idx="66">
                  <c:v>827</c:v>
                </c:pt>
                <c:pt idx="67">
                  <c:v>839</c:v>
                </c:pt>
              </c:numCache>
            </c:numRef>
          </c:xVal>
          <c:yVal>
            <c:numRef>
              <c:f>Sheet1!$D$2:$D$69</c:f>
              <c:numCache>
                <c:formatCode>General</c:formatCode>
                <c:ptCount val="68"/>
                <c:pt idx="0">
                  <c:v>2.9300000000000002E-4</c:v>
                </c:pt>
                <c:pt idx="1">
                  <c:v>1.26E-4</c:v>
                </c:pt>
                <c:pt idx="2">
                  <c:v>2.0900000000000001E-4</c:v>
                </c:pt>
                <c:pt idx="3">
                  <c:v>3.39E-4</c:v>
                </c:pt>
                <c:pt idx="4">
                  <c:v>5.0699999999999996E-4</c:v>
                </c:pt>
                <c:pt idx="5">
                  <c:v>7.5900000000000002E-4</c:v>
                </c:pt>
                <c:pt idx="6">
                  <c:v>1.1999999999999999E-3</c:v>
                </c:pt>
                <c:pt idx="7">
                  <c:v>1.82E-3</c:v>
                </c:pt>
                <c:pt idx="8">
                  <c:v>2.7339999999999999E-3</c:v>
                </c:pt>
                <c:pt idx="9">
                  <c:v>4.0489999999999996E-3</c:v>
                </c:pt>
                <c:pt idx="10">
                  <c:v>5.8250000000000003E-3</c:v>
                </c:pt>
                <c:pt idx="11">
                  <c:v>8.097E-3</c:v>
                </c:pt>
                <c:pt idx="12">
                  <c:v>1.0710000000000001E-2</c:v>
                </c:pt>
                <c:pt idx="13">
                  <c:v>1.4744999999999999E-2</c:v>
                </c:pt>
                <c:pt idx="14">
                  <c:v>1.9129E-2</c:v>
                </c:pt>
                <c:pt idx="15">
                  <c:v>2.4563000000000001E-2</c:v>
                </c:pt>
                <c:pt idx="16">
                  <c:v>3.0717000000000001E-2</c:v>
                </c:pt>
                <c:pt idx="17">
                  <c:v>3.9927999999999998E-2</c:v>
                </c:pt>
                <c:pt idx="18">
                  <c:v>4.7759000000000003E-2</c:v>
                </c:pt>
                <c:pt idx="19">
                  <c:v>5.9047000000000002E-2</c:v>
                </c:pt>
                <c:pt idx="20">
                  <c:v>7.0434999999999998E-2</c:v>
                </c:pt>
                <c:pt idx="21">
                  <c:v>8.5729E-2</c:v>
                </c:pt>
                <c:pt idx="22">
                  <c:v>0.100035</c:v>
                </c:pt>
                <c:pt idx="23">
                  <c:v>0.119549</c:v>
                </c:pt>
                <c:pt idx="24">
                  <c:v>0.13808799999999999</c:v>
                </c:pt>
                <c:pt idx="25">
                  <c:v>0.16343299999999999</c:v>
                </c:pt>
                <c:pt idx="26">
                  <c:v>0.190862</c:v>
                </c:pt>
                <c:pt idx="27">
                  <c:v>0.21857699999999999</c:v>
                </c:pt>
                <c:pt idx="28">
                  <c:v>0.25560699999999997</c:v>
                </c:pt>
                <c:pt idx="29">
                  <c:v>0.292514</c:v>
                </c:pt>
                <c:pt idx="30">
                  <c:v>0.33478200000000002</c:v>
                </c:pt>
                <c:pt idx="31">
                  <c:v>0.382081</c:v>
                </c:pt>
                <c:pt idx="32">
                  <c:v>0.44143100000000002</c:v>
                </c:pt>
                <c:pt idx="33">
                  <c:v>0.49300100000000002</c:v>
                </c:pt>
                <c:pt idx="34">
                  <c:v>0.559141</c:v>
                </c:pt>
                <c:pt idx="35">
                  <c:v>0.63239100000000004</c:v>
                </c:pt>
                <c:pt idx="36">
                  <c:v>0.70235999999999998</c:v>
                </c:pt>
                <c:pt idx="37">
                  <c:v>0.79278999999999999</c:v>
                </c:pt>
                <c:pt idx="38">
                  <c:v>0.93503700000000001</c:v>
                </c:pt>
                <c:pt idx="39">
                  <c:v>1.0331600000000001</c:v>
                </c:pt>
                <c:pt idx="40">
                  <c:v>1.1908099999999999</c:v>
                </c:pt>
                <c:pt idx="41">
                  <c:v>1.3766400000000001</c:v>
                </c:pt>
                <c:pt idx="42">
                  <c:v>1.5233300000000001</c:v>
                </c:pt>
                <c:pt idx="43">
                  <c:v>1.7246600000000001</c:v>
                </c:pt>
                <c:pt idx="44">
                  <c:v>2.0350100000000002</c:v>
                </c:pt>
                <c:pt idx="45">
                  <c:v>2.2549299999999999</c:v>
                </c:pt>
                <c:pt idx="46">
                  <c:v>2.51986</c:v>
                </c:pt>
                <c:pt idx="47">
                  <c:v>2.8156300000000001</c:v>
                </c:pt>
                <c:pt idx="48">
                  <c:v>3.11321</c:v>
                </c:pt>
                <c:pt idx="49">
                  <c:v>3.5446300000000002</c:v>
                </c:pt>
                <c:pt idx="50">
                  <c:v>3.91371</c:v>
                </c:pt>
                <c:pt idx="51">
                  <c:v>4.3139799999999999</c:v>
                </c:pt>
                <c:pt idx="52">
                  <c:v>4.8329300000000002</c:v>
                </c:pt>
                <c:pt idx="53">
                  <c:v>5.3513200000000003</c:v>
                </c:pt>
                <c:pt idx="54">
                  <c:v>5.7953999999999999</c:v>
                </c:pt>
                <c:pt idx="55">
                  <c:v>6.3948799999999997</c:v>
                </c:pt>
                <c:pt idx="56">
                  <c:v>6.9331100000000001</c:v>
                </c:pt>
                <c:pt idx="57">
                  <c:v>7.6443199999999996</c:v>
                </c:pt>
                <c:pt idx="58">
                  <c:v>8.4205500000000004</c:v>
                </c:pt>
                <c:pt idx="59">
                  <c:v>9.0271799999999995</c:v>
                </c:pt>
                <c:pt idx="60">
                  <c:v>9.9412900000000004</c:v>
                </c:pt>
                <c:pt idx="61">
                  <c:v>10.5731</c:v>
                </c:pt>
                <c:pt idx="62">
                  <c:v>11.4621</c:v>
                </c:pt>
                <c:pt idx="63">
                  <c:v>12.3874</c:v>
                </c:pt>
                <c:pt idx="64">
                  <c:v>13.3863</c:v>
                </c:pt>
                <c:pt idx="65">
                  <c:v>14.239100000000001</c:v>
                </c:pt>
                <c:pt idx="66">
                  <c:v>15.4693</c:v>
                </c:pt>
                <c:pt idx="67">
                  <c:v>16.6388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D3B-4647-BB9D-4DAC0F81B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1783392"/>
        <c:axId val="1731945072"/>
      </c:scatterChart>
      <c:valAx>
        <c:axId val="1731783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1945072"/>
        <c:crossesAt val="0"/>
        <c:crossBetween val="midCat"/>
      </c:valAx>
      <c:valAx>
        <c:axId val="1731945072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1783392"/>
        <c:crosses val="max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024003566265718E-2"/>
          <c:y val="0.95122976481634813"/>
          <c:w val="0.1816794722786918"/>
          <c:h val="3.740680420772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143F5E20-24C8-3B44-9CA0-C0D7232A2CC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7670800" cy="6273800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7262D-0C22-5D43-8D7A-C9F91048D7AD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6D65B-B9B6-E748-85F1-F2884C5AD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0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work is about static analysis of kernel extensions, also known as eBPF programs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Hila:</a:t>
            </a:r>
          </a:p>
          <a:p>
            <a:r>
              <a:rPr lang="en-US" dirty="0"/>
              <a:t>* Don’t undersell</a:t>
            </a:r>
          </a:p>
          <a:p>
            <a:r>
              <a:rPr lang="en-US" dirty="0"/>
              <a:t>* (Jonathan van Geffen)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7 minutes for the problem domain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DSL like x86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 before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cBPF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Motivation: only packet filtering in the start, the rest at the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talk about join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Supporting loops ”as well as current AI allows” – more than no-loop verifier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Kalev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undersell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emphasis on our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Explicit point where we say that we wrote a verifier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Problem - Existing solution –Our solution: SEPARATE slide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Mention the name: PREVAIL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Mention the library explicitly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”Example of a bad case”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Detailed empirical: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“Spurious“ in 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Precision: more 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Track: copy?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desired behavior before introducing 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Say: code in kernel can take control on everything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65B-B9B6-E748-85F1-F2884C5ADA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17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Lacks formal foundations – particularly with respect to the heuristics.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65B-B9B6-E748-85F1-F2884C5ADA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88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Lacks formal foundations – particularly with respect to the heuristics.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65B-B9B6-E748-85F1-F2884C5ADA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46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blab. </a:t>
            </a:r>
          </a:p>
          <a:p>
            <a:r>
              <a:rPr lang="en-US" dirty="0"/>
              <a:t>Next I will show examples that guided the main design decisions of our verifier.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65B-B9B6-E748-85F1-F2884C5ADA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15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65B-B9B6-E748-85F1-F2884C5ADA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9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65B-B9B6-E748-85F1-F2884C5ADA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16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</a:t>
            </a:r>
            <a:br>
              <a:rPr lang="en-US" dirty="0"/>
            </a:br>
            <a:r>
              <a:rPr lang="en-US" dirty="0"/>
              <a:t>Specifics about how we model register spilling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65B-B9B6-E748-85F1-F2884C5ADA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23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</a:t>
            </a:r>
            <a:br>
              <a:rPr lang="en-US" dirty="0"/>
            </a:br>
            <a:r>
              <a:rPr lang="en-US" dirty="0"/>
              <a:t>Specifics about how we model register spilling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65B-B9B6-E748-85F1-F2884C5ADA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2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65B-B9B6-E748-85F1-F2884C5ADA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19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65B-B9B6-E748-85F1-F2884C5ADA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90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65B-B9B6-E748-85F1-F2884C5ADA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84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look at successful applications of static analysis you will see that they share a common theme:</a:t>
            </a:r>
          </a:p>
          <a:p>
            <a:r>
              <a:rPr lang="en-US" dirty="0"/>
              <a:t>They typically focus on a restricted class of programs and a restricted set of properties that are crucial for the safety of the whole system.</a:t>
            </a:r>
          </a:p>
          <a:p>
            <a:endParaRPr lang="en-US" dirty="0"/>
          </a:p>
          <a:p>
            <a:r>
              <a:rPr lang="en-US" dirty="0"/>
              <a:t>This work is about a new application domain for static analysis, for which all of the above is true, along with an additional feature: here, verification allows people to do things they cannot do otherwise. And we know that people want to do those things, because there is </a:t>
            </a:r>
            <a:r>
              <a:rPr lang="en-US" b="1" dirty="0"/>
              <a:t>already</a:t>
            </a:r>
            <a:r>
              <a:rPr lang="en-US" dirty="0"/>
              <a:t> a </a:t>
            </a:r>
            <a:r>
              <a:rPr lang="en-US" b="0" dirty="0"/>
              <a:t>verifier</a:t>
            </a:r>
            <a:r>
              <a:rPr lang="en-US" dirty="0"/>
              <a:t> for eBPF programs inside the Linux kernel, and people are </a:t>
            </a:r>
            <a:r>
              <a:rPr lang="en-US" b="1" dirty="0"/>
              <a:t>already</a:t>
            </a:r>
            <a:r>
              <a:rPr lang="en-US" dirty="0"/>
              <a:t> writing code that must pass verification. </a:t>
            </a:r>
          </a:p>
          <a:p>
            <a:endParaRPr lang="en-US" dirty="0"/>
          </a:p>
          <a:p>
            <a:r>
              <a:rPr lang="en-US" dirty="0"/>
              <a:t>But the Linux verifier has important shortcoming; we 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65B-B9B6-E748-85F1-F2884C5ADA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21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65B-B9B6-E748-85F1-F2884C5ADA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12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65B-B9B6-E748-85F1-F2884C5ADA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37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65B-B9B6-E748-85F1-F2884C5ADA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44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65B-B9B6-E748-85F1-F2884C5ADA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19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65B-B9B6-E748-85F1-F2884C5ADA6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17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65B-B9B6-E748-85F1-F2884C5ADA6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57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PREVAIL - a new eBPF verifier that is simple, scalable, precise enough to analyze existing programs and is better than the current verifier in several important factors.</a:t>
            </a:r>
          </a:p>
          <a:p>
            <a:endParaRPr lang="en-US" dirty="0"/>
          </a:p>
          <a:p>
            <a:r>
              <a:rPr lang="en-US" dirty="0"/>
              <a:t>But first, let’s talk about the domain – what are kernel extensions?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65B-B9B6-E748-85F1-F2884C5ADA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47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65B-B9B6-E748-85F1-F2884C5ADA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9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65B-B9B6-E748-85F1-F2884C5ADA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91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65B-B9B6-E748-85F1-F2884C5ADA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49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Trust boundary is only crossed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at load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65B-B9B6-E748-85F1-F2884C5ADA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40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Trust boundary is only crossed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once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at load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65B-B9B6-E748-85F1-F2884C5ADA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32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not to verify: functional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6D65B-B9B6-E748-85F1-F2884C5ADA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4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FB70-507B-D645-AF87-C6636C2ABAA5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EFF643F-5D4D-8943-8D25-46790333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4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FB70-507B-D645-AF87-C6636C2ABAA5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643F-5D4D-8943-8D25-46790333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4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FB70-507B-D645-AF87-C6636C2ABAA5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643F-5D4D-8943-8D25-46790333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3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FB70-507B-D645-AF87-C6636C2ABAA5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643F-5D4D-8943-8D25-46790333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6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DFFB70-507B-D645-AF87-C6636C2ABAA5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EFF643F-5D4D-8943-8D25-46790333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2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FB70-507B-D645-AF87-C6636C2ABAA5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643F-5D4D-8943-8D25-46790333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6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FB70-507B-D645-AF87-C6636C2ABAA5}" type="datetimeFigureOut">
              <a:rPr lang="en-US" smtClean="0"/>
              <a:t>7/9/19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643F-5D4D-8943-8D25-467903333A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6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FB70-507B-D645-AF87-C6636C2ABAA5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643F-5D4D-8943-8D25-467903333A7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48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FB70-507B-D645-AF87-C6636C2ABAA5}" type="datetimeFigureOut">
              <a:rPr lang="en-US" smtClean="0"/>
              <a:t>7/9/19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643F-5D4D-8943-8D25-46790333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6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FB70-507B-D645-AF87-C6636C2ABAA5}" type="datetimeFigureOut">
              <a:rPr lang="en-US" smtClean="0"/>
              <a:t>7/9/19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643F-5D4D-8943-8D25-46790333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7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FB70-507B-D645-AF87-C6636C2ABAA5}" type="datetimeFigureOut">
              <a:rPr lang="en-US" smtClean="0"/>
              <a:t>7/9/19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643F-5D4D-8943-8D25-46790333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3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5DFFB70-507B-D645-AF87-C6636C2ABAA5}" type="datetimeFigureOut">
              <a:rPr lang="en-US" smtClean="0"/>
              <a:t>7/9/19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EFF643F-5D4D-8943-8D25-46790333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3F3E-1A98-0C4A-8FF7-F4FBAECCD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129248"/>
            <a:ext cx="9966960" cy="3592432"/>
          </a:xfrm>
        </p:spPr>
        <p:txBody>
          <a:bodyPr>
            <a:normAutofit/>
          </a:bodyPr>
          <a:lstStyle/>
          <a:p>
            <a:pPr algn="ctr"/>
            <a:r>
              <a:rPr lang="en-US" sz="6700" dirty="0"/>
              <a:t>Prevail:</a:t>
            </a:r>
            <a:br>
              <a:rPr lang="en-US" sz="6700" dirty="0"/>
            </a:br>
            <a:r>
              <a:rPr lang="en-US" sz="4800" dirty="0"/>
              <a:t>Simple and Precise Static Analysis of Untrusted Linux Kernel Extensions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FAB31-62CA-6541-AFFB-AEC2A585F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5037291"/>
            <a:ext cx="10100854" cy="1425854"/>
          </a:xfrm>
        </p:spPr>
        <p:txBody>
          <a:bodyPr>
            <a:normAutofit/>
          </a:bodyPr>
          <a:lstStyle/>
          <a:p>
            <a:r>
              <a:rPr lang="en-US" b="1" dirty="0"/>
              <a:t>Elazar Gershuni</a:t>
            </a:r>
            <a:r>
              <a:rPr lang="en-US" dirty="0"/>
              <a:t>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Noam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Rinetzky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Mooly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Sagiv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(TAU)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Leonid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Ryzhyk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Nadav Amit, Nina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Narodytska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(VMWare Research)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Jorge A.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Navas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(SRI International)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Arie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Gurfinkel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(University of Waterloo)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FFA7CBB-C142-EE43-907C-8253895F1EA6}"/>
              </a:ext>
            </a:extLst>
          </p:cNvPr>
          <p:cNvSpPr/>
          <p:nvPr/>
        </p:nvSpPr>
        <p:spPr>
          <a:xfrm rot="5400000">
            <a:off x="5679255" y="94332"/>
            <a:ext cx="698157" cy="8173994"/>
          </a:xfrm>
          <a:prstGeom prst="rightBrace">
            <a:avLst>
              <a:gd name="adj1" fmla="val 111505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3ABDCA-B22C-374F-B63E-0B5FCCC43D7C}"/>
              </a:ext>
            </a:extLst>
          </p:cNvPr>
          <p:cNvSpPr/>
          <p:nvPr/>
        </p:nvSpPr>
        <p:spPr>
          <a:xfrm>
            <a:off x="5197248" y="4575569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2600"/>
                </a:solidFill>
                <a:cs typeface="Consolas" panose="020B0609020204030204" pitchFamily="49" charset="0"/>
              </a:rPr>
              <a:t>eBPF Programs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F29EF2-57AB-5443-90C1-B634151CC26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18433" y="657100"/>
            <a:ext cx="3003849" cy="160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B9EC-8BA5-DE4E-AA4B-F5A6FA36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8563857" cy="1596177"/>
          </a:xfrm>
        </p:spPr>
        <p:txBody>
          <a:bodyPr>
            <a:normAutofit/>
          </a:bodyPr>
          <a:lstStyle/>
          <a:p>
            <a:r>
              <a:rPr lang="en-US" sz="4000" dirty="0"/>
              <a:t>current (Linux) Verifier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994C-7D29-EA4F-9B85-D0D7B5D0C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2" y="2367092"/>
            <a:ext cx="6839577" cy="40718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Path enumeration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Heuristic pruning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Intervals, bit values, identities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Looks for specific patterns</a:t>
            </a:r>
          </a:p>
        </p:txBody>
      </p:sp>
    </p:spTree>
    <p:extLst>
      <p:ext uri="{BB962C8B-B14F-4D97-AF65-F5344CB8AC3E}">
        <p14:creationId xmlns:p14="http://schemas.microsoft.com/office/powerpoint/2010/main" val="46928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B9EC-8BA5-DE4E-AA4B-F5A6FA36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8563857" cy="1596177"/>
          </a:xfrm>
        </p:spPr>
        <p:txBody>
          <a:bodyPr>
            <a:normAutofit/>
          </a:bodyPr>
          <a:lstStyle/>
          <a:p>
            <a:r>
              <a:rPr lang="en-US" sz="4000" dirty="0"/>
              <a:t>Current (Linux) Verifier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994C-7D29-EA4F-9B85-D0D7B5D0C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2367092"/>
            <a:ext cx="5380347" cy="34241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No formal foundations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No loops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Exponential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BBACCBC-D526-6F46-A64D-158DF94DE5E3}"/>
              </a:ext>
            </a:extLst>
          </p:cNvPr>
          <p:cNvSpPr txBox="1">
            <a:spLocks/>
          </p:cNvSpPr>
          <p:nvPr/>
        </p:nvSpPr>
        <p:spPr>
          <a:xfrm>
            <a:off x="7123177" y="2570105"/>
            <a:ext cx="3681984" cy="28400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packet_start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r2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packet_end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r2 ++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1D54AA-B91F-D247-B562-F6B0CEDBA85A}"/>
              </a:ext>
            </a:extLst>
          </p:cNvPr>
          <p:cNvCxnSpPr>
            <a:cxnSpLocks/>
          </p:cNvCxnSpPr>
          <p:nvPr/>
        </p:nvCxnSpPr>
        <p:spPr>
          <a:xfrm>
            <a:off x="7123177" y="2570105"/>
            <a:ext cx="3681984" cy="2884722"/>
          </a:xfrm>
          <a:prstGeom prst="line">
            <a:avLst/>
          </a:prstGeom>
          <a:ln w="165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7DC8E1-4925-A644-8BCE-99405C7A1C4B}"/>
              </a:ext>
            </a:extLst>
          </p:cNvPr>
          <p:cNvCxnSpPr>
            <a:cxnSpLocks/>
          </p:cNvCxnSpPr>
          <p:nvPr/>
        </p:nvCxnSpPr>
        <p:spPr>
          <a:xfrm flipV="1">
            <a:off x="7123177" y="2614731"/>
            <a:ext cx="3681984" cy="2795470"/>
          </a:xfrm>
          <a:prstGeom prst="line">
            <a:avLst/>
          </a:prstGeom>
          <a:ln w="165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5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8CA6D0-16E3-0142-8B4D-0ED9A5F7A468}"/>
              </a:ext>
            </a:extLst>
          </p:cNvPr>
          <p:cNvSpPr txBox="1">
            <a:spLocks/>
          </p:cNvSpPr>
          <p:nvPr/>
        </p:nvSpPr>
        <p:spPr>
          <a:xfrm>
            <a:off x="913775" y="2338512"/>
            <a:ext cx="7835370" cy="3937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Based on abstract interpretation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Focus on safety properties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Loops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Cubic in theory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Linear in practice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D38F1BB-6F83-F242-9F02-671BC5D289BF}"/>
              </a:ext>
            </a:extLst>
          </p:cNvPr>
          <p:cNvSpPr txBox="1">
            <a:spLocks/>
          </p:cNvSpPr>
          <p:nvPr/>
        </p:nvSpPr>
        <p:spPr>
          <a:xfrm>
            <a:off x="913775" y="666136"/>
            <a:ext cx="8174002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Prevail</a:t>
            </a:r>
          </a:p>
        </p:txBody>
      </p:sp>
    </p:spTree>
    <p:extLst>
      <p:ext uri="{BB962C8B-B14F-4D97-AF65-F5344CB8AC3E}">
        <p14:creationId xmlns:p14="http://schemas.microsoft.com/office/powerpoint/2010/main" val="324487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B9EC-8BA5-DE4E-AA4B-F5A6FA36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4167"/>
            <a:ext cx="9394007" cy="1596177"/>
          </a:xfrm>
        </p:spPr>
        <p:txBody>
          <a:bodyPr>
            <a:normAutofit/>
          </a:bodyPr>
          <a:lstStyle/>
          <a:p>
            <a:r>
              <a:rPr lang="en-US" sz="4000" dirty="0"/>
              <a:t>Modeling PACKET ACCESSES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9DC7BA-D907-2E46-AA28-7776AA85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70" y="1986859"/>
            <a:ext cx="3265006" cy="4871141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pkt_start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r3 = r2 + 8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r4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pkt_end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r3 &gt; r4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b="1" dirty="0">
              <a:solidFill>
                <a:srgbClr val="1E551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1E55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r5 = *(u64</a:t>
            </a:r>
            <a:r>
              <a:rPr lang="en-US" b="1">
                <a:solidFill>
                  <a:srgbClr val="1E55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*)(r2)</a:t>
            </a:r>
            <a:endParaRPr lang="en-US" b="1" dirty="0">
              <a:solidFill>
                <a:srgbClr val="1E551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4">
                <a:extLst>
                  <a:ext uri="{FF2B5EF4-FFF2-40B4-BE49-F238E27FC236}">
                    <a16:creationId xmlns:a16="http://schemas.microsoft.com/office/drawing/2014/main" id="{1EDC6951-E0B0-844B-A315-13FC118CC6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83542" y="2052175"/>
                <a:ext cx="2264238" cy="44681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↦(</m:t>
                    </m:r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𝑝𝑘𝑡</m:t>
                    </m:r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,0)</m:t>
                    </m:r>
                  </m:oMath>
                </a14:m>
                <a:endParaRPr lang="en-US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↦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𝑝𝑘𝑡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,8</m:t>
                        </m:r>
                      </m:e>
                    </m:d>
                  </m:oMath>
                </a14:m>
                <a:endParaRPr lang="en-US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4↦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𝑝𝑘𝑡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,?</m:t>
                        </m:r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algn="l">
                  <a:lnSpc>
                    <a:spcPct val="100000"/>
                  </a:lnSpc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3" name="Content Placeholder 4">
                <a:extLst>
                  <a:ext uri="{FF2B5EF4-FFF2-40B4-BE49-F238E27FC236}">
                    <a16:creationId xmlns:a16="http://schemas.microsoft.com/office/drawing/2014/main" id="{1EDC6951-E0B0-844B-A315-13FC118CC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542" y="2052175"/>
                <a:ext cx="2264238" cy="4468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4">
                <a:extLst>
                  <a:ext uri="{FF2B5EF4-FFF2-40B4-BE49-F238E27FC236}">
                    <a16:creationId xmlns:a16="http://schemas.microsoft.com/office/drawing/2014/main" id="{B56BD5AE-20AF-064B-9AA7-F4FF3AF459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9101" y="2046948"/>
                <a:ext cx="4329124" cy="44681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3=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2+8</m:t>
                    </m:r>
                  </m:oMath>
                </a14:m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4</m:t>
                    </m:r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𝑒𝑛𝑑</m:t>
                    </m:r>
                  </m:oMath>
                </a14:m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3≤</m:t>
                    </m:r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4</m:t>
                    </m:r>
                  </m:oMath>
                </a14:m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2≤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4−8</m:t>
                    </m:r>
                  </m:oMath>
                </a14:m>
                <a:endParaRPr lang="en-US" i="1" dirty="0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>
                    <a:solidFill>
                      <a:srgbClr val="1E551D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1E551D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𝟎</m:t>
                    </m:r>
                    <m:r>
                      <a:rPr lang="en-US" b="1">
                        <a:solidFill>
                          <a:srgbClr val="1E551D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b="1" i="1">
                        <a:solidFill>
                          <a:srgbClr val="1E551D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𝒓</m:t>
                    </m:r>
                    <m:r>
                      <a:rPr lang="en-US" b="1" i="1" smtClean="0">
                        <a:solidFill>
                          <a:srgbClr val="1E551D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𝟐</m:t>
                    </m:r>
                    <m:r>
                      <a:rPr lang="en-US" b="1" i="1">
                        <a:solidFill>
                          <a:srgbClr val="1E551D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b="1" i="1">
                        <a:solidFill>
                          <a:srgbClr val="1E551D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𝒆𝒏𝒅</m:t>
                    </m:r>
                    <m:r>
                      <a:rPr lang="en-US" b="1" i="1">
                        <a:solidFill>
                          <a:srgbClr val="1E551D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r>
                      <a:rPr lang="en-US" b="1" i="1">
                        <a:solidFill>
                          <a:srgbClr val="1E551D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𝟖</m:t>
                    </m:r>
                  </m:oMath>
                </a14:m>
                <a:endParaRPr lang="en-US" b="1" dirty="0">
                  <a:solidFill>
                    <a:srgbClr val="1E551D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6" name="Content Placeholder 4">
                <a:extLst>
                  <a:ext uri="{FF2B5EF4-FFF2-40B4-BE49-F238E27FC236}">
                    <a16:creationId xmlns:a16="http://schemas.microsoft.com/office/drawing/2014/main" id="{B56BD5AE-20AF-064B-9AA7-F4FF3AF45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101" y="2046948"/>
                <a:ext cx="4329124" cy="44681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9544AC1-A23C-D049-B862-7A20057B4331}"/>
              </a:ext>
            </a:extLst>
          </p:cNvPr>
          <p:cNvSpPr txBox="1"/>
          <p:nvPr/>
        </p:nvSpPr>
        <p:spPr>
          <a:xfrm>
            <a:off x="4693092" y="1460369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Invariants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8D13D-B634-F54F-9A01-788D89534F9A}"/>
              </a:ext>
            </a:extLst>
          </p:cNvPr>
          <p:cNvSpPr txBox="1"/>
          <p:nvPr/>
        </p:nvSpPr>
        <p:spPr>
          <a:xfrm>
            <a:off x="6949101" y="1321870"/>
            <a:ext cx="123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Relational invariants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A1F4B-0D53-BA41-B0A2-19CB23475DB7}"/>
              </a:ext>
            </a:extLst>
          </p:cNvPr>
          <p:cNvSpPr txBox="1"/>
          <p:nvPr/>
        </p:nvSpPr>
        <p:spPr>
          <a:xfrm>
            <a:off x="2256501" y="1474270"/>
            <a:ext cx="8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68048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3" grpId="0" uiExpand="1" build="allAtOnce"/>
      <p:bldP spid="26" grpId="0" uiExpand="1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9DC7BA-D907-2E46-AA28-7776AA85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70" y="1986859"/>
            <a:ext cx="3265006" cy="4871141"/>
          </a:xfrm>
          <a:noFill/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pkt_start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r3 = r2 + 8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r4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pkt_end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*(stack+16) = r2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r3 &gt; r4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r6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*(stack+16)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1E55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r5 = *(u64*)(r6)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4">
                <a:extLst>
                  <a:ext uri="{FF2B5EF4-FFF2-40B4-BE49-F238E27FC236}">
                    <a16:creationId xmlns:a16="http://schemas.microsoft.com/office/drawing/2014/main" id="{1EDC6951-E0B0-844B-A315-13FC118CC6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83542" y="2052175"/>
                <a:ext cx="2015229" cy="44681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↦(</m:t>
                    </m:r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𝑝𝑘𝑡</m:t>
                    </m:r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,0)</m:t>
                    </m:r>
                  </m:oMath>
                </a14:m>
                <a:endParaRPr lang="en-US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↦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𝑝𝑘𝑡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,8</m:t>
                        </m:r>
                      </m:e>
                    </m:d>
                  </m:oMath>
                </a14:m>
                <a:endParaRPr lang="en-US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4↦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𝑝𝑘𝑡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,?</m:t>
                        </m:r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↦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𝑛𝑢𝑚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3" name="Content Placeholder 4">
                <a:extLst>
                  <a:ext uri="{FF2B5EF4-FFF2-40B4-BE49-F238E27FC236}">
                    <a16:creationId xmlns:a16="http://schemas.microsoft.com/office/drawing/2014/main" id="{1EDC6951-E0B0-844B-A315-13FC118CC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542" y="2052175"/>
                <a:ext cx="2015229" cy="4468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4">
                <a:extLst>
                  <a:ext uri="{FF2B5EF4-FFF2-40B4-BE49-F238E27FC236}">
                    <a16:creationId xmlns:a16="http://schemas.microsoft.com/office/drawing/2014/main" id="{B56BD5AE-20AF-064B-9AA7-F4FF3AF459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9101" y="2046948"/>
                <a:ext cx="4329124" cy="44681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3=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2+8</m:t>
                    </m:r>
                  </m:oMath>
                </a14:m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4</m:t>
                    </m:r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𝑒𝑛𝑑</m:t>
                    </m:r>
                  </m:oMath>
                </a14:m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3=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16.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.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23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+8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US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3≤</m:t>
                    </m:r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4</m:t>
                    </m:r>
                  </m:oMath>
                </a14:m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16..23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4−8</m:t>
                    </m:r>
                  </m:oMath>
                </a14:m>
                <a:endParaRPr lang="en-US" b="0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  <m:r>
                      <a:rPr lang="en-US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16..23</m:t>
                        </m:r>
                      </m:e>
                    </m:d>
                    <m:r>
                      <a:rPr lang="en-US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𝑒𝑛𝑑</m:t>
                    </m:r>
                    <m:r>
                      <a:rPr lang="en-US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−8</m:t>
                    </m:r>
                  </m:oMath>
                </a14:m>
                <a:endParaRPr lang="en-US" i="1" dirty="0">
                  <a:solidFill>
                    <a:schemeClr val="accent4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>
                    <a:solidFill>
                      <a:srgbClr val="1E551D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1E551D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𝟎</m:t>
                    </m:r>
                    <m:r>
                      <a:rPr lang="en-US" b="1">
                        <a:solidFill>
                          <a:srgbClr val="1E551D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b="1" i="1">
                        <a:solidFill>
                          <a:srgbClr val="1E551D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𝒓</m:t>
                    </m:r>
                    <m:r>
                      <a:rPr lang="en-US" b="1" i="1" smtClean="0">
                        <a:solidFill>
                          <a:srgbClr val="1E551D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𝟔</m:t>
                    </m:r>
                    <m:r>
                      <a:rPr lang="en-US" b="1" i="1">
                        <a:solidFill>
                          <a:srgbClr val="1E551D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r>
                      <a:rPr lang="en-US" b="1" i="1">
                        <a:solidFill>
                          <a:srgbClr val="1E551D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𝒆𝒏𝒅</m:t>
                    </m:r>
                    <m:r>
                      <a:rPr lang="en-US" b="1" i="1">
                        <a:solidFill>
                          <a:srgbClr val="1E551D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r>
                      <a:rPr lang="en-US" b="1" i="1">
                        <a:solidFill>
                          <a:srgbClr val="1E551D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𝟖</m:t>
                    </m:r>
                  </m:oMath>
                </a14:m>
                <a:endParaRPr lang="en-US" b="1" dirty="0">
                  <a:solidFill>
                    <a:srgbClr val="1E551D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6" name="Content Placeholder 4">
                <a:extLst>
                  <a:ext uri="{FF2B5EF4-FFF2-40B4-BE49-F238E27FC236}">
                    <a16:creationId xmlns:a16="http://schemas.microsoft.com/office/drawing/2014/main" id="{B56BD5AE-20AF-064B-9AA7-F4FF3AF45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101" y="2046948"/>
                <a:ext cx="4329124" cy="44681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4C136CC-AE2F-CC47-9C12-6B98075DD355}"/>
              </a:ext>
            </a:extLst>
          </p:cNvPr>
          <p:cNvSpPr txBox="1"/>
          <p:nvPr/>
        </p:nvSpPr>
        <p:spPr>
          <a:xfrm>
            <a:off x="4693092" y="1460369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Invariants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98385-2C54-3343-9DF1-F530B1745DBF}"/>
              </a:ext>
            </a:extLst>
          </p:cNvPr>
          <p:cNvSpPr txBox="1"/>
          <p:nvPr/>
        </p:nvSpPr>
        <p:spPr>
          <a:xfrm>
            <a:off x="6949101" y="1321870"/>
            <a:ext cx="123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Relational invariants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1D7BB-A3B4-8F43-B474-25ABD855338D}"/>
              </a:ext>
            </a:extLst>
          </p:cNvPr>
          <p:cNvSpPr txBox="1"/>
          <p:nvPr/>
        </p:nvSpPr>
        <p:spPr>
          <a:xfrm>
            <a:off x="2256501" y="1474270"/>
            <a:ext cx="8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0EE008-5FE6-7D4C-8413-629CA7F9284B}"/>
              </a:ext>
            </a:extLst>
          </p:cNvPr>
          <p:cNvSpPr txBox="1">
            <a:spLocks/>
          </p:cNvSpPr>
          <p:nvPr/>
        </p:nvSpPr>
        <p:spPr>
          <a:xfrm>
            <a:off x="913775" y="104167"/>
            <a:ext cx="7859564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Modeling Register Spilling</a:t>
            </a:r>
          </a:p>
        </p:txBody>
      </p:sp>
    </p:spTree>
    <p:extLst>
      <p:ext uri="{BB962C8B-B14F-4D97-AF65-F5344CB8AC3E}">
        <p14:creationId xmlns:p14="http://schemas.microsoft.com/office/powerpoint/2010/main" val="286703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3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2897DB-6B95-E24D-B33A-2F97FBDB10C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424678" y="4541175"/>
            <a:ext cx="738976" cy="956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B302130-469B-AE4C-8C40-59019AD6E575}"/>
              </a:ext>
            </a:extLst>
          </p:cNvPr>
          <p:cNvSpPr txBox="1">
            <a:spLocks/>
          </p:cNvSpPr>
          <p:nvPr/>
        </p:nvSpPr>
        <p:spPr>
          <a:xfrm>
            <a:off x="1065602" y="2347563"/>
            <a:ext cx="4390318" cy="15961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*(stack + 8) = </a:t>
            </a:r>
            <a:r>
              <a:rPr lang="en-US" sz="2400" b="1" dirty="0">
                <a:solidFill>
                  <a:srgbClr val="1E55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endParaRPr lang="en-US" sz="24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*(stack + 0) = 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400" b="1" dirty="0">
              <a:solidFill>
                <a:srgbClr val="1E551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*(stack + 4) = </a:t>
            </a:r>
            <a:r>
              <a:rPr lang="en-US" sz="2400" b="1" dirty="0">
                <a:solidFill>
                  <a:srgbClr val="1E55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endParaRPr lang="en-US" sz="2400" b="1" dirty="0">
              <a:solidFill>
                <a:srgbClr val="1E551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1B9EC-8BA5-DE4E-AA4B-F5A6FA36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7859564" cy="1596177"/>
          </a:xfrm>
        </p:spPr>
        <p:txBody>
          <a:bodyPr>
            <a:normAutofit/>
          </a:bodyPr>
          <a:lstStyle/>
          <a:p>
            <a:r>
              <a:rPr lang="en-US" sz="4000" dirty="0"/>
              <a:t>Memory Abstract Domain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956AA7C-3F5D-F344-8058-66ED02A86B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51606" y="4355762"/>
          <a:ext cx="4638018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0819">
                  <a:extLst>
                    <a:ext uri="{9D8B030D-6E8A-4147-A177-3AD203B41FA5}">
                      <a16:colId xmlns:a16="http://schemas.microsoft.com/office/drawing/2014/main" val="879626842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1571428884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1935554503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3228637025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1120857156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3351020814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2707134811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4287520153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2321520944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800334442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2419556671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76823611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4058220313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2053538916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2522297348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449978126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2704216306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3683999206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2790259545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1869598473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970622539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3460603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254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1C7903-9ACD-B044-B89D-FDC937BC5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512758"/>
              </p:ext>
            </p:extLst>
          </p:nvPr>
        </p:nvGraphicFramePr>
        <p:xfrm>
          <a:off x="4163654" y="4355755"/>
          <a:ext cx="166624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6240">
                  <a:extLst>
                    <a:ext uri="{9D8B030D-6E8A-4147-A177-3AD203B41FA5}">
                      <a16:colId xmlns:a16="http://schemas.microsoft.com/office/drawing/2014/main" val="152712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S[0:7]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7994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5D07D91-CE65-3145-92B3-C92E681AB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203454"/>
              </p:ext>
            </p:extLst>
          </p:nvPr>
        </p:nvGraphicFramePr>
        <p:xfrm>
          <a:off x="5011223" y="4368112"/>
          <a:ext cx="1666240" cy="37084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666240">
                  <a:extLst>
                    <a:ext uri="{9D8B030D-6E8A-4147-A177-3AD203B41FA5}">
                      <a16:colId xmlns:a16="http://schemas.microsoft.com/office/drawing/2014/main" val="152712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S[4:11]</a:t>
                      </a:r>
                    </a:p>
                  </a:txBody>
                  <a:tcPr anchor="ctr">
                    <a:solidFill>
                      <a:srgbClr val="1E55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7994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836B6A4-C166-4947-BDA5-9E7A806A431D}"/>
              </a:ext>
            </a:extLst>
          </p:cNvPr>
          <p:cNvSpPr txBox="1"/>
          <p:nvPr/>
        </p:nvSpPr>
        <p:spPr>
          <a:xfrm>
            <a:off x="9204568" y="4338465"/>
            <a:ext cx="158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EA738CC5-EE49-7746-8826-6BA8975C90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8180" y="2342177"/>
                <a:ext cx="3866765" cy="159617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8:15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2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8:15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2∧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0: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7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</m:oMath>
                </a14:m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4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: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3</m:t>
                    </m:r>
                  </m:oMath>
                </a14:m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EA738CC5-EE49-7746-8826-6BA8975C9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180" y="2342177"/>
                <a:ext cx="3866765" cy="1596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8D8C649-18C3-2640-BB95-05E4C5864CC0}"/>
              </a:ext>
            </a:extLst>
          </p:cNvPr>
          <p:cNvGraphicFramePr>
            <a:graphicFrameLocks noGrp="1"/>
          </p:cNvGraphicFramePr>
          <p:nvPr/>
        </p:nvGraphicFramePr>
        <p:xfrm>
          <a:off x="3019499" y="4368116"/>
          <a:ext cx="717163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163">
                  <a:extLst>
                    <a:ext uri="{9D8B030D-6E8A-4147-A177-3AD203B41FA5}">
                      <a16:colId xmlns:a16="http://schemas.microsoft.com/office/drawing/2014/main" val="152712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r10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799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B7E50AC-9A25-B14C-9EA3-84FB4D61E7D4}"/>
              </a:ext>
            </a:extLst>
          </p:cNvPr>
          <p:cNvGraphicFramePr>
            <a:graphicFrameLocks noGrp="1"/>
          </p:cNvGraphicFramePr>
          <p:nvPr/>
        </p:nvGraphicFramePr>
        <p:xfrm>
          <a:off x="5856481" y="4355755"/>
          <a:ext cx="166624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6240">
                  <a:extLst>
                    <a:ext uri="{9D8B030D-6E8A-4147-A177-3AD203B41FA5}">
                      <a16:colId xmlns:a16="http://schemas.microsoft.com/office/drawing/2014/main" val="152712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S[8:15]</a:t>
                      </a:r>
                    </a:p>
                  </a:txBody>
                  <a:tcPr anchor="ctr">
                    <a:solidFill>
                      <a:srgbClr val="1E55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7994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90DA7D49-64E9-C343-B163-7BAC52E67E56}"/>
              </a:ext>
            </a:extLst>
          </p:cNvPr>
          <p:cNvSpPr txBox="1"/>
          <p:nvPr/>
        </p:nvSpPr>
        <p:spPr>
          <a:xfrm>
            <a:off x="6470615" y="1845362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Invariants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CD47F-6D5C-7F46-81DE-2ABD5C5EEA99}"/>
              </a:ext>
            </a:extLst>
          </p:cNvPr>
          <p:cNvSpPr txBox="1"/>
          <p:nvPr/>
        </p:nvSpPr>
        <p:spPr>
          <a:xfrm>
            <a:off x="2850589" y="1843449"/>
            <a:ext cx="8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86120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4" grpId="0" uiExpand="1" build="p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2897DB-6B95-E24D-B33A-2F97FBDB10C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424678" y="4541175"/>
            <a:ext cx="738976" cy="956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B302130-469B-AE4C-8C40-59019AD6E575}"/>
              </a:ext>
            </a:extLst>
          </p:cNvPr>
          <p:cNvSpPr txBox="1">
            <a:spLocks/>
          </p:cNvSpPr>
          <p:nvPr/>
        </p:nvSpPr>
        <p:spPr>
          <a:xfrm>
            <a:off x="1065602" y="2347563"/>
            <a:ext cx="4390318" cy="15961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*(stack + 8) = </a:t>
            </a:r>
            <a:r>
              <a:rPr lang="en-US" sz="2400" b="1" dirty="0">
                <a:solidFill>
                  <a:srgbClr val="1E55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endParaRPr lang="en-US" sz="24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*(stack + 0) = 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endParaRPr lang="en-US" sz="2400" b="1" dirty="0">
              <a:solidFill>
                <a:srgbClr val="1E551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*(stack + 4) = </a:t>
            </a:r>
            <a:r>
              <a:rPr lang="en-US" sz="2400" b="1" dirty="0">
                <a:solidFill>
                  <a:srgbClr val="1E551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endParaRPr lang="en-US" sz="2400" b="1" dirty="0">
              <a:solidFill>
                <a:srgbClr val="1E551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1B9EC-8BA5-DE4E-AA4B-F5A6FA36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7859564" cy="1596177"/>
          </a:xfrm>
        </p:spPr>
        <p:txBody>
          <a:bodyPr>
            <a:normAutofit/>
          </a:bodyPr>
          <a:lstStyle/>
          <a:p>
            <a:r>
              <a:rPr lang="en-US" sz="4000" dirty="0"/>
              <a:t>Memory Abstract Domain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956AA7C-3F5D-F344-8058-66ED02A86B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51606" y="4355762"/>
          <a:ext cx="4638018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0819">
                  <a:extLst>
                    <a:ext uri="{9D8B030D-6E8A-4147-A177-3AD203B41FA5}">
                      <a16:colId xmlns:a16="http://schemas.microsoft.com/office/drawing/2014/main" val="879626842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1571428884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1935554503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3228637025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1120857156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3351020814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2707134811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4287520153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2321520944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800334442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2419556671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76823611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4058220313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2053538916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2522297348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449978126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2704216306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3683999206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2790259545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1869598473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970622539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3460603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254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1C7903-9ACD-B044-B89D-FDC937BC55EB}"/>
              </a:ext>
            </a:extLst>
          </p:cNvPr>
          <p:cNvGraphicFramePr>
            <a:graphicFrameLocks noGrp="1"/>
          </p:cNvGraphicFramePr>
          <p:nvPr/>
        </p:nvGraphicFramePr>
        <p:xfrm>
          <a:off x="4163654" y="4355755"/>
          <a:ext cx="166624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6240">
                  <a:extLst>
                    <a:ext uri="{9D8B030D-6E8A-4147-A177-3AD203B41FA5}">
                      <a16:colId xmlns:a16="http://schemas.microsoft.com/office/drawing/2014/main" val="152712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S[0:7]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7994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5">
            <a:extLst>
              <a:ext uri="{FF2B5EF4-FFF2-40B4-BE49-F238E27FC236}">
                <a16:creationId xmlns:a16="http://schemas.microsoft.com/office/drawing/2014/main" id="{027FC343-7B11-9D47-8CFB-04673B4ED0CF}"/>
              </a:ext>
            </a:extLst>
          </p:cNvPr>
          <p:cNvGraphicFramePr>
            <a:graphicFrameLocks/>
          </p:cNvGraphicFramePr>
          <p:nvPr/>
        </p:nvGraphicFramePr>
        <p:xfrm>
          <a:off x="4997597" y="4358444"/>
          <a:ext cx="843276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19">
                  <a:extLst>
                    <a:ext uri="{9D8B030D-6E8A-4147-A177-3AD203B41FA5}">
                      <a16:colId xmlns:a16="http://schemas.microsoft.com/office/drawing/2014/main" val="2704216306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3683999206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2790259545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186959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rgbClr val="1E551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rgbClr val="1E551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rgbClr val="1E551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rgbClr val="1E55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725430"/>
                  </a:ext>
                </a:extLst>
              </a:tr>
            </a:tbl>
          </a:graphicData>
        </a:graphic>
      </p:graphicFrame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0BEED414-0F2B-B043-A775-2242D68B6CE6}"/>
              </a:ext>
            </a:extLst>
          </p:cNvPr>
          <p:cNvGraphicFramePr>
            <a:graphicFrameLocks/>
          </p:cNvGraphicFramePr>
          <p:nvPr/>
        </p:nvGraphicFramePr>
        <p:xfrm>
          <a:off x="5855322" y="4355755"/>
          <a:ext cx="168655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819">
                  <a:extLst>
                    <a:ext uri="{9D8B030D-6E8A-4147-A177-3AD203B41FA5}">
                      <a16:colId xmlns:a16="http://schemas.microsoft.com/office/drawing/2014/main" val="2704216306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3683999206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2790259545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1869598473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970622539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3460603462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1213587952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3011573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rgbClr val="1E551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rgbClr val="1E551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rgbClr val="1E551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rgbClr val="1E551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>
                    <a:solidFill>
                      <a:srgbClr val="1E551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>
                    <a:solidFill>
                      <a:srgbClr val="1E551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>
                    <a:solidFill>
                      <a:srgbClr val="1E551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rgbClr val="1E55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7254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5D07D91-CE65-3145-92B3-C92E681AB79B}"/>
              </a:ext>
            </a:extLst>
          </p:cNvPr>
          <p:cNvGraphicFramePr>
            <a:graphicFrameLocks noGrp="1"/>
          </p:cNvGraphicFramePr>
          <p:nvPr/>
        </p:nvGraphicFramePr>
        <p:xfrm>
          <a:off x="5011223" y="4368112"/>
          <a:ext cx="1666240" cy="37084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666240">
                  <a:extLst>
                    <a:ext uri="{9D8B030D-6E8A-4147-A177-3AD203B41FA5}">
                      <a16:colId xmlns:a16="http://schemas.microsoft.com/office/drawing/2014/main" val="152712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S[4:11]</a:t>
                      </a:r>
                    </a:p>
                  </a:txBody>
                  <a:tcPr anchor="ctr">
                    <a:solidFill>
                      <a:srgbClr val="1E55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7994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836B6A4-C166-4947-BDA5-9E7A806A431D}"/>
              </a:ext>
            </a:extLst>
          </p:cNvPr>
          <p:cNvSpPr txBox="1"/>
          <p:nvPr/>
        </p:nvSpPr>
        <p:spPr>
          <a:xfrm>
            <a:off x="9204568" y="4338465"/>
            <a:ext cx="158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EA738CC5-EE49-7746-8826-6BA8975C90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8180" y="2342177"/>
                <a:ext cx="3866765" cy="159617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8:15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2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8:15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2∧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0: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7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</m:oMath>
                </a14:m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4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: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𝑟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3</m:t>
                    </m:r>
                  </m:oMath>
                </a14:m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4" name="Content Placeholder 4">
                <a:extLst>
                  <a:ext uri="{FF2B5EF4-FFF2-40B4-BE49-F238E27FC236}">
                    <a16:creationId xmlns:a16="http://schemas.microsoft.com/office/drawing/2014/main" id="{EA738CC5-EE49-7746-8826-6BA8975C9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180" y="2342177"/>
                <a:ext cx="3866765" cy="1596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8D8C649-18C3-2640-BB95-05E4C5864CC0}"/>
              </a:ext>
            </a:extLst>
          </p:cNvPr>
          <p:cNvGraphicFramePr>
            <a:graphicFrameLocks noGrp="1"/>
          </p:cNvGraphicFramePr>
          <p:nvPr/>
        </p:nvGraphicFramePr>
        <p:xfrm>
          <a:off x="3019499" y="4368116"/>
          <a:ext cx="717163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163">
                  <a:extLst>
                    <a:ext uri="{9D8B030D-6E8A-4147-A177-3AD203B41FA5}">
                      <a16:colId xmlns:a16="http://schemas.microsoft.com/office/drawing/2014/main" val="152712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r10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799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B3682283-4B24-064E-97DC-502881A046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73068" y="2342177"/>
                <a:ext cx="1605157" cy="159617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400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8:15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400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8:15</m:t>
                    </m:r>
                  </m:oMath>
                </a14:m>
                <a:endParaRPr lang="en-US" sz="2400" b="0" dirty="0">
                  <a:cs typeface="Courier New" panose="02070309020205020404" pitchFamily="49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400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4:15</m:t>
                    </m:r>
                  </m:oMath>
                </a14:m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0" name="Content Placeholder 4">
                <a:extLst>
                  <a:ext uri="{FF2B5EF4-FFF2-40B4-BE49-F238E27FC236}">
                    <a16:creationId xmlns:a16="http://schemas.microsoft.com/office/drawing/2014/main" id="{B3682283-4B24-064E-97DC-502881A04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068" y="2342177"/>
                <a:ext cx="1605157" cy="159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B7E50AC-9A25-B14C-9EA3-84FB4D61E7D4}"/>
              </a:ext>
            </a:extLst>
          </p:cNvPr>
          <p:cNvGraphicFramePr>
            <a:graphicFrameLocks noGrp="1"/>
          </p:cNvGraphicFramePr>
          <p:nvPr/>
        </p:nvGraphicFramePr>
        <p:xfrm>
          <a:off x="5856481" y="4355755"/>
          <a:ext cx="166624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6240">
                  <a:extLst>
                    <a:ext uri="{9D8B030D-6E8A-4147-A177-3AD203B41FA5}">
                      <a16:colId xmlns:a16="http://schemas.microsoft.com/office/drawing/2014/main" val="152712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S[8:15]</a:t>
                      </a:r>
                    </a:p>
                  </a:txBody>
                  <a:tcPr anchor="ctr">
                    <a:solidFill>
                      <a:srgbClr val="1E55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7994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7EA4EB3-361E-2547-A8B4-6811C2541C23}"/>
              </a:ext>
            </a:extLst>
          </p:cNvPr>
          <p:cNvSpPr txBox="1"/>
          <p:nvPr/>
        </p:nvSpPr>
        <p:spPr>
          <a:xfrm>
            <a:off x="9227772" y="1845362"/>
            <a:ext cx="214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Non-secret bytes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DA7D49-64E9-C343-B163-7BAC52E67E56}"/>
              </a:ext>
            </a:extLst>
          </p:cNvPr>
          <p:cNvSpPr txBox="1"/>
          <p:nvPr/>
        </p:nvSpPr>
        <p:spPr>
          <a:xfrm>
            <a:off x="6470615" y="1845362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Invariants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CD47F-6D5C-7F46-81DE-2ABD5C5EEA99}"/>
              </a:ext>
            </a:extLst>
          </p:cNvPr>
          <p:cNvSpPr txBox="1"/>
          <p:nvPr/>
        </p:nvSpPr>
        <p:spPr>
          <a:xfrm>
            <a:off x="2850589" y="1843449"/>
            <a:ext cx="8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55695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4" grpId="0" uiExpand="1" build="p"/>
      <p:bldP spid="20" grpId="0" uiExpand="1" build="p"/>
      <p:bldP spid="21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308F54-D08D-8A4A-851A-6468BBFFACB9}"/>
              </a:ext>
            </a:extLst>
          </p:cNvPr>
          <p:cNvSpPr/>
          <p:nvPr/>
        </p:nvSpPr>
        <p:spPr>
          <a:xfrm>
            <a:off x="2928551" y="4438340"/>
            <a:ext cx="2038865" cy="58241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51B3414-1F97-DD4F-A36C-780C22C3279A}"/>
              </a:ext>
            </a:extLst>
          </p:cNvPr>
          <p:cNvSpPr/>
          <p:nvPr/>
        </p:nvSpPr>
        <p:spPr>
          <a:xfrm>
            <a:off x="2928551" y="3912565"/>
            <a:ext cx="803190" cy="113064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44FB09-156A-2D42-972F-5CDFCBC6041F}"/>
              </a:ext>
            </a:extLst>
          </p:cNvPr>
          <p:cNvSpPr/>
          <p:nvPr/>
        </p:nvSpPr>
        <p:spPr>
          <a:xfrm>
            <a:off x="4175188" y="3912565"/>
            <a:ext cx="1273158" cy="2216387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1B9EC-8BA5-DE4E-AA4B-F5A6FA36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7859564" cy="1596177"/>
          </a:xfrm>
        </p:spPr>
        <p:txBody>
          <a:bodyPr>
            <a:normAutofit/>
          </a:bodyPr>
          <a:lstStyle/>
          <a:p>
            <a:r>
              <a:rPr lang="en-US" sz="4000" dirty="0"/>
              <a:t>Parametric Abstract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06994C-7D29-EA4F-9B85-D0D7B5D0CD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73" y="2214695"/>
                <a:ext cx="5182227" cy="147997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0" dirty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𝑅𝑒𝑔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10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𝑠𝑡𝑎𝑟𝑡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𝑒𝑛𝑑</m:t>
                        </m:r>
                      </m:e>
                    </m:d>
                  </m:oMath>
                </a14:m>
                <a:br>
                  <a:rPr lang="en-US" sz="2400" b="0" i="1" dirty="0">
                    <a:latin typeface="Cambria Math" panose="02040503050406030204" pitchFamily="18" charset="0"/>
                    <a:cs typeface="Consolas" panose="020B0609020204030204" pitchFamily="49" charset="0"/>
                  </a:rPr>
                </a:br>
                <a:r>
                  <a:rPr lang="en-US" sz="2400" b="0" i="1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𝐶𝑒𝑙𝑙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0,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51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,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8</m:t>
                            </m:r>
                          </m:e>
                        </m:d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06994C-7D29-EA4F-9B85-D0D7B5D0C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3" y="2214695"/>
                <a:ext cx="5182227" cy="14799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6677CC-283A-7E42-937F-6F1A8CE583E8}"/>
                  </a:ext>
                </a:extLst>
              </p:cNvPr>
              <p:cNvSpPr/>
              <p:nvPr/>
            </p:nvSpPr>
            <p:spPr>
              <a:xfrm>
                <a:off x="6594391" y="2214694"/>
                <a:ext cx="4617973" cy="1142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: abstract domain for finite sets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: abstract numerical domain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6677CC-283A-7E42-937F-6F1A8CE58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391" y="2214694"/>
                <a:ext cx="4617973" cy="1142685"/>
              </a:xfrm>
              <a:prstGeom prst="rect">
                <a:avLst/>
              </a:prstGeom>
              <a:blipFill>
                <a:blip r:embed="rId4"/>
                <a:stretch>
                  <a:fillRect r="-1096"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45ACFA1-73FA-FD41-BA42-1EE55C4D9322}"/>
              </a:ext>
            </a:extLst>
          </p:cNvPr>
          <p:cNvSpPr txBox="1"/>
          <p:nvPr/>
        </p:nvSpPr>
        <p:spPr>
          <a:xfrm>
            <a:off x="5891132" y="4053015"/>
            <a:ext cx="260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regions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03D185-70F1-214C-9997-2BC82F980F7E}"/>
              </a:ext>
            </a:extLst>
          </p:cNvPr>
          <p:cNvSpPr txBox="1"/>
          <p:nvPr/>
        </p:nvSpPr>
        <p:spPr>
          <a:xfrm>
            <a:off x="5859545" y="4521135"/>
            <a:ext cx="260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offsets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194D50-9381-9043-9990-4C9B30B647CC}"/>
              </a:ext>
            </a:extLst>
          </p:cNvPr>
          <p:cNvSpPr txBox="1"/>
          <p:nvPr/>
        </p:nvSpPr>
        <p:spPr>
          <a:xfrm>
            <a:off x="5859545" y="5005527"/>
            <a:ext cx="260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spilled registers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2B6C21-4355-524F-96CA-2760488DF24A}"/>
              </a:ext>
            </a:extLst>
          </p:cNvPr>
          <p:cNvSpPr txBox="1"/>
          <p:nvPr/>
        </p:nvSpPr>
        <p:spPr>
          <a:xfrm>
            <a:off x="5859545" y="5499440"/>
            <a:ext cx="260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unclassified bytes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1ABF8D-3CFD-1B47-87ED-BBE1E36496FD}"/>
                  </a:ext>
                </a:extLst>
              </p:cNvPr>
              <p:cNvSpPr/>
              <p:nvPr/>
            </p:nvSpPr>
            <p:spPr>
              <a:xfrm>
                <a:off x="1129568" y="3912565"/>
                <a:ext cx="4468043" cy="2114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Σ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#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𝐷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𝑅𝑒𝑔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∪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𝐶𝑒𝑙𝑙</m:t>
                        </m:r>
                      </m:e>
                    </m:d>
                  </m:oMath>
                </a14:m>
                <a:endParaRPr lang="en-US" sz="3200" i="1" dirty="0">
                  <a:latin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r>
                  <a:rPr lang="en-US" sz="3200" dirty="0">
                    <a:cs typeface="Consolas" panose="020B0609020204030204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𝐷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𝑅𝑒𝑔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∪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𝐶𝑒𝑙𝑙</m:t>
                        </m:r>
                      </m:e>
                    </m:d>
                  </m:oMath>
                </a14:m>
                <a:endParaRPr lang="en-US" sz="3200" dirty="0"/>
              </a:p>
              <a:p>
                <a:r>
                  <a:rPr lang="en-US" sz="3200" dirty="0">
                    <a:cs typeface="Consolas" panose="020B0609020204030204" pitchFamily="49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𝐶𝑒𝑙𝑙</m:t>
                        </m:r>
                      </m:sup>
                    </m:sSup>
                  </m:oMath>
                </a14:m>
                <a:endParaRPr lang="en-US" sz="3200" dirty="0"/>
              </a:p>
              <a:p>
                <a:r>
                  <a:rPr lang="en-US" sz="3200" dirty="0">
                    <a:cs typeface="Consolas" panose="020B0609020204030204" pitchFamily="49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0,511</m:t>
                            </m:r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1ABF8D-3CFD-1B47-87ED-BBE1E36496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68" y="3912565"/>
                <a:ext cx="4468043" cy="2114105"/>
              </a:xfrm>
              <a:prstGeom prst="rect">
                <a:avLst/>
              </a:prstGeom>
              <a:blipFill>
                <a:blip r:embed="rId5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5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  <p:bldP spid="10" grpId="0" animBg="1"/>
      <p:bldP spid="1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B9EC-8BA5-DE4E-AA4B-F5A6FA36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7859564" cy="1596177"/>
          </a:xfrm>
        </p:spPr>
        <p:txBody>
          <a:bodyPr>
            <a:normAutofit/>
          </a:bodyPr>
          <a:lstStyle/>
          <a:p>
            <a:r>
              <a:rPr lang="en-US" sz="4000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994C-7D29-EA4F-9B85-D0D7B5D0C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2367092"/>
            <a:ext cx="9973302" cy="41376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192 programs from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real-world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projects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Linux, Cilium,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OpenVSwitch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, Suricata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Number of instructions: 2-3500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All (currently) pass the Linux verifier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835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B9EC-8BA5-DE4E-AA4B-F5A6FA36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7859564" cy="1596177"/>
          </a:xfrm>
        </p:spPr>
        <p:txBody>
          <a:bodyPr>
            <a:normAutofit/>
          </a:bodyPr>
          <a:lstStyle/>
          <a:p>
            <a:r>
              <a:rPr lang="en-US" sz="4000" dirty="0"/>
              <a:t>Numerical Domain Menu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06994C-7D29-EA4F-9B85-D0D7B5D0CD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73" y="2367092"/>
                <a:ext cx="9973302" cy="342410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Interval: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c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Zone: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𝑽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−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𝑽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≤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𝑲</m:t>
                    </m:r>
                  </m:oMath>
                </a14:m>
                <a:r>
                  <a:rPr lang="he-IL" sz="28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endParaRPr lang="en-US" sz="28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Octagon: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±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±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𝐾</m:t>
                    </m:r>
                  </m:oMath>
                </a14:m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Polyhedra: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𝐾</m:t>
                    </m:r>
                  </m:oMath>
                </a14:m>
                <a:r>
                  <a:rPr lang="he-IL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06994C-7D29-EA4F-9B85-D0D7B5D0C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73" y="2367092"/>
                <a:ext cx="9973302" cy="3424107"/>
              </a:xfrm>
              <a:blipFill>
                <a:blip r:embed="rId3"/>
                <a:stretch>
                  <a:fillRect l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3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B9EC-8BA5-DE4E-AA4B-F5A6FA36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7859564" cy="1596177"/>
          </a:xfrm>
        </p:spPr>
        <p:txBody>
          <a:bodyPr>
            <a:normAutofit/>
          </a:bodyPr>
          <a:lstStyle/>
          <a:p>
            <a:r>
              <a:rPr lang="en-US" sz="4000" dirty="0"/>
              <a:t>Static Analysis: Success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994C-7D29-EA4F-9B85-D0D7B5D0C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2" y="2367092"/>
            <a:ext cx="6113561" cy="3610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Device drivers (Slam, Blast)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Avionics (Astrée, CGS)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2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 kernel extensio</a:t>
            </a:r>
            <a:r>
              <a:rPr lang="en-US" sz="2400" dirty="0">
                <a:solidFill>
                  <a:srgbClr val="FF2600"/>
                </a:solidFill>
              </a:rPr>
              <a:t>n</a:t>
            </a:r>
            <a:r>
              <a:rPr lang="en-US" sz="2400" b="1" dirty="0">
                <a:solidFill>
                  <a:srgbClr val="FF2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2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48191-76F5-C440-9F37-E7F28DEB5F1E}"/>
              </a:ext>
            </a:extLst>
          </p:cNvPr>
          <p:cNvSpPr txBox="1"/>
          <p:nvPr/>
        </p:nvSpPr>
        <p:spPr>
          <a:xfrm>
            <a:off x="6440140" y="2733044"/>
            <a:ext cx="57651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Restricted class of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Safety is crucial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Particular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2600"/>
                </a:solidFill>
              </a:rPr>
              <a:t>Verification is already mandatory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2600"/>
                </a:solidFill>
              </a:rPr>
              <a:t>Programming for verifiability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2600"/>
                </a:solidFill>
              </a:rPr>
              <a:t>Better analysis </a:t>
            </a:r>
            <a:r>
              <a:rPr lang="en-US" sz="2400" dirty="0">
                <a:solidFill>
                  <a:srgbClr val="FF2600"/>
                </a:solidFill>
                <a:sym typeface="Wingdings" pitchFamily="2" charset="2"/>
              </a:rPr>
              <a:t> more programs</a:t>
            </a:r>
            <a:endParaRPr lang="en-US" sz="2400" dirty="0">
              <a:solidFill>
                <a:srgbClr val="FF26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2600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45500ED-98AD-D549-85A4-D8D171847DDD}"/>
              </a:ext>
            </a:extLst>
          </p:cNvPr>
          <p:cNvSpPr/>
          <p:nvPr/>
        </p:nvSpPr>
        <p:spPr>
          <a:xfrm>
            <a:off x="5982057" y="2597520"/>
            <a:ext cx="432486" cy="1071956"/>
          </a:xfrm>
          <a:prstGeom prst="rightBrace">
            <a:avLst>
              <a:gd name="adj1" fmla="val 40891"/>
              <a:gd name="adj2" fmla="val 5372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11AB6B6-E88C-5145-AC34-57F9B10B8A09}"/>
              </a:ext>
            </a:extLst>
          </p:cNvPr>
          <p:cNvSpPr/>
          <p:nvPr/>
        </p:nvSpPr>
        <p:spPr>
          <a:xfrm>
            <a:off x="5982057" y="2597520"/>
            <a:ext cx="432486" cy="1748850"/>
          </a:xfrm>
          <a:prstGeom prst="rightBrace">
            <a:avLst>
              <a:gd name="adj1" fmla="val 40891"/>
              <a:gd name="adj2" fmla="val 53726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0590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1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B9EC-8BA5-DE4E-AA4B-F5A6FA36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7859564" cy="1596177"/>
          </a:xfrm>
        </p:spPr>
        <p:txBody>
          <a:bodyPr>
            <a:normAutofit/>
          </a:bodyPr>
          <a:lstStyle/>
          <a:p>
            <a:r>
              <a:rPr lang="en-US" sz="4000" dirty="0"/>
              <a:t>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994C-7D29-EA4F-9B85-D0D7B5D0C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2" y="2367092"/>
            <a:ext cx="10332159" cy="34241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Interval:		66% (128/192)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Zone, Octagon:	99% (191/192)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Polyhedra: 		89% (170/192)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Generates large coefficients that cannot be represented in 64 bits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518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BEB59-6747-234B-865C-902237E3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Runtime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6CD0643-8531-2840-88A9-A0848A29A97D}"/>
              </a:ext>
            </a:extLst>
          </p:cNvPr>
          <p:cNvSpPr txBox="1"/>
          <p:nvPr/>
        </p:nvSpPr>
        <p:spPr>
          <a:xfrm>
            <a:off x="7177546" y="151862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6F24CE-489C-9F40-80CA-F08F336F833F}"/>
              </a:ext>
            </a:extLst>
          </p:cNvPr>
          <p:cNvSpPr txBox="1"/>
          <p:nvPr/>
        </p:nvSpPr>
        <p:spPr>
          <a:xfrm>
            <a:off x="7177772" y="373709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00924-3502-EB4B-A2F9-57EE1D999DB1}"/>
              </a:ext>
            </a:extLst>
          </p:cNvPr>
          <p:cNvSpPr txBox="1"/>
          <p:nvPr/>
        </p:nvSpPr>
        <p:spPr>
          <a:xfrm>
            <a:off x="7173630" y="48617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878E4C-2242-A645-B16C-C4A5F828C8C2}"/>
              </a:ext>
            </a:extLst>
          </p:cNvPr>
          <p:cNvSpPr/>
          <p:nvPr/>
        </p:nvSpPr>
        <p:spPr>
          <a:xfrm>
            <a:off x="7158390" y="404459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3C583B-3F2F-0542-A10D-B019B50DE4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00" y="540000"/>
            <a:ext cx="6835140" cy="56464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C4337BE-E3D7-9E4F-B467-E2146A2DE433}"/>
              </a:ext>
            </a:extLst>
          </p:cNvPr>
          <p:cNvSpPr txBox="1"/>
          <p:nvPr/>
        </p:nvSpPr>
        <p:spPr>
          <a:xfrm>
            <a:off x="1764978" y="616872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C59FA7-8F8F-F140-9986-0822A3BD6890}"/>
              </a:ext>
            </a:extLst>
          </p:cNvPr>
          <p:cNvSpPr txBox="1"/>
          <p:nvPr/>
        </p:nvSpPr>
        <p:spPr>
          <a:xfrm>
            <a:off x="3563298" y="616872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080D20-104F-E14C-BEBC-6CC313FBC45E}"/>
              </a:ext>
            </a:extLst>
          </p:cNvPr>
          <p:cNvSpPr txBox="1"/>
          <p:nvPr/>
        </p:nvSpPr>
        <p:spPr>
          <a:xfrm>
            <a:off x="5361618" y="616872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CDB555-AAD0-4D47-84B1-6E9EFE3239CC}"/>
              </a:ext>
            </a:extLst>
          </p:cNvPr>
          <p:cNvSpPr txBox="1"/>
          <p:nvPr/>
        </p:nvSpPr>
        <p:spPr>
          <a:xfrm>
            <a:off x="3197538" y="6471237"/>
            <a:ext cx="142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06DDA3-52A9-BA47-8A81-B79C7AC2D59E}"/>
              </a:ext>
            </a:extLst>
          </p:cNvPr>
          <p:cNvCxnSpPr>
            <a:cxnSpLocks/>
          </p:cNvCxnSpPr>
          <p:nvPr/>
        </p:nvCxnSpPr>
        <p:spPr>
          <a:xfrm>
            <a:off x="6046421" y="4106429"/>
            <a:ext cx="278179" cy="755288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084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BEB59-6747-234B-865C-902237E3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Memory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485CD2F-414D-A64C-9930-06F6F7BA937F}"/>
              </a:ext>
            </a:extLst>
          </p:cNvPr>
          <p:cNvSpPr txBox="1"/>
          <p:nvPr/>
        </p:nvSpPr>
        <p:spPr>
          <a:xfrm>
            <a:off x="7177546" y="15284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68C57D-167C-ED46-921C-BDAE43D1B854}"/>
              </a:ext>
            </a:extLst>
          </p:cNvPr>
          <p:cNvSpPr txBox="1"/>
          <p:nvPr/>
        </p:nvSpPr>
        <p:spPr>
          <a:xfrm>
            <a:off x="7185401" y="376120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0866EB-E13D-F04A-A6F7-47A7606F6F79}"/>
              </a:ext>
            </a:extLst>
          </p:cNvPr>
          <p:cNvSpPr txBox="1"/>
          <p:nvPr/>
        </p:nvSpPr>
        <p:spPr>
          <a:xfrm>
            <a:off x="7185401" y="48928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18E961-7AE0-E543-9771-E437B3CA5C74}"/>
              </a:ext>
            </a:extLst>
          </p:cNvPr>
          <p:cNvSpPr txBox="1"/>
          <p:nvPr/>
        </p:nvSpPr>
        <p:spPr>
          <a:xfrm>
            <a:off x="7173647" y="262370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F47D23-BED9-E143-AED5-9F826680415A}"/>
              </a:ext>
            </a:extLst>
          </p:cNvPr>
          <p:cNvSpPr txBox="1"/>
          <p:nvPr/>
        </p:nvSpPr>
        <p:spPr>
          <a:xfrm>
            <a:off x="3228018" y="6471237"/>
            <a:ext cx="142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4A64C1-19F7-BC43-A2B0-D1D9F7A1E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00" y="540000"/>
            <a:ext cx="6835140" cy="56464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6D671F-BB95-6D4C-B35A-B13B5CCF1B53}"/>
              </a:ext>
            </a:extLst>
          </p:cNvPr>
          <p:cNvSpPr/>
          <p:nvPr/>
        </p:nvSpPr>
        <p:spPr>
          <a:xfrm>
            <a:off x="7170161" y="390977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FAF183-3C28-8E4F-A270-9C46B9EED463}"/>
              </a:ext>
            </a:extLst>
          </p:cNvPr>
          <p:cNvSpPr txBox="1"/>
          <p:nvPr/>
        </p:nvSpPr>
        <p:spPr>
          <a:xfrm>
            <a:off x="1825938" y="616872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1495FB-89CD-A14E-92EF-9062D1A48D16}"/>
              </a:ext>
            </a:extLst>
          </p:cNvPr>
          <p:cNvSpPr txBox="1"/>
          <p:nvPr/>
        </p:nvSpPr>
        <p:spPr>
          <a:xfrm>
            <a:off x="3609018" y="616872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D03E6F-DA7B-8E43-8D18-FF5AF0DC67A9}"/>
              </a:ext>
            </a:extLst>
          </p:cNvPr>
          <p:cNvSpPr txBox="1"/>
          <p:nvPr/>
        </p:nvSpPr>
        <p:spPr>
          <a:xfrm>
            <a:off x="5376858" y="616872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74A5CE-2011-DD46-ABE2-F8F61E4CD2E7}"/>
              </a:ext>
            </a:extLst>
          </p:cNvPr>
          <p:cNvCxnSpPr>
            <a:cxnSpLocks/>
          </p:cNvCxnSpPr>
          <p:nvPr/>
        </p:nvCxnSpPr>
        <p:spPr>
          <a:xfrm flipV="1">
            <a:off x="6111915" y="4973358"/>
            <a:ext cx="262939" cy="586583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970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BEB59-6747-234B-865C-902237E3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Linux vs Prevail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2A975E51-D12D-9844-98F5-DD07DD142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849198"/>
              </p:ext>
            </p:extLst>
          </p:nvPr>
        </p:nvGraphicFramePr>
        <p:xfrm>
          <a:off x="633999" y="640080"/>
          <a:ext cx="6882269" cy="5588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94BFF5-18C6-4441-A988-B7B1BABD8252}"/>
              </a:ext>
            </a:extLst>
          </p:cNvPr>
          <p:cNvSpPr txBox="1"/>
          <p:nvPr/>
        </p:nvSpPr>
        <p:spPr>
          <a:xfrm>
            <a:off x="915784" y="918875"/>
            <a:ext cx="2949634" cy="107617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3200" dirty="0">
                <a:cs typeface="Courier New" panose="02070309020205020404" pitchFamily="49" charset="0"/>
              </a:rPr>
              <a:t>Code: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strncmp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a,b,K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strncmp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a,b,K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CB266-1C14-914E-89E1-DDDBEBF94C40}"/>
              </a:ext>
            </a:extLst>
          </p:cNvPr>
          <p:cNvSpPr/>
          <p:nvPr/>
        </p:nvSpPr>
        <p:spPr>
          <a:xfrm rot="17979757">
            <a:off x="5268219" y="3516518"/>
            <a:ext cx="759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B01EF5-7101-7947-B256-4A4F786E3D12}"/>
              </a:ext>
            </a:extLst>
          </p:cNvPr>
          <p:cNvSpPr/>
          <p:nvPr/>
        </p:nvSpPr>
        <p:spPr>
          <a:xfrm rot="21433192">
            <a:off x="5305637" y="5142406"/>
            <a:ext cx="905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Prevail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9F6474-36DF-1C42-8B5D-512E7A3099BA}"/>
              </a:ext>
            </a:extLst>
          </p:cNvPr>
          <p:cNvSpPr txBox="1"/>
          <p:nvPr/>
        </p:nvSpPr>
        <p:spPr>
          <a:xfrm>
            <a:off x="7398133" y="152623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167B28-C0D3-6043-965B-84762688F552}"/>
              </a:ext>
            </a:extLst>
          </p:cNvPr>
          <p:cNvSpPr txBox="1"/>
          <p:nvPr/>
        </p:nvSpPr>
        <p:spPr>
          <a:xfrm>
            <a:off x="7398133" y="285202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95BD31-8BC8-0A46-AD0B-5772F17F4E53}"/>
              </a:ext>
            </a:extLst>
          </p:cNvPr>
          <p:cNvSpPr txBox="1"/>
          <p:nvPr/>
        </p:nvSpPr>
        <p:spPr>
          <a:xfrm>
            <a:off x="7418868" y="41778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99ADA6-8B27-204C-9C6A-7B6787B27A30}"/>
              </a:ext>
            </a:extLst>
          </p:cNvPr>
          <p:cNvSpPr txBox="1"/>
          <p:nvPr/>
        </p:nvSpPr>
        <p:spPr>
          <a:xfrm>
            <a:off x="7423736" y="55035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C6B00D-DE9B-1F43-9469-A1A8F50A2FA4}"/>
              </a:ext>
            </a:extLst>
          </p:cNvPr>
          <p:cNvSpPr/>
          <p:nvPr/>
        </p:nvSpPr>
        <p:spPr>
          <a:xfrm>
            <a:off x="7405690" y="487960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AE17B0-E434-A641-9C61-70719B12E812}"/>
              </a:ext>
            </a:extLst>
          </p:cNvPr>
          <p:cNvSpPr txBox="1"/>
          <p:nvPr/>
        </p:nvSpPr>
        <p:spPr>
          <a:xfrm>
            <a:off x="1063931" y="61687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89B01F-6C13-9345-8C24-0B8D413E25BD}"/>
              </a:ext>
            </a:extLst>
          </p:cNvPr>
          <p:cNvSpPr txBox="1"/>
          <p:nvPr/>
        </p:nvSpPr>
        <p:spPr>
          <a:xfrm>
            <a:off x="5913243" y="616872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7E04D1-C56C-2C4E-9D91-EE8BFC7872E9}"/>
              </a:ext>
            </a:extLst>
          </p:cNvPr>
          <p:cNvSpPr txBox="1"/>
          <p:nvPr/>
        </p:nvSpPr>
        <p:spPr>
          <a:xfrm>
            <a:off x="2630742" y="61741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D9A9F3-983D-B643-9990-E5AFC12EEDF3}"/>
              </a:ext>
            </a:extLst>
          </p:cNvPr>
          <p:cNvSpPr txBox="1"/>
          <p:nvPr/>
        </p:nvSpPr>
        <p:spPr>
          <a:xfrm>
            <a:off x="4276818" y="616872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68A806-CCBD-BC4C-81C1-1ACF24F9576C}"/>
              </a:ext>
            </a:extLst>
          </p:cNvPr>
          <p:cNvSpPr txBox="1"/>
          <p:nvPr/>
        </p:nvSpPr>
        <p:spPr>
          <a:xfrm>
            <a:off x="3228018" y="64712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120893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B9EC-8BA5-DE4E-AA4B-F5A6FA36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7859564" cy="1596177"/>
          </a:xfrm>
        </p:spPr>
        <p:txBody>
          <a:bodyPr>
            <a:normAutofit/>
          </a:bodyPr>
          <a:lstStyle/>
          <a:p>
            <a:r>
              <a:rPr lang="en-US" sz="40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994C-7D29-EA4F-9B85-D0D7B5D0C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1880559"/>
            <a:ext cx="10144752" cy="23866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Verification of kernel extensions is in industrial use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Abstract interpretation is even better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An opportunity for the verification community</a:t>
            </a:r>
          </a:p>
        </p:txBody>
      </p:sp>
    </p:spTree>
    <p:extLst>
      <p:ext uri="{BB962C8B-B14F-4D97-AF65-F5344CB8AC3E}">
        <p14:creationId xmlns:p14="http://schemas.microsoft.com/office/powerpoint/2010/main" val="3809069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08BDC3-25A8-8C4B-A96D-A02DF698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2" y="3672383"/>
            <a:ext cx="10953136" cy="23880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100" dirty="0">
                <a:blipFill dpi="0" rotWithShape="1">
                  <a:blip r:embed="rId3"/>
                  <a:srcRect/>
                  <a:tile tx="6350" ty="-127000" sx="65000" sy="64000" flip="none" algn="tl"/>
                </a:blipFill>
              </a:rPr>
              <a:t>Formal Verification as an </a:t>
            </a:r>
            <a:r>
              <a:rPr lang="en-US" sz="10700" b="1" dirty="0">
                <a:solidFill>
                  <a:srgbClr val="1E551D"/>
                </a:solidFill>
              </a:rPr>
              <a:t>enabler</a:t>
            </a:r>
            <a:endParaRPr lang="en-US" sz="10700" dirty="0">
              <a:solidFill>
                <a:srgbClr val="1E551D"/>
              </a:solidFill>
            </a:endParaRPr>
          </a:p>
        </p:txBody>
      </p:sp>
      <p:pic>
        <p:nvPicPr>
          <p:cNvPr id="84" name="Graphic 83" descr="Checkmark">
            <a:extLst>
              <a:ext uri="{FF2B5EF4-FFF2-40B4-BE49-F238E27FC236}">
                <a16:creationId xmlns:a16="http://schemas.microsoft.com/office/drawing/2014/main" id="{7B540A08-95F0-40CF-961D-F75A7C170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8470" y="643468"/>
            <a:ext cx="2795060" cy="27950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4E506C-B61E-654A-B148-3FF809C73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1742" y="278987"/>
            <a:ext cx="5388516" cy="29865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AA8CFC-087A-3C49-9B99-D70781639E91}"/>
              </a:ext>
            </a:extLst>
          </p:cNvPr>
          <p:cNvSpPr/>
          <p:nvPr/>
        </p:nvSpPr>
        <p:spPr>
          <a:xfrm>
            <a:off x="5861923" y="6056079"/>
            <a:ext cx="6460703" cy="5854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vbpf</a:t>
            </a:r>
            <a:r>
              <a:rPr lang="en-US" sz="2400" dirty="0"/>
              <a:t>/</a:t>
            </a:r>
            <a:r>
              <a:rPr lang="en-US" sz="2400" dirty="0" err="1"/>
              <a:t>ebpf</a:t>
            </a:r>
            <a:r>
              <a:rPr lang="en-US" sz="2400" dirty="0"/>
              <a:t>-verifier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D1E23B4-0036-2243-A931-81609C2C5F5C}"/>
              </a:ext>
            </a:extLst>
          </p:cNvPr>
          <p:cNvSpPr txBox="1">
            <a:spLocks/>
          </p:cNvSpPr>
          <p:nvPr/>
        </p:nvSpPr>
        <p:spPr>
          <a:xfrm>
            <a:off x="913773" y="2367092"/>
            <a:ext cx="997330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Simple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Scalable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Precise in practice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Improves functionality over existing verifier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33C48C8-04A3-F94C-8F86-484D2A3AB31F}"/>
              </a:ext>
            </a:extLst>
          </p:cNvPr>
          <p:cNvSpPr txBox="1">
            <a:spLocks/>
          </p:cNvSpPr>
          <p:nvPr/>
        </p:nvSpPr>
        <p:spPr>
          <a:xfrm>
            <a:off x="913775" y="618517"/>
            <a:ext cx="7859564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PREVAIL: a new eBPF verifier</a:t>
            </a:r>
          </a:p>
        </p:txBody>
      </p:sp>
    </p:spTree>
    <p:extLst>
      <p:ext uri="{BB962C8B-B14F-4D97-AF65-F5344CB8AC3E}">
        <p14:creationId xmlns:p14="http://schemas.microsoft.com/office/powerpoint/2010/main" val="214307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CD0618C6-38A9-BA40-87C8-F1A965D1D2FA}"/>
              </a:ext>
            </a:extLst>
          </p:cNvPr>
          <p:cNvGrpSpPr/>
          <p:nvPr/>
        </p:nvGrpSpPr>
        <p:grpSpPr>
          <a:xfrm>
            <a:off x="5280172" y="3748466"/>
            <a:ext cx="1823085" cy="1012825"/>
            <a:chOff x="33926" y="3038475"/>
            <a:chExt cx="1823085" cy="1012825"/>
          </a:xfrm>
          <a:solidFill>
            <a:srgbClr val="FFFF00"/>
          </a:solidFill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F75E409E-1330-014A-8CA4-719EF4A1C729}"/>
                </a:ext>
              </a:extLst>
            </p:cNvPr>
            <p:cNvSpPr/>
            <p:nvPr/>
          </p:nvSpPr>
          <p:spPr>
            <a:xfrm>
              <a:off x="33926" y="3038475"/>
              <a:ext cx="1823085" cy="101282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ounded Rectangle 4">
              <a:extLst>
                <a:ext uri="{FF2B5EF4-FFF2-40B4-BE49-F238E27FC236}">
                  <a16:creationId xmlns:a16="http://schemas.microsoft.com/office/drawing/2014/main" id="{F8FD5B7B-B726-5541-9FBE-1D88DAB87DB8}"/>
                </a:ext>
              </a:extLst>
            </p:cNvPr>
            <p:cNvSpPr txBox="1"/>
            <p:nvPr/>
          </p:nvSpPr>
          <p:spPr>
            <a:xfrm>
              <a:off x="63591" y="3068140"/>
              <a:ext cx="1763755" cy="95349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400" kern="1200" dirty="0">
                  <a:solidFill>
                    <a:schemeClr val="tx1"/>
                  </a:solidFill>
                </a:rPr>
                <a:t>P</a:t>
              </a:r>
            </a:p>
          </p:txBody>
        </p:sp>
      </p:grpSp>
      <p:sp>
        <p:nvSpPr>
          <p:cNvPr id="80" name="Round Diagonal Corner Rectangle 79">
            <a:extLst>
              <a:ext uri="{FF2B5EF4-FFF2-40B4-BE49-F238E27FC236}">
                <a16:creationId xmlns:a16="http://schemas.microsoft.com/office/drawing/2014/main" id="{551B6292-6082-3741-8C2C-E6B50844ED44}"/>
              </a:ext>
            </a:extLst>
          </p:cNvPr>
          <p:cNvSpPr/>
          <p:nvPr/>
        </p:nvSpPr>
        <p:spPr>
          <a:xfrm>
            <a:off x="4451686" y="2188183"/>
            <a:ext cx="3327816" cy="4051300"/>
          </a:xfrm>
          <a:prstGeom prst="round2Diag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1B9EC-8BA5-DE4E-AA4B-F5A6FA36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193937" cy="1596177"/>
          </a:xfrm>
        </p:spPr>
        <p:txBody>
          <a:bodyPr>
            <a:normAutofit/>
          </a:bodyPr>
          <a:lstStyle/>
          <a:p>
            <a:r>
              <a:rPr lang="en-US" sz="4000" dirty="0"/>
              <a:t>What are Kernel Extensions? </a:t>
            </a:r>
          </a:p>
        </p:txBody>
      </p:sp>
      <p:sp>
        <p:nvSpPr>
          <p:cNvPr id="71" name="Round Diagonal Corner Rectangle 70">
            <a:extLst>
              <a:ext uri="{FF2B5EF4-FFF2-40B4-BE49-F238E27FC236}">
                <a16:creationId xmlns:a16="http://schemas.microsoft.com/office/drawing/2014/main" id="{7B9EF2C4-1A19-3042-959B-957CA0D486BA}"/>
              </a:ext>
            </a:extLst>
          </p:cNvPr>
          <p:cNvSpPr/>
          <p:nvPr/>
        </p:nvSpPr>
        <p:spPr>
          <a:xfrm>
            <a:off x="7779896" y="2188183"/>
            <a:ext cx="3327816" cy="405130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kernel</a:t>
            </a:r>
          </a:p>
        </p:txBody>
      </p: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9560ED8F-FD78-0A45-B07F-42C947A53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91" y="2656619"/>
            <a:ext cx="3561037" cy="342410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Packet filters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Security policies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Profiling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75FA525-0649-9749-BC7D-DCB9ADBC053D}"/>
              </a:ext>
            </a:extLst>
          </p:cNvPr>
          <p:cNvGrpSpPr/>
          <p:nvPr/>
        </p:nvGrpSpPr>
        <p:grpSpPr>
          <a:xfrm>
            <a:off x="6269988" y="4343050"/>
            <a:ext cx="780928" cy="360000"/>
            <a:chOff x="-120348" y="3038475"/>
            <a:chExt cx="1977359" cy="1012825"/>
          </a:xfrm>
          <a:solidFill>
            <a:schemeClr val="accent2"/>
          </a:solidFill>
        </p:grpSpPr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13A80B89-C0B0-9846-9FBF-83983D9C47BA}"/>
                </a:ext>
              </a:extLst>
            </p:cNvPr>
            <p:cNvSpPr/>
            <p:nvPr/>
          </p:nvSpPr>
          <p:spPr>
            <a:xfrm>
              <a:off x="-120348" y="3038475"/>
              <a:ext cx="1977359" cy="101282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Rounded Rectangle 4">
              <a:extLst>
                <a:ext uri="{FF2B5EF4-FFF2-40B4-BE49-F238E27FC236}">
                  <a16:creationId xmlns:a16="http://schemas.microsoft.com/office/drawing/2014/main" id="{72766912-FB47-C940-A02D-3C11E123F12E}"/>
                </a:ext>
              </a:extLst>
            </p:cNvPr>
            <p:cNvSpPr txBox="1"/>
            <p:nvPr/>
          </p:nvSpPr>
          <p:spPr>
            <a:xfrm>
              <a:off x="-106766" y="3188733"/>
              <a:ext cx="1934116" cy="77610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Filter</a:t>
              </a:r>
            </a:p>
          </p:txBody>
        </p:sp>
      </p:grpSp>
      <p:pic>
        <p:nvPicPr>
          <p:cNvPr id="4" name="Graphic 3" descr="Truck">
            <a:extLst>
              <a:ext uri="{FF2B5EF4-FFF2-40B4-BE49-F238E27FC236}">
                <a16:creationId xmlns:a16="http://schemas.microsoft.com/office/drawing/2014/main" id="{41A93A59-3E5A-A140-9D34-3FB6D42A9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923864" y="3692949"/>
            <a:ext cx="914400" cy="914400"/>
          </a:xfrm>
          <a:prstGeom prst="rect">
            <a:avLst/>
          </a:prstGeom>
        </p:spPr>
      </p:pic>
      <p:pic>
        <p:nvPicPr>
          <p:cNvPr id="19" name="Graphic 18" descr="Truck">
            <a:extLst>
              <a:ext uri="{FF2B5EF4-FFF2-40B4-BE49-F238E27FC236}">
                <a16:creationId xmlns:a16="http://schemas.microsoft.com/office/drawing/2014/main" id="{783538A6-168D-9640-A166-2BAC3DA5E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925644" y="40739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0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4.07407E-6 L -0.24323 0.00093 " pathEditMode="relative" rAng="0" ptsTypes="AA">
                                          <p:cBhvr>
                                            <p:cTn id="1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53" y="25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0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6 -7.40741E-7 L 0.22149 -0.00208 " pathEditMode="relative" rAng="0" ptsTypes="AA" p14:bounceEnd="50000">
                                          <p:cBhvr>
                                            <p:cTn id="30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068" y="-11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2" repeatCount="indefinite" fill="hold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" presetClass="exit" presetSubtype="0" fill="hold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7" grpId="0" uiExpand="1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0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75E-6 4.07407E-6 L -0.24323 0.00093 " pathEditMode="relative" rAng="0" ptsTypes="AA">
                                          <p:cBhvr>
                                            <p:cTn id="1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253" y="25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xit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0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6 -7.40741E-7 L 0.22149 -0.00208 " pathEditMode="relative" rAng="0" ptsTypes="AA">
                                          <p:cBhvr>
                                            <p:cTn id="30" dur="2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068" y="-11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2" repeatCount="indefinite" fill="hold" nodeType="click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1" presetClass="exit" presetSubtype="0" fill="hold" nodeType="after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8" fill="hold">
                          <p:stCondLst>
                            <p:cond delay="indefinite"/>
                          </p:stCondLst>
                          <p:childTnLst>
                            <p:par>
                              <p:cTn id="4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0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7" grpId="0" uiExpand="1" build="p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063146-E234-9341-A818-15B493CB0CC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456629" y="2243117"/>
            <a:ext cx="1264914" cy="557995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BA8A9A-9AE6-0048-BD57-BDF762F90566}"/>
              </a:ext>
            </a:extLst>
          </p:cNvPr>
          <p:cNvCxnSpPr>
            <a:cxnSpLocks/>
          </p:cNvCxnSpPr>
          <p:nvPr/>
        </p:nvCxnSpPr>
        <p:spPr>
          <a:xfrm flipH="1">
            <a:off x="7877063" y="2224859"/>
            <a:ext cx="709588" cy="513737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938A43-DA80-4542-9E71-B8B2DB0D86F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184387" y="2057697"/>
            <a:ext cx="1007328" cy="44299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C1B9EC-8BA5-DE4E-AA4B-F5A6FA36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7859564" cy="1596177"/>
          </a:xfrm>
        </p:spPr>
        <p:txBody>
          <a:bodyPr>
            <a:normAutofit/>
          </a:bodyPr>
          <a:lstStyle/>
          <a:p>
            <a:r>
              <a:rPr lang="en-US" sz="4000" dirty="0"/>
              <a:t>eBPF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305800-ADD4-9844-B023-C069B894463D}"/>
              </a:ext>
            </a:extLst>
          </p:cNvPr>
          <p:cNvGraphicFramePr>
            <a:graphicFrameLocks noGrp="1"/>
          </p:cNvGraphicFramePr>
          <p:nvPr/>
        </p:nvGraphicFramePr>
        <p:xfrm>
          <a:off x="6470511" y="1871709"/>
          <a:ext cx="717163" cy="3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163">
                  <a:extLst>
                    <a:ext uri="{9D8B030D-6E8A-4147-A177-3AD203B41FA5}">
                      <a16:colId xmlns:a16="http://schemas.microsoft.com/office/drawing/2014/main" val="1527120244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799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930EFD-A2DD-0049-BA51-288917B8F7FC}"/>
              </a:ext>
            </a:extLst>
          </p:cNvPr>
          <p:cNvGraphicFramePr>
            <a:graphicFrameLocks noGrp="1"/>
          </p:cNvGraphicFramePr>
          <p:nvPr/>
        </p:nvGraphicFramePr>
        <p:xfrm>
          <a:off x="6467224" y="2315274"/>
          <a:ext cx="717163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163">
                  <a:extLst>
                    <a:ext uri="{9D8B030D-6E8A-4147-A177-3AD203B41FA5}">
                      <a16:colId xmlns:a16="http://schemas.microsoft.com/office/drawing/2014/main" val="152712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799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11E616-B9A9-C946-9D15-4495D59E458E}"/>
              </a:ext>
            </a:extLst>
          </p:cNvPr>
          <p:cNvGraphicFramePr>
            <a:graphicFrameLocks noGrp="1"/>
          </p:cNvGraphicFramePr>
          <p:nvPr/>
        </p:nvGraphicFramePr>
        <p:xfrm>
          <a:off x="6467221" y="2789045"/>
          <a:ext cx="717163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163">
                  <a:extLst>
                    <a:ext uri="{9D8B030D-6E8A-4147-A177-3AD203B41FA5}">
                      <a16:colId xmlns:a16="http://schemas.microsoft.com/office/drawing/2014/main" val="152712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799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58704D-5BBB-B84B-AA45-2A17D06E8D5E}"/>
              </a:ext>
            </a:extLst>
          </p:cNvPr>
          <p:cNvGraphicFramePr>
            <a:graphicFrameLocks noGrp="1"/>
          </p:cNvGraphicFramePr>
          <p:nvPr/>
        </p:nvGraphicFramePr>
        <p:xfrm>
          <a:off x="6467221" y="3260465"/>
          <a:ext cx="717163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163">
                  <a:extLst>
                    <a:ext uri="{9D8B030D-6E8A-4147-A177-3AD203B41FA5}">
                      <a16:colId xmlns:a16="http://schemas.microsoft.com/office/drawing/2014/main" val="152712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7994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37BBF35-EFAF-384F-A714-76D1D88F69AD}"/>
              </a:ext>
            </a:extLst>
          </p:cNvPr>
          <p:cNvGraphicFramePr>
            <a:graphicFrameLocks noGrp="1"/>
          </p:cNvGraphicFramePr>
          <p:nvPr/>
        </p:nvGraphicFramePr>
        <p:xfrm>
          <a:off x="6467222" y="4942372"/>
          <a:ext cx="717163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163">
                  <a:extLst>
                    <a:ext uri="{9D8B030D-6E8A-4147-A177-3AD203B41FA5}">
                      <a16:colId xmlns:a16="http://schemas.microsoft.com/office/drawing/2014/main" val="152712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r10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7994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C19A28D-07C6-B64E-8D09-8FE4E3F538A6}"/>
              </a:ext>
            </a:extLst>
          </p:cNvPr>
          <p:cNvSpPr txBox="1"/>
          <p:nvPr/>
        </p:nvSpPr>
        <p:spPr>
          <a:xfrm>
            <a:off x="6642325" y="4388129"/>
            <a:ext cx="52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0D70DA87-1F67-4743-8047-309C3AD19DC7}"/>
              </a:ext>
            </a:extLst>
          </p:cNvPr>
          <p:cNvGraphicFramePr>
            <a:graphicFrameLocks/>
          </p:cNvGraphicFramePr>
          <p:nvPr/>
        </p:nvGraphicFramePr>
        <p:xfrm>
          <a:off x="8191715" y="1872277"/>
          <a:ext cx="252982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276">
                  <a:extLst>
                    <a:ext uri="{9D8B030D-6E8A-4147-A177-3AD203B41FA5}">
                      <a16:colId xmlns:a16="http://schemas.microsoft.com/office/drawing/2014/main" val="2704216306"/>
                    </a:ext>
                  </a:extLst>
                </a:gridCol>
                <a:gridCol w="843276">
                  <a:extLst>
                    <a:ext uri="{9D8B030D-6E8A-4147-A177-3AD203B41FA5}">
                      <a16:colId xmlns:a16="http://schemas.microsoft.com/office/drawing/2014/main" val="970622539"/>
                    </a:ext>
                  </a:extLst>
                </a:gridCol>
                <a:gridCol w="421638">
                  <a:extLst>
                    <a:ext uri="{9D8B030D-6E8A-4147-A177-3AD203B41FA5}">
                      <a16:colId xmlns:a16="http://schemas.microsoft.com/office/drawing/2014/main" val="4074354920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2369279890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334794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725430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9826119-0B5B-4A42-9807-403B30C321E8}"/>
              </a:ext>
            </a:extLst>
          </p:cNvPr>
          <p:cNvSpPr/>
          <p:nvPr/>
        </p:nvSpPr>
        <p:spPr>
          <a:xfrm flipH="1">
            <a:off x="10792983" y="1871709"/>
            <a:ext cx="1227566" cy="37084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Context</a:t>
            </a:r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15C2A44A-95CE-304E-93B4-8CCF6D0B496E}"/>
              </a:ext>
            </a:extLst>
          </p:cNvPr>
          <p:cNvGraphicFramePr>
            <a:graphicFrameLocks/>
          </p:cNvGraphicFramePr>
          <p:nvPr/>
        </p:nvGraphicFramePr>
        <p:xfrm>
          <a:off x="7877063" y="2772110"/>
          <a:ext cx="2915920" cy="3708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547354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6431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51559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39350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98842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773664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479441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073681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698168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7187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53076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4286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3634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6578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25430"/>
                  </a:ext>
                </a:extLst>
              </a:tr>
            </a:tbl>
          </a:graphicData>
        </a:graphic>
      </p:graphicFrame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6AA9D53-0ECD-0446-91CE-650A065AD697}"/>
              </a:ext>
            </a:extLst>
          </p:cNvPr>
          <p:cNvSpPr/>
          <p:nvPr/>
        </p:nvSpPr>
        <p:spPr>
          <a:xfrm flipH="1">
            <a:off x="10792983" y="2769204"/>
            <a:ext cx="1227566" cy="37084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Packet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D693AAC4-E992-6D47-97AA-0ED33F2DF93E}"/>
              </a:ext>
            </a:extLst>
          </p:cNvPr>
          <p:cNvGraphicFramePr>
            <a:graphicFrameLocks noGrp="1"/>
          </p:cNvGraphicFramePr>
          <p:nvPr/>
        </p:nvGraphicFramePr>
        <p:xfrm>
          <a:off x="6467220" y="3739983"/>
          <a:ext cx="717163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163">
                  <a:extLst>
                    <a:ext uri="{9D8B030D-6E8A-4147-A177-3AD203B41FA5}">
                      <a16:colId xmlns:a16="http://schemas.microsoft.com/office/drawing/2014/main" val="152712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79947"/>
                  </a:ext>
                </a:extLst>
              </a:tr>
            </a:tbl>
          </a:graphicData>
        </a:graphic>
      </p:graphicFrame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3308BE7B-3651-8349-82B6-D8D61C4CE549}"/>
              </a:ext>
            </a:extLst>
          </p:cNvPr>
          <p:cNvGraphicFramePr>
            <a:graphicFrameLocks/>
          </p:cNvGraphicFramePr>
          <p:nvPr/>
        </p:nvGraphicFramePr>
        <p:xfrm>
          <a:off x="7949871" y="4947803"/>
          <a:ext cx="2707640" cy="3708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920914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543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06394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09309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00298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77981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073681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698168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7187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53076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4286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3634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6578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725430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09B82D-A133-874D-B461-1B45C8E2AFB9}"/>
              </a:ext>
            </a:extLst>
          </p:cNvPr>
          <p:cNvCxnSpPr>
            <a:cxnSpLocks/>
          </p:cNvCxnSpPr>
          <p:nvPr/>
        </p:nvCxnSpPr>
        <p:spPr>
          <a:xfrm>
            <a:off x="7089684" y="5143258"/>
            <a:ext cx="860187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5CD74D3-36BE-0F43-9EBB-48E162DF0336}"/>
              </a:ext>
            </a:extLst>
          </p:cNvPr>
          <p:cNvSpPr/>
          <p:nvPr/>
        </p:nvSpPr>
        <p:spPr>
          <a:xfrm flipH="1">
            <a:off x="10885160" y="4932567"/>
            <a:ext cx="1227566" cy="37084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Stack</a:t>
            </a:r>
          </a:p>
        </p:txBody>
      </p:sp>
      <p:graphicFrame>
        <p:nvGraphicFramePr>
          <p:cNvPr id="33" name="Content Placeholder 5">
            <a:extLst>
              <a:ext uri="{FF2B5EF4-FFF2-40B4-BE49-F238E27FC236}">
                <a16:creationId xmlns:a16="http://schemas.microsoft.com/office/drawing/2014/main" id="{F72422EC-2739-9047-B354-8ED8C1881D07}"/>
              </a:ext>
            </a:extLst>
          </p:cNvPr>
          <p:cNvGraphicFramePr>
            <a:graphicFrameLocks/>
          </p:cNvGraphicFramePr>
          <p:nvPr/>
        </p:nvGraphicFramePr>
        <p:xfrm>
          <a:off x="8959729" y="4035313"/>
          <a:ext cx="1666240" cy="3708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920914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68404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532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95476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4249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88608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6561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29647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725430"/>
                  </a:ext>
                </a:extLst>
              </a:tr>
            </a:tbl>
          </a:graphicData>
        </a:graphic>
      </p:graphicFrame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5847104-A8D8-944E-99CB-8A3C65FD33DB}"/>
              </a:ext>
            </a:extLst>
          </p:cNvPr>
          <p:cNvSpPr/>
          <p:nvPr/>
        </p:nvSpPr>
        <p:spPr>
          <a:xfrm flipH="1">
            <a:off x="10885160" y="4220492"/>
            <a:ext cx="1227566" cy="37084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Shared</a:t>
            </a:r>
          </a:p>
        </p:txBody>
      </p:sp>
      <p:graphicFrame>
        <p:nvGraphicFramePr>
          <p:cNvPr id="35" name="Content Placeholder 5">
            <a:extLst>
              <a:ext uri="{FF2B5EF4-FFF2-40B4-BE49-F238E27FC236}">
                <a16:creationId xmlns:a16="http://schemas.microsoft.com/office/drawing/2014/main" id="{E952F10C-8D6D-5E48-9D87-42B7D287F7A5}"/>
              </a:ext>
            </a:extLst>
          </p:cNvPr>
          <p:cNvGraphicFramePr>
            <a:graphicFrameLocks/>
          </p:cNvGraphicFramePr>
          <p:nvPr/>
        </p:nvGraphicFramePr>
        <p:xfrm>
          <a:off x="9055303" y="4145299"/>
          <a:ext cx="1666240" cy="3708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920914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68404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532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95476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4249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88608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6561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29647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725430"/>
                  </a:ext>
                </a:extLst>
              </a:tr>
            </a:tbl>
          </a:graphicData>
        </a:graphic>
      </p:graphicFrame>
      <p:sp>
        <p:nvSpPr>
          <p:cNvPr id="19" name="Left Brace 18">
            <a:extLst>
              <a:ext uri="{FF2B5EF4-FFF2-40B4-BE49-F238E27FC236}">
                <a16:creationId xmlns:a16="http://schemas.microsoft.com/office/drawing/2014/main" id="{25D40430-934C-F34E-9B4B-6B4F25A32DA8}"/>
              </a:ext>
            </a:extLst>
          </p:cNvPr>
          <p:cNvSpPr/>
          <p:nvPr/>
        </p:nvSpPr>
        <p:spPr>
          <a:xfrm rot="16200000">
            <a:off x="9118274" y="4248177"/>
            <a:ext cx="370830" cy="27076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38CC94-6149-8D44-9025-ACBBB7A3362E}"/>
              </a:ext>
            </a:extLst>
          </p:cNvPr>
          <p:cNvSpPr txBox="1"/>
          <p:nvPr/>
        </p:nvSpPr>
        <p:spPr>
          <a:xfrm>
            <a:off x="8702040" y="5867400"/>
            <a:ext cx="119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512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19848-FDE7-5747-8031-B1DDC7DD1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002436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Arithmetic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Load/Store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Jmp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Kernel API</a:t>
            </a:r>
          </a:p>
        </p:txBody>
      </p:sp>
    </p:spTree>
    <p:extLst>
      <p:ext uri="{BB962C8B-B14F-4D97-AF65-F5344CB8AC3E}">
        <p14:creationId xmlns:p14="http://schemas.microsoft.com/office/powerpoint/2010/main" val="86722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74F9771-3D05-5E4D-B526-B122173A38F3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7184383" y="3145857"/>
            <a:ext cx="3537160" cy="77954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586A96E-8075-F646-A525-5626B30B1CC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184384" y="3172741"/>
            <a:ext cx="2272245" cy="27314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187B93-613B-AF44-A827-6645123170DE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7184384" y="2957530"/>
            <a:ext cx="692679" cy="1693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063146-E234-9341-A818-15B493CB0CC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456629" y="2243117"/>
            <a:ext cx="1264914" cy="557995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BA8A9A-9AE6-0048-BD57-BDF762F90566}"/>
              </a:ext>
            </a:extLst>
          </p:cNvPr>
          <p:cNvCxnSpPr>
            <a:cxnSpLocks/>
          </p:cNvCxnSpPr>
          <p:nvPr/>
        </p:nvCxnSpPr>
        <p:spPr>
          <a:xfrm flipH="1">
            <a:off x="7877063" y="2224859"/>
            <a:ext cx="709588" cy="513737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938A43-DA80-4542-9E71-B8B2DB0D86F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7184387" y="2057697"/>
            <a:ext cx="1007328" cy="442997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C1B9EC-8BA5-DE4E-AA4B-F5A6FA36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7859564" cy="1596177"/>
          </a:xfrm>
        </p:spPr>
        <p:txBody>
          <a:bodyPr>
            <a:normAutofit/>
          </a:bodyPr>
          <a:lstStyle/>
          <a:p>
            <a:r>
              <a:rPr lang="en-US" sz="4000" dirty="0"/>
              <a:t>Running Example: Packet Filter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9DC7BA-D907-2E46-AA28-7776AA85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69" y="1986860"/>
            <a:ext cx="4429010" cy="405079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r2 = *(u32*)(r1 + 0)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r3 = r2 + 8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r4 = *(u32*)(r1 + 4)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r3 &gt; r4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exit 1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r5 = *(u64*)(r2)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r5 = 0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exit 1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exit 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305800-ADD4-9844-B023-C069B894463D}"/>
              </a:ext>
            </a:extLst>
          </p:cNvPr>
          <p:cNvGraphicFramePr>
            <a:graphicFrameLocks noGrp="1"/>
          </p:cNvGraphicFramePr>
          <p:nvPr/>
        </p:nvGraphicFramePr>
        <p:xfrm>
          <a:off x="6470511" y="1871709"/>
          <a:ext cx="717163" cy="3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163">
                  <a:extLst>
                    <a:ext uri="{9D8B030D-6E8A-4147-A177-3AD203B41FA5}">
                      <a16:colId xmlns:a16="http://schemas.microsoft.com/office/drawing/2014/main" val="1527120244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799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930EFD-A2DD-0049-BA51-288917B8F7FC}"/>
              </a:ext>
            </a:extLst>
          </p:cNvPr>
          <p:cNvGraphicFramePr>
            <a:graphicFrameLocks noGrp="1"/>
          </p:cNvGraphicFramePr>
          <p:nvPr/>
        </p:nvGraphicFramePr>
        <p:xfrm>
          <a:off x="6467224" y="2315274"/>
          <a:ext cx="717163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163">
                  <a:extLst>
                    <a:ext uri="{9D8B030D-6E8A-4147-A177-3AD203B41FA5}">
                      <a16:colId xmlns:a16="http://schemas.microsoft.com/office/drawing/2014/main" val="152712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799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11E616-B9A9-C946-9D15-4495D59E458E}"/>
              </a:ext>
            </a:extLst>
          </p:cNvPr>
          <p:cNvGraphicFramePr>
            <a:graphicFrameLocks noGrp="1"/>
          </p:cNvGraphicFramePr>
          <p:nvPr/>
        </p:nvGraphicFramePr>
        <p:xfrm>
          <a:off x="6467221" y="2789045"/>
          <a:ext cx="717163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163">
                  <a:extLst>
                    <a:ext uri="{9D8B030D-6E8A-4147-A177-3AD203B41FA5}">
                      <a16:colId xmlns:a16="http://schemas.microsoft.com/office/drawing/2014/main" val="152712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7994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58704D-5BBB-B84B-AA45-2A17D06E8D5E}"/>
              </a:ext>
            </a:extLst>
          </p:cNvPr>
          <p:cNvGraphicFramePr>
            <a:graphicFrameLocks noGrp="1"/>
          </p:cNvGraphicFramePr>
          <p:nvPr/>
        </p:nvGraphicFramePr>
        <p:xfrm>
          <a:off x="6467221" y="3260465"/>
          <a:ext cx="717163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163">
                  <a:extLst>
                    <a:ext uri="{9D8B030D-6E8A-4147-A177-3AD203B41FA5}">
                      <a16:colId xmlns:a16="http://schemas.microsoft.com/office/drawing/2014/main" val="152712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7994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37BBF35-EFAF-384F-A714-76D1D88F69AD}"/>
              </a:ext>
            </a:extLst>
          </p:cNvPr>
          <p:cNvGraphicFramePr>
            <a:graphicFrameLocks noGrp="1"/>
          </p:cNvGraphicFramePr>
          <p:nvPr/>
        </p:nvGraphicFramePr>
        <p:xfrm>
          <a:off x="6467222" y="4942372"/>
          <a:ext cx="717163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163">
                  <a:extLst>
                    <a:ext uri="{9D8B030D-6E8A-4147-A177-3AD203B41FA5}">
                      <a16:colId xmlns:a16="http://schemas.microsoft.com/office/drawing/2014/main" val="152712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r10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7994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C19A28D-07C6-B64E-8D09-8FE4E3F538A6}"/>
              </a:ext>
            </a:extLst>
          </p:cNvPr>
          <p:cNvSpPr txBox="1"/>
          <p:nvPr/>
        </p:nvSpPr>
        <p:spPr>
          <a:xfrm>
            <a:off x="6642325" y="4388129"/>
            <a:ext cx="527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0D70DA87-1F67-4743-8047-309C3AD19DC7}"/>
              </a:ext>
            </a:extLst>
          </p:cNvPr>
          <p:cNvGraphicFramePr>
            <a:graphicFrameLocks/>
          </p:cNvGraphicFramePr>
          <p:nvPr/>
        </p:nvGraphicFramePr>
        <p:xfrm>
          <a:off x="8191715" y="1872277"/>
          <a:ext cx="252982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276">
                  <a:extLst>
                    <a:ext uri="{9D8B030D-6E8A-4147-A177-3AD203B41FA5}">
                      <a16:colId xmlns:a16="http://schemas.microsoft.com/office/drawing/2014/main" val="2704216306"/>
                    </a:ext>
                  </a:extLst>
                </a:gridCol>
                <a:gridCol w="843276">
                  <a:extLst>
                    <a:ext uri="{9D8B030D-6E8A-4147-A177-3AD203B41FA5}">
                      <a16:colId xmlns:a16="http://schemas.microsoft.com/office/drawing/2014/main" val="970622539"/>
                    </a:ext>
                  </a:extLst>
                </a:gridCol>
                <a:gridCol w="421638">
                  <a:extLst>
                    <a:ext uri="{9D8B030D-6E8A-4147-A177-3AD203B41FA5}">
                      <a16:colId xmlns:a16="http://schemas.microsoft.com/office/drawing/2014/main" val="4074354920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2369279890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334794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725430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9826119-0B5B-4A42-9807-403B30C321E8}"/>
              </a:ext>
            </a:extLst>
          </p:cNvPr>
          <p:cNvSpPr/>
          <p:nvPr/>
        </p:nvSpPr>
        <p:spPr>
          <a:xfrm flipH="1">
            <a:off x="10792983" y="1871709"/>
            <a:ext cx="1227566" cy="37084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Context</a:t>
            </a:r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15C2A44A-95CE-304E-93B4-8CCF6D0B496E}"/>
              </a:ext>
            </a:extLst>
          </p:cNvPr>
          <p:cNvGraphicFramePr>
            <a:graphicFrameLocks/>
          </p:cNvGraphicFramePr>
          <p:nvPr/>
        </p:nvGraphicFramePr>
        <p:xfrm>
          <a:off x="7877063" y="2772110"/>
          <a:ext cx="2915920" cy="3708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547354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46431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51559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39350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98842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773664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479441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073681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698168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7187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53076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4286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3634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6578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25430"/>
                  </a:ext>
                </a:extLst>
              </a:tr>
            </a:tbl>
          </a:graphicData>
        </a:graphic>
      </p:graphicFrame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6AA9D53-0ECD-0446-91CE-650A065AD697}"/>
              </a:ext>
            </a:extLst>
          </p:cNvPr>
          <p:cNvSpPr/>
          <p:nvPr/>
        </p:nvSpPr>
        <p:spPr>
          <a:xfrm flipH="1">
            <a:off x="10792983" y="2769204"/>
            <a:ext cx="1227566" cy="37084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Packet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D693AAC4-E992-6D47-97AA-0ED33F2DF93E}"/>
              </a:ext>
            </a:extLst>
          </p:cNvPr>
          <p:cNvGraphicFramePr>
            <a:graphicFrameLocks noGrp="1"/>
          </p:cNvGraphicFramePr>
          <p:nvPr/>
        </p:nvGraphicFramePr>
        <p:xfrm>
          <a:off x="6467220" y="3739983"/>
          <a:ext cx="717163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163">
                  <a:extLst>
                    <a:ext uri="{9D8B030D-6E8A-4147-A177-3AD203B41FA5}">
                      <a16:colId xmlns:a16="http://schemas.microsoft.com/office/drawing/2014/main" val="152712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779947"/>
                  </a:ext>
                </a:extLst>
              </a:tr>
            </a:tbl>
          </a:graphicData>
        </a:graphic>
      </p:graphicFrame>
      <p:graphicFrame>
        <p:nvGraphicFramePr>
          <p:cNvPr id="24" name="Content Placeholder 5">
            <a:extLst>
              <a:ext uri="{FF2B5EF4-FFF2-40B4-BE49-F238E27FC236}">
                <a16:creationId xmlns:a16="http://schemas.microsoft.com/office/drawing/2014/main" id="{3308BE7B-3651-8349-82B6-D8D61C4CE549}"/>
              </a:ext>
            </a:extLst>
          </p:cNvPr>
          <p:cNvGraphicFramePr>
            <a:graphicFrameLocks/>
          </p:cNvGraphicFramePr>
          <p:nvPr/>
        </p:nvGraphicFramePr>
        <p:xfrm>
          <a:off x="7949871" y="4947803"/>
          <a:ext cx="2707640" cy="3708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920914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405435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06394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09309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300298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779817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073681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698168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7187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53076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4286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436342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6578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725430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09B82D-A133-874D-B461-1B45C8E2AFB9}"/>
              </a:ext>
            </a:extLst>
          </p:cNvPr>
          <p:cNvCxnSpPr>
            <a:cxnSpLocks/>
          </p:cNvCxnSpPr>
          <p:nvPr/>
        </p:nvCxnSpPr>
        <p:spPr>
          <a:xfrm>
            <a:off x="7089684" y="5143258"/>
            <a:ext cx="860187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5CD74D3-36BE-0F43-9EBB-48E162DF0336}"/>
              </a:ext>
            </a:extLst>
          </p:cNvPr>
          <p:cNvSpPr/>
          <p:nvPr/>
        </p:nvSpPr>
        <p:spPr>
          <a:xfrm flipH="1">
            <a:off x="10885160" y="4932567"/>
            <a:ext cx="1227566" cy="37084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Stack</a:t>
            </a:r>
          </a:p>
        </p:txBody>
      </p:sp>
      <p:graphicFrame>
        <p:nvGraphicFramePr>
          <p:cNvPr id="33" name="Content Placeholder 5">
            <a:extLst>
              <a:ext uri="{FF2B5EF4-FFF2-40B4-BE49-F238E27FC236}">
                <a16:creationId xmlns:a16="http://schemas.microsoft.com/office/drawing/2014/main" id="{F72422EC-2739-9047-B354-8ED8C1881D07}"/>
              </a:ext>
            </a:extLst>
          </p:cNvPr>
          <p:cNvGraphicFramePr>
            <a:graphicFrameLocks/>
          </p:cNvGraphicFramePr>
          <p:nvPr/>
        </p:nvGraphicFramePr>
        <p:xfrm>
          <a:off x="8959729" y="4035313"/>
          <a:ext cx="1666240" cy="3708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920914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68404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532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95476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4249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88608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6561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29647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725430"/>
                  </a:ext>
                </a:extLst>
              </a:tr>
            </a:tbl>
          </a:graphicData>
        </a:graphic>
      </p:graphicFrame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5847104-A8D8-944E-99CB-8A3C65FD33DB}"/>
              </a:ext>
            </a:extLst>
          </p:cNvPr>
          <p:cNvSpPr/>
          <p:nvPr/>
        </p:nvSpPr>
        <p:spPr>
          <a:xfrm flipH="1">
            <a:off x="10885160" y="4220492"/>
            <a:ext cx="1227566" cy="37084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Shared</a:t>
            </a:r>
          </a:p>
        </p:txBody>
      </p:sp>
      <p:graphicFrame>
        <p:nvGraphicFramePr>
          <p:cNvPr id="35" name="Content Placeholder 5">
            <a:extLst>
              <a:ext uri="{FF2B5EF4-FFF2-40B4-BE49-F238E27FC236}">
                <a16:creationId xmlns:a16="http://schemas.microsoft.com/office/drawing/2014/main" id="{E952F10C-8D6D-5E48-9D87-42B7D287F7A5}"/>
              </a:ext>
            </a:extLst>
          </p:cNvPr>
          <p:cNvGraphicFramePr>
            <a:graphicFrameLocks/>
          </p:cNvGraphicFramePr>
          <p:nvPr/>
        </p:nvGraphicFramePr>
        <p:xfrm>
          <a:off x="9055303" y="4145299"/>
          <a:ext cx="1666240" cy="3708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920914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68404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532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195476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4249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88608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6561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29647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725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5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CD0618C6-38A9-BA40-87C8-F1A965D1D2FA}"/>
              </a:ext>
            </a:extLst>
          </p:cNvPr>
          <p:cNvGrpSpPr/>
          <p:nvPr/>
        </p:nvGrpSpPr>
        <p:grpSpPr>
          <a:xfrm>
            <a:off x="5280172" y="3748466"/>
            <a:ext cx="1823085" cy="1012825"/>
            <a:chOff x="33926" y="3038475"/>
            <a:chExt cx="1823085" cy="1012825"/>
          </a:xfrm>
          <a:solidFill>
            <a:srgbClr val="FFFF00"/>
          </a:solidFill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F75E409E-1330-014A-8CA4-719EF4A1C729}"/>
                </a:ext>
              </a:extLst>
            </p:cNvPr>
            <p:cNvSpPr/>
            <p:nvPr/>
          </p:nvSpPr>
          <p:spPr>
            <a:xfrm>
              <a:off x="33926" y="3038475"/>
              <a:ext cx="1823085" cy="101282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ounded Rectangle 4">
              <a:extLst>
                <a:ext uri="{FF2B5EF4-FFF2-40B4-BE49-F238E27FC236}">
                  <a16:creationId xmlns:a16="http://schemas.microsoft.com/office/drawing/2014/main" id="{F8FD5B7B-B726-5541-9FBE-1D88DAB87DB8}"/>
                </a:ext>
              </a:extLst>
            </p:cNvPr>
            <p:cNvSpPr txBox="1"/>
            <p:nvPr/>
          </p:nvSpPr>
          <p:spPr>
            <a:xfrm>
              <a:off x="63591" y="3068140"/>
              <a:ext cx="1763755" cy="95349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400" kern="1200" dirty="0">
                  <a:solidFill>
                    <a:schemeClr val="tx1"/>
                  </a:solidFill>
                </a:rPr>
                <a:t>P</a:t>
              </a:r>
            </a:p>
          </p:txBody>
        </p:sp>
      </p:grpSp>
      <p:sp>
        <p:nvSpPr>
          <p:cNvPr id="80" name="Round Diagonal Corner Rectangle 79">
            <a:extLst>
              <a:ext uri="{FF2B5EF4-FFF2-40B4-BE49-F238E27FC236}">
                <a16:creationId xmlns:a16="http://schemas.microsoft.com/office/drawing/2014/main" id="{551B6292-6082-3741-8C2C-E6B50844ED44}"/>
              </a:ext>
            </a:extLst>
          </p:cNvPr>
          <p:cNvSpPr/>
          <p:nvPr/>
        </p:nvSpPr>
        <p:spPr>
          <a:xfrm>
            <a:off x="4451686" y="2188183"/>
            <a:ext cx="3327816" cy="4051300"/>
          </a:xfrm>
          <a:prstGeom prst="round2Diag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1B9EC-8BA5-DE4E-AA4B-F5A6FA36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7859564" cy="1596177"/>
          </a:xfrm>
        </p:spPr>
        <p:txBody>
          <a:bodyPr>
            <a:normAutofit/>
          </a:bodyPr>
          <a:lstStyle/>
          <a:p>
            <a:r>
              <a:rPr lang="en-US" sz="4000" dirty="0"/>
              <a:t>Execution model: Compilation</a:t>
            </a:r>
          </a:p>
        </p:txBody>
      </p:sp>
      <p:sp>
        <p:nvSpPr>
          <p:cNvPr id="71" name="Round Diagonal Corner Rectangle 70">
            <a:extLst>
              <a:ext uri="{FF2B5EF4-FFF2-40B4-BE49-F238E27FC236}">
                <a16:creationId xmlns:a16="http://schemas.microsoft.com/office/drawing/2014/main" id="{7B9EF2C4-1A19-3042-959B-957CA0D486BA}"/>
              </a:ext>
            </a:extLst>
          </p:cNvPr>
          <p:cNvSpPr/>
          <p:nvPr/>
        </p:nvSpPr>
        <p:spPr>
          <a:xfrm>
            <a:off x="7779896" y="2188183"/>
            <a:ext cx="3327816" cy="405130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kernel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F8CE33-28FA-8440-B945-B23970AF998B}"/>
              </a:ext>
            </a:extLst>
          </p:cNvPr>
          <p:cNvSpPr/>
          <p:nvPr/>
        </p:nvSpPr>
        <p:spPr>
          <a:xfrm>
            <a:off x="9339519" y="3573329"/>
            <a:ext cx="1183390" cy="1187961"/>
          </a:xfrm>
          <a:prstGeom prst="rect">
            <a:avLst/>
          </a:prstGeom>
          <a:solidFill>
            <a:srgbClr val="1E551D"/>
          </a:solidFill>
          <a:ln>
            <a:solidFill>
              <a:srgbClr val="1E55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6CAC8D9F-B33D-6E4C-A19C-E2FF69C7926E}"/>
              </a:ext>
            </a:extLst>
          </p:cNvPr>
          <p:cNvSpPr txBox="1"/>
          <p:nvPr/>
        </p:nvSpPr>
        <p:spPr>
          <a:xfrm>
            <a:off x="6275352" y="4396458"/>
            <a:ext cx="763850" cy="275860"/>
          </a:xfrm>
          <a:prstGeom prst="rect">
            <a:avLst/>
          </a:prstGeom>
          <a:solidFill>
            <a:schemeClr val="accent2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7640" tIns="167640" rIns="167640" bIns="167640" numCol="1" spcCol="1270" anchor="ctr" anchorCtr="0">
            <a:noAutofit/>
          </a:bodyPr>
          <a:lstStyle/>
          <a:p>
            <a:pPr marL="0" lvl="0" indent="0" algn="ctr" defTabSz="1955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/>
              <a:t>eBPF</a:t>
            </a:r>
            <a:endParaRPr lang="en-US" sz="1200" kern="1200" dirty="0"/>
          </a:p>
        </p:txBody>
      </p:sp>
      <p:sp>
        <p:nvSpPr>
          <p:cNvPr id="26" name="Rounded Rectangle 4">
            <a:extLst>
              <a:ext uri="{FF2B5EF4-FFF2-40B4-BE49-F238E27FC236}">
                <a16:creationId xmlns:a16="http://schemas.microsoft.com/office/drawing/2014/main" id="{35FA66FB-B30C-0F48-9A3E-3F438011D84D}"/>
              </a:ext>
            </a:extLst>
          </p:cNvPr>
          <p:cNvSpPr txBox="1"/>
          <p:nvPr/>
        </p:nvSpPr>
        <p:spPr>
          <a:xfrm>
            <a:off x="9649305" y="4410746"/>
            <a:ext cx="763850" cy="275860"/>
          </a:xfrm>
          <a:prstGeom prst="rect">
            <a:avLst/>
          </a:prstGeom>
          <a:solidFill>
            <a:schemeClr val="accent2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7640" tIns="167640" rIns="167640" bIns="167640" numCol="1" spcCol="1270" anchor="ctr" anchorCtr="0">
            <a:noAutofit/>
          </a:bodyPr>
          <a:lstStyle/>
          <a:p>
            <a:pPr marL="0" lvl="0" indent="0" algn="ctr" defTabSz="1955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/>
              <a:t>x86</a:t>
            </a:r>
          </a:p>
        </p:txBody>
      </p:sp>
    </p:spTree>
    <p:extLst>
      <p:ext uri="{BB962C8B-B14F-4D97-AF65-F5344CB8AC3E}">
        <p14:creationId xmlns:p14="http://schemas.microsoft.com/office/powerpoint/2010/main" val="12026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11111E-6 L 0.2767 0.0013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3.75E-6 0.1402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6" grpId="0" animBg="1"/>
      <p:bldP spid="26" grpId="1" animBg="1"/>
      <p:bldP spid="26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CD0618C6-38A9-BA40-87C8-F1A965D1D2FA}"/>
              </a:ext>
            </a:extLst>
          </p:cNvPr>
          <p:cNvGrpSpPr/>
          <p:nvPr/>
        </p:nvGrpSpPr>
        <p:grpSpPr>
          <a:xfrm>
            <a:off x="5280172" y="3748466"/>
            <a:ext cx="1823085" cy="1012825"/>
            <a:chOff x="33926" y="3038475"/>
            <a:chExt cx="1823085" cy="1012825"/>
          </a:xfrm>
          <a:solidFill>
            <a:srgbClr val="FFFF00"/>
          </a:solidFill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F75E409E-1330-014A-8CA4-719EF4A1C729}"/>
                </a:ext>
              </a:extLst>
            </p:cNvPr>
            <p:cNvSpPr/>
            <p:nvPr/>
          </p:nvSpPr>
          <p:spPr>
            <a:xfrm>
              <a:off x="33926" y="3038475"/>
              <a:ext cx="1823085" cy="101282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ounded Rectangle 4">
              <a:extLst>
                <a:ext uri="{FF2B5EF4-FFF2-40B4-BE49-F238E27FC236}">
                  <a16:creationId xmlns:a16="http://schemas.microsoft.com/office/drawing/2014/main" id="{F8FD5B7B-B726-5541-9FBE-1D88DAB87DB8}"/>
                </a:ext>
              </a:extLst>
            </p:cNvPr>
            <p:cNvSpPr txBox="1"/>
            <p:nvPr/>
          </p:nvSpPr>
          <p:spPr>
            <a:xfrm>
              <a:off x="63591" y="3068140"/>
              <a:ext cx="1763755" cy="95349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400" kern="1200" dirty="0">
                  <a:solidFill>
                    <a:schemeClr val="tx1"/>
                  </a:solidFill>
                </a:rPr>
                <a:t>P</a:t>
              </a:r>
            </a:p>
          </p:txBody>
        </p:sp>
      </p:grpSp>
      <p:sp>
        <p:nvSpPr>
          <p:cNvPr id="80" name="Round Diagonal Corner Rectangle 79">
            <a:extLst>
              <a:ext uri="{FF2B5EF4-FFF2-40B4-BE49-F238E27FC236}">
                <a16:creationId xmlns:a16="http://schemas.microsoft.com/office/drawing/2014/main" id="{551B6292-6082-3741-8C2C-E6B50844ED44}"/>
              </a:ext>
            </a:extLst>
          </p:cNvPr>
          <p:cNvSpPr/>
          <p:nvPr/>
        </p:nvSpPr>
        <p:spPr>
          <a:xfrm>
            <a:off x="4451686" y="2188183"/>
            <a:ext cx="3327816" cy="4051300"/>
          </a:xfrm>
          <a:prstGeom prst="round2Diag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process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1B9EC-8BA5-DE4E-AA4B-F5A6FA36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43230" cy="1596177"/>
          </a:xfrm>
        </p:spPr>
        <p:txBody>
          <a:bodyPr>
            <a:normAutofit/>
          </a:bodyPr>
          <a:lstStyle/>
          <a:p>
            <a:r>
              <a:rPr lang="en-US" sz="4000" dirty="0"/>
              <a:t>Execution model: Verification + Compilation</a:t>
            </a:r>
          </a:p>
        </p:txBody>
      </p:sp>
      <p:sp>
        <p:nvSpPr>
          <p:cNvPr id="71" name="Round Diagonal Corner Rectangle 70">
            <a:extLst>
              <a:ext uri="{FF2B5EF4-FFF2-40B4-BE49-F238E27FC236}">
                <a16:creationId xmlns:a16="http://schemas.microsoft.com/office/drawing/2014/main" id="{7B9EF2C4-1A19-3042-959B-957CA0D486BA}"/>
              </a:ext>
            </a:extLst>
          </p:cNvPr>
          <p:cNvSpPr/>
          <p:nvPr/>
        </p:nvSpPr>
        <p:spPr>
          <a:xfrm>
            <a:off x="7779896" y="2188183"/>
            <a:ext cx="3327816" cy="405130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kernel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42202F4-CAA2-744A-816F-55761E920121}"/>
              </a:ext>
            </a:extLst>
          </p:cNvPr>
          <p:cNvSpPr/>
          <p:nvPr/>
        </p:nvSpPr>
        <p:spPr>
          <a:xfrm>
            <a:off x="8011067" y="3573329"/>
            <a:ext cx="1183390" cy="1187961"/>
          </a:xfrm>
          <a:prstGeom prst="rect">
            <a:avLst/>
          </a:prstGeom>
          <a:gradFill>
            <a:gsLst>
              <a:gs pos="11000">
                <a:schemeClr val="accent2"/>
              </a:gs>
              <a:gs pos="68000">
                <a:srgbClr val="1E551D"/>
              </a:gs>
            </a:gsLst>
            <a:lin ang="0" scaled="0"/>
          </a:gradFill>
          <a:ln>
            <a:solidFill>
              <a:srgbClr val="1E55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verifier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EF8CE33-28FA-8440-B945-B23970AF998B}"/>
              </a:ext>
            </a:extLst>
          </p:cNvPr>
          <p:cNvSpPr/>
          <p:nvPr/>
        </p:nvSpPr>
        <p:spPr>
          <a:xfrm>
            <a:off x="9339519" y="3573329"/>
            <a:ext cx="1183390" cy="1187961"/>
          </a:xfrm>
          <a:prstGeom prst="rect">
            <a:avLst/>
          </a:prstGeom>
          <a:solidFill>
            <a:srgbClr val="1E551D"/>
          </a:solidFill>
          <a:ln>
            <a:solidFill>
              <a:srgbClr val="1E55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6CAC8D9F-B33D-6E4C-A19C-E2FF69C7926E}"/>
              </a:ext>
            </a:extLst>
          </p:cNvPr>
          <p:cNvSpPr txBox="1"/>
          <p:nvPr/>
        </p:nvSpPr>
        <p:spPr>
          <a:xfrm>
            <a:off x="6275352" y="4396458"/>
            <a:ext cx="763850" cy="275860"/>
          </a:xfrm>
          <a:prstGeom prst="rect">
            <a:avLst/>
          </a:prstGeom>
          <a:solidFill>
            <a:schemeClr val="accent2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7640" tIns="167640" rIns="167640" bIns="167640" numCol="1" spcCol="1270" anchor="ctr" anchorCtr="0">
            <a:noAutofit/>
          </a:bodyPr>
          <a:lstStyle/>
          <a:p>
            <a:pPr marL="0" lvl="0" indent="0" algn="ctr" defTabSz="1955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/>
              <a:t>eBPF</a:t>
            </a:r>
            <a:endParaRPr lang="en-US" sz="1200" kern="1200" dirty="0"/>
          </a:p>
        </p:txBody>
      </p:sp>
      <p:sp>
        <p:nvSpPr>
          <p:cNvPr id="26" name="Rounded Rectangle 4">
            <a:extLst>
              <a:ext uri="{FF2B5EF4-FFF2-40B4-BE49-F238E27FC236}">
                <a16:creationId xmlns:a16="http://schemas.microsoft.com/office/drawing/2014/main" id="{35FA66FB-B30C-0F48-9A3E-3F438011D84D}"/>
              </a:ext>
            </a:extLst>
          </p:cNvPr>
          <p:cNvSpPr txBox="1"/>
          <p:nvPr/>
        </p:nvSpPr>
        <p:spPr>
          <a:xfrm>
            <a:off x="9649305" y="4410746"/>
            <a:ext cx="763850" cy="275860"/>
          </a:xfrm>
          <a:prstGeom prst="rect">
            <a:avLst/>
          </a:prstGeom>
          <a:solidFill>
            <a:srgbClr val="1E551D"/>
          </a:solidFill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7640" tIns="167640" rIns="167640" bIns="167640" numCol="1" spcCol="1270" anchor="ctr" anchorCtr="0">
            <a:noAutofit/>
          </a:bodyPr>
          <a:lstStyle/>
          <a:p>
            <a:pPr marL="0" lvl="0" indent="0" algn="ctr" defTabSz="19558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dirty="0"/>
              <a:t>x86</a:t>
            </a:r>
          </a:p>
        </p:txBody>
      </p:sp>
    </p:spTree>
    <p:extLst>
      <p:ext uri="{BB962C8B-B14F-4D97-AF65-F5344CB8AC3E}">
        <p14:creationId xmlns:p14="http://schemas.microsoft.com/office/powerpoint/2010/main" val="163550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11111E-6 L 0.2767 0.0013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551D"/>
                                      </p:to>
                                    </p:animClr>
                                    <p:set>
                                      <p:cBhvr>
                                        <p:cTn id="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3.75E-6 0.14028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1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551D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6" grpId="0" animBg="1"/>
      <p:bldP spid="2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B9EC-8BA5-DE4E-AA4B-F5A6FA36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7859564" cy="1596177"/>
          </a:xfrm>
        </p:spPr>
        <p:txBody>
          <a:bodyPr>
            <a:normAutofit/>
          </a:bodyPr>
          <a:lstStyle/>
          <a:p>
            <a:r>
              <a:rPr lang="en-US" sz="4000" dirty="0"/>
              <a:t>What to Verify?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994C-7D29-EA4F-9B85-D0D7B5D0C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2367092"/>
            <a:ext cx="9973302" cy="34241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Absence of memory errors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No leakage of kernel addresses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Termination</a:t>
            </a:r>
          </a:p>
        </p:txBody>
      </p:sp>
    </p:spTree>
    <p:extLst>
      <p:ext uri="{BB962C8B-B14F-4D97-AF65-F5344CB8AC3E}">
        <p14:creationId xmlns:p14="http://schemas.microsoft.com/office/powerpoint/2010/main" val="1588547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20893</TotalTime>
  <Words>1228</Words>
  <Application>Microsoft Macintosh PowerPoint</Application>
  <PresentationFormat>Widescreen</PresentationFormat>
  <Paragraphs>331</Paragraphs>
  <Slides>25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Cambria Math</vt:lpstr>
      <vt:lpstr>Consolas</vt:lpstr>
      <vt:lpstr>Courier New</vt:lpstr>
      <vt:lpstr>Rockwell</vt:lpstr>
      <vt:lpstr>Rockwell Condensed</vt:lpstr>
      <vt:lpstr>Rockwell Extra Bold</vt:lpstr>
      <vt:lpstr>Wingdings</vt:lpstr>
      <vt:lpstr>Wood Type</vt:lpstr>
      <vt:lpstr>Prevail: Simple and Precise Static Analysis of Untrusted Linux Kernel Extensions</vt:lpstr>
      <vt:lpstr>Static Analysis: Success Stories</vt:lpstr>
      <vt:lpstr>PowerPoint Presentation</vt:lpstr>
      <vt:lpstr>What are Kernel Extensions? </vt:lpstr>
      <vt:lpstr>eBPF</vt:lpstr>
      <vt:lpstr>Running Example: Packet Filter</vt:lpstr>
      <vt:lpstr>Execution model: Compilation</vt:lpstr>
      <vt:lpstr>Execution model: Verification + Compilation</vt:lpstr>
      <vt:lpstr>What to Verify?</vt:lpstr>
      <vt:lpstr>current (Linux) Verifier</vt:lpstr>
      <vt:lpstr>Current (Linux) Verifier</vt:lpstr>
      <vt:lpstr>PowerPoint Presentation</vt:lpstr>
      <vt:lpstr>Modeling PACKET ACCESSES </vt:lpstr>
      <vt:lpstr>PowerPoint Presentation</vt:lpstr>
      <vt:lpstr>Memory Abstract Domain</vt:lpstr>
      <vt:lpstr>Memory Abstract Domain</vt:lpstr>
      <vt:lpstr>Parametric Abstract Domain</vt:lpstr>
      <vt:lpstr>Evaluation</vt:lpstr>
      <vt:lpstr>Numerical Domain Menu</vt:lpstr>
      <vt:lpstr>Precision</vt:lpstr>
      <vt:lpstr>Runtime</vt:lpstr>
      <vt:lpstr>Memory</vt:lpstr>
      <vt:lpstr>Linux vs Prevail</vt:lpstr>
      <vt:lpstr>Conclusions</vt:lpstr>
      <vt:lpstr>Formal Verification as an enabler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&amp; Precise  Static Analysis of Linux Kernel Extensions</dc:title>
  <dc:creator>Elazar Gershuni</dc:creator>
  <cp:lastModifiedBy>Microsoft Office User</cp:lastModifiedBy>
  <cp:revision>237</cp:revision>
  <cp:lastPrinted>2019-05-31T16:09:17Z</cp:lastPrinted>
  <dcterms:created xsi:type="dcterms:W3CDTF">2019-05-31T15:31:39Z</dcterms:created>
  <dcterms:modified xsi:type="dcterms:W3CDTF">2019-07-09T15:46:08Z</dcterms:modified>
</cp:coreProperties>
</file>