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64" r:id="rId9"/>
    <p:sldId id="265" r:id="rId10"/>
    <p:sldId id="259" r:id="rId11"/>
    <p:sldId id="266" r:id="rId12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6" autoAdjust="0"/>
  </p:normalViewPr>
  <p:slideViewPr>
    <p:cSldViewPr snapToGrid="0">
      <p:cViewPr varScale="1">
        <p:scale>
          <a:sx n="99" d="100"/>
          <a:sy n="99" d="100"/>
        </p:scale>
        <p:origin x="16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100FBEE-2010-446D-9321-3825A5913E2C}"/>
    <pc:docChg chg="modSld">
      <pc:chgData name="" userId="" providerId="" clId="Web-{4100FBEE-2010-446D-9321-3825A5913E2C}" dt="2019-08-27T19:30:25.215" v="3" actId="20577"/>
      <pc:docMkLst>
        <pc:docMk/>
      </pc:docMkLst>
      <pc:sldChg chg="addSp delSp modSp">
        <pc:chgData name="" userId="" providerId="" clId="Web-{4100FBEE-2010-446D-9321-3825A5913E2C}" dt="2019-08-27T19:30:25.215" v="3" actId="20577"/>
        <pc:sldMkLst>
          <pc:docMk/>
          <pc:sldMk cId="0" sldId="256"/>
        </pc:sldMkLst>
        <pc:spChg chg="add del mod">
          <ac:chgData name="" userId="" providerId="" clId="Web-{4100FBEE-2010-446D-9321-3825A5913E2C}" dt="2019-08-27T19:30:25.215" v="3" actId="20577"/>
          <ac:spMkLst>
            <pc:docMk/>
            <pc:sldMk cId="0" sldId="256"/>
            <ac:spMk id="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52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99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655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100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368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849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81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2"/>
          <p:cNvSpPr/>
          <p:nvPr/>
        </p:nvSpPr>
        <p:spPr>
          <a:xfrm>
            <a:off x="525069" y="620640"/>
            <a:ext cx="86425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br>
              <a:rPr dirty="0"/>
            </a:b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Отчет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Сравнение сортировок слиянием и выборкой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lang="ru-RU" dirty="0"/>
          </a:p>
          <a:p>
            <a:pPr algn="ctr">
              <a:lnSpc>
                <a:spcPct val="100000"/>
              </a:lnSpc>
            </a:pPr>
            <a:endParaRPr lang="ru-RU" dirty="0"/>
          </a:p>
          <a:p>
            <a:pPr algn="ctr">
              <a:lnSpc>
                <a:spcPct val="100000"/>
              </a:lnSpc>
            </a:pPr>
            <a:endParaRPr lang="ru-RU" dirty="0"/>
          </a:p>
          <a:p>
            <a:pPr algn="ctr">
              <a:lnSpc>
                <a:spcPct val="100000"/>
              </a:lnSpc>
            </a:pPr>
            <a:endParaRPr lang="ru-RU" dirty="0"/>
          </a:p>
          <a:p>
            <a:pPr algn="ctr">
              <a:lnSpc>
                <a:spcPct val="100000"/>
              </a:lnSpc>
            </a:pPr>
            <a:endParaRPr lang="ru-RU" dirty="0"/>
          </a:p>
          <a:p>
            <a:pPr algn="ctr">
              <a:lnSpc>
                <a:spcPct val="100000"/>
              </a:lnSpc>
            </a:pP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22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8FE10-EC36-6058-AF91-6C1F51AF7725}"/>
              </a:ext>
            </a:extLst>
          </p:cNvPr>
          <p:cNvSpPr txBox="1"/>
          <p:nvPr/>
        </p:nvSpPr>
        <p:spPr>
          <a:xfrm>
            <a:off x="1340582" y="3660760"/>
            <a:ext cx="31596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Выполнили студенты группы ИУ4-21Б</a:t>
            </a:r>
            <a:br>
              <a:rPr lang="ru-RU" sz="1400" dirty="0"/>
            </a:b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Карышев Б.В.</a:t>
            </a:r>
          </a:p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F228B"/>
                </a:solidFill>
                <a:latin typeface="Times New Roman"/>
              </a:rPr>
              <a:t>Сальников Н. К.</a:t>
            </a:r>
          </a:p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F228B"/>
                </a:solidFill>
                <a:latin typeface="Times New Roman"/>
              </a:rPr>
              <a:t>Казаков И. И.</a:t>
            </a:r>
          </a:p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F228B"/>
                </a:solidFill>
                <a:latin typeface="Times New Roman"/>
              </a:rPr>
              <a:t>Зайцев А. К.</a:t>
            </a:r>
          </a:p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F228B"/>
                </a:solidFill>
                <a:latin typeface="Times New Roman"/>
              </a:rPr>
              <a:t>Бабич А.А</a:t>
            </a:r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9168A-06F6-F979-3457-59342B31E97B}"/>
              </a:ext>
            </a:extLst>
          </p:cNvPr>
          <p:cNvSpPr txBox="1"/>
          <p:nvPr/>
        </p:nvSpPr>
        <p:spPr>
          <a:xfrm>
            <a:off x="5250730" y="3695307"/>
            <a:ext cx="2960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Проверил: д.т.н., профессор, профессор</a:t>
            </a:r>
            <a:br>
              <a:rPr lang="ru-RU" sz="1400" dirty="0"/>
            </a:b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каф. ИУ-4</a:t>
            </a:r>
            <a:br>
              <a:rPr lang="ru-RU" sz="1400" dirty="0"/>
            </a:br>
            <a:r>
              <a:rPr lang="ru-RU" sz="1400" b="0" strike="noStrike" spc="-1" dirty="0" err="1">
                <a:solidFill>
                  <a:srgbClr val="0F228B"/>
                </a:solidFill>
                <a:latin typeface="Times New Roman"/>
              </a:rPr>
              <a:t>Л.А.Зинченко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Сравнение сортировок слиянием и выборкой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19" y="990720"/>
            <a:ext cx="9435847" cy="43264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strike="noStrike" spc="-1" dirty="0" err="1">
                <a:solidFill>
                  <a:srgbClr val="0F228B"/>
                </a:solidFill>
                <a:latin typeface="Times New Roman"/>
              </a:rPr>
              <a:t>Выводы</a:t>
            </a:r>
            <a:r>
              <a:rPr lang="en-GB" sz="2200" b="1" strike="noStrike" spc="-1" dirty="0">
                <a:solidFill>
                  <a:srgbClr val="0F228B"/>
                </a:solidFill>
                <a:latin typeface="Times New Roman"/>
              </a:rPr>
              <a:t>:</a:t>
            </a:r>
            <a:endParaRPr lang="ru-RU" sz="2200" b="1" strike="noStrike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50000"/>
              </a:lnSpc>
            </a:pPr>
            <a:endParaRPr lang="ru-RU" sz="22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ru-RU" sz="2400" strike="noStrike" spc="-1" dirty="0">
                <a:solidFill>
                  <a:srgbClr val="0F228B"/>
                </a:solidFill>
                <a:latin typeface="Times New Roman"/>
              </a:rPr>
              <a:t>Оба алгоритма имеют свои преимущества и недостатки, </a:t>
            </a:r>
          </a:p>
          <a:p>
            <a:pPr>
              <a:lnSpc>
                <a:spcPct val="150000"/>
              </a:lnSpc>
            </a:pPr>
            <a:r>
              <a:rPr lang="ru-RU" sz="2400" strike="noStrike" spc="-1" dirty="0">
                <a:solidFill>
                  <a:srgbClr val="0F228B"/>
                </a:solidFill>
                <a:latin typeface="Times New Roman"/>
              </a:rPr>
              <a:t>рекомендуются к применению:</a:t>
            </a:r>
            <a:endParaRPr lang="ru-RU" sz="2400" spc="-1" dirty="0">
              <a:solidFill>
                <a:srgbClr val="0F228B"/>
              </a:solidFill>
              <a:latin typeface="Times New Roman"/>
            </a:endParaRPr>
          </a:p>
          <a:p>
            <a:pPr marL="808038" indent="-4524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b="1" spc="-1" dirty="0">
                <a:solidFill>
                  <a:srgbClr val="0F228B"/>
                </a:solidFill>
                <a:latin typeface="Times New Roman"/>
              </a:rPr>
              <a:t>Сортировка выборкой </a:t>
            </a: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– когда производительность не критична (например, небольшой объем сортируемых данных)</a:t>
            </a:r>
          </a:p>
          <a:p>
            <a:pPr marL="808038" indent="-4524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b="1" spc="-1" dirty="0">
                <a:solidFill>
                  <a:srgbClr val="0F228B"/>
                </a:solidFill>
                <a:latin typeface="Times New Roman"/>
              </a:rPr>
              <a:t>Сортировка слиянием </a:t>
            </a: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– в прочих случаях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Сравнение сортировок слиянием и выборкой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501674" y="2419941"/>
            <a:ext cx="8904240" cy="201811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5000" b="1" strike="noStrike" spc="-1" dirty="0">
                <a:solidFill>
                  <a:srgbClr val="0F228B"/>
                </a:solidFill>
                <a:latin typeface="Times New Roman"/>
              </a:rPr>
              <a:t>Спасибо за внимание!</a:t>
            </a:r>
            <a:endParaRPr lang="en-US" sz="5000" b="0" strike="noStrike" spc="-1" dirty="0">
              <a:solidFill>
                <a:srgbClr val="FFFFFF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lang="en-US" sz="5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3692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Сравнение сортировок слиянием и выборкой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48480" y="2150218"/>
            <a:ext cx="8904240" cy="197047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b="1" strike="noStrike" spc="-1" dirty="0" err="1">
                <a:solidFill>
                  <a:srgbClr val="0F228B"/>
                </a:solidFill>
                <a:latin typeface="Times New Roman"/>
              </a:rPr>
              <a:t>Цель</a:t>
            </a:r>
            <a:r>
              <a:rPr lang="en-GB" sz="24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400" b="1" strike="noStrike" spc="-1" dirty="0" err="1">
                <a:solidFill>
                  <a:srgbClr val="0F228B"/>
                </a:solidFill>
                <a:latin typeface="Times New Roman"/>
              </a:rPr>
              <a:t>работы</a:t>
            </a:r>
            <a:r>
              <a:rPr lang="en-GB" sz="2400" b="1" strike="noStrike" spc="-1" dirty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4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strike="noStrike" spc="-1" dirty="0">
                <a:solidFill>
                  <a:srgbClr val="0F228B"/>
                </a:solidFill>
                <a:latin typeface="Times New Roman"/>
              </a:rPr>
              <a:t>Реализовать алгоритмы сортировки слиянием и выборкой.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strike="noStrike" spc="-1" dirty="0">
                <a:solidFill>
                  <a:srgbClr val="0F228B"/>
                </a:solidFill>
                <a:latin typeface="Times New Roman"/>
              </a:rPr>
              <a:t>Исследовать их эффективность.</a:t>
            </a:r>
            <a:endParaRPr lang="en-US" sz="200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Сравнение сортировок слиянием и выборкой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944A5-F70B-91F3-C6B2-596601EAAAD6}"/>
              </a:ext>
            </a:extLst>
          </p:cNvPr>
          <p:cNvSpPr txBox="1"/>
          <p:nvPr/>
        </p:nvSpPr>
        <p:spPr>
          <a:xfrm>
            <a:off x="1647334" y="769917"/>
            <a:ext cx="63065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spc="-1" dirty="0">
                <a:solidFill>
                  <a:srgbClr val="0F228B"/>
                </a:solidFill>
                <a:latin typeface="Times New Roman"/>
              </a:rPr>
              <a:t>Сортировка выборкой. Алгоритм.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BAE34-C422-7963-4515-6F9EE90AEA91}"/>
              </a:ext>
            </a:extLst>
          </p:cNvPr>
          <p:cNvSpPr txBox="1"/>
          <p:nvPr/>
        </p:nvSpPr>
        <p:spPr>
          <a:xfrm>
            <a:off x="721898" y="2180609"/>
            <a:ext cx="3478491" cy="21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Найти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Обменять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Повторить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A6ACE7-A914-8260-46DA-64DA2EFB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869" y="1416220"/>
            <a:ext cx="4018707" cy="4300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Сравнение сортировок слиянием и выборкой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944A5-F70B-91F3-C6B2-596601EAAAD6}"/>
              </a:ext>
            </a:extLst>
          </p:cNvPr>
          <p:cNvSpPr txBox="1"/>
          <p:nvPr/>
        </p:nvSpPr>
        <p:spPr>
          <a:xfrm>
            <a:off x="1647334" y="734778"/>
            <a:ext cx="63065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spc="-1" dirty="0">
                <a:solidFill>
                  <a:srgbClr val="0F228B"/>
                </a:solidFill>
                <a:latin typeface="Times New Roman"/>
              </a:rPr>
              <a:t>Сортировка выборкой.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C02863-3448-C736-1E1F-1C454FE6B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73" y="1775951"/>
            <a:ext cx="5429250" cy="904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64453E-30EB-9A5B-5841-547A9926BCBB}"/>
              </a:ext>
            </a:extLst>
          </p:cNvPr>
          <p:cNvSpPr txBox="1"/>
          <p:nvPr/>
        </p:nvSpPr>
        <p:spPr>
          <a:xfrm>
            <a:off x="687525" y="2680826"/>
            <a:ext cx="370473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Преимущества: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Простота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Память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88AAC-049C-4A30-7345-16B0DFCF83B0}"/>
              </a:ext>
            </a:extLst>
          </p:cNvPr>
          <p:cNvSpPr txBox="1"/>
          <p:nvPr/>
        </p:nvSpPr>
        <p:spPr>
          <a:xfrm>
            <a:off x="5362946" y="4017089"/>
            <a:ext cx="3704734" cy="156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Недостатки: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Скорость 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0461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Сравнение сортировок слиянием и выборкой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063973" y="1948687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944A5-F70B-91F3-C6B2-596601EAAAD6}"/>
              </a:ext>
            </a:extLst>
          </p:cNvPr>
          <p:cNvSpPr txBox="1"/>
          <p:nvPr/>
        </p:nvSpPr>
        <p:spPr>
          <a:xfrm>
            <a:off x="1800528" y="578998"/>
            <a:ext cx="63065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spc="-1" dirty="0">
                <a:solidFill>
                  <a:srgbClr val="0F228B"/>
                </a:solidFill>
                <a:latin typeface="Times New Roman"/>
              </a:rPr>
              <a:t>Сортировка выборкой.</a:t>
            </a:r>
            <a:r>
              <a:rPr lang="en-US" sz="2600" b="1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2600" b="1" spc="-1" dirty="0">
                <a:solidFill>
                  <a:srgbClr val="0F228B"/>
                </a:solidFill>
                <a:latin typeface="Times New Roman"/>
              </a:rPr>
              <a:t>Реализация.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29B537-C80A-C76B-DD94-9F5FFAAD4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42" y="2353514"/>
            <a:ext cx="4047845" cy="242419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3D26B4-48D2-4A96-51E9-607E9364C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1" y="1066080"/>
            <a:ext cx="3171397" cy="57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60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Сравнение сортировок слиянием и выборкой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944A5-F70B-91F3-C6B2-596601EAAAD6}"/>
              </a:ext>
            </a:extLst>
          </p:cNvPr>
          <p:cNvSpPr txBox="1"/>
          <p:nvPr/>
        </p:nvSpPr>
        <p:spPr>
          <a:xfrm>
            <a:off x="1647334" y="769917"/>
            <a:ext cx="63065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spc="-1" dirty="0">
                <a:solidFill>
                  <a:srgbClr val="0F228B"/>
                </a:solidFill>
                <a:latin typeface="Times New Roman"/>
              </a:rPr>
              <a:t>Сортировка слиянием. Алгоритм.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BAE34-C422-7963-4515-6F9EE90AEA91}"/>
              </a:ext>
            </a:extLst>
          </p:cNvPr>
          <p:cNvSpPr txBox="1"/>
          <p:nvPr/>
        </p:nvSpPr>
        <p:spPr>
          <a:xfrm>
            <a:off x="733589" y="2700435"/>
            <a:ext cx="3478491" cy="14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Разбить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Объединить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B72559A-BD0F-56F0-E856-7C590E47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80" y="1551770"/>
            <a:ext cx="4911255" cy="47566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76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Сравнение сортировок слиянием и выборкой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944A5-F70B-91F3-C6B2-596601EAAAD6}"/>
              </a:ext>
            </a:extLst>
          </p:cNvPr>
          <p:cNvSpPr txBox="1"/>
          <p:nvPr/>
        </p:nvSpPr>
        <p:spPr>
          <a:xfrm>
            <a:off x="1647334" y="734778"/>
            <a:ext cx="63065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600" b="1" spc="-1">
                <a:solidFill>
                  <a:srgbClr val="0F228B"/>
                </a:solidFill>
                <a:latin typeface="Times New Roman"/>
              </a:defRPr>
            </a:lvl1pPr>
          </a:lstStyle>
          <a:p>
            <a:r>
              <a:rPr lang="ru-RU" dirty="0"/>
              <a:t>Сортировка слиянием.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32721-DEE5-4DF7-B3B9-DE5A781319DA}"/>
              </a:ext>
            </a:extLst>
          </p:cNvPr>
          <p:cNvSpPr txBox="1"/>
          <p:nvPr/>
        </p:nvSpPr>
        <p:spPr>
          <a:xfrm>
            <a:off x="938373" y="2771977"/>
            <a:ext cx="370473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Преимущества: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Скорость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Доступ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08AD4-685E-59FA-764B-CBD462071F7B}"/>
              </a:ext>
            </a:extLst>
          </p:cNvPr>
          <p:cNvSpPr txBox="1"/>
          <p:nvPr/>
        </p:nvSpPr>
        <p:spPr>
          <a:xfrm>
            <a:off x="5362946" y="3833493"/>
            <a:ext cx="3704734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Недостатки: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Память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spc="-1" dirty="0">
                <a:solidFill>
                  <a:srgbClr val="0F228B"/>
                </a:solidFill>
                <a:latin typeface="Times New Roman"/>
              </a:rPr>
              <a:t>Сложно</a:t>
            </a:r>
            <a:r>
              <a:rPr lang="en-US" sz="2400" spc="-1" dirty="0">
                <a:solidFill>
                  <a:srgbClr val="0F228B"/>
                </a:solidFill>
                <a:latin typeface="Times New Roman"/>
              </a:rPr>
              <a:t>c</a:t>
            </a:r>
            <a:r>
              <a:rPr lang="ru-RU" sz="2400" spc="-1" dirty="0" err="1">
                <a:solidFill>
                  <a:srgbClr val="0F228B"/>
                </a:solidFill>
                <a:latin typeface="Times New Roman"/>
              </a:rPr>
              <a:t>ть</a:t>
            </a:r>
            <a:endParaRPr lang="ru-RU" sz="2400" spc="-1" dirty="0">
              <a:solidFill>
                <a:srgbClr val="0F228B"/>
              </a:solidFill>
              <a:latin typeface="Times New Roman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50000"/>
              </a:lnSpc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C3EB01-95D7-344E-6402-DA2016483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229" y="1688244"/>
            <a:ext cx="5445534" cy="108373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87503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E152B9-CB6E-7A3A-DC6B-284346EC0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57" y="1373938"/>
            <a:ext cx="5263831" cy="4512961"/>
          </a:xfrm>
          <a:prstGeom prst="rect">
            <a:avLst/>
          </a:prstGeom>
        </p:spPr>
      </p:pic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Сравнение сортировок слиянием и выборкой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063973" y="1948687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944A5-F70B-91F3-C6B2-596601EAAAD6}"/>
              </a:ext>
            </a:extLst>
          </p:cNvPr>
          <p:cNvSpPr txBox="1"/>
          <p:nvPr/>
        </p:nvSpPr>
        <p:spPr>
          <a:xfrm>
            <a:off x="1800528" y="635471"/>
            <a:ext cx="63065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spc="-1" dirty="0">
                <a:solidFill>
                  <a:srgbClr val="0F228B"/>
                </a:solidFill>
                <a:latin typeface="Times New Roman"/>
              </a:rPr>
              <a:t>Сортировка слиянием.</a:t>
            </a:r>
            <a:r>
              <a:rPr lang="en-US" sz="2600" b="1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2600" b="1" spc="-1" dirty="0">
                <a:solidFill>
                  <a:srgbClr val="0F228B"/>
                </a:solidFill>
                <a:latin typeface="Times New Roman"/>
              </a:rPr>
              <a:t>Реализация.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0DB348-80E0-B292-A77B-C0989E8F2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938"/>
            <a:ext cx="4702783" cy="51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2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Сравнение сортировок слиянием и выборкой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063973" y="1948687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944A5-F70B-91F3-C6B2-596601EAAAD6}"/>
              </a:ext>
            </a:extLst>
          </p:cNvPr>
          <p:cNvSpPr txBox="1"/>
          <p:nvPr/>
        </p:nvSpPr>
        <p:spPr>
          <a:xfrm>
            <a:off x="1276501" y="2789307"/>
            <a:ext cx="735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spc="-1" dirty="0">
                <a:solidFill>
                  <a:srgbClr val="0F228B"/>
                </a:solidFill>
                <a:latin typeface="Times New Roman"/>
              </a:rPr>
              <a:t>Графики.</a:t>
            </a:r>
          </a:p>
        </p:txBody>
      </p:sp>
    </p:spTree>
    <p:extLst>
      <p:ext uri="{BB962C8B-B14F-4D97-AF65-F5344CB8AC3E}">
        <p14:creationId xmlns:p14="http://schemas.microsoft.com/office/powerpoint/2010/main" val="3365467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283</Words>
  <Application>Microsoft Office PowerPoint</Application>
  <PresentationFormat>Произвольный</PresentationFormat>
  <Paragraphs>55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subject/>
  <dc:creator>Admin</dc:creator>
  <dc:description/>
  <cp:lastModifiedBy>Борис Карышев</cp:lastModifiedBy>
  <cp:revision>13</cp:revision>
  <dcterms:modified xsi:type="dcterms:W3CDTF">2022-05-12T07:50:06Z</dcterms:modified>
  <dc:language>en-US</dc:language>
</cp:coreProperties>
</file>