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5" r:id="rId32"/>
    <p:sldId id="289" r:id="rId33"/>
    <p:sldId id="291" r:id="rId34"/>
    <p:sldId id="292" r:id="rId35"/>
    <p:sldId id="290" r:id="rId36"/>
    <p:sldId id="294" r:id="rId37"/>
    <p:sldId id="296" r:id="rId38"/>
    <p:sldId id="297" r:id="rId39"/>
    <p:sldId id="300" r:id="rId40"/>
    <p:sldId id="298" r:id="rId41"/>
    <p:sldId id="299" r:id="rId4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656192-15F3-4C12-8499-693922E94BF4}">
          <p14:sldIdLst>
            <p14:sldId id="256"/>
            <p14:sldId id="257"/>
            <p14:sldId id="28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6"/>
            <p14:sldId id="287"/>
            <p14:sldId id="285"/>
            <p14:sldId id="289"/>
            <p14:sldId id="291"/>
            <p14:sldId id="292"/>
            <p14:sldId id="290"/>
            <p14:sldId id="294"/>
            <p14:sldId id="296"/>
            <p14:sldId id="297"/>
            <p14:sldId id="300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07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898">
          <p15:clr>
            <a:srgbClr val="A4A3A4"/>
          </p15:clr>
        </p15:guide>
        <p15:guide id="4" orient="horz" pos="3176">
          <p15:clr>
            <a:srgbClr val="A4A3A4"/>
          </p15:clr>
        </p15:guide>
        <p15:guide id="5" orient="horz" pos="453">
          <p15:clr>
            <a:srgbClr val="A4A3A4"/>
          </p15:clr>
        </p15:guide>
        <p15:guide id="6" orient="horz" pos="3947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378" autoAdjust="0"/>
  </p:normalViewPr>
  <p:slideViewPr>
    <p:cSldViewPr snapToGrid="0">
      <p:cViewPr>
        <p:scale>
          <a:sx n="75" d="100"/>
          <a:sy n="75" d="100"/>
        </p:scale>
        <p:origin x="254" y="298"/>
      </p:cViewPr>
      <p:guideLst>
        <p:guide orient="horz" pos="4107"/>
        <p:guide orient="horz" pos="210"/>
        <p:guide orient="horz" pos="898"/>
        <p:guide orient="horz" pos="3176"/>
        <p:guide orient="horz" pos="453"/>
        <p:guide orient="horz" pos="3947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-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9/16/2014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9/16/2014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Added a Level state with the main 4 functions </a:t>
            </a:r>
          </a:p>
          <a:p>
            <a:r>
              <a:rPr lang="en-US" dirty="0" smtClean="0"/>
              <a:t>- Created a game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58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4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39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58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06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3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Added an image named </a:t>
            </a:r>
            <a:r>
              <a:rPr lang="en-US" dirty="0" err="1" smtClean="0"/>
              <a:t>player_ship</a:t>
            </a:r>
            <a:r>
              <a:rPr lang="en-US" baseline="0" dirty="0" smtClean="0"/>
              <a:t> in preload</a:t>
            </a:r>
            <a:endParaRPr lang="en-US" dirty="0" smtClean="0"/>
          </a:p>
          <a:p>
            <a:r>
              <a:rPr lang="en-US" dirty="0" smtClean="0"/>
              <a:t>- Added a player sprite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38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Added player motion in the update function</a:t>
            </a:r>
          </a:p>
          <a:p>
            <a:r>
              <a:rPr lang="en-US" dirty="0" smtClean="0"/>
              <a:t>- Added clamping to</a:t>
            </a:r>
            <a:r>
              <a:rPr lang="en-US" baseline="0" dirty="0" smtClean="0"/>
              <a:t>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back background of clouds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a forward</a:t>
            </a:r>
            <a:r>
              <a:rPr lang="en-US" baseline="0" dirty="0" smtClean="0"/>
              <a:t> semi transparent background of clouds that move faster (there is a bug and they actually </a:t>
            </a:r>
            <a:r>
              <a:rPr lang="en-US" baseline="0" smtClean="0"/>
              <a:t>move slower)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81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enemies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enemy spawn randomizer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1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97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53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Added ARCADE physics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Added LAZERSSSS!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0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6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374904"/>
            <a:ext cx="190182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4827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8" name="Picture 7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6265863"/>
            <a:ext cx="357188" cy="35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9060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318294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2964"/>
            <a:ext cx="8534719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2964"/>
            <a:ext cx="8534719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4" y="242370"/>
            <a:ext cx="8534713" cy="61016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94993"/>
            <a:ext cx="4030662" cy="490412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4" y="1194993"/>
            <a:ext cx="3940175" cy="490847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909"/>
            <a:ext cx="8534713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1191896"/>
            <a:ext cx="3940170" cy="388651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8" y="242369"/>
            <a:ext cx="8534719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1895"/>
            <a:ext cx="4011612" cy="491300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287"/>
            <a:ext cx="8534714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242369"/>
            <a:ext cx="8534713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91895"/>
            <a:ext cx="2523744" cy="49130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91895"/>
            <a:ext cx="2523744" cy="491300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91895"/>
            <a:ext cx="2589212" cy="49130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753287"/>
            <a:ext cx="8534714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42371"/>
            <a:ext cx="8537574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93219"/>
            <a:ext cx="8178800" cy="4526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4" y="6386346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7" y="6384648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6265863"/>
            <a:ext cx="357188" cy="35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9" r:id="rId6"/>
    <p:sldLayoutId id="2147483823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oriskozo.github.io/phaser-tutorial/" TargetMode="External"/><Relationship Id="rId2" Type="http://schemas.openxmlformats.org/officeDocument/2006/relationships/hyperlink" Target="http://phaser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orisKozo/phaser-tutoria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unity3d.com/storage/temp/5358-1123_01_01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Phaser.io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JavaScript game engine for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787" y="1586753"/>
            <a:ext cx="7404847" cy="3935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0210" y="2345672"/>
            <a:ext cx="4267201" cy="27073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4540" y="3554506"/>
            <a:ext cx="2151531" cy="1305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787" y="1586753"/>
            <a:ext cx="7404847" cy="3935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9175" y="2345672"/>
            <a:ext cx="4267201" cy="27073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4540" y="3554506"/>
            <a:ext cx="2151531" cy="1305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Camera1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2269" y="2866161"/>
            <a:ext cx="2151531" cy="130576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Camera2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787" y="1586753"/>
            <a:ext cx="7404847" cy="3935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184" y="1248199"/>
            <a:ext cx="2630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150,300 – World Coordinates</a:t>
            </a:r>
          </a:p>
        </p:txBody>
      </p:sp>
      <p:sp>
        <p:nvSpPr>
          <p:cNvPr id="10" name="Oval 9"/>
          <p:cNvSpPr/>
          <p:nvPr/>
        </p:nvSpPr>
        <p:spPr>
          <a:xfrm>
            <a:off x="779033" y="1544395"/>
            <a:ext cx="82474" cy="847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1128" y="1739153"/>
            <a:ext cx="166654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9604" y="15777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13907" y="1878935"/>
            <a:ext cx="0" cy="135732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3632" y="320479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Y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942" y="155725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29140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- Sprite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Sprite is anything intractable on the stage or a background. A ship, a shot, a cloud, a text, all are sprites</a:t>
            </a:r>
          </a:p>
          <a:p>
            <a:r>
              <a:rPr lang="en-US" sz="2800" dirty="0" smtClean="0"/>
              <a:t>We create a Sprite using </a:t>
            </a:r>
            <a:r>
              <a:rPr lang="en-US" sz="2800" i="1" dirty="0" err="1" smtClean="0"/>
              <a:t>game.add.sprite</a:t>
            </a:r>
            <a:r>
              <a:rPr lang="en-US" sz="2800" dirty="0" smtClean="0"/>
              <a:t> function, the sprite is added to the state and the stage</a:t>
            </a:r>
          </a:p>
          <a:p>
            <a:r>
              <a:rPr lang="en-US" sz="2800" dirty="0" smtClean="0"/>
              <a:t>We have to load the sprite image and create an alias for it using </a:t>
            </a:r>
            <a:r>
              <a:rPr lang="en-US" sz="2800" i="1" dirty="0" err="1" smtClean="0"/>
              <a:t>game.load.image</a:t>
            </a:r>
            <a:r>
              <a:rPr lang="en-US" sz="2800" dirty="0" smtClean="0"/>
              <a:t> before creating the sprite</a:t>
            </a:r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– Code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2</a:t>
            </a:r>
          </a:p>
        </p:txBody>
      </p:sp>
    </p:spTree>
    <p:extLst>
      <p:ext uri="{BB962C8B-B14F-4D97-AF65-F5344CB8AC3E}">
        <p14:creationId xmlns:p14="http://schemas.microsoft.com/office/powerpoint/2010/main" val="8035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-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Input is not event based. On each update we check if the relevant keys are pressed using </a:t>
            </a:r>
            <a:r>
              <a:rPr lang="en-US" sz="2800" i="1" dirty="0" err="1" smtClean="0"/>
              <a:t>Key.isDown</a:t>
            </a:r>
            <a:r>
              <a:rPr lang="en-US" sz="2800" dirty="0" smtClean="0"/>
              <a:t> property</a:t>
            </a:r>
            <a:endParaRPr lang="en-US" sz="2800" i="1" dirty="0" smtClean="0"/>
          </a:p>
          <a:p>
            <a:r>
              <a:rPr lang="en-US" sz="2800" dirty="0" smtClean="0"/>
              <a:t>The movement of the player depends on the actual elapsed time between calls to </a:t>
            </a:r>
            <a:r>
              <a:rPr lang="en-US" sz="2800" i="1" dirty="0" smtClean="0"/>
              <a:t>update</a:t>
            </a:r>
            <a:r>
              <a:rPr lang="en-US" sz="2800" dirty="0" smtClean="0"/>
              <a:t> because FPS may vary</a:t>
            </a:r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-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We limit the player motion by clamping its y coordinate to the camera viewport</a:t>
            </a:r>
          </a:p>
          <a:p>
            <a:r>
              <a:rPr lang="en-US" sz="2800" dirty="0" smtClean="0"/>
              <a:t>Note: The top of the ship is (0,0) and the bottom is (0,height) because the anchor point is at the top left corner</a:t>
            </a:r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– Code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3</a:t>
            </a:r>
          </a:p>
        </p:txBody>
      </p:sp>
    </p:spTree>
    <p:extLst>
      <p:ext uri="{BB962C8B-B14F-4D97-AF65-F5344CB8AC3E}">
        <p14:creationId xmlns:p14="http://schemas.microsoft.com/office/powerpoint/2010/main" val="153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- </a:t>
            </a:r>
            <a:r>
              <a:rPr lang="en-US" dirty="0" err="1" smtClean="0"/>
              <a:t>TileSprite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</a:t>
            </a:r>
            <a:r>
              <a:rPr lang="en-US" sz="2800" dirty="0" err="1" smtClean="0"/>
              <a:t>TileSprite</a:t>
            </a:r>
            <a:r>
              <a:rPr lang="en-US" sz="2800" dirty="0" smtClean="0"/>
              <a:t> allows creation of a tile map out of single tiles</a:t>
            </a:r>
          </a:p>
          <a:p>
            <a:r>
              <a:rPr lang="en-US" sz="2800" dirty="0" smtClean="0"/>
              <a:t>We create a long background of clouds and load it as a </a:t>
            </a:r>
            <a:r>
              <a:rPr lang="en-US" sz="2800" dirty="0" err="1" smtClean="0"/>
              <a:t>TileSprite</a:t>
            </a:r>
            <a:endParaRPr lang="en-US" sz="2800" dirty="0" smtClean="0"/>
          </a:p>
          <a:p>
            <a:r>
              <a:rPr lang="en-US" sz="2800" dirty="0" smtClean="0"/>
              <a:t>We move the </a:t>
            </a:r>
            <a:r>
              <a:rPr lang="en-US" sz="2800" i="1" dirty="0" err="1" smtClean="0"/>
              <a:t>tilePosition</a:t>
            </a:r>
            <a:r>
              <a:rPr lang="en-US" sz="2800" dirty="0" smtClean="0"/>
              <a:t> to create the motion effect (actually the background moves and all the rest stays static)</a:t>
            </a:r>
            <a:endParaRPr lang="en-US" sz="2800" dirty="0"/>
          </a:p>
          <a:p>
            <a:endParaRPr lang="en-US" sz="2800" dirty="0" smtClean="0"/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- Parallax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Create the Parallax 3D effect by creating a semi transparent clouds layer, drawing it above the player and moving it faster than the original cloud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Phaser.io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537004" cy="4918654"/>
          </a:xfrm>
        </p:spPr>
        <p:txBody>
          <a:bodyPr/>
          <a:lstStyle/>
          <a:p>
            <a:r>
              <a:rPr lang="en-US" sz="2800" dirty="0" smtClean="0"/>
              <a:t>Website </a:t>
            </a:r>
            <a:r>
              <a:rPr lang="en-US" sz="2800" dirty="0"/>
              <a:t>- </a:t>
            </a:r>
            <a:r>
              <a:rPr lang="en-US" sz="2800" dirty="0">
                <a:hlinkClick r:id="rId2"/>
              </a:rPr>
              <a:t>http://phaser.io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Developed by Richard Davey (@</a:t>
            </a:r>
            <a:r>
              <a:rPr lang="en-US" sz="2800" dirty="0" err="1" smtClean="0"/>
              <a:t>photonstorm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Full featured game development engine based on Pixi.js rendering engine</a:t>
            </a:r>
          </a:p>
          <a:p>
            <a:r>
              <a:rPr lang="en-US" sz="2800" dirty="0" smtClean="0"/>
              <a:t>For this tutorial we use </a:t>
            </a:r>
            <a:r>
              <a:rPr lang="en-US" sz="2800" dirty="0" err="1" smtClean="0"/>
              <a:t>Phaser</a:t>
            </a:r>
            <a:r>
              <a:rPr lang="en-US" sz="2800" dirty="0" smtClean="0"/>
              <a:t> 2.0.7 (</a:t>
            </a:r>
            <a:r>
              <a:rPr lang="en-US" sz="2800" dirty="0" err="1" smtClean="0"/>
              <a:t>Pixi</a:t>
            </a:r>
            <a:r>
              <a:rPr lang="en-US" sz="2800" dirty="0" smtClean="0"/>
              <a:t> 1.6.1)</a:t>
            </a:r>
          </a:p>
          <a:p>
            <a:r>
              <a:rPr lang="en-US" sz="2800" dirty="0" smtClean="0"/>
              <a:t>We will develop the </a:t>
            </a:r>
            <a:r>
              <a:rPr lang="en-US" sz="2800" dirty="0"/>
              <a:t>following game: </a:t>
            </a:r>
            <a:r>
              <a:rPr lang="en-US" sz="2800" dirty="0">
                <a:hlinkClick r:id="rId3"/>
              </a:rPr>
              <a:t>http://boriskozo.github.io/phaser-tutorial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No previous knowledge in game development is assumed</a:t>
            </a:r>
          </a:p>
          <a:p>
            <a:r>
              <a:rPr lang="en-US" sz="2800" dirty="0" smtClean="0"/>
              <a:t>To follow the </a:t>
            </a:r>
            <a:r>
              <a:rPr lang="en-US" sz="2800" dirty="0"/>
              <a:t>tutorial clone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github.com/BorisKozo/phaser-tutorial</a:t>
            </a:r>
            <a:r>
              <a:rPr lang="en-US" sz="2800" dirty="0" smtClean="0"/>
              <a:t> and checkout the appropriate tags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2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– Code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4</a:t>
            </a:r>
          </a:p>
        </p:txBody>
      </p:sp>
    </p:spTree>
    <p:extLst>
      <p:ext uri="{BB962C8B-B14F-4D97-AF65-F5344CB8AC3E}">
        <p14:creationId xmlns:p14="http://schemas.microsoft.com/office/powerpoint/2010/main" val="1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– Group (</a:t>
            </a:r>
            <a:r>
              <a:rPr lang="en-US" dirty="0" err="1" smtClean="0"/>
              <a:t>SpriteGroup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group (collection) of sprites that share something in common</a:t>
            </a:r>
          </a:p>
          <a:p>
            <a:pPr lvl="1"/>
            <a:r>
              <a:rPr lang="en-US" sz="2800" dirty="0" smtClean="0"/>
              <a:t>Same logical entity - Enemy ships</a:t>
            </a:r>
          </a:p>
          <a:p>
            <a:pPr lvl="1"/>
            <a:r>
              <a:rPr lang="en-US" sz="2800" dirty="0" smtClean="0"/>
              <a:t>Parts of larger entity - Wheels, body, roof..</a:t>
            </a:r>
          </a:p>
          <a:p>
            <a:r>
              <a:rPr lang="en-US" sz="2800" dirty="0" smtClean="0"/>
              <a:t>Allows manipulation on all the sprites in a group in a fast way – Move 10 pixels left</a:t>
            </a:r>
          </a:p>
          <a:p>
            <a:r>
              <a:rPr lang="en-US" sz="2800" dirty="0" smtClean="0"/>
              <a:t>Allows recycling of sprites within a group</a:t>
            </a:r>
          </a:p>
          <a:p>
            <a:pPr lvl="1"/>
            <a:r>
              <a:rPr lang="en-US" sz="2800" dirty="0" smtClean="0"/>
              <a:t>Creating a sprite in a group tries to resurrect a dead sprite</a:t>
            </a:r>
            <a:endParaRPr lang="en-US" sz="2800" dirty="0"/>
          </a:p>
          <a:p>
            <a:endParaRPr lang="en-US" sz="2800" dirty="0" smtClean="0"/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Entities – </a:t>
            </a:r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Contains many helper classes</a:t>
            </a:r>
          </a:p>
          <a:p>
            <a:pPr lvl="1"/>
            <a:r>
              <a:rPr lang="en-US" sz="2800" dirty="0" smtClean="0"/>
              <a:t>Math - A set of mathematical helper functions such as clamp, deg2rad etc…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– Code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5</a:t>
            </a:r>
          </a:p>
        </p:txBody>
      </p:sp>
    </p:spTree>
    <p:extLst>
      <p:ext uri="{BB962C8B-B14F-4D97-AF65-F5344CB8AC3E}">
        <p14:creationId xmlns:p14="http://schemas.microsoft.com/office/powerpoint/2010/main" val="1560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- Physics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 smtClean="0"/>
              <a:t>Phaser</a:t>
            </a:r>
            <a:r>
              <a:rPr lang="en-US" sz="2800" dirty="0" smtClean="0"/>
              <a:t> supports five built in physics engines</a:t>
            </a:r>
          </a:p>
          <a:p>
            <a:pPr lvl="1"/>
            <a:r>
              <a:rPr lang="en-US" sz="2800" dirty="0" smtClean="0"/>
              <a:t>Arcade, P2, Ninja, Box2D, Chipmunk </a:t>
            </a:r>
          </a:p>
          <a:p>
            <a:pPr lvl="1"/>
            <a:r>
              <a:rPr lang="en-US" sz="2800" dirty="0" smtClean="0"/>
              <a:t>To know the difference see documentation</a:t>
            </a:r>
          </a:p>
          <a:p>
            <a:r>
              <a:rPr lang="en-US" sz="2800" dirty="0" smtClean="0"/>
              <a:t>When using Physics the concepts are changed from static X,Y to velocities and forces.</a:t>
            </a:r>
            <a:endParaRPr lang="en-US" sz="2800" dirty="0"/>
          </a:p>
          <a:p>
            <a:pPr marL="169863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i="1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World Bounds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can tell </a:t>
            </a:r>
            <a:r>
              <a:rPr lang="en-US" sz="2800" dirty="0" err="1" smtClean="0"/>
              <a:t>Phaser</a:t>
            </a:r>
            <a:r>
              <a:rPr lang="en-US" sz="2800" dirty="0" smtClean="0"/>
              <a:t> to kill sprites that leave the world bounds. We do this by setting </a:t>
            </a:r>
            <a:r>
              <a:rPr lang="en-US" sz="2800" i="1" dirty="0" err="1" smtClean="0"/>
              <a:t>checkWorldBounds</a:t>
            </a:r>
            <a:r>
              <a:rPr lang="en-US" sz="2800" i="1" dirty="0"/>
              <a:t> </a:t>
            </a:r>
            <a:r>
              <a:rPr lang="en-US" sz="2800" dirty="0" smtClean="0"/>
              <a:t>to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setting </a:t>
            </a:r>
            <a:r>
              <a:rPr lang="en-US" sz="2800" i="1" dirty="0" err="1" smtClean="0"/>
              <a:t>outOfBoundsKill</a:t>
            </a:r>
            <a:r>
              <a:rPr lang="en-US" sz="2800" dirty="0" smtClean="0"/>
              <a:t> to </a:t>
            </a:r>
            <a:r>
              <a:rPr lang="en-US" sz="2800" i="1" dirty="0" smtClean="0"/>
              <a:t>true</a:t>
            </a:r>
            <a:r>
              <a:rPr lang="en-US" sz="2800" dirty="0" smtClean="0"/>
              <a:t> on the sprite.</a:t>
            </a:r>
          </a:p>
          <a:p>
            <a:r>
              <a:rPr lang="en-US" sz="2800" dirty="0" smtClean="0"/>
              <a:t>Out of bounds checks happen each iteration but they are not expensive and we would do them anyway.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6</a:t>
            </a:r>
          </a:p>
        </p:txBody>
      </p:sp>
    </p:spTree>
    <p:extLst>
      <p:ext uri="{BB962C8B-B14F-4D97-AF65-F5344CB8AC3E}">
        <p14:creationId xmlns:p14="http://schemas.microsoft.com/office/powerpoint/2010/main" val="24880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Most games need collision detection, the most popular types:</a:t>
            </a:r>
          </a:p>
          <a:p>
            <a:pPr lvl="1"/>
            <a:r>
              <a:rPr lang="en-US" sz="2800" dirty="0" smtClean="0"/>
              <a:t>Geometric collision: Do two geometric shapes intersect?</a:t>
            </a:r>
          </a:p>
          <a:p>
            <a:pPr lvl="1"/>
            <a:r>
              <a:rPr lang="en-US" sz="2800" dirty="0" smtClean="0"/>
              <a:t>Pyramid collision: Create a pyramid of geometries and test each pyramid level</a:t>
            </a:r>
          </a:p>
          <a:p>
            <a:pPr lvl="1"/>
            <a:r>
              <a:rPr lang="en-US" sz="2800" dirty="0" smtClean="0"/>
              <a:t>Mask (pixel) collision: Test each pixel if it touches another pixel</a:t>
            </a:r>
          </a:p>
          <a:p>
            <a:r>
              <a:rPr lang="en-US" sz="2800" dirty="0" smtClean="0"/>
              <a:t>Usually can be used in sequence because the former is cheaper than the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</a:t>
            </a: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7</a:t>
            </a:r>
            <a:endParaRPr lang="en-US" sz="3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smtClean="0"/>
              <a:t>HUD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want elements to be on the player HUD. Some frameworks (e.g. Unity) provide special API for HUD elements.</a:t>
            </a:r>
          </a:p>
          <a:p>
            <a:r>
              <a:rPr lang="en-US" sz="2800" dirty="0" err="1" smtClean="0"/>
              <a:t>Phaser</a:t>
            </a:r>
            <a:r>
              <a:rPr lang="en-US" sz="2800" dirty="0" smtClean="0"/>
              <a:t> doesn’t have special HUD API so we use regular sprites.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Non-Goals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/>
          <a:lstStyle/>
          <a:p>
            <a:r>
              <a:rPr lang="en-US" sz="2800" dirty="0" smtClean="0"/>
              <a:t>Goals</a:t>
            </a:r>
          </a:p>
          <a:p>
            <a:pPr lvl="1"/>
            <a:r>
              <a:rPr lang="en-US" sz="2800" dirty="0" smtClean="0"/>
              <a:t>Show the main concepts of Game development (for a simple game)</a:t>
            </a:r>
          </a:p>
          <a:p>
            <a:pPr lvl="1"/>
            <a:r>
              <a:rPr lang="en-US" sz="2800" dirty="0" smtClean="0"/>
              <a:t>Show the main entities of Phaser.io</a:t>
            </a:r>
          </a:p>
          <a:p>
            <a:r>
              <a:rPr lang="en-US" sz="2800" dirty="0" smtClean="0"/>
              <a:t>Non-Goals</a:t>
            </a:r>
          </a:p>
          <a:p>
            <a:pPr lvl="1"/>
            <a:r>
              <a:rPr lang="en-US" sz="2800" dirty="0" smtClean="0"/>
              <a:t>Show the correct code structure of the code in the game</a:t>
            </a:r>
          </a:p>
          <a:p>
            <a:pPr lvl="1"/>
            <a:r>
              <a:rPr lang="en-US" sz="2800" dirty="0" smtClean="0"/>
              <a:t>Show good coding practices and style</a:t>
            </a:r>
          </a:p>
          <a:p>
            <a:pPr lvl="1"/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Entities </a:t>
            </a:r>
            <a:r>
              <a:rPr lang="en-US" dirty="0" smtClean="0"/>
              <a:t>–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add a special sprite called Text which renders text to the canvas.</a:t>
            </a:r>
          </a:p>
          <a:p>
            <a:r>
              <a:rPr lang="en-US" sz="2800" dirty="0" smtClean="0"/>
              <a:t>We can use any loaded font or create our own special font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</a:t>
            </a: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998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err="1" smtClean="0"/>
              <a:t>SpriteSheet</a:t>
            </a:r>
            <a:r>
              <a:rPr lang="en-US" dirty="0" smtClean="0"/>
              <a:t> and </a:t>
            </a:r>
            <a:r>
              <a:rPr lang="en-US" dirty="0" err="1" smtClean="0"/>
              <a:t>SpriteAtlas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5254870" cy="4918654"/>
          </a:xfrm>
        </p:spPr>
        <p:txBody>
          <a:bodyPr/>
          <a:lstStyle/>
          <a:p>
            <a:r>
              <a:rPr lang="en-US" sz="2800" dirty="0" smtClean="0"/>
              <a:t>An image file can contain a sequence of images that represents a sprite animation (or several animations). We combine the entire sequence into one entity called </a:t>
            </a:r>
            <a:r>
              <a:rPr lang="en-US" sz="2800" dirty="0" err="1" smtClean="0"/>
              <a:t>SpriteSheet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An image file can contain several images of different sprites. We need to ‘cut’ this image into sprites. This entity is called </a:t>
            </a:r>
            <a:r>
              <a:rPr lang="en-US" sz="2800" dirty="0" err="1" smtClean="0"/>
              <a:t>SpriteAtlas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8" name="Picture 4" descr="http://answers.unity3d.com/storage/temp/5358-1123_01_0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4" y="1048544"/>
            <a:ext cx="3282134" cy="16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orum.unity3d.com/attachments/atlas-png.77801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19" y="3968318"/>
            <a:ext cx="3160269" cy="16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Entities </a:t>
            </a:r>
            <a:r>
              <a:rPr lang="en-US" dirty="0" smtClean="0"/>
              <a:t>– </a:t>
            </a:r>
            <a:r>
              <a:rPr lang="en-US" dirty="0" err="1" smtClean="0"/>
              <a:t>SpriteSheet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load the image into a </a:t>
            </a:r>
            <a:r>
              <a:rPr lang="en-US" sz="2800" dirty="0" err="1" smtClean="0"/>
              <a:t>SpriteSheet</a:t>
            </a:r>
            <a:r>
              <a:rPr lang="en-US" sz="2800" dirty="0" smtClean="0"/>
              <a:t> and define a name for each sequence of images (e.g. ‘</a:t>
            </a:r>
            <a:r>
              <a:rPr lang="en-US" sz="2800" dirty="0" err="1" smtClean="0"/>
              <a:t>walk’,’run’,’jump</a:t>
            </a:r>
            <a:r>
              <a:rPr lang="en-US" sz="2800" dirty="0" smtClean="0"/>
              <a:t>’)</a:t>
            </a:r>
          </a:p>
          <a:p>
            <a:r>
              <a:rPr lang="en-US" sz="2800" dirty="0" smtClean="0"/>
              <a:t>When the appropriate time comes we play the sequence with a certain speed to create an animation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can set the anchor point of a sprite. This affects the drawing position and rotation of the sprite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6681" y="3601671"/>
            <a:ext cx="1757911" cy="1607171"/>
            <a:chOff x="721129" y="2995309"/>
            <a:chExt cx="1160938" cy="1081584"/>
          </a:xfrm>
        </p:grpSpPr>
        <p:sp>
          <p:nvSpPr>
            <p:cNvPr id="6" name="Rectangle 5"/>
            <p:cNvSpPr/>
            <p:nvPr/>
          </p:nvSpPr>
          <p:spPr>
            <a:xfrm>
              <a:off x="1007267" y="3066234"/>
              <a:ext cx="874800" cy="8488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32622" y="2995309"/>
              <a:ext cx="149290" cy="1492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800000">
              <a:off x="721129" y="3228075"/>
              <a:ext cx="874800" cy="8488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8815" y="3062270"/>
            <a:ext cx="1388066" cy="1295758"/>
            <a:chOff x="3849677" y="3066234"/>
            <a:chExt cx="880918" cy="848818"/>
          </a:xfrm>
        </p:grpSpPr>
        <p:sp>
          <p:nvSpPr>
            <p:cNvPr id="9" name="Oval 8"/>
            <p:cNvSpPr/>
            <p:nvPr/>
          </p:nvSpPr>
          <p:spPr>
            <a:xfrm>
              <a:off x="4218550" y="3415998"/>
              <a:ext cx="149290" cy="1492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5795" y="3066234"/>
              <a:ext cx="874800" cy="8488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1800000">
              <a:off x="3849677" y="3066234"/>
              <a:ext cx="874800" cy="8488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29184" y="3713431"/>
            <a:ext cx="738225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</a:t>
            </a: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33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are using </a:t>
            </a:r>
            <a:r>
              <a:rPr lang="en-US" sz="2800" dirty="0" err="1" smtClean="0"/>
              <a:t>WebSound</a:t>
            </a:r>
            <a:r>
              <a:rPr lang="en-US" sz="2800" dirty="0" smtClean="0"/>
              <a:t> API to play sound. Each browser implements whatever it wants.</a:t>
            </a:r>
          </a:p>
          <a:p>
            <a:pPr lvl="1"/>
            <a:r>
              <a:rPr lang="en-US" sz="2800" dirty="0" smtClean="0"/>
              <a:t>It seems most browsers support </a:t>
            </a:r>
            <a:r>
              <a:rPr lang="en-US" sz="2800" dirty="0" err="1" smtClean="0"/>
              <a:t>ogg</a:t>
            </a:r>
            <a:r>
              <a:rPr lang="en-US" sz="2800" dirty="0" smtClean="0"/>
              <a:t> format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Entities </a:t>
            </a:r>
            <a:r>
              <a:rPr lang="en-US" dirty="0" smtClean="0"/>
              <a:t>– 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load a single file or several files into one sound alias</a:t>
            </a:r>
          </a:p>
          <a:p>
            <a:r>
              <a:rPr lang="en-US" sz="2800" dirty="0" smtClean="0"/>
              <a:t>We add the sound to the game and when the time comes we play the sound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29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</a:t>
            </a: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638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–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We control the game flow by changing states</a:t>
            </a:r>
          </a:p>
          <a:p>
            <a:pPr lvl="1"/>
            <a:r>
              <a:rPr lang="en-US" sz="2800" dirty="0" smtClean="0"/>
              <a:t>Each change clears the game object but leaves the loaded assets so next load is faster</a:t>
            </a:r>
          </a:p>
          <a:p>
            <a:pPr lvl="1"/>
            <a:r>
              <a:rPr lang="en-US" sz="2800" dirty="0" smtClean="0"/>
              <a:t>We transition from one state to another when level changes, when we show the end screen,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- 101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Main Roles –</a:t>
            </a:r>
          </a:p>
          <a:p>
            <a:pPr lvl="1"/>
            <a:r>
              <a:rPr lang="en-US" sz="2800" dirty="0" smtClean="0"/>
              <a:t>Game Designer – Something like the Functional Architect</a:t>
            </a:r>
          </a:p>
          <a:p>
            <a:pPr lvl="1"/>
            <a:r>
              <a:rPr lang="en-US" sz="2800" dirty="0" smtClean="0"/>
              <a:t>Graphics – The person(s) that makes all the cool drawings and characters</a:t>
            </a:r>
          </a:p>
          <a:p>
            <a:pPr lvl="1"/>
            <a:r>
              <a:rPr lang="en-US" sz="2800" dirty="0" smtClean="0"/>
              <a:t>Sound – The person(s) that makes all the cool sounds… Pew </a:t>
            </a:r>
            <a:r>
              <a:rPr lang="en-US" sz="2800" dirty="0" err="1" smtClean="0"/>
              <a:t>Pew</a:t>
            </a:r>
            <a:endParaRPr lang="en-US" sz="2800" dirty="0" smtClean="0"/>
          </a:p>
          <a:p>
            <a:pPr lvl="1"/>
            <a:r>
              <a:rPr lang="en-US" sz="2800" dirty="0" smtClean="0"/>
              <a:t>Programmer – The person who writes all the game logic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Code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29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</a:t>
            </a: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03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smtClean="0"/>
              <a:t>– </a:t>
            </a:r>
            <a:r>
              <a:rPr lang="en-US" dirty="0" smtClean="0"/>
              <a:t>Th</a:t>
            </a:r>
            <a:r>
              <a:rPr lang="en-US" dirty="0" smtClean="0"/>
              <a:t>e 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4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- 101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The game loop</a:t>
            </a:r>
          </a:p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86840" y="2369820"/>
            <a:ext cx="5254148" cy="2090999"/>
            <a:chOff x="1386840" y="2369820"/>
            <a:chExt cx="5254148" cy="2090999"/>
          </a:xfrm>
        </p:grpSpPr>
        <p:sp>
          <p:nvSpPr>
            <p:cNvPr id="5" name="Rectangle 4"/>
            <p:cNvSpPr/>
            <p:nvPr/>
          </p:nvSpPr>
          <p:spPr>
            <a:xfrm>
              <a:off x="1386840" y="2369820"/>
              <a:ext cx="128778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70024" y="2369820"/>
              <a:ext cx="128778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70024" y="3546419"/>
              <a:ext cx="128778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53208" y="2369820"/>
              <a:ext cx="128778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Destroy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8" idx="3"/>
              <a:endCxn id="9" idx="3"/>
            </p:cNvCxnSpPr>
            <p:nvPr/>
          </p:nvCxnSpPr>
          <p:spPr>
            <a:xfrm>
              <a:off x="4657804" y="2827020"/>
              <a:ext cx="12700" cy="1176599"/>
            </a:xfrm>
            <a:prstGeom prst="bentConnector3">
              <a:avLst>
                <a:gd name="adj1" fmla="val 1800000"/>
              </a:avLst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9" idx="1"/>
              <a:endCxn id="8" idx="1"/>
            </p:cNvCxnSpPr>
            <p:nvPr/>
          </p:nvCxnSpPr>
          <p:spPr>
            <a:xfrm rot="10800000">
              <a:off x="3370024" y="2827021"/>
              <a:ext cx="12700" cy="1176599"/>
            </a:xfrm>
            <a:prstGeom prst="bentConnector3">
              <a:avLst>
                <a:gd name="adj1" fmla="val 1800000"/>
              </a:avLst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8" idx="1"/>
            </p:cNvCxnSpPr>
            <p:nvPr/>
          </p:nvCxnSpPr>
          <p:spPr>
            <a:xfrm>
              <a:off x="2674620" y="2827020"/>
              <a:ext cx="69540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0" idx="1"/>
            </p:cNvCxnSpPr>
            <p:nvPr/>
          </p:nvCxnSpPr>
          <p:spPr>
            <a:xfrm>
              <a:off x="4657804" y="2827020"/>
              <a:ext cx="695404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0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- 101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The game loop</a:t>
            </a:r>
          </a:p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1708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4892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4892" y="3573313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8076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Destroy</a:t>
            </a:r>
            <a:endParaRPr lang="en-US" dirty="0"/>
          </a:p>
        </p:txBody>
      </p:sp>
      <p:cxnSp>
        <p:nvCxnSpPr>
          <p:cNvPr id="13" name="Elbow Connector 12"/>
          <p:cNvCxnSpPr>
            <a:stCxn id="8" idx="3"/>
            <a:endCxn id="9" idx="3"/>
          </p:cNvCxnSpPr>
          <p:nvPr/>
        </p:nvCxnSpPr>
        <p:spPr>
          <a:xfrm>
            <a:off x="5762672" y="2853914"/>
            <a:ext cx="12700" cy="1176599"/>
          </a:xfrm>
          <a:prstGeom prst="bent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1"/>
            <a:endCxn id="8" idx="1"/>
          </p:cNvCxnSpPr>
          <p:nvPr/>
        </p:nvCxnSpPr>
        <p:spPr>
          <a:xfrm rot="10800000">
            <a:off x="4474892" y="2853915"/>
            <a:ext cx="12700" cy="1176599"/>
          </a:xfrm>
          <a:prstGeom prst="bent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3779488" y="2853914"/>
            <a:ext cx="69540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5762672" y="2853914"/>
            <a:ext cx="69540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622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Preload</a:t>
            </a:r>
            <a:endParaRPr lang="en-US" dirty="0"/>
          </a:p>
        </p:txBody>
      </p:sp>
      <p:cxnSp>
        <p:nvCxnSpPr>
          <p:cNvPr id="7" name="Straight Arrow Connector 6"/>
          <p:cNvCxnSpPr>
            <a:stCxn id="14" idx="3"/>
            <a:endCxn id="5" idx="1"/>
          </p:cNvCxnSpPr>
          <p:nvPr/>
        </p:nvCxnSpPr>
        <p:spPr>
          <a:xfrm>
            <a:off x="1630402" y="2853914"/>
            <a:ext cx="86130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- 101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The game loop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 smooth game runs at 60 FPS – </a:t>
            </a:r>
            <a:r>
              <a:rPr lang="en-US" sz="2800" dirty="0" smtClean="0">
                <a:solidFill>
                  <a:srgbClr val="FF0000"/>
                </a:solidFill>
              </a:rPr>
              <a:t>16ms</a:t>
            </a:r>
            <a:r>
              <a:rPr lang="en-US" sz="2800" dirty="0" smtClean="0"/>
              <a:t> per loop</a:t>
            </a:r>
          </a:p>
          <a:p>
            <a:r>
              <a:rPr lang="en-US" sz="2800" dirty="0" smtClean="0"/>
              <a:t>At 30 FPS you are still OK but below that there are noticeable jumps</a:t>
            </a:r>
          </a:p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1708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4892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4892" y="3573313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8076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Destroy</a:t>
            </a:r>
            <a:endParaRPr lang="en-US" dirty="0"/>
          </a:p>
        </p:txBody>
      </p:sp>
      <p:cxnSp>
        <p:nvCxnSpPr>
          <p:cNvPr id="13" name="Elbow Connector 12"/>
          <p:cNvCxnSpPr>
            <a:stCxn id="8" idx="3"/>
            <a:endCxn id="9" idx="3"/>
          </p:cNvCxnSpPr>
          <p:nvPr/>
        </p:nvCxnSpPr>
        <p:spPr>
          <a:xfrm>
            <a:off x="5762672" y="2853914"/>
            <a:ext cx="12700" cy="1176599"/>
          </a:xfrm>
          <a:prstGeom prst="bent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1"/>
            <a:endCxn id="8" idx="1"/>
          </p:cNvCxnSpPr>
          <p:nvPr/>
        </p:nvCxnSpPr>
        <p:spPr>
          <a:xfrm rot="10800000">
            <a:off x="4474892" y="2853915"/>
            <a:ext cx="12700" cy="1176599"/>
          </a:xfrm>
          <a:prstGeom prst="bent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3779488" y="2853914"/>
            <a:ext cx="69540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5762672" y="2853914"/>
            <a:ext cx="69540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622" y="2396714"/>
            <a:ext cx="128778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Preload</a:t>
            </a:r>
            <a:endParaRPr lang="en-US" dirty="0"/>
          </a:p>
        </p:txBody>
      </p:sp>
      <p:cxnSp>
        <p:nvCxnSpPr>
          <p:cNvPr id="7" name="Straight Arrow Connector 6"/>
          <p:cNvCxnSpPr>
            <a:stCxn id="14" idx="3"/>
            <a:endCxn id="5" idx="1"/>
          </p:cNvCxnSpPr>
          <p:nvPr/>
        </p:nvCxnSpPr>
        <p:spPr>
          <a:xfrm>
            <a:off x="1630402" y="2853914"/>
            <a:ext cx="86130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- 101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black">
          <a:xfrm>
            <a:off x="481584" y="1345621"/>
            <a:ext cx="8179816" cy="491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7663" indent="-17780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/>
              <a:buChar char="−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5938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88975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Main Classes –</a:t>
            </a:r>
          </a:p>
          <a:p>
            <a:pPr lvl="1"/>
            <a:r>
              <a:rPr lang="en-US" sz="2800" dirty="0" smtClean="0"/>
              <a:t>Game – The main container for all the game assets</a:t>
            </a:r>
          </a:p>
          <a:p>
            <a:pPr lvl="1"/>
            <a:r>
              <a:rPr lang="en-US" sz="2800" dirty="0" smtClean="0"/>
              <a:t>State – A part of the game with its own game loop, logic such as a level, a menu, an intro screen, etc…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 smtClean="0"/>
              <a:t>Phaser</a:t>
            </a:r>
            <a:r>
              <a:rPr lang="en-US" sz="2800" dirty="0" smtClean="0"/>
              <a:t> – The namespace class for all the Phaser.io elements</a:t>
            </a:r>
          </a:p>
          <a:p>
            <a:pPr marL="169863" lvl="1" indent="0">
              <a:buNone/>
            </a:pPr>
            <a:endParaRPr lang="en-US" sz="2800" dirty="0" smtClean="0"/>
          </a:p>
          <a:p>
            <a:pPr marL="169863" lvl="1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– Code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097" y="3030071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Checkout Tag 1</a:t>
            </a:r>
          </a:p>
        </p:txBody>
      </p:sp>
    </p:spTree>
    <p:extLst>
      <p:ext uri="{BB962C8B-B14F-4D97-AF65-F5344CB8AC3E}">
        <p14:creationId xmlns:p14="http://schemas.microsoft.com/office/powerpoint/2010/main" val="42079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4x3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.potx" id="{E5D4CB9A-79C8-493B-AF92-F36F9DF4DCAC}" vid="{8DA3FCCF-121F-441F-B77B-A11B18034515}"/>
    </a:ext>
  </a:extLst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</Template>
  <TotalTime>2008</TotalTime>
  <Words>1341</Words>
  <Application>Microsoft Office PowerPoint</Application>
  <PresentationFormat>On-screen Show (4:3)</PresentationFormat>
  <Paragraphs>344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HP Simplified</vt:lpstr>
      <vt:lpstr>Lucida Grande</vt:lpstr>
      <vt:lpstr>HP_PPT_Standard_template_4x3</vt:lpstr>
      <vt:lpstr>Introducing Phaser.io</vt:lpstr>
      <vt:lpstr>Background – Phaser.io</vt:lpstr>
      <vt:lpstr>Goals and Non-Goals</vt:lpstr>
      <vt:lpstr>Game Development - 101</vt:lpstr>
      <vt:lpstr>Game Development - 101</vt:lpstr>
      <vt:lpstr>Game Development - 101</vt:lpstr>
      <vt:lpstr>Game Development - 101</vt:lpstr>
      <vt:lpstr>Game Development - 101</vt:lpstr>
      <vt:lpstr>Game Development – Code Tag</vt:lpstr>
      <vt:lpstr>The game world</vt:lpstr>
      <vt:lpstr>The game world</vt:lpstr>
      <vt:lpstr>The game world</vt:lpstr>
      <vt:lpstr>Game Entities - Sprite</vt:lpstr>
      <vt:lpstr>Game Development – Code Tag</vt:lpstr>
      <vt:lpstr>Game Entities - Input</vt:lpstr>
      <vt:lpstr>Game Entities - Input</vt:lpstr>
      <vt:lpstr>Game Development – Code Tag</vt:lpstr>
      <vt:lpstr>Game Entities - TileSprite</vt:lpstr>
      <vt:lpstr>Game Concept - Parallax</vt:lpstr>
      <vt:lpstr>Game Development – Code Tag</vt:lpstr>
      <vt:lpstr>Game Entities – Group (SpriteGroup)</vt:lpstr>
      <vt:lpstr>Game Entities – Phaser</vt:lpstr>
      <vt:lpstr>Game Development – Code Tag</vt:lpstr>
      <vt:lpstr>Game Concept - Physics</vt:lpstr>
      <vt:lpstr>Game Concept – World Bounds</vt:lpstr>
      <vt:lpstr>Game Development – Code Tag</vt:lpstr>
      <vt:lpstr>Game Concept – Collision</vt:lpstr>
      <vt:lpstr>Game Development – Code Tag</vt:lpstr>
      <vt:lpstr>Game Concept – HUD</vt:lpstr>
      <vt:lpstr>Game Entities – Text</vt:lpstr>
      <vt:lpstr>Game Development – Code Tag</vt:lpstr>
      <vt:lpstr>Game Concept – SpriteSheet and SpriteAtlas</vt:lpstr>
      <vt:lpstr>Game Entities – SpriteSheet</vt:lpstr>
      <vt:lpstr>Game Concept – Anchor</vt:lpstr>
      <vt:lpstr>Game Development – Code Tag</vt:lpstr>
      <vt:lpstr>Game Concept – Sound</vt:lpstr>
      <vt:lpstr>Game Entities – Audio</vt:lpstr>
      <vt:lpstr>Game Development – Code Tag</vt:lpstr>
      <vt:lpstr>Game Concept – State</vt:lpstr>
      <vt:lpstr>Game Development – Code Tag</vt:lpstr>
      <vt:lpstr>Game Development – The End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Kozorovitzky, Boris</dc:creator>
  <cp:lastModifiedBy>Kozorovitzky, Boris</cp:lastModifiedBy>
  <cp:revision>78</cp:revision>
  <cp:lastPrinted>2012-04-26T19:23:55Z</cp:lastPrinted>
  <dcterms:created xsi:type="dcterms:W3CDTF">2014-05-27T08:12:17Z</dcterms:created>
  <dcterms:modified xsi:type="dcterms:W3CDTF">2014-09-16T12:49:37Z</dcterms:modified>
</cp:coreProperties>
</file>