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525480-4C74-460B-9218-640507F64DA2}">
  <a:tblStyle styleId="{C0525480-4C74-460B-9218-640507F64D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10" autoAdjust="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b9b4e7a5c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cb9b4e7a5c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D-In recent years we are hearing about more and more cases of abuse mainly in nurseries. The main reason for this is the lack of institutional supervision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b9b4e7a5c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b9b4e7a5c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cb9b4e7a5c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cb9b4e7a5c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have out system, each feature is on its own thread, so it all works simultaneously.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Firstly, the system captures the camera and saves timestamped frames.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also records 15 seconds audio samples and stores them in a folder.  This folder has a watcher that assincronicly takes each sample there and puts it in the AST.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sample is suspecious, another thread will merge a bunch of frames together creating a video, and also adding the audio to it,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Lastly, the video is uploaded to BD.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b9b4e7a5c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cb9b4e7a5c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Firebase as our database.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DB contains 2 Collections: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collection is User , it has the following attributes.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collection is message, which is our created video.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cb9b4e7a5c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cb9b4e7a5c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OpenCV - for capturing the web camera, and saving frames and videos.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Watchdog- creating a watcher on a folder, so it does something when a new file is created in that folder.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Pyaudio- Used to record audio samples.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MoviePy - for merging a video with the audio.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b9b4e7a5c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b9b4e7a5c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D-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Challenges that arose during development: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During the development we encountered quite a few problems, and most of them we solved by various means.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we creatred the thread of the camera - its job is to capture frames and save them in a folder, we saw that the camera saves only 10 frames per second, which of course is not enough for us. After a long search we discovered that the problem stems from an input command of the camera, which delays the work of the system. We added a separate thread whose role is to catch the last frame, so the system can work without waiting for input. The number of frames per second jumped from 10 to 140, a 14-fold improvement. Of course, we are satisfied with about 30 frames per second and we limited the system accordingly.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cb9b4e7a5c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cb9b4e7a5c_2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b9b4e7a5c_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cb9b4e7a5c_2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b9b4e7a5c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cb9b4e7a5c_2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B-</a:t>
            </a:r>
            <a:endParaRPr sz="1200">
              <a:solidFill>
                <a:srgbClr val="434343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We decided to add the register feature to make it a more complete application.</a:t>
            </a:r>
            <a:endParaRPr sz="5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b="0"/>
            </a:b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b9b4e7a5c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cb9b4e7a5c_2_2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cb9b4e7a5c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cb9b4e7a5c_2_2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b9b4e7a5c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cb9b4e7a5c_2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cb9b4e7a5c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cb9b4e7a5c_2_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b9b4e7a5c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cb9b4e7a5c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goal -almost achieved.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managed to make the whole system work together, starting from the AST up ultill the GUI.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Most of our initial requirements were completed, however there are some features that we might add in the future.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separate executable AST model.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performance in we run the ast on a different machine, or later we can even make it run on a cloud.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cb9b4e7a5c_2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1cb9b4e7a5c_2_2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b9b4e7a5c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cb9b4e7a5c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the years there have been several attempts to eradicate the phenomenon.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attempts was government oversight of the 0-3 age group.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about a third of the kindergartens are registered under this supervision 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other two-thirds continue the activity without supervision and approvals.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as we can see It did not solve the problem.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b9b4e7a5c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cb9b4e7a5c_2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B-Another attempt to eradicate the phenomenon was the Camera Act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law requires every kindergarten to install a camera But there were problems with this solution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Firstly the parents are not able to watch the cameras all day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secondly it is very easy to miss cases of abuse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b9b4e7a5c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cb9b4e7a5c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B - Our project consists of 3 main components. </a:t>
            </a:r>
            <a:endParaRPr sz="1800">
              <a:solidFill>
                <a:srgbClr val="2125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125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529"/>
                </a:solidFill>
              </a:rPr>
              <a:t>System - Autonomic system that connect to the cameras and microphones that are already installed in the nurseries. The system will create the suspicious video and upload it to the DB.</a:t>
            </a:r>
            <a:endParaRPr sz="1800">
              <a:solidFill>
                <a:srgbClr val="2125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b="0" i="0" u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 the learning process, we will use the AST: Audio Spectrogram Transformer algorithm to detect the </a:t>
            </a:r>
            <a:r>
              <a:rPr lang="en" sz="1800">
                <a:solidFill>
                  <a:srgbClr val="434343"/>
                </a:solidFill>
              </a:rPr>
              <a:t>suspicious audio samples</a:t>
            </a:r>
            <a:r>
              <a:rPr lang="en" sz="1800" b="0" i="0" u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 b="0" i="0" u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Lastly , application for the parents, where they can watch the uploaded videos.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b9b4e7a5c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cb9b4e7a5c_2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E101A"/>
                </a:solidFill>
              </a:rPr>
              <a:t>D</a:t>
            </a:r>
            <a:r>
              <a:rPr lang="en" sz="18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Audio Spectrogram Transformer (AST),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It is a trainble model just like other neural network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So we have some features</a:t>
            </a:r>
            <a:endParaRPr sz="18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a convolution-free- this is a layer that can be viewed as a single convolution layer with a large kernel and stride size.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purely attention based model- that is directly applied to an audio spectrogram and can capture long-range global context even in the lowest layers.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rPr lang="en" sz="18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audio classification – our model will classify audio samples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cb9b4e7a5c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cb9b4e7a5c_2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200"/>
              <a:buFont typeface="Roboto"/>
              <a:buNone/>
            </a:pPr>
            <a:r>
              <a:rPr lang="en" sz="1200" b="0" i="0" u="none" strike="noStrike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D- we evaluate AST on a variety of audio classification tasks and datasets including AudioSet, ESC-50 and Speech Commands . AST outperforms state-of-the-art systems on all these datasets.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200"/>
              <a:buFont typeface="Roboto"/>
              <a:buNone/>
            </a:pPr>
            <a:r>
              <a:rPr lang="en" sz="1200" b="0" i="0" u="none" strike="noStrike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Specifically, the models we use for all aforementioned tasks have the same architecture while the input lengths vary from 1 sec. (Speech Commands) to 10 sec. (AudioSet).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200"/>
              <a:buFont typeface="Roboto"/>
              <a:buNone/>
            </a:pPr>
            <a:r>
              <a:rPr lang="en" sz="1200" b="0" i="0" u="none" strike="noStrike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In contrast, CNN-based models typically require architecture tuning to obtain optimal performance for different tasks.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b9b4e7a5c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1cb9b4e7a5c_2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D-Here we can see the full architecture of the ast.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go through the architecture step by step and see how an audio semple becomes classified.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b9b4e7a5c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b9b4e7a5c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Initially, we trained our  already pretrained model with “donate a cry” dataset. However the dataset was not big enough to influence the weight of the edges.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our solution to that was utilizing the already pretrained model.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model is allready trained on 520 different audio labels including  some that we can use.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988695" y="1937384"/>
            <a:ext cx="7166610" cy="53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3300"/>
              <a:buFont typeface="Calibri"/>
              <a:buNone/>
            </a:pPr>
            <a:r>
              <a:rPr lang="en" sz="3300" b="1" i="0" strike="noStrike" dirty="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" sz="33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safe environment for our little ones</a:t>
            </a:r>
            <a:endParaRPr sz="33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828675" y="2469517"/>
            <a:ext cx="7549515" cy="1845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Supervisor: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Aliza Attaly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Authors: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Daniel Khait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Boris Lasker</a:t>
            </a: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3150" y="71435"/>
            <a:ext cx="445770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3520440" y="1594485"/>
            <a:ext cx="269938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Capstone Project Phase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Creative solution</a:t>
            </a:r>
            <a:endParaRPr b="1" dirty="0"/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Capture more suspicious labels from the already pretrained model.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Here are few labels for example: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Baby cry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Shout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Female Screaming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Slap, smack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Crying, sobbing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40A3AF0-FFE9-4D67-9CC9-AA925D234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Multithreaded Autonomic System</a:t>
            </a:r>
            <a:endParaRPr b="1" dirty="0"/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500437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Capture web camera and save frames.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 audio channel and save audio samples.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Watcher on audio sample folder to enter AST.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AST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 suspicious video and upload to database.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D7E84FF1-805A-3BA0-368C-284A4ACA6B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Database</a:t>
            </a:r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87" y="1140625"/>
            <a:ext cx="8911226" cy="356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73D4DF8C-0FC7-0FD4-1F90-191A76232D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Python Technologies</a:t>
            </a:r>
            <a:endParaRPr b="1" dirty="0"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OpenCV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Watchdog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PyAudio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PyTorch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Firebase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Threading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Colab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MoviePy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3466A36A-60CC-721E-9D84-E93E6AB89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System Challenges</a:t>
            </a:r>
            <a:endParaRPr b="1" dirty="0"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947314" cy="323049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457200" marR="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 camera fps</a:t>
            </a: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marR="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Python with firebase</a:t>
            </a: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marR="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Python version</a:t>
            </a: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marR="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AST input audio sample frequency.</a:t>
            </a: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marR="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Synchronizing the audio with the created video. 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3DCB7B0C-DB05-66F0-5435-5E6698BB34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628649" y="60484"/>
            <a:ext cx="4152722" cy="42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26" name="Google Shape;226;p39"/>
          <p:cNvPicPr preferRelativeResize="0"/>
          <p:nvPr/>
        </p:nvPicPr>
        <p:blipFill rotWithShape="1">
          <a:blip r:embed="rId3">
            <a:alphaModFix/>
          </a:blip>
          <a:srcRect l="843" r="5947" b="2257"/>
          <a:stretch/>
        </p:blipFill>
        <p:spPr>
          <a:xfrm>
            <a:off x="277090" y="542230"/>
            <a:ext cx="8238259" cy="396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24730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Activity Diagram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33" name="Google Shape;2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00" y="683307"/>
            <a:ext cx="8649400" cy="40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title"/>
          </p:nvPr>
        </p:nvSpPr>
        <p:spPr>
          <a:xfrm>
            <a:off x="304800" y="12770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BabyShield </a:t>
            </a:r>
            <a:r>
              <a:rPr lang="en" b="1">
                <a:latin typeface="Calibri"/>
                <a:ea typeface="Calibri"/>
                <a:cs typeface="Calibri"/>
                <a:sym typeface="Calibri"/>
              </a:rPr>
              <a:t>- User</a:t>
            </a:r>
            <a:r>
              <a:rPr lang="en" b="1"/>
              <a:t>’s android application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40" name="Google Shape;240;p41"/>
          <p:cNvSpPr txBox="1"/>
          <p:nvPr/>
        </p:nvSpPr>
        <p:spPr>
          <a:xfrm>
            <a:off x="304800" y="1055993"/>
            <a:ext cx="8534400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Fully functional application with the following features: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38150" lvl="0" indent="-342900" algn="l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Users able to register. (new feature)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38150" lvl="0" indent="-342900" algn="l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Users can watch uploaded videos.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38150" lvl="0" indent="-342900" algn="l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Users can delete a video.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38150" lvl="0" indent="-342900" algn="l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Users receive a notification when a new video is uploaded.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38150" lvl="0" indent="-342900" algn="l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Remember me check box for convenience.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GUI</a:t>
            </a:r>
            <a:endParaRPr dirty="0"/>
          </a:p>
        </p:txBody>
      </p:sp>
      <p:sp>
        <p:nvSpPr>
          <p:cNvPr id="246" name="Google Shape;246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16"/>
            <a:ext cx="1931536" cy="357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2874" y="1420416"/>
            <a:ext cx="1758695" cy="357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0488" y="1446850"/>
            <a:ext cx="1758700" cy="35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4650" y="1446849"/>
            <a:ext cx="1758707" cy="3594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674370" y="188595"/>
            <a:ext cx="2211705" cy="371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Testing Plan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6" name="Google Shape;256;p43"/>
          <p:cNvGraphicFramePr/>
          <p:nvPr>
            <p:extLst>
              <p:ext uri="{D42A27DB-BD31-4B8C-83A1-F6EECF244321}">
                <p14:modId xmlns:p14="http://schemas.microsoft.com/office/powerpoint/2010/main" val="639133222"/>
              </p:ext>
            </p:extLst>
          </p:nvPr>
        </p:nvGraphicFramePr>
        <p:xfrm>
          <a:off x="256309" y="854276"/>
          <a:ext cx="8465127" cy="3712575"/>
        </p:xfrm>
        <a:graphic>
          <a:graphicData uri="http://schemas.openxmlformats.org/drawingml/2006/table">
            <a:tbl>
              <a:tblPr>
                <a:noFill/>
                <a:tableStyleId>{C0525480-4C74-460B-9218-640507F64DA2}</a:tableStyleId>
              </a:tblPr>
              <a:tblGrid>
                <a:gridCol w="1530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4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7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Number</a:t>
                      </a:r>
                      <a:endParaRPr sz="150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</a:t>
                      </a:r>
                      <a:endParaRPr sz="150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Results</a:t>
                      </a:r>
                      <a:endParaRPr sz="150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4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50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 creating a video, frame not found.</a:t>
                      </a:r>
                      <a:endParaRPr sz="150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will skip to the next frame in order.</a:t>
                      </a:r>
                      <a:endParaRPr sz="150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4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50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Video was not created.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will print that video creation failed, and a new video next to the timestep will attempt to be created.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90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500" dirty="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Microphone does not record.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will send a message that the microphone doesn’t record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4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50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Camera does not record.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will send a message that the camera doesn’t record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7" name="Google Shape;257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en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We created an AI model that can detect child abuse in nurseries and kindergartens using audio samples.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2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Abuse can last for months until it is discovered and sometimes not revealed at all.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2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There is a lack of supervision in kindergartens and nurseries.</a:t>
            </a:r>
            <a:endParaRPr sz="22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Google Shape;262;p44"/>
          <p:cNvGraphicFramePr/>
          <p:nvPr>
            <p:extLst>
              <p:ext uri="{D42A27DB-BD31-4B8C-83A1-F6EECF244321}">
                <p14:modId xmlns:p14="http://schemas.microsoft.com/office/powerpoint/2010/main" val="2966718557"/>
              </p:ext>
            </p:extLst>
          </p:nvPr>
        </p:nvGraphicFramePr>
        <p:xfrm>
          <a:off x="1051560" y="731520"/>
          <a:ext cx="6926525" cy="3690175"/>
        </p:xfrm>
        <a:graphic>
          <a:graphicData uri="http://schemas.openxmlformats.org/drawingml/2006/table">
            <a:tbl>
              <a:tblPr>
                <a:noFill/>
                <a:tableStyleId>{C0525480-4C74-460B-9218-640507F64DA2}</a:tableStyleId>
              </a:tblPr>
              <a:tblGrid>
                <a:gridCol w="11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Number</a:t>
                      </a:r>
                      <a:endParaRPr sz="150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</a:t>
                      </a:r>
                      <a:endParaRPr sz="150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Results</a:t>
                      </a:r>
                      <a:endParaRPr sz="150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7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50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video is not created with audio.</a:t>
                      </a:r>
                      <a:endParaRPr sz="150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wi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 notify that the video is corrupted.</a:t>
                      </a:r>
                      <a:endParaRPr sz="150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4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500" dirty="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Unable to open video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500" dirty="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Application, a toast</a:t>
                      </a:r>
                      <a:r>
                        <a:rPr lang="en" sz="15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will pop up and say “There is a problem opening video please try again later ”</a:t>
                      </a:r>
                      <a:endParaRPr sz="150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87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50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there is an attempt to sabotage the camera or microphone.</a:t>
                      </a:r>
                      <a:endParaRPr sz="150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will send a message that the hardware was harmed </a:t>
                      </a:r>
                      <a:endParaRPr sz="1500" dirty="0"/>
                    </a:p>
                  </a:txBody>
                  <a:tcPr marL="40600" marR="40600" marT="40600" marB="40600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674370" y="188595"/>
            <a:ext cx="2211705" cy="371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Testing Plan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628650" y="315407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Looking at the future</a:t>
            </a:r>
            <a:endParaRPr dirty="0"/>
          </a:p>
        </p:txBody>
      </p:sp>
      <p:sp>
        <p:nvSpPr>
          <p:cNvPr id="270" name="Google Shape;270;p45"/>
          <p:cNvSpPr txBox="1">
            <a:spLocks noGrp="1"/>
          </p:cNvSpPr>
          <p:nvPr>
            <p:ph type="body" idx="1"/>
          </p:nvPr>
        </p:nvSpPr>
        <p:spPr>
          <a:xfrm>
            <a:off x="628650" y="1057885"/>
            <a:ext cx="7886700" cy="3709378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Future features: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6191" indent="-342900">
              <a:lnSpc>
                <a:spcPct val="150000"/>
              </a:lnSpc>
              <a:buSzPct val="85555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Better performance and precision for the AST model.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6191" indent="-342900">
              <a:lnSpc>
                <a:spcPct val="150000"/>
              </a:lnSpc>
              <a:spcBef>
                <a:spcPts val="0"/>
              </a:spcBef>
              <a:buSzPct val="85555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Secure DB and encrypt user’s password.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6191" indent="-342900">
              <a:lnSpc>
                <a:spcPct val="150000"/>
              </a:lnSpc>
              <a:spcBef>
                <a:spcPts val="0"/>
              </a:spcBef>
              <a:buSzPct val="85555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 separate executable AST model. 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6191" indent="-342900">
              <a:lnSpc>
                <a:spcPct val="150000"/>
              </a:lnSpc>
              <a:spcBef>
                <a:spcPts val="0"/>
              </a:spcBef>
              <a:buSzPct val="85555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Live camera stream on the App.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6191" indent="-342900">
              <a:lnSpc>
                <a:spcPct val="150000"/>
              </a:lnSpc>
              <a:spcBef>
                <a:spcPts val="0"/>
              </a:spcBef>
              <a:buSzPct val="85555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Multiple cameras and microphones.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6191" indent="-342900">
              <a:lnSpc>
                <a:spcPct val="150000"/>
              </a:lnSpc>
              <a:spcBef>
                <a:spcPts val="0"/>
              </a:spcBef>
              <a:buSzPct val="85555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 bigger scale DB for multiple nurseries.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ED5D0ED2-0C95-AFBC-CA80-8CF7368724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44000" cy="516154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3300"/>
              <a:buFont typeface="Calibri"/>
              <a:buNone/>
            </a:pPr>
            <a:r>
              <a:rPr lang="en" b="1" i="0" u="none" strike="noStrike" dirty="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Government Supervision Act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39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100"/>
              <a:buNone/>
            </a:pPr>
            <a:r>
              <a:rPr lang="en" sz="2200" u="sng" dirty="0">
                <a:solidFill>
                  <a:srgbClr val="2125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 theory: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ts val="2100"/>
              <a:buNone/>
            </a:pPr>
            <a:r>
              <a:rPr lang="en" sz="2200" b="0" i="0" u="none" strike="noStrike" dirty="0">
                <a:solidFill>
                  <a:srgbClr val="2125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The Day Care Supervision Act enacted in 2018 was supposed to create a uniform standard for private early childhood settings, designed for ages 0-3.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200" dirty="0">
              <a:solidFill>
                <a:srgbClr val="21252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ts val="2100"/>
              <a:buNone/>
            </a:pPr>
            <a:r>
              <a:rPr lang="en" sz="2200" u="sng" dirty="0">
                <a:solidFill>
                  <a:srgbClr val="2125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 practice: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ts val="2100"/>
              <a:buNone/>
            </a:pPr>
            <a:r>
              <a:rPr lang="en" sz="2200" dirty="0">
                <a:solidFill>
                  <a:srgbClr val="2125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Out of about 10,000 private early childhood frameworks that operate, only 3,200 then applied for an operating permit under the Supervision Law.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200" u="sn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3300"/>
              <a:buFont typeface="Calibri"/>
              <a:buNone/>
            </a:pPr>
            <a:r>
              <a:rPr lang="en" b="1" i="0" u="none" strike="noStrike" dirty="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The law of cameras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628650" y="1007863"/>
            <a:ext cx="7886700" cy="36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 2018, the Cameras Law was enacted, which requires the installation of cameras in kindergartens.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There are some problems with this law: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ts val="1800"/>
              <a:buChar char="•"/>
            </a:pPr>
            <a:r>
              <a:rPr lang="en-US" sz="2200" b="0" i="0" u="none" strike="noStrike" dirty="0">
                <a:solidFill>
                  <a:srgbClr val="2125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The people (parents) who are supposed to watch these footage can’t spend 6 hours a day staring at these surveillance cameras.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ts val="1800"/>
              <a:buNone/>
            </a:pPr>
            <a:endParaRPr lang="en-US" sz="2200" b="0" i="0" u="none" strike="noStrike" dirty="0">
              <a:solidFill>
                <a:srgbClr val="21252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ts val="1800"/>
              <a:buChar char="•"/>
            </a:pPr>
            <a:r>
              <a:rPr lang="en-US" sz="2200" dirty="0">
                <a:solidFill>
                  <a:srgbClr val="2125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It is easy to miss abusive acts.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54" name="Google Shape;154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" b="1" dirty="0"/>
              <a:t>Project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628650" y="1184564"/>
            <a:ext cx="7886700" cy="344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27594"/>
              <a:buNone/>
            </a:pPr>
            <a:r>
              <a:rPr lang="en" sz="2000" b="0" i="0" u="none" strike="noStrike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System that would always watch and hear what is happening in </a:t>
            </a:r>
            <a:endParaRPr sz="2000" b="0" i="0" u="none" strike="noStrike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27594"/>
              <a:buNone/>
            </a:pPr>
            <a:endParaRPr sz="2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27594"/>
              <a:buNone/>
            </a:pPr>
            <a:r>
              <a:rPr lang="en" sz="2000" b="0" i="0" u="none" strike="noStrike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the nurseries and detect abusive behavior.</a:t>
            </a:r>
            <a:endParaRPr sz="2000" b="0" i="0" u="none" strike="noStrike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8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ct val="90801"/>
              <a:buFont typeface="Roboto"/>
              <a:buChar char="●"/>
            </a:pPr>
            <a:r>
              <a:rPr lang="en" sz="2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System - multithreaded autonomic software.  (Python / VSC)</a:t>
            </a:r>
            <a:endParaRPr sz="2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8298" algn="l" rtl="0"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ct val="90801"/>
              <a:buFont typeface="Roboto"/>
              <a:buChar char="●"/>
            </a:pPr>
            <a:r>
              <a:rPr lang="en" sz="2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AST - audio sample classification.  (Python / VSC)</a:t>
            </a:r>
            <a:endParaRPr sz="2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8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ct val="90801"/>
              <a:buFont typeface="Roboto"/>
              <a:buChar char="●"/>
            </a:pPr>
            <a:r>
              <a:rPr lang="en" sz="2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BabyShield - User’s android application. (Java / Android studio)</a:t>
            </a:r>
            <a:endParaRPr sz="2000" b="0" i="0" u="none" strike="noStrike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628650" y="2737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Calibri"/>
              <a:buNone/>
            </a:pPr>
            <a:r>
              <a:rPr lang="en" b="1" i="0" u="none" strike="noStrik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AST: Audio Spectrogram Transformer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628650" y="13858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•"/>
            </a:pPr>
            <a:r>
              <a:rPr lang="en" sz="2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Convolution-free</a:t>
            </a:r>
            <a:endParaRPr sz="23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•"/>
            </a:pPr>
            <a:r>
              <a:rPr lang="en" sz="2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Purely attention-based model</a:t>
            </a:r>
            <a:endParaRPr sz="23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•"/>
            </a:pPr>
            <a:r>
              <a:rPr lang="en" sz="2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Audio classification</a:t>
            </a:r>
            <a:endParaRPr sz="23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•"/>
            </a:pPr>
            <a:r>
              <a:rPr lang="en" sz="2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Pretrained model</a:t>
            </a:r>
            <a:endParaRPr sz="2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628650" y="1278969"/>
            <a:ext cx="7886700" cy="34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•"/>
            </a:pPr>
            <a:r>
              <a:rPr lang="en" sz="2000" b="0" i="0" u="none" strike="noStrike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AST has superior performance.</a:t>
            </a:r>
            <a:endParaRPr sz="2000" dirty="0"/>
          </a:p>
          <a:p>
            <a:pPr marL="177800" lvl="0" indent="-63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dirty="0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dirty="0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•"/>
            </a:pPr>
            <a:r>
              <a:rPr lang="en" sz="2000" b="0" i="0" u="none" strike="noStrike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AST naturally supports variable-length inputs and can be applied to different tasks without any change of architecture. </a:t>
            </a:r>
            <a:endParaRPr sz="2000" dirty="0"/>
          </a:p>
          <a:p>
            <a:pPr marL="177800" lvl="0" indent="-63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i="0" u="none" strike="noStrike" dirty="0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b="0" i="0" u="none" strike="noStrike" dirty="0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•"/>
            </a:pPr>
            <a:r>
              <a:rPr lang="en" sz="2000" b="0" i="0" u="none" strike="noStrike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AST converges faster during training compared with SOTA CNN attention hybrid models.</a:t>
            </a:r>
            <a:endParaRPr sz="2000" dirty="0"/>
          </a:p>
          <a:p>
            <a:pPr marL="177800" lvl="0" indent="-63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b="0" i="0" u="none" strike="noStrike" dirty="0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7800" lvl="0" indent="-63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dirty="0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•"/>
            </a:pPr>
            <a:r>
              <a:rPr lang="en" sz="2000" b="0" i="0" u="none" strike="noStrike" dirty="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AST features a simpler architecture with fewer parameters.</a:t>
            </a:r>
            <a:endParaRPr sz="2000" dirty="0"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4211955" cy="62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3300"/>
              <a:buFont typeface="Calibri"/>
              <a:buNone/>
            </a:pPr>
            <a:r>
              <a:rPr lang="en" sz="3300" b="1" i="0" u="none" strike="noStrike" dirty="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The advantages of AST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Calibri"/>
              <a:buNone/>
            </a:pPr>
            <a:r>
              <a:rPr lang="en" b="1" i="0" u="none" strike="noStrik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AST: Audio Spectrogram Transformer</a:t>
            </a:r>
            <a:endParaRPr dirty="0"/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525" y="1003301"/>
            <a:ext cx="7997825" cy="391454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628650" y="260822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Dataset Constraint</a:t>
            </a:r>
            <a:endParaRPr b="1" dirty="0"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628650" y="133796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Initial dataset - “donate a cry”.</a:t>
            </a:r>
            <a:endParaRPr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size was not big enough.</a:t>
            </a:r>
            <a:endParaRPr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More than half of dataset is only “hungry” classification.</a:t>
            </a:r>
            <a:endParaRPr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Creative solution:</a:t>
            </a:r>
            <a:endParaRPr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Capture more suspicious labels from the already pretrained model.</a:t>
            </a:r>
            <a:endParaRPr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D07201BE-7746-CC26-221F-CBD431C236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1678</Words>
  <Application>Microsoft Office PowerPoint</Application>
  <PresentationFormat>‫הצגה על המסך (16:9)</PresentationFormat>
  <Paragraphs>267</Paragraphs>
  <Slides>22</Slides>
  <Notes>22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22</vt:i4>
      </vt:variant>
    </vt:vector>
  </HeadingPairs>
  <TitlesOfParts>
    <vt:vector size="29" baseType="lpstr">
      <vt:lpstr>Arial</vt:lpstr>
      <vt:lpstr>Roboto</vt:lpstr>
      <vt:lpstr>Times New Roman</vt:lpstr>
      <vt:lpstr>Courier New</vt:lpstr>
      <vt:lpstr>Calibri</vt:lpstr>
      <vt:lpstr>Simple Light</vt:lpstr>
      <vt:lpstr>Office Theme</vt:lpstr>
      <vt:lpstr> A safe environment for our little ones</vt:lpstr>
      <vt:lpstr>Motivation</vt:lpstr>
      <vt:lpstr>Government Supervision Act</vt:lpstr>
      <vt:lpstr>The law of cameras</vt:lpstr>
      <vt:lpstr>Our Project</vt:lpstr>
      <vt:lpstr>AST: Audio Spectrogram Transformer</vt:lpstr>
      <vt:lpstr>The advantages of AST</vt:lpstr>
      <vt:lpstr>AST: Audio Spectrogram Transformer</vt:lpstr>
      <vt:lpstr>Dataset Constraint</vt:lpstr>
      <vt:lpstr>Creative solution</vt:lpstr>
      <vt:lpstr>Multithreaded Autonomic System</vt:lpstr>
      <vt:lpstr>Database</vt:lpstr>
      <vt:lpstr>Python Technologies</vt:lpstr>
      <vt:lpstr>System Challenges</vt:lpstr>
      <vt:lpstr>Use Case Diagram</vt:lpstr>
      <vt:lpstr>Activity Diagram</vt:lpstr>
      <vt:lpstr>BabyShield - User’s android application</vt:lpstr>
      <vt:lpstr>GUI</vt:lpstr>
      <vt:lpstr>Testing Plan</vt:lpstr>
      <vt:lpstr>Testing Plan</vt:lpstr>
      <vt:lpstr>Looking at the future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 safe environment for our little ones</dc:title>
  <cp:lastModifiedBy>MOMARYP</cp:lastModifiedBy>
  <cp:revision>7</cp:revision>
  <dcterms:modified xsi:type="dcterms:W3CDTF">2023-01-23T09:32:11Z</dcterms:modified>
</cp:coreProperties>
</file>