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64050" autoAdjust="0"/>
  </p:normalViewPr>
  <p:slideViewPr>
    <p:cSldViewPr snapToGrid="0">
      <p:cViewPr varScale="1">
        <p:scale>
          <a:sx n="70" d="100"/>
          <a:sy n="70" d="100"/>
        </p:scale>
        <p:origin x="178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8/9/2012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 character it will load the view remotely using AJAX</a:t>
            </a:r>
          </a:p>
          <a:p>
            <a:pPr lvl="1"/>
            <a:r>
              <a:rPr lang="en-US" sz="1200" kern="1200" dirty="0" smtClean="0">
                <a:solidFill>
                  <a:schemeClr val="tx1"/>
                </a:solidFill>
                <a:effectLst/>
                <a:latin typeface="+mn-lt"/>
                <a:ea typeface="+mn-ea"/>
                <a:cs typeface="+mn-cs"/>
              </a:rPr>
              <a:t>Save and pull it up </a:t>
            </a:r>
            <a:r>
              <a:rPr lang="en-US" sz="1200" b="1" kern="1200" dirty="0" smtClean="0">
                <a:solidFill>
                  <a:schemeClr val="tx1"/>
                </a:solidFill>
                <a:effectLst/>
                <a:latin typeface="+mn-lt"/>
                <a:ea typeface="+mn-ea"/>
                <a:cs typeface="+mn-cs"/>
              </a:rPr>
              <a:t>(have to fake this)</a:t>
            </a:r>
            <a:endParaRPr lang="en-US" sz="1200" kern="1200" dirty="0" smtClean="0">
              <a:solidFill>
                <a:schemeClr val="tx1"/>
              </a:solidFill>
              <a:effectLst/>
              <a:latin typeface="+mn-lt"/>
              <a:ea typeface="+mn-ea"/>
              <a:cs typeface="+mn-cs"/>
            </a:endParaRP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“data-template” to “</a:t>
            </a:r>
            <a:r>
              <a:rPr lang="en-US" sz="1200" kern="1200" dirty="0" err="1" smtClean="0">
                <a:solidFill>
                  <a:schemeClr val="tx1"/>
                </a:solidFill>
                <a:effectLst/>
                <a:latin typeface="+mn-lt"/>
                <a:ea typeface="+mn-ea"/>
                <a:cs typeface="+mn-cs"/>
              </a:rPr>
              <a:t>headersTemplate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main panel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I’ll implement the pictures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(k555) </a:t>
            </a:r>
            <a:r>
              <a:rPr lang="en-US" sz="1200" kern="1200" dirty="0" smtClean="0">
                <a:solidFill>
                  <a:schemeClr val="tx1"/>
                </a:solidFill>
                <a:effectLst/>
                <a:latin typeface="+mn-lt"/>
                <a:ea typeface="+mn-ea"/>
                <a:cs typeface="+mn-cs"/>
              </a:rPr>
              <a:t>I’ll start by creating the view, which is just a div with a role of view and I’m setting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if we look down at the implementation of our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in the footer we can make sure that our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is pointing to the new view which it is</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now we can pull this up and we can now navigate between our Main view and the pictures view</a:t>
            </a:r>
            <a:endParaRPr lang="en-US" sz="4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3817577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the module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In the next module we’ll cover the Kendo UI HTML Helpers for ASP.NET MVC.</a:t>
            </a:r>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31</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207" y="2129731"/>
            <a:ext cx="10361587" cy="14704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98" y="3885904"/>
            <a:ext cx="8535207" cy="1753195"/>
          </a:xfrm>
        </p:spPr>
        <p:txBody>
          <a:bodyPr/>
          <a:lstStyle>
            <a:lvl1pPr marL="0" indent="0" algn="ctr">
              <a:buNone/>
              <a:defRPr/>
            </a:lvl1pPr>
            <a:lvl2pPr marL="514794" indent="0" algn="ctr">
              <a:buNone/>
              <a:defRPr/>
            </a:lvl2pPr>
            <a:lvl3pPr marL="1029589" indent="0" algn="ctr">
              <a:buNone/>
              <a:defRPr/>
            </a:lvl3pPr>
            <a:lvl4pPr marL="1544383" indent="0" algn="ctr">
              <a:buNone/>
              <a:defRPr/>
            </a:lvl4pPr>
            <a:lvl5pPr marL="2059178" indent="0" algn="ctr">
              <a:buNone/>
              <a:defRPr/>
            </a:lvl5pPr>
            <a:lvl6pPr marL="2573972" indent="0" algn="ctr">
              <a:buNone/>
              <a:defRPr/>
            </a:lvl6pPr>
            <a:lvl7pPr marL="3088765" indent="0" algn="ctr">
              <a:buNone/>
              <a:defRPr/>
            </a:lvl7pPr>
            <a:lvl8pPr marL="3603561" indent="0" algn="ctr">
              <a:buNone/>
              <a:defRPr/>
            </a:lvl8pPr>
            <a:lvl9pPr marL="411835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7192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6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6524" y="558108"/>
            <a:ext cx="2779888" cy="5383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811" y="558108"/>
            <a:ext cx="8152191" cy="5383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332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121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7" y="4406802"/>
            <a:ext cx="10363604" cy="1361777"/>
          </a:xfrm>
        </p:spPr>
        <p:txBody>
          <a:bodyPr anchor="t"/>
          <a:lstStyle>
            <a:lvl1pPr algn="l">
              <a:defRPr sz="4533" b="1" cap="all"/>
            </a:lvl1pPr>
          </a:lstStyle>
          <a:p>
            <a:r>
              <a:rPr lang="en-US" smtClean="0"/>
              <a:t>Click to edit Master title style</a:t>
            </a:r>
            <a:endParaRPr lang="en-US"/>
          </a:p>
        </p:txBody>
      </p:sp>
      <p:sp>
        <p:nvSpPr>
          <p:cNvPr id="3" name="Text Placeholder 2"/>
          <p:cNvSpPr>
            <a:spLocks noGrp="1"/>
          </p:cNvSpPr>
          <p:nvPr>
            <p:ph type="body" idx="1"/>
          </p:nvPr>
        </p:nvSpPr>
        <p:spPr>
          <a:xfrm>
            <a:off x="963587" y="2906614"/>
            <a:ext cx="10363604" cy="1500188"/>
          </a:xfrm>
        </p:spPr>
        <p:txBody>
          <a:bodyPr anchor="b"/>
          <a:lstStyle>
            <a:lvl1pPr marL="0" indent="0">
              <a:buNone/>
              <a:defRPr sz="2267"/>
            </a:lvl1pPr>
            <a:lvl2pPr marL="514794" indent="0">
              <a:buNone/>
              <a:defRPr sz="2000"/>
            </a:lvl2pPr>
            <a:lvl3pPr marL="1029589" indent="0">
              <a:buNone/>
              <a:defRPr sz="1867"/>
            </a:lvl3pPr>
            <a:lvl4pPr marL="1544383" indent="0">
              <a:buNone/>
              <a:defRPr sz="1600"/>
            </a:lvl4pPr>
            <a:lvl5pPr marL="2059178" indent="0">
              <a:buNone/>
              <a:defRPr sz="1600"/>
            </a:lvl5pPr>
            <a:lvl6pPr marL="2573972" indent="0">
              <a:buNone/>
              <a:defRPr sz="1600"/>
            </a:lvl6pPr>
            <a:lvl7pPr marL="3088765" indent="0">
              <a:buNone/>
              <a:defRPr sz="1600"/>
            </a:lvl7pPr>
            <a:lvl8pPr marL="3603561" indent="0">
              <a:buNone/>
              <a:defRPr sz="1600"/>
            </a:lvl8pPr>
            <a:lvl9pPr marL="4118354" indent="0">
              <a:buNone/>
              <a:defRPr sz="1600"/>
            </a:lvl9pPr>
          </a:lstStyle>
          <a:p>
            <a:pPr lvl="0"/>
            <a:r>
              <a:rPr lang="en-US" smtClean="0"/>
              <a:t>Click to edit Master text styles</a:t>
            </a:r>
          </a:p>
        </p:txBody>
      </p:sp>
    </p:spTree>
    <p:extLst>
      <p:ext uri="{BB962C8B-B14F-4D97-AF65-F5344CB8AC3E}">
        <p14:creationId xmlns:p14="http://schemas.microsoft.com/office/powerpoint/2010/main" val="129186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811" y="1343919"/>
            <a:ext cx="5465031"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9365" y="1343919"/>
            <a:ext cx="5467048" cy="4597300"/>
          </a:xfrm>
        </p:spPr>
        <p:txBody>
          <a:bodyPr/>
          <a:lstStyle>
            <a:lvl1pPr>
              <a:defRPr sz="3200"/>
            </a:lvl1pPr>
            <a:lvl2pPr>
              <a:defRPr sz="2667"/>
            </a:lvl2pPr>
            <a:lvl3pPr>
              <a:defRPr sz="2267"/>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815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794" y="275332"/>
            <a:ext cx="1097441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794" y="1534420"/>
            <a:ext cx="5388429"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4" name="Content Placeholder 3"/>
          <p:cNvSpPr>
            <a:spLocks noGrp="1"/>
          </p:cNvSpPr>
          <p:nvPr>
            <p:ph sz="half" idx="2"/>
          </p:nvPr>
        </p:nvSpPr>
        <p:spPr>
          <a:xfrm>
            <a:off x="608794" y="2174379"/>
            <a:ext cx="5388429"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763" y="1534420"/>
            <a:ext cx="5390444" cy="639961"/>
          </a:xfrm>
        </p:spPr>
        <p:txBody>
          <a:bodyPr anchor="b"/>
          <a:lstStyle>
            <a:lvl1pPr marL="0" indent="0">
              <a:buNone/>
              <a:defRPr sz="2667" b="1"/>
            </a:lvl1pPr>
            <a:lvl2pPr marL="514794" indent="0">
              <a:buNone/>
              <a:defRPr sz="2267" b="1"/>
            </a:lvl2pPr>
            <a:lvl3pPr marL="1029589" indent="0">
              <a:buNone/>
              <a:defRPr sz="2000" b="1"/>
            </a:lvl3pPr>
            <a:lvl4pPr marL="1544383" indent="0">
              <a:buNone/>
              <a:defRPr sz="1867" b="1"/>
            </a:lvl4pPr>
            <a:lvl5pPr marL="2059178" indent="0">
              <a:buNone/>
              <a:defRPr sz="1867" b="1"/>
            </a:lvl5pPr>
            <a:lvl6pPr marL="2573972" indent="0">
              <a:buNone/>
              <a:defRPr sz="1867" b="1"/>
            </a:lvl6pPr>
            <a:lvl7pPr marL="3088765" indent="0">
              <a:buNone/>
              <a:defRPr sz="1867" b="1"/>
            </a:lvl7pPr>
            <a:lvl8pPr marL="3603561" indent="0">
              <a:buNone/>
              <a:defRPr sz="1867" b="1"/>
            </a:lvl8pPr>
            <a:lvl9pPr marL="4118354" indent="0">
              <a:buNone/>
              <a:defRPr sz="1867" b="1"/>
            </a:lvl9pPr>
          </a:lstStyle>
          <a:p>
            <a:pPr lvl="0"/>
            <a:r>
              <a:rPr lang="en-US" smtClean="0"/>
              <a:t>Click to edit Master text styles</a:t>
            </a:r>
          </a:p>
        </p:txBody>
      </p:sp>
      <p:sp>
        <p:nvSpPr>
          <p:cNvPr id="6" name="Content Placeholder 5"/>
          <p:cNvSpPr>
            <a:spLocks noGrp="1"/>
          </p:cNvSpPr>
          <p:nvPr>
            <p:ph sz="quarter" idx="4"/>
          </p:nvPr>
        </p:nvSpPr>
        <p:spPr>
          <a:xfrm>
            <a:off x="6192763" y="2174379"/>
            <a:ext cx="5390444" cy="3951387"/>
          </a:xfrm>
        </p:spPr>
        <p:txBody>
          <a:bodyPr/>
          <a:lstStyle>
            <a:lvl1pPr>
              <a:defRPr sz="2667"/>
            </a:lvl1pPr>
            <a:lvl2pPr>
              <a:defRPr sz="2267"/>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5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016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9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795" y="272357"/>
            <a:ext cx="4011587" cy="1162347"/>
          </a:xfrm>
        </p:spPr>
        <p:txBody>
          <a:bodyPr anchor="b"/>
          <a:lstStyle>
            <a:lvl1pPr algn="l">
              <a:defRPr sz="2267" b="1"/>
            </a:lvl1pPr>
          </a:lstStyle>
          <a:p>
            <a:r>
              <a:rPr lang="en-US" smtClean="0"/>
              <a:t>Click to edit Master title style</a:t>
            </a:r>
            <a:endParaRPr lang="en-US"/>
          </a:p>
        </p:txBody>
      </p:sp>
      <p:sp>
        <p:nvSpPr>
          <p:cNvPr id="3" name="Content Placeholder 2"/>
          <p:cNvSpPr>
            <a:spLocks noGrp="1"/>
          </p:cNvSpPr>
          <p:nvPr>
            <p:ph idx="1"/>
          </p:nvPr>
        </p:nvSpPr>
        <p:spPr>
          <a:xfrm>
            <a:off x="4767540" y="272357"/>
            <a:ext cx="6815667" cy="5853409"/>
          </a:xfrm>
        </p:spPr>
        <p:txBody>
          <a:bodyPr/>
          <a:lstStyle>
            <a:lvl1pPr>
              <a:defRPr sz="3600"/>
            </a:lvl1pPr>
            <a:lvl2pPr>
              <a:defRPr sz="3200"/>
            </a:lvl2pPr>
            <a:lvl3pPr>
              <a:defRPr sz="2667"/>
            </a:lvl3pPr>
            <a:lvl4pPr>
              <a:defRPr sz="2267"/>
            </a:lvl4pPr>
            <a:lvl5pPr>
              <a:defRPr sz="2267"/>
            </a:lvl5pPr>
            <a:lvl6pPr>
              <a:defRPr sz="2267"/>
            </a:lvl6pPr>
            <a:lvl7pPr>
              <a:defRPr sz="2267"/>
            </a:lvl7pPr>
            <a:lvl8pPr>
              <a:defRPr sz="2267"/>
            </a:lvl8pPr>
            <a:lvl9pPr>
              <a:defRPr sz="22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795" y="1434703"/>
            <a:ext cx="4011587" cy="4691063"/>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39938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811" y="4801196"/>
            <a:ext cx="7315603" cy="565547"/>
          </a:xfrm>
        </p:spPr>
        <p:txBody>
          <a:bodyPr anchor="b"/>
          <a:lstStyle>
            <a:lvl1pPr algn="l">
              <a:defRPr sz="2267" b="1"/>
            </a:lvl1pPr>
          </a:lstStyle>
          <a:p>
            <a:r>
              <a:rPr lang="en-US" smtClean="0"/>
              <a:t>Click to edit Master title style</a:t>
            </a:r>
            <a:endParaRPr lang="en-US"/>
          </a:p>
        </p:txBody>
      </p:sp>
      <p:sp>
        <p:nvSpPr>
          <p:cNvPr id="3" name="Picture Placeholder 2"/>
          <p:cNvSpPr>
            <a:spLocks noGrp="1"/>
          </p:cNvSpPr>
          <p:nvPr>
            <p:ph type="pic" idx="1"/>
          </p:nvPr>
        </p:nvSpPr>
        <p:spPr>
          <a:xfrm>
            <a:off x="2388811" y="613172"/>
            <a:ext cx="7315603" cy="4115099"/>
          </a:xfrm>
        </p:spPr>
        <p:txBody>
          <a:bodyPr/>
          <a:lstStyle>
            <a:lvl1pPr marL="0" indent="0">
              <a:buNone/>
              <a:defRPr sz="3600"/>
            </a:lvl1pPr>
            <a:lvl2pPr marL="514794" indent="0">
              <a:buNone/>
              <a:defRPr sz="3200"/>
            </a:lvl2pPr>
            <a:lvl3pPr marL="1029589" indent="0">
              <a:buNone/>
              <a:defRPr sz="2667"/>
            </a:lvl3pPr>
            <a:lvl4pPr marL="1544383" indent="0">
              <a:buNone/>
              <a:defRPr sz="2267"/>
            </a:lvl4pPr>
            <a:lvl5pPr marL="2059178" indent="0">
              <a:buNone/>
              <a:defRPr sz="2267"/>
            </a:lvl5pPr>
            <a:lvl6pPr marL="2573972" indent="0">
              <a:buNone/>
              <a:defRPr sz="2267"/>
            </a:lvl6pPr>
            <a:lvl7pPr marL="3088765" indent="0">
              <a:buNone/>
              <a:defRPr sz="2267"/>
            </a:lvl7pPr>
            <a:lvl8pPr marL="3603561" indent="0">
              <a:buNone/>
              <a:defRPr sz="2267"/>
            </a:lvl8pPr>
            <a:lvl9pPr marL="4118354" indent="0">
              <a:buNone/>
              <a:defRPr sz="2267"/>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2388811" y="5366743"/>
            <a:ext cx="7315603" cy="805160"/>
          </a:xfrm>
        </p:spPr>
        <p:txBody>
          <a:bodyPr/>
          <a:lstStyle>
            <a:lvl1pPr marL="0" indent="0">
              <a:buNone/>
              <a:defRPr sz="1600"/>
            </a:lvl1pPr>
            <a:lvl2pPr marL="514794" indent="0">
              <a:buNone/>
              <a:defRPr sz="1333"/>
            </a:lvl2pPr>
            <a:lvl3pPr marL="1029589" indent="0">
              <a:buNone/>
              <a:defRPr sz="1067"/>
            </a:lvl3pPr>
            <a:lvl4pPr marL="1544383" indent="0">
              <a:buNone/>
              <a:defRPr sz="1067"/>
            </a:lvl4pPr>
            <a:lvl5pPr marL="2059178" indent="0">
              <a:buNone/>
              <a:defRPr sz="1067"/>
            </a:lvl5pPr>
            <a:lvl6pPr marL="2573972" indent="0">
              <a:buNone/>
              <a:defRPr sz="1067"/>
            </a:lvl6pPr>
            <a:lvl7pPr marL="3088765" indent="0">
              <a:buNone/>
              <a:defRPr sz="1067"/>
            </a:lvl7pPr>
            <a:lvl8pPr marL="3603561" indent="0">
              <a:buNone/>
              <a:defRPr sz="1067"/>
            </a:lvl8pPr>
            <a:lvl9pPr marL="4118354" indent="0">
              <a:buNone/>
              <a:defRPr sz="1067"/>
            </a:lvl9pPr>
          </a:lstStyle>
          <a:p>
            <a:pPr lvl="0"/>
            <a:r>
              <a:rPr lang="en-US" smtClean="0"/>
              <a:t>Click to edit Master text styles</a:t>
            </a:r>
          </a:p>
        </p:txBody>
      </p:sp>
    </p:spTree>
    <p:extLst>
      <p:ext uri="{BB962C8B-B14F-4D97-AF65-F5344CB8AC3E}">
        <p14:creationId xmlns:p14="http://schemas.microsoft.com/office/powerpoint/2010/main" val="225410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1" y="-8446"/>
            <a:ext cx="12191999" cy="6866447"/>
          </a:xfrm>
          <a:prstGeom prst="rect">
            <a:avLst/>
          </a:prstGeom>
          <a:noFill/>
          <a:ln w="9525">
            <a:noFill/>
            <a:miter lim="800000"/>
            <a:headEnd/>
            <a:tailEnd/>
          </a:ln>
        </p:spPr>
      </p:pic>
      <p:sp>
        <p:nvSpPr>
          <p:cNvPr id="1027" name="Rectangle 3"/>
          <p:cNvSpPr>
            <a:spLocks noGrp="1" noChangeArrowheads="1"/>
          </p:cNvSpPr>
          <p:nvPr>
            <p:ph type="title"/>
          </p:nvPr>
        </p:nvSpPr>
        <p:spPr bwMode="auto">
          <a:xfrm>
            <a:off x="610810" y="558107"/>
            <a:ext cx="11125603" cy="785812"/>
          </a:xfrm>
          <a:prstGeom prst="rect">
            <a:avLst/>
          </a:prstGeom>
          <a:noFill/>
          <a:ln w="9525">
            <a:noFill/>
            <a:miter lim="800000"/>
            <a:headEnd/>
            <a:tailEnd/>
          </a:ln>
        </p:spPr>
        <p:txBody>
          <a:bodyPr vert="horz" wrap="square" lIns="81618" tIns="40809" rIns="81618" bIns="40809" numCol="1" anchor="ctr" anchorCtr="0" compatLnSpc="1">
            <a:prstTxWarp prst="textNoShape">
              <a:avLst/>
            </a:prstTxWarp>
          </a:bodyPr>
          <a:lstStyle/>
          <a:p>
            <a:pPr lvl="0"/>
            <a:r>
              <a:rPr lang="en-US" smtClean="0"/>
              <a:t>Click to edit Master title style</a:t>
            </a:r>
            <a:endParaRPr lang="en-US" smtClean="0"/>
          </a:p>
        </p:txBody>
      </p:sp>
      <p:sp>
        <p:nvSpPr>
          <p:cNvPr id="1028" name="Rectangle 4"/>
          <p:cNvSpPr>
            <a:spLocks noGrp="1" noChangeArrowheads="1"/>
          </p:cNvSpPr>
          <p:nvPr>
            <p:ph type="body" idx="1"/>
          </p:nvPr>
        </p:nvSpPr>
        <p:spPr bwMode="auto">
          <a:xfrm>
            <a:off x="610810" y="1343919"/>
            <a:ext cx="11125603" cy="4597300"/>
          </a:xfrm>
          <a:prstGeom prst="rect">
            <a:avLst/>
          </a:prstGeom>
          <a:noFill/>
          <a:ln w="9525">
            <a:noFill/>
            <a:miter lim="800000"/>
            <a:headEnd/>
            <a:tailEnd/>
          </a:ln>
        </p:spPr>
        <p:txBody>
          <a:bodyPr vert="horz" wrap="square" lIns="81618" tIns="40809" rIns="81618" bIns="408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Tree>
    <p:extLst>
      <p:ext uri="{BB962C8B-B14F-4D97-AF65-F5344CB8AC3E}">
        <p14:creationId xmlns:p14="http://schemas.microsoft.com/office/powerpoint/2010/main" val="11103092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75" rtl="0" eaLnBrk="1" fontAlgn="base" hangingPunct="1">
        <a:spcBef>
          <a:spcPct val="0"/>
        </a:spcBef>
        <a:spcAft>
          <a:spcPct val="0"/>
        </a:spcAft>
        <a:defRPr sz="3867">
          <a:solidFill>
            <a:srgbClr val="0066CC"/>
          </a:solidFill>
          <a:latin typeface="+mj-lt"/>
          <a:ea typeface="+mj-ea"/>
          <a:cs typeface="+mj-cs"/>
        </a:defRPr>
      </a:lvl1pPr>
      <a:lvl2pPr algn="l" defTabSz="1088575" rtl="0" eaLnBrk="1" fontAlgn="base" hangingPunct="1">
        <a:spcBef>
          <a:spcPct val="0"/>
        </a:spcBef>
        <a:spcAft>
          <a:spcPct val="0"/>
        </a:spcAft>
        <a:defRPr sz="3867">
          <a:solidFill>
            <a:srgbClr val="0066CC"/>
          </a:solidFill>
          <a:latin typeface="Arial" charset="0"/>
        </a:defRPr>
      </a:lvl2pPr>
      <a:lvl3pPr algn="l" defTabSz="1088575" rtl="0" eaLnBrk="1" fontAlgn="base" hangingPunct="1">
        <a:spcBef>
          <a:spcPct val="0"/>
        </a:spcBef>
        <a:spcAft>
          <a:spcPct val="0"/>
        </a:spcAft>
        <a:defRPr sz="3867">
          <a:solidFill>
            <a:srgbClr val="0066CC"/>
          </a:solidFill>
          <a:latin typeface="Arial" charset="0"/>
        </a:defRPr>
      </a:lvl3pPr>
      <a:lvl4pPr algn="l" defTabSz="1088575" rtl="0" eaLnBrk="1" fontAlgn="base" hangingPunct="1">
        <a:spcBef>
          <a:spcPct val="0"/>
        </a:spcBef>
        <a:spcAft>
          <a:spcPct val="0"/>
        </a:spcAft>
        <a:defRPr sz="3867">
          <a:solidFill>
            <a:srgbClr val="0066CC"/>
          </a:solidFill>
          <a:latin typeface="Arial" charset="0"/>
        </a:defRPr>
      </a:lvl4pPr>
      <a:lvl5pPr algn="l" defTabSz="1088575" rtl="0" eaLnBrk="1" fontAlgn="base" hangingPunct="1">
        <a:spcBef>
          <a:spcPct val="0"/>
        </a:spcBef>
        <a:spcAft>
          <a:spcPct val="0"/>
        </a:spcAft>
        <a:defRPr sz="3867">
          <a:solidFill>
            <a:srgbClr val="0066CC"/>
          </a:solidFill>
          <a:latin typeface="Arial" charset="0"/>
        </a:defRPr>
      </a:lvl5pPr>
      <a:lvl6pPr marL="514794" algn="l" defTabSz="1088575" rtl="0" eaLnBrk="1" fontAlgn="base" hangingPunct="1">
        <a:spcBef>
          <a:spcPct val="0"/>
        </a:spcBef>
        <a:spcAft>
          <a:spcPct val="0"/>
        </a:spcAft>
        <a:defRPr sz="3867">
          <a:solidFill>
            <a:srgbClr val="0066CC"/>
          </a:solidFill>
          <a:latin typeface="Arial" charset="0"/>
        </a:defRPr>
      </a:lvl6pPr>
      <a:lvl7pPr marL="1029589" algn="l" defTabSz="1088575" rtl="0" eaLnBrk="1" fontAlgn="base" hangingPunct="1">
        <a:spcBef>
          <a:spcPct val="0"/>
        </a:spcBef>
        <a:spcAft>
          <a:spcPct val="0"/>
        </a:spcAft>
        <a:defRPr sz="3867">
          <a:solidFill>
            <a:srgbClr val="0066CC"/>
          </a:solidFill>
          <a:latin typeface="Arial" charset="0"/>
        </a:defRPr>
      </a:lvl7pPr>
      <a:lvl8pPr marL="1544383" algn="l" defTabSz="1088575" rtl="0" eaLnBrk="1" fontAlgn="base" hangingPunct="1">
        <a:spcBef>
          <a:spcPct val="0"/>
        </a:spcBef>
        <a:spcAft>
          <a:spcPct val="0"/>
        </a:spcAft>
        <a:defRPr sz="3867">
          <a:solidFill>
            <a:srgbClr val="0066CC"/>
          </a:solidFill>
          <a:latin typeface="Arial" charset="0"/>
        </a:defRPr>
      </a:lvl8pPr>
      <a:lvl9pPr marL="2059178" algn="l" defTabSz="1088575" rtl="0" eaLnBrk="1" fontAlgn="base" hangingPunct="1">
        <a:spcBef>
          <a:spcPct val="0"/>
        </a:spcBef>
        <a:spcAft>
          <a:spcPct val="0"/>
        </a:spcAft>
        <a:defRPr sz="3867">
          <a:solidFill>
            <a:srgbClr val="0066CC"/>
          </a:solidFill>
          <a:latin typeface="Arial" charset="0"/>
        </a:defRPr>
      </a:lvl9pPr>
    </p:titleStyle>
    <p:bodyStyle>
      <a:lvl1pPr marL="409334" indent="-409334" algn="l" defTabSz="1088575" rtl="0" eaLnBrk="1" fontAlgn="base" hangingPunct="1">
        <a:spcBef>
          <a:spcPct val="20000"/>
        </a:spcBef>
        <a:spcAft>
          <a:spcPct val="0"/>
        </a:spcAft>
        <a:buChar char="•"/>
        <a:defRPr sz="3200">
          <a:solidFill>
            <a:schemeClr val="tx1"/>
          </a:solidFill>
          <a:latin typeface="+mn-lt"/>
          <a:ea typeface="+mn-ea"/>
          <a:cs typeface="+mn-cs"/>
        </a:defRPr>
      </a:lvl1pPr>
      <a:lvl2pPr marL="883015" indent="-339621" algn="l" defTabSz="1088575" rtl="0" eaLnBrk="1" fontAlgn="base" hangingPunct="1">
        <a:spcBef>
          <a:spcPct val="20000"/>
        </a:spcBef>
        <a:spcAft>
          <a:spcPct val="0"/>
        </a:spcAft>
        <a:buChar char="–"/>
        <a:defRPr sz="2933">
          <a:solidFill>
            <a:schemeClr val="tx1"/>
          </a:solidFill>
          <a:latin typeface="+mn-lt"/>
        </a:defRPr>
      </a:lvl2pPr>
      <a:lvl3pPr marL="1360273" indent="-271697" algn="l" defTabSz="1088575" rtl="0" eaLnBrk="1" fontAlgn="base" hangingPunct="1">
        <a:spcBef>
          <a:spcPct val="20000"/>
        </a:spcBef>
        <a:spcAft>
          <a:spcPct val="0"/>
        </a:spcAft>
        <a:buChar char="•"/>
        <a:defRPr sz="2400">
          <a:solidFill>
            <a:schemeClr val="tx1"/>
          </a:solidFill>
          <a:latin typeface="+mn-lt"/>
        </a:defRPr>
      </a:lvl3pPr>
      <a:lvl4pPr marL="1901879" indent="-268123" algn="l" defTabSz="1088575" rtl="0" eaLnBrk="1" fontAlgn="base" hangingPunct="1">
        <a:spcBef>
          <a:spcPct val="20000"/>
        </a:spcBef>
        <a:spcAft>
          <a:spcPct val="0"/>
        </a:spcAft>
        <a:buChar char="–"/>
        <a:defRPr sz="2400">
          <a:solidFill>
            <a:schemeClr val="tx1"/>
          </a:solidFill>
          <a:latin typeface="+mn-lt"/>
        </a:defRPr>
      </a:lvl4pPr>
      <a:lvl5pPr marL="2448848" indent="-271697" algn="l" defTabSz="1088575" rtl="0" eaLnBrk="1" fontAlgn="base" hangingPunct="1">
        <a:spcBef>
          <a:spcPct val="20000"/>
        </a:spcBef>
        <a:spcAft>
          <a:spcPct val="0"/>
        </a:spcAft>
        <a:buChar char="»"/>
        <a:defRPr sz="2400">
          <a:solidFill>
            <a:schemeClr val="tx1"/>
          </a:solidFill>
          <a:latin typeface="+mn-lt"/>
        </a:defRPr>
      </a:lvl5pPr>
      <a:lvl6pPr marL="2963642" indent="-271697" algn="l" defTabSz="1088575" rtl="0" eaLnBrk="1" fontAlgn="base" hangingPunct="1">
        <a:spcBef>
          <a:spcPct val="20000"/>
        </a:spcBef>
        <a:spcAft>
          <a:spcPct val="0"/>
        </a:spcAft>
        <a:buChar char="»"/>
        <a:defRPr sz="2400">
          <a:solidFill>
            <a:schemeClr val="tx1"/>
          </a:solidFill>
          <a:latin typeface="+mn-lt"/>
        </a:defRPr>
      </a:lvl6pPr>
      <a:lvl7pPr marL="3478437" indent="-271697" algn="l" defTabSz="1088575" rtl="0" eaLnBrk="1" fontAlgn="base" hangingPunct="1">
        <a:spcBef>
          <a:spcPct val="20000"/>
        </a:spcBef>
        <a:spcAft>
          <a:spcPct val="0"/>
        </a:spcAft>
        <a:buChar char="»"/>
        <a:defRPr sz="2400">
          <a:solidFill>
            <a:schemeClr val="tx1"/>
          </a:solidFill>
          <a:latin typeface="+mn-lt"/>
        </a:defRPr>
      </a:lvl7pPr>
      <a:lvl8pPr marL="3993231" indent="-271697" algn="l" defTabSz="1088575" rtl="0" eaLnBrk="1" fontAlgn="base" hangingPunct="1">
        <a:spcBef>
          <a:spcPct val="20000"/>
        </a:spcBef>
        <a:spcAft>
          <a:spcPct val="0"/>
        </a:spcAft>
        <a:buChar char="»"/>
        <a:defRPr sz="2400">
          <a:solidFill>
            <a:schemeClr val="tx1"/>
          </a:solidFill>
          <a:latin typeface="+mn-lt"/>
        </a:defRPr>
      </a:lvl8pPr>
      <a:lvl9pPr marL="4508026" indent="-271697" algn="l" defTabSz="1088575"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1029589" rtl="0" eaLnBrk="1" latinLnBrk="0" hangingPunct="1">
        <a:defRPr sz="2000" kern="1200">
          <a:solidFill>
            <a:schemeClr val="tx1"/>
          </a:solidFill>
          <a:latin typeface="+mn-lt"/>
          <a:ea typeface="+mn-ea"/>
          <a:cs typeface="+mn-cs"/>
        </a:defRPr>
      </a:lvl1pPr>
      <a:lvl2pPr marL="514794" algn="l" defTabSz="1029589" rtl="0" eaLnBrk="1" latinLnBrk="0" hangingPunct="1">
        <a:defRPr sz="2000" kern="1200">
          <a:solidFill>
            <a:schemeClr val="tx1"/>
          </a:solidFill>
          <a:latin typeface="+mn-lt"/>
          <a:ea typeface="+mn-ea"/>
          <a:cs typeface="+mn-cs"/>
        </a:defRPr>
      </a:lvl2pPr>
      <a:lvl3pPr marL="1029589" algn="l" defTabSz="1029589" rtl="0" eaLnBrk="1" latinLnBrk="0" hangingPunct="1">
        <a:defRPr sz="2000" kern="1200">
          <a:solidFill>
            <a:schemeClr val="tx1"/>
          </a:solidFill>
          <a:latin typeface="+mn-lt"/>
          <a:ea typeface="+mn-ea"/>
          <a:cs typeface="+mn-cs"/>
        </a:defRPr>
      </a:lvl3pPr>
      <a:lvl4pPr marL="1544383" algn="l" defTabSz="1029589" rtl="0" eaLnBrk="1" latinLnBrk="0" hangingPunct="1">
        <a:defRPr sz="2000" kern="1200">
          <a:solidFill>
            <a:schemeClr val="tx1"/>
          </a:solidFill>
          <a:latin typeface="+mn-lt"/>
          <a:ea typeface="+mn-ea"/>
          <a:cs typeface="+mn-cs"/>
        </a:defRPr>
      </a:lvl4pPr>
      <a:lvl5pPr marL="2059178" algn="l" defTabSz="1029589" rtl="0" eaLnBrk="1" latinLnBrk="0" hangingPunct="1">
        <a:defRPr sz="2000" kern="1200">
          <a:solidFill>
            <a:schemeClr val="tx1"/>
          </a:solidFill>
          <a:latin typeface="+mn-lt"/>
          <a:ea typeface="+mn-ea"/>
          <a:cs typeface="+mn-cs"/>
        </a:defRPr>
      </a:lvl5pPr>
      <a:lvl6pPr marL="2573972" algn="l" defTabSz="1029589" rtl="0" eaLnBrk="1" latinLnBrk="0" hangingPunct="1">
        <a:defRPr sz="2000" kern="1200">
          <a:solidFill>
            <a:schemeClr val="tx1"/>
          </a:solidFill>
          <a:latin typeface="+mn-lt"/>
          <a:ea typeface="+mn-ea"/>
          <a:cs typeface="+mn-cs"/>
        </a:defRPr>
      </a:lvl6pPr>
      <a:lvl7pPr marL="3088765" algn="l" defTabSz="1029589" rtl="0" eaLnBrk="1" latinLnBrk="0" hangingPunct="1">
        <a:defRPr sz="2000" kern="1200">
          <a:solidFill>
            <a:schemeClr val="tx1"/>
          </a:solidFill>
          <a:latin typeface="+mn-lt"/>
          <a:ea typeface="+mn-ea"/>
          <a:cs typeface="+mn-cs"/>
        </a:defRPr>
      </a:lvl7pPr>
      <a:lvl8pPr marL="3603561" algn="l" defTabSz="1029589" rtl="0" eaLnBrk="1" latinLnBrk="0" hangingPunct="1">
        <a:defRPr sz="2000" kern="1200">
          <a:solidFill>
            <a:schemeClr val="tx1"/>
          </a:solidFill>
          <a:latin typeface="+mn-lt"/>
          <a:ea typeface="+mn-ea"/>
          <a:cs typeface="+mn-cs"/>
        </a:defRPr>
      </a:lvl8pPr>
      <a:lvl9pPr marL="4118354" algn="l" defTabSz="102958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hyperlink" Target="http://bit.ly/N9xAjU"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0405" y="1730707"/>
            <a:ext cx="7771190" cy="1470422"/>
          </a:xfrm>
        </p:spPr>
        <p:txBody>
          <a:bodyPr/>
          <a:lstStyle/>
          <a:p>
            <a:pPr algn="ctr"/>
            <a:r>
              <a:rPr lang="en-US" sz="5400" dirty="0"/>
              <a:t>Going Native With Kendo UI Mobile</a:t>
            </a:r>
          </a:p>
        </p:txBody>
      </p:sp>
      <p:sp>
        <p:nvSpPr>
          <p:cNvPr id="7" name="Subtitle 6"/>
          <p:cNvSpPr>
            <a:spLocks noGrp="1"/>
          </p:cNvSpPr>
          <p:nvPr>
            <p:ph type="subTitle" idx="1"/>
          </p:nvPr>
        </p:nvSpPr>
        <p:spPr>
          <a:xfrm>
            <a:off x="2895299" y="4650700"/>
            <a:ext cx="6401405" cy="1753195"/>
          </a:xfrm>
        </p:spPr>
        <p:txBody>
          <a:bodyPr/>
          <a:lstStyle/>
          <a:p>
            <a:r>
              <a:rPr lang="en-US" sz="1800" dirty="0"/>
              <a:t>Keith Burnell</a:t>
            </a:r>
          </a:p>
          <a:p>
            <a:r>
              <a:rPr lang="en-US" sz="1800" dirty="0"/>
              <a:t/>
            </a:r>
            <a:br>
              <a:rPr lang="en-US" sz="1800" dirty="0"/>
            </a:br>
            <a:r>
              <a:rPr lang="en-US" sz="1400" dirty="0"/>
              <a:t>Senior </a:t>
            </a:r>
            <a:r>
              <a:rPr lang="en-US" sz="1400" dirty="0" err="1"/>
              <a:t>Sofware</a:t>
            </a:r>
            <a:r>
              <a:rPr lang="en-US" sz="1400" dirty="0"/>
              <a:t> Engineer</a:t>
            </a:r>
            <a:br>
              <a:rPr lang="en-US" sz="1400" dirty="0"/>
            </a:br>
            <a:r>
              <a:rPr lang="en-US" sz="1400" dirty="0"/>
              <a:t>Skyline Technologies, </a:t>
            </a:r>
            <a:r>
              <a:rPr lang="en-US" sz="1400" dirty="0" err="1"/>
              <a:t>Inc</a:t>
            </a:r>
            <a:endParaRPr lang="en-US" sz="1400" dirty="0"/>
          </a:p>
          <a:p>
            <a:r>
              <a:rPr lang="en-US" sz="1400" dirty="0"/>
              <a:t>@keburnell · DotNetDevDude.com</a:t>
            </a:r>
          </a:p>
        </p:txBody>
      </p:sp>
      <p:pic>
        <p:nvPicPr>
          <p:cNvPr id="8"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968" y="1335723"/>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858410" y="1335722"/>
            <a:ext cx="1807626" cy="21511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187" y="4958270"/>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a:t>
            </a:r>
          </a:p>
          <a:p>
            <a:pPr marL="457200" indent="-457200">
              <a:buFont typeface="Arial" pitchFamily="34" charset="0"/>
              <a:buChar char="•"/>
            </a:pPr>
            <a:r>
              <a:rPr lang="en-US" sz="2400" dirty="0">
                <a:latin typeface="+mn-lt"/>
              </a:rPr>
              <a:t>Form</a:t>
            </a:r>
          </a:p>
          <a:p>
            <a:pPr marL="457200" indent="-457200">
              <a:buFont typeface="Arial" pitchFamily="34" charset="0"/>
              <a:buChar char="•"/>
            </a:pPr>
            <a:r>
              <a:rPr lang="en-US" sz="2400" dirty="0">
                <a:latin typeface="+mn-lt"/>
              </a:rPr>
              <a:t>View</a:t>
            </a:r>
          </a:p>
          <a:p>
            <a:pPr marL="457200" indent="-457200">
              <a:buFont typeface="Arial" pitchFamily="34" charset="0"/>
              <a:buChar char="•"/>
            </a:pPr>
            <a:r>
              <a:rPr lang="en-US" sz="2400" dirty="0" err="1">
                <a:latin typeface="+mn-lt"/>
              </a:rPr>
              <a:t>SplitView</a:t>
            </a:r>
            <a:endParaRPr lang="en-US" sz="2400" dirty="0">
              <a:latin typeface="+mn-lt"/>
            </a:endParaRP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Top of the stack</a:t>
            </a:r>
          </a:p>
          <a:p>
            <a:pPr marL="457200" indent="-457200">
              <a:buFont typeface="Arial" pitchFamily="34" charset="0"/>
              <a:buChar char="•"/>
            </a:pPr>
            <a:r>
              <a:rPr lang="en-US" sz="2400" dirty="0">
                <a:latin typeface="+mn-lt"/>
              </a:rPr>
              <a:t>Initialization</a:t>
            </a:r>
          </a:p>
          <a:p>
            <a:pPr marL="457200" indent="-457200">
              <a:buFont typeface="Arial" pitchFamily="34" charset="0"/>
              <a:buChar char="•"/>
            </a:pPr>
            <a:endParaRPr lang="en-US" sz="2400" dirty="0">
              <a:latin typeface="+mn-lt"/>
            </a:endParaRPr>
          </a:p>
          <a:p>
            <a:pPr marL="457200" indent="-457200">
              <a:buFont typeface="Arial" pitchFamily="34" charset="0"/>
              <a:buChar char="•"/>
            </a:pPr>
            <a:r>
              <a:rPr lang="en-US" sz="2400" dirty="0">
                <a:latin typeface="+mn-lt"/>
              </a:rPr>
              <a:t>App wide configuration</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Navigation</a:t>
            </a:r>
          </a:p>
          <a:p>
            <a:pPr marL="457200" indent="-457200">
              <a:buFont typeface="Arial" pitchFamily="34" charset="0"/>
              <a:buChar char="•"/>
            </a:pPr>
            <a:r>
              <a:rPr lang="en-US" sz="2400" dirty="0">
                <a:latin typeface="+mn-lt"/>
              </a:rPr>
              <a:t>View transitions</a:t>
            </a:r>
          </a:p>
          <a:p>
            <a:pPr marL="457200" indent="-457200">
              <a:buFont typeface="Arial" pitchFamily="34" charset="0"/>
              <a:buChar char="•"/>
            </a:pPr>
            <a:r>
              <a:rPr lang="en-US" sz="2400" dirty="0">
                <a:latin typeface="+mn-lt"/>
              </a:rPr>
              <a:t>Status</a:t>
            </a:r>
          </a:p>
        </p:txBody>
      </p:sp>
      <p:sp>
        <p:nvSpPr>
          <p:cNvPr id="27" name="Rectangle 7170"/>
          <p:cNvSpPr>
            <a:spLocks noChangeArrowheads="1"/>
          </p:cNvSpPr>
          <p:nvPr/>
        </p:nvSpPr>
        <p:spPr bwMode="auto">
          <a:xfrm>
            <a:off x="2770632" y="2226953"/>
            <a:ext cx="7440168" cy="44494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FF"/>
                </a:solidFill>
                <a:latin typeface="Consolas" panose="020B0609020204030204" pitchFamily="49" charset="0"/>
                <a:ea typeface="Calibri" panose="020F0502020204030204" pitchFamily="34" charset="0"/>
              </a:rPr>
              <a:t>var</a:t>
            </a:r>
            <a:r>
              <a:rPr lang="en-US" sz="1400" dirty="0">
                <a:solidFill>
                  <a:srgbClr val="000000"/>
                </a:solidFill>
                <a:latin typeface="Consolas" panose="020B0609020204030204" pitchFamily="49" charset="0"/>
                <a:ea typeface="Calibri" panose="020F0502020204030204" pitchFamily="34" charset="0"/>
              </a:rPr>
              <a:t> app = </a:t>
            </a:r>
            <a:r>
              <a:rPr lang="en-US" sz="1400" dirty="0">
                <a:solidFill>
                  <a:srgbClr val="0000FF"/>
                </a:solidFill>
                <a:latin typeface="Consolas" panose="020B0609020204030204" pitchFamily="49" charset="0"/>
                <a:ea typeface="Calibri" panose="020F0502020204030204" pitchFamily="34" charset="0"/>
              </a:rPr>
              <a:t>new</a:t>
            </a:r>
            <a:r>
              <a:rPr lang="en-US" sz="1400" dirty="0">
                <a:solidFill>
                  <a:srgbClr val="000000"/>
                </a:solidFill>
                <a:latin typeface="Consolas" panose="020B0609020204030204" pitchFamily="49" charset="0"/>
                <a:ea typeface="Calibri" panose="020F0502020204030204" pitchFamily="34" charset="0"/>
              </a:rPr>
              <a:t> </a:t>
            </a:r>
            <a:r>
              <a:rPr lang="en-US" sz="1400" dirty="0" err="1">
                <a:solidFill>
                  <a:srgbClr val="000000"/>
                </a:solidFill>
                <a:latin typeface="Consolas" panose="020B0609020204030204" pitchFamily="49" charset="0"/>
                <a:ea typeface="Calibri" panose="020F0502020204030204" pitchFamily="34" charset="0"/>
              </a:rPr>
              <a:t>kendo.mobile.Application</a:t>
            </a:r>
            <a:r>
              <a:rPr lang="en-US" sz="1400" dirty="0">
                <a:solidFill>
                  <a:srgbClr val="000000"/>
                </a:solidFill>
                <a:latin typeface="Consolas" panose="020B0609020204030204" pitchFamily="49" charset="0"/>
                <a:ea typeface="Calibri" panose="020F0502020204030204" pitchFamily="34" charset="0"/>
              </a:rPr>
              <a:t>($(</a:t>
            </a:r>
            <a:r>
              <a:rPr lang="en-US" sz="1400" dirty="0" err="1">
                <a:solidFill>
                  <a:srgbClr val="000000"/>
                </a:solidFill>
                <a:latin typeface="Consolas" panose="020B0609020204030204" pitchFamily="49" charset="0"/>
                <a:ea typeface="Calibri" panose="020F0502020204030204" pitchFamily="34" charset="0"/>
              </a:rPr>
              <a:t>document.body</a:t>
            </a:r>
            <a:r>
              <a:rPr lang="en-US" sz="1400" dirty="0">
                <a:solidFill>
                  <a:srgbClr val="000000"/>
                </a:solidFill>
                <a:latin typeface="Consolas" panose="020B0609020204030204" pitchFamily="49" charset="0"/>
                <a:ea typeface="Calibri" panose="020F0502020204030204" pitchFamily="34" charset="0"/>
              </a:rPr>
              <a:t>), {configuration});</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6671904" y="2336703"/>
            <a:ext cx="160001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9" name="Rounded Rectangle 28"/>
          <p:cNvSpPr/>
          <p:nvPr/>
        </p:nvSpPr>
        <p:spPr bwMode="auto">
          <a:xfrm>
            <a:off x="8447908" y="2328077"/>
            <a:ext cx="1510487"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Single HTML page</a:t>
            </a:r>
          </a:p>
          <a:p>
            <a:pPr marL="457200" indent="-457200">
              <a:buFont typeface="Arial" pitchFamily="34" charset="0"/>
              <a:buChar char="•"/>
            </a:pPr>
            <a:r>
              <a:rPr lang="en-US" sz="2400" dirty="0">
                <a:latin typeface="+mn-lt"/>
              </a:rPr>
              <a:t>One or more Kendo UI mobile views</a:t>
            </a:r>
          </a:p>
          <a:p>
            <a:pPr marL="457200" indent="-457200">
              <a:buFont typeface="Arial" pitchFamily="34" charset="0"/>
              <a:buChar char="•"/>
            </a:pPr>
            <a:r>
              <a:rPr lang="en-US" sz="2400" dirty="0">
                <a:latin typeface="+mn-lt"/>
              </a:rPr>
              <a:t>Linked with Kendo UI navigational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Application wide configuration</a:t>
            </a:r>
          </a:p>
          <a:p>
            <a:pPr marL="457200" indent="-457200">
              <a:buFont typeface="Arial" pitchFamily="34" charset="0"/>
              <a:buChar char="•"/>
            </a:pPr>
            <a:r>
              <a:rPr lang="en-US" sz="2400" dirty="0" err="1">
                <a:latin typeface="+mn-lt"/>
              </a:rPr>
              <a:t>hideAddressBar</a:t>
            </a:r>
            <a:endParaRPr lang="en-US" sz="2400" dirty="0">
              <a:latin typeface="+mn-lt"/>
            </a:endParaRPr>
          </a:p>
          <a:p>
            <a:pPr marL="457200" indent="-457200">
              <a:buFont typeface="Arial" pitchFamily="34" charset="0"/>
              <a:buChar char="•"/>
            </a:pPr>
            <a:r>
              <a:rPr lang="en-US" sz="2400" dirty="0">
                <a:latin typeface="+mn-lt"/>
              </a:rPr>
              <a:t>initial</a:t>
            </a:r>
          </a:p>
          <a:p>
            <a:pPr marL="457200" indent="-457200">
              <a:buFont typeface="Arial" pitchFamily="34" charset="0"/>
              <a:buChar char="•"/>
            </a:pPr>
            <a:r>
              <a:rPr lang="en-US" sz="2400" dirty="0">
                <a:latin typeface="+mn-lt"/>
              </a:rPr>
              <a:t>layout</a:t>
            </a:r>
          </a:p>
          <a:p>
            <a:pPr marL="457200" indent="-457200">
              <a:buFont typeface="Arial" pitchFamily="34" charset="0"/>
              <a:buChar char="•"/>
            </a:pPr>
            <a:r>
              <a:rPr lang="en-US" sz="2400" dirty="0">
                <a:latin typeface="+mn-lt"/>
              </a:rPr>
              <a:t>loading</a:t>
            </a:r>
          </a:p>
          <a:p>
            <a:pPr marL="457200" indent="-457200">
              <a:buFont typeface="Arial" pitchFamily="34" charset="0"/>
              <a:buChar char="•"/>
            </a:pPr>
            <a:r>
              <a:rPr lang="en-US" sz="2400" dirty="0">
                <a:latin typeface="+mn-lt"/>
              </a:rPr>
              <a:t>platform</a:t>
            </a:r>
          </a:p>
          <a:p>
            <a:pPr marL="457200" indent="-457200">
              <a:buFont typeface="Arial" pitchFamily="34" charset="0"/>
              <a:buChar char="•"/>
            </a:pPr>
            <a:r>
              <a:rPr lang="en-US" sz="2400" dirty="0">
                <a:latin typeface="+mn-lt"/>
              </a:rPr>
              <a:t>transition</a:t>
            </a:r>
          </a:p>
        </p:txBody>
      </p:sp>
      <p:sp>
        <p:nvSpPr>
          <p:cNvPr id="8" name="Rectangle 7170"/>
          <p:cNvSpPr>
            <a:spLocks noChangeArrowheads="1"/>
          </p:cNvSpPr>
          <p:nvPr/>
        </p:nvSpPr>
        <p:spPr bwMode="auto">
          <a:xfrm>
            <a:off x="4180954" y="2549771"/>
            <a:ext cx="6145356" cy="2209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err="1">
                <a:solidFill>
                  <a:srgbClr val="0000FF"/>
                </a:solidFill>
                <a:latin typeface="Consolas"/>
              </a:rPr>
              <a:t>var</a:t>
            </a:r>
            <a:r>
              <a:rPr lang="en-US" sz="1400" dirty="0">
                <a:solidFill>
                  <a:srgbClr val="000000"/>
                </a:solidFill>
                <a:latin typeface="Consolas"/>
              </a:rPr>
              <a:t> app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hideAddressBar</a:t>
            </a:r>
            <a:r>
              <a:rPr lang="en-US" sz="1400" dirty="0">
                <a:solidFill>
                  <a:srgbClr val="000000"/>
                </a:solidFill>
                <a:latin typeface="Consolas"/>
              </a:rPr>
              <a:t>: </a:t>
            </a:r>
            <a:r>
              <a:rPr lang="en-US" sz="1400" dirty="0">
                <a:solidFill>
                  <a:srgbClr val="0000FF"/>
                </a:solidFill>
                <a:latin typeface="Consolas"/>
              </a:rPr>
              <a:t>true</a:t>
            </a:r>
            <a:r>
              <a:rPr lang="en-US" sz="1400" dirty="0">
                <a:solidFill>
                  <a:srgbClr val="000000"/>
                </a:solidFill>
                <a:latin typeface="Consolas"/>
              </a:rPr>
              <a:t>,</a:t>
            </a:r>
          </a:p>
          <a:p>
            <a:pPr>
              <a:lnSpc>
                <a:spcPct val="107000"/>
              </a:lnSpc>
            </a:pPr>
            <a:r>
              <a:rPr lang="en-US" sz="1400" dirty="0">
                <a:solidFill>
                  <a:srgbClr val="000000"/>
                </a:solidFill>
                <a:latin typeface="Consolas"/>
              </a:rPr>
              <a:t>        initial: </a:t>
            </a:r>
            <a:r>
              <a:rPr lang="en-US" sz="1400" dirty="0">
                <a:solidFill>
                  <a:srgbClr val="800000"/>
                </a:solidFill>
                <a:latin typeface="Consolas"/>
              </a:rPr>
              <a:t>"</a:t>
            </a:r>
            <a:r>
              <a:rPr lang="en-US" sz="1400" dirty="0" err="1">
                <a:solidFill>
                  <a:srgbClr val="800000"/>
                </a:solidFill>
                <a:latin typeface="Consolas"/>
              </a:rPr>
              <a:t>startView</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layout: </a:t>
            </a:r>
            <a:r>
              <a:rPr lang="en-US" sz="1400" dirty="0">
                <a:solidFill>
                  <a:srgbClr val="800000"/>
                </a:solidFill>
                <a:latin typeface="Consolas"/>
              </a:rPr>
              <a:t>"</a:t>
            </a:r>
            <a:r>
              <a:rPr lang="en-US" sz="1400" dirty="0" err="1">
                <a:solidFill>
                  <a:srgbClr val="800000"/>
                </a:solidFill>
                <a:latin typeface="Consolas"/>
              </a:rPr>
              <a:t>myCustomLayout</a:t>
            </a:r>
            <a:r>
              <a:rPr lang="en-US" sz="1400" dirty="0">
                <a:solidFill>
                  <a:srgbClr val="800000"/>
                </a:solidFill>
                <a:latin typeface="Consolas"/>
              </a:rPr>
              <a:t>"</a:t>
            </a:r>
            <a:r>
              <a:rPr lang="en-US" sz="1400" dirty="0">
                <a:solidFill>
                  <a:srgbClr val="000000"/>
                </a:solidFill>
                <a:latin typeface="Consolas"/>
              </a:rPr>
              <a:t>,</a:t>
            </a:r>
          </a:p>
          <a:p>
            <a:pPr>
              <a:lnSpc>
                <a:spcPct val="107000"/>
              </a:lnSpc>
            </a:pPr>
            <a:r>
              <a:rPr lang="en-US" sz="1400" dirty="0">
                <a:solidFill>
                  <a:srgbClr val="000000"/>
                </a:solidFill>
                <a:latin typeface="Consolas"/>
              </a:rPr>
              <a:t>        loading: </a:t>
            </a:r>
            <a:r>
              <a:rPr lang="en-US" sz="1400" dirty="0">
                <a:solidFill>
                  <a:srgbClr val="800000"/>
                </a:solidFill>
                <a:latin typeface="Consolas"/>
              </a:rPr>
              <a:t>"I think I can. I think I can."</a:t>
            </a:r>
            <a:r>
              <a:rPr lang="en-US" sz="1400" dirty="0">
                <a:solidFill>
                  <a:srgbClr val="000000"/>
                </a:solidFill>
                <a:latin typeface="Consolas"/>
              </a:rPr>
              <a:t>,</a:t>
            </a:r>
          </a:p>
          <a:p>
            <a:pPr>
              <a:lnSpc>
                <a:spcPct val="107000"/>
              </a:lnSpc>
            </a:pPr>
            <a:r>
              <a:rPr lang="en-US" sz="1400" dirty="0">
                <a:solidFill>
                  <a:srgbClr val="000000"/>
                </a:solidFill>
                <a:latin typeface="Consolas"/>
              </a:rPr>
              <a:t>        platform: </a:t>
            </a:r>
            <a:r>
              <a:rPr lang="en-US" sz="1400" dirty="0">
                <a:solidFill>
                  <a:srgbClr val="800000"/>
                </a:solidFill>
                <a:latin typeface="Consolas"/>
              </a:rPr>
              <a:t>"blackberry"</a:t>
            </a:r>
            <a:r>
              <a:rPr lang="en-US" sz="1400" dirty="0">
                <a:solidFill>
                  <a:srgbClr val="000000"/>
                </a:solidFill>
                <a:latin typeface="Consolas"/>
              </a:rPr>
              <a:t>,</a:t>
            </a:r>
          </a:p>
          <a:p>
            <a:pPr>
              <a:lnSpc>
                <a:spcPct val="107000"/>
              </a:lnSpc>
            </a:pPr>
            <a:r>
              <a:rPr lang="en-US" sz="1400" dirty="0">
                <a:solidFill>
                  <a:srgbClr val="000000"/>
                </a:solidFill>
                <a:latin typeface="Consolas"/>
              </a:rPr>
              <a:t>        transition: </a:t>
            </a:r>
            <a:r>
              <a:rPr lang="en-US" sz="1400" dirty="0">
                <a:solidFill>
                  <a:srgbClr val="800000"/>
                </a:solidFill>
                <a:latin typeface="Consolas"/>
              </a:rPr>
              <a:t>"slide"</a:t>
            </a:r>
            <a:r>
              <a:rPr lang="en-US" sz="1400" dirty="0">
                <a:solidFill>
                  <a:srgbClr val="000000"/>
                </a:solidFill>
                <a:latin typeface="Consolas"/>
              </a:rPr>
              <a:t>    </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a:t>
            </a:r>
            <a:r>
              <a:rPr lang="en-US" sz="1400" dirty="0"/>
              <a:t> </a:t>
            </a:r>
            <a:r>
              <a:rPr lang="en-US" sz="1000" kern="100" dirty="0">
                <a:latin typeface="Calibri"/>
                <a:ea typeface="Calibri"/>
                <a:cs typeface="Times New Roman"/>
              </a:rPr>
              <a:t> </a:t>
            </a:r>
          </a:p>
        </p:txBody>
      </p:sp>
      <p:sp>
        <p:nvSpPr>
          <p:cNvPr id="9" name="Rounded Rectangle 8"/>
          <p:cNvSpPr/>
          <p:nvPr/>
        </p:nvSpPr>
        <p:spPr bwMode="auto">
          <a:xfrm>
            <a:off x="4992310" y="284130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4992310" y="3083999"/>
            <a:ext cx="2209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4992310" y="3311770"/>
            <a:ext cx="25908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2" name="Rounded Rectangle 11"/>
          <p:cNvSpPr/>
          <p:nvPr/>
        </p:nvSpPr>
        <p:spPr bwMode="auto">
          <a:xfrm>
            <a:off x="4987997" y="3540947"/>
            <a:ext cx="4155948"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ounded Rectangle 12"/>
          <p:cNvSpPr/>
          <p:nvPr/>
        </p:nvSpPr>
        <p:spPr bwMode="auto">
          <a:xfrm>
            <a:off x="4982246" y="3773863"/>
            <a:ext cx="2600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4982246" y="3994345"/>
            <a:ext cx="221986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2" presetClass="entr" presetSubtype="4" fill="hold" nodeType="with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 calcmode="lin" valueType="num">
                                      <p:cBhvr additive="base">
                                        <p:cTn id="7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6">
                                            <p:txEl>
                                              <p:pRg st="6" end="6"/>
                                            </p:txEl>
                                          </p:spTgt>
                                        </p:tgtEl>
                                        <p:attrNameLst>
                                          <p:attrName>ppt_y</p:attrName>
                                        </p:attrNameLst>
                                      </p:cBhvr>
                                      <p:tavLst>
                                        <p:tav tm="0">
                                          <p:val>
                                            <p:strVal val="1+#ppt_h/2"/>
                                          </p:val>
                                        </p:tav>
                                        <p:tav tm="100000">
                                          <p:val>
                                            <p:strVal val="#ppt_y"/>
                                          </p:val>
                                        </p:tav>
                                      </p:tavLst>
                                    </p:anim>
                                  </p:childTnLst>
                                </p:cTn>
                              </p:par>
                              <p:par>
                                <p:cTn id="72" presetID="1" presetClass="exit" presetSubtype="0" fill="hold" grpId="1" nodeType="withEffect">
                                  <p:stCondLst>
                                    <p:cond delay="0"/>
                                  </p:stCondLst>
                                  <p:childTnLst>
                                    <p:set>
                                      <p:cBhvr>
                                        <p:cTn id="73" dur="1" fill="hold">
                                          <p:stCondLst>
                                            <p:cond delay="0"/>
                                          </p:stCondLst>
                                        </p:cTn>
                                        <p:tgtEl>
                                          <p:spTgt spid="1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1981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Share common header and footer</a:t>
            </a:r>
          </a:p>
          <a:p>
            <a:r>
              <a:rPr lang="en-US" sz="2400" kern="0" dirty="0"/>
              <a:t>Define</a:t>
            </a:r>
          </a:p>
          <a:p>
            <a:endParaRPr lang="en-US" sz="2400" kern="0" dirty="0"/>
          </a:p>
          <a:p>
            <a:pPr marL="0" indent="0">
              <a:buNone/>
            </a:pPr>
            <a:endParaRPr lang="en-US" sz="2400" kern="0" dirty="0"/>
          </a:p>
          <a:p>
            <a:pPr marL="0" indent="0">
              <a:buNone/>
            </a:pPr>
            <a:endParaRPr lang="en-US" sz="2400" kern="0" dirty="0"/>
          </a:p>
          <a:p>
            <a:endParaRPr lang="en-US" sz="2400" kern="0" dirty="0"/>
          </a:p>
          <a:p>
            <a:r>
              <a:rPr lang="en-US" sz="2400" kern="0" dirty="0"/>
              <a:t>Assign</a:t>
            </a:r>
          </a:p>
          <a:p>
            <a:pPr marL="400050" lvl="1" indent="0">
              <a:buNone/>
            </a:pPr>
            <a:endParaRPr lang="en-US" sz="2400" kern="0" dirty="0"/>
          </a:p>
        </p:txBody>
      </p:sp>
      <p:sp>
        <p:nvSpPr>
          <p:cNvPr id="16" name="Rectangle 7170"/>
          <p:cNvSpPr>
            <a:spLocks noChangeArrowheads="1"/>
          </p:cNvSpPr>
          <p:nvPr/>
        </p:nvSpPr>
        <p:spPr bwMode="auto">
          <a:xfrm>
            <a:off x="2660506" y="2235813"/>
            <a:ext cx="6450156" cy="1743774"/>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Layout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="layout"</a:t>
            </a:r>
            <a:r>
              <a:rPr lang="en-US" sz="1400" dirty="0">
                <a:solidFill>
                  <a:srgbClr val="000000"/>
                </a:solidFill>
                <a:latin typeface="Consolas"/>
              </a:rPr>
              <a:t> </a:t>
            </a:r>
            <a:r>
              <a:rPr lang="en-US" sz="1400" dirty="0">
                <a:solidFill>
                  <a:srgbClr val="FF0000"/>
                </a:solidFill>
                <a:latin typeface="Consolas"/>
              </a:rPr>
              <a:t>data-id</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="header"&gt;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="footer"&gt;</a:t>
            </a:r>
            <a:r>
              <a:rPr lang="en-US" sz="1400" dirty="0">
                <a:solidFill>
                  <a:srgbClr val="000000"/>
                </a:solidFill>
                <a:latin typeface="Consolas"/>
              </a:rPr>
              <a:t>   </a:t>
            </a:r>
          </a:p>
          <a:p>
            <a:pPr>
              <a:lnSpc>
                <a:spcPct val="115000"/>
              </a:lnSpc>
              <a:defRPr/>
            </a:pPr>
            <a:r>
              <a:rPr lang="en-US" sz="1400" dirty="0">
                <a:solidFill>
                  <a:srgbClr val="0000FF"/>
                </a:solidFill>
                <a:latin typeface="Consolas"/>
              </a:rPr>
              <a:t>    &lt;/</a:t>
            </a:r>
            <a:r>
              <a:rPr lang="en-US" sz="1400" dirty="0">
                <a:solidFill>
                  <a:srgbClr val="800000"/>
                </a:solidFill>
                <a:latin typeface="Consolas"/>
              </a:rPr>
              <a:t>div</a:t>
            </a:r>
            <a:r>
              <a:rPr lang="en-US" sz="1400" dirty="0">
                <a:solidFill>
                  <a:srgbClr val="0000FF"/>
                </a:solidFill>
                <a:latin typeface="Consolas"/>
              </a:rPr>
              <a:t>&gt;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7" name="Rectangle 7170"/>
          <p:cNvSpPr>
            <a:spLocks noChangeArrowheads="1"/>
          </p:cNvSpPr>
          <p:nvPr/>
        </p:nvSpPr>
        <p:spPr bwMode="auto">
          <a:xfrm>
            <a:off x="2660506" y="4515354"/>
            <a:ext cx="6450156" cy="9906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6400"/>
                </a:solidFill>
                <a:latin typeface="Consolas"/>
              </a:rPr>
              <a:t>&lt;!-- View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data-title</a:t>
            </a:r>
            <a:r>
              <a:rPr lang="en-US" sz="1400" dirty="0">
                <a:solidFill>
                  <a:srgbClr val="0000FF"/>
                </a:solidFill>
                <a:latin typeface="Consolas"/>
              </a:rPr>
              <a:t>="Home"</a:t>
            </a:r>
            <a:r>
              <a:rPr lang="en-US" sz="1400" dirty="0">
                <a:solidFill>
                  <a:srgbClr val="000000"/>
                </a:solidFill>
                <a:latin typeface="Consolas"/>
              </a:rPr>
              <a:t> </a:t>
            </a:r>
            <a:r>
              <a:rPr lang="en-US" sz="1400" dirty="0">
                <a:solidFill>
                  <a:srgbClr val="FF0000"/>
                </a:solidFill>
                <a:latin typeface="Consolas"/>
              </a:rPr>
              <a:t>data-layout</a:t>
            </a:r>
            <a:r>
              <a:rPr lang="en-US" sz="1400" dirty="0">
                <a:solidFill>
                  <a:srgbClr val="0000FF"/>
                </a:solidFill>
                <a:latin typeface="Consolas"/>
              </a:rPr>
              <a:t>="</a:t>
            </a:r>
            <a:r>
              <a:rPr lang="en-US" sz="1400" dirty="0" err="1">
                <a:solidFill>
                  <a:srgbClr val="0000FF"/>
                </a:solidFill>
                <a:latin typeface="Consolas"/>
              </a:rPr>
              <a:t>myLayout</a:t>
            </a:r>
            <a:r>
              <a:rPr lang="en-US" sz="1400" dirty="0">
                <a:solidFill>
                  <a:srgbClr val="0000FF"/>
                </a:solidFill>
                <a:latin typeface="Consolas"/>
              </a:rPr>
              <a:t>"&gt;</a:t>
            </a:r>
          </a:p>
          <a:p>
            <a:pPr>
              <a:lnSpc>
                <a:spcPct val="115000"/>
              </a:lnSpc>
              <a:defRPr/>
            </a:pPr>
            <a:r>
              <a:rPr lang="en-US" sz="1400" dirty="0">
                <a:solidFill>
                  <a:srgbClr val="006400"/>
                </a:solidFill>
                <a:latin typeface="Consolas"/>
              </a:rPr>
              <a:t>    &lt;!-- View Content --&gt;</a:t>
            </a:r>
          </a:p>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8" name="Rounded Rectangle 17"/>
          <p:cNvSpPr/>
          <p:nvPr/>
        </p:nvSpPr>
        <p:spPr bwMode="auto">
          <a:xfrm>
            <a:off x="2709862" y="2479213"/>
            <a:ext cx="43434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9" name="Rounded Rectangle 18"/>
          <p:cNvSpPr/>
          <p:nvPr/>
        </p:nvSpPr>
        <p:spPr bwMode="auto">
          <a:xfrm>
            <a:off x="3090862" y="2721903"/>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0" name="Rounded Rectangle 19"/>
          <p:cNvSpPr/>
          <p:nvPr/>
        </p:nvSpPr>
        <p:spPr bwMode="auto">
          <a:xfrm>
            <a:off x="3083317" y="3232300"/>
            <a:ext cx="251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2723284" y="4779687"/>
            <a:ext cx="63246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1981200" y="1371600"/>
            <a:ext cx="82296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Local</a:t>
            </a:r>
          </a:p>
          <a:p>
            <a:pPr marL="685800" lvl="1"/>
            <a:endParaRPr lang="en-US" sz="2400" kern="0" dirty="0"/>
          </a:p>
          <a:p>
            <a:pPr marL="403027" lvl="1" indent="0">
              <a:buNone/>
            </a:pPr>
            <a:endParaRPr lang="en-US" sz="2400" kern="0" dirty="0"/>
          </a:p>
          <a:p>
            <a:r>
              <a:rPr lang="en-US" sz="2400" kern="0" dirty="0"/>
              <a:t>External</a:t>
            </a:r>
          </a:p>
          <a:p>
            <a:pPr marL="400050" lvl="1" indent="0">
              <a:buNone/>
            </a:pPr>
            <a:endParaRPr lang="en-US" sz="2400" kern="0" dirty="0"/>
          </a:p>
        </p:txBody>
      </p:sp>
      <p:sp>
        <p:nvSpPr>
          <p:cNvPr id="11" name="Rectangle 7170"/>
          <p:cNvSpPr>
            <a:spLocks noChangeArrowheads="1"/>
          </p:cNvSpPr>
          <p:nvPr/>
        </p:nvSpPr>
        <p:spPr bwMode="auto">
          <a:xfrm>
            <a:off x="2693844" y="1822267"/>
            <a:ext cx="59929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="#page2"</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 &gt;</a:t>
            </a:r>
            <a:r>
              <a:rPr lang="en-US" sz="1400" dirty="0">
                <a:solidFill>
                  <a:srgbClr val="000000"/>
                </a:solidFill>
                <a:latin typeface="Consolas"/>
              </a:rPr>
              <a:t>Next Page</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endParaRPr lang="en-US" sz="1400" dirty="0">
              <a:solidFill>
                <a:srgbClr val="0000FF"/>
              </a:solidFill>
              <a:latin typeface="Consolas"/>
              <a:ea typeface="Calibri"/>
            </a:endParaRPr>
          </a:p>
        </p:txBody>
      </p:sp>
      <p:sp>
        <p:nvSpPr>
          <p:cNvPr id="12" name="Rectangle 7170"/>
          <p:cNvSpPr>
            <a:spLocks noChangeArrowheads="1"/>
          </p:cNvSpPr>
          <p:nvPr/>
        </p:nvSpPr>
        <p:spPr bwMode="auto">
          <a:xfrm>
            <a:off x="2693844" y="3262312"/>
            <a:ext cx="6983556" cy="4572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href</a:t>
            </a:r>
            <a:r>
              <a:rPr lang="en-US" sz="1400" dirty="0">
                <a:solidFill>
                  <a:srgbClr val="0000FF"/>
                </a:solidFill>
                <a:latin typeface="Consolas" panose="020B0609020204030204" pitchFamily="49" charset="0"/>
                <a:cs typeface="Consolas" panose="020B0609020204030204" pitchFamily="49" charset="0"/>
              </a:rPr>
              <a:t>="http://kendoui.com/"</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data-</a:t>
            </a:r>
            <a:r>
              <a:rPr lang="en-US" sz="1400" dirty="0" err="1">
                <a:solidFill>
                  <a:srgbClr val="FF0000"/>
                </a:solidFill>
                <a:latin typeface="Consolas" panose="020B0609020204030204" pitchFamily="49" charset="0"/>
                <a:cs typeface="Consolas" panose="020B0609020204030204" pitchFamily="49" charset="0"/>
              </a:rPr>
              <a:t>rel</a:t>
            </a:r>
            <a:r>
              <a:rPr lang="en-US" sz="1400" dirty="0">
                <a:solidFill>
                  <a:srgbClr val="0000FF"/>
                </a:solidFill>
                <a:latin typeface="Consolas" panose="020B0609020204030204" pitchFamily="49" charset="0"/>
                <a:cs typeface="Consolas" panose="020B0609020204030204" pitchFamily="49" charset="0"/>
              </a:rPr>
              <a:t>="external" &gt;</a:t>
            </a:r>
            <a:r>
              <a:rPr lang="en-US" sz="1400" dirty="0">
                <a:latin typeface="Consolas" panose="020B0609020204030204" pitchFamily="49" charset="0"/>
                <a:cs typeface="Consolas" panose="020B0609020204030204" pitchFamily="49" charset="0"/>
              </a:rPr>
              <a:t>Visit KendoUI</a:t>
            </a:r>
            <a:r>
              <a:rPr lang="en-US" sz="1400" dirty="0">
                <a:solidFill>
                  <a:srgbClr val="0000FF"/>
                </a:solidFill>
                <a:latin typeface="Consolas" panose="020B0609020204030204" pitchFamily="49" charset="0"/>
                <a:cs typeface="Consolas" panose="020B0609020204030204" pitchFamily="49" charset="0"/>
              </a:rPr>
              <a:t>&lt;/</a:t>
            </a:r>
            <a:r>
              <a:rPr lang="en-US" sz="1400" dirty="0">
                <a:solidFill>
                  <a:srgbClr val="800000"/>
                </a:solidFill>
                <a:latin typeface="Consolas" panose="020B0609020204030204" pitchFamily="49" charset="0"/>
                <a:cs typeface="Consolas" panose="020B0609020204030204" pitchFamily="49" charset="0"/>
              </a:rPr>
              <a:t>a</a:t>
            </a:r>
            <a:r>
              <a:rPr lang="en-US" sz="1400" dirty="0">
                <a:solidFill>
                  <a:srgbClr val="0000FF"/>
                </a:solidFill>
                <a:latin typeface="Consolas" panose="020B0609020204030204" pitchFamily="49" charset="0"/>
                <a:cs typeface="Consolas" panose="020B0609020204030204" pitchFamily="49" charset="0"/>
              </a:rPr>
              <a:t>&gt;</a:t>
            </a:r>
            <a:r>
              <a:rPr lang="en-US" sz="1400" dirty="0">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3049074" y="1929522"/>
            <a:ext cx="1337019"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4" name="Rounded Rectangle 13"/>
          <p:cNvSpPr/>
          <p:nvPr/>
        </p:nvSpPr>
        <p:spPr bwMode="auto">
          <a:xfrm>
            <a:off x="4431358" y="1930423"/>
            <a:ext cx="1817043"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2" name="Rounded Rectangle 21"/>
          <p:cNvSpPr/>
          <p:nvPr/>
        </p:nvSpPr>
        <p:spPr bwMode="auto">
          <a:xfrm>
            <a:off x="5694094" y="3369567"/>
            <a:ext cx="192590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Animation when moving from one view to another</a:t>
            </a:r>
          </a:p>
          <a:p>
            <a:r>
              <a:rPr lang="en-US" sz="2400" kern="0" dirty="0"/>
              <a:t>Defined on View, navigational widget…or at the app level</a:t>
            </a:r>
          </a:p>
          <a:p>
            <a:endParaRPr lang="en-US" sz="2400" kern="0" dirty="0"/>
          </a:p>
          <a:p>
            <a:endParaRPr lang="en-US" sz="2400" kern="0" dirty="0"/>
          </a:p>
          <a:p>
            <a:pPr marL="0" indent="0">
              <a:buNone/>
            </a:pPr>
            <a:endParaRPr lang="en-US" sz="2400" kern="0" dirty="0"/>
          </a:p>
          <a:p>
            <a:r>
              <a:rPr lang="en-US" sz="2400" kern="0" dirty="0"/>
              <a:t>Slide, Zoom, Fade, and Overlay</a:t>
            </a:r>
          </a:p>
          <a:p>
            <a:r>
              <a:rPr lang="en-US" sz="2400" kern="0" dirty="0"/>
              <a:t>Configure direction (slide, overlay), and reversible (all)</a:t>
            </a:r>
            <a:endParaRPr lang="en-US" sz="24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2552704" y="2266540"/>
            <a:ext cx="7620000" cy="10815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="slide" &gt;</a:t>
            </a:r>
          </a:p>
          <a:p>
            <a:pPr>
              <a:lnSpc>
                <a:spcPct val="115000"/>
              </a:lnSpc>
              <a:defRPr/>
            </a:pPr>
            <a:r>
              <a:rPr lang="en-US" sz="1400" dirty="0">
                <a:solidFill>
                  <a:srgbClr val="0000FF"/>
                </a:solidFill>
                <a:latin typeface="Consolas"/>
                <a:ea typeface="Calibri"/>
              </a:rPr>
              <a:t>&lt;/</a:t>
            </a:r>
            <a:r>
              <a:rPr lang="en-US" sz="1400" dirty="0">
                <a:solidFill>
                  <a:srgbClr val="800000"/>
                </a:solidFill>
                <a:latin typeface="Consolas"/>
                <a:ea typeface="Calibri"/>
              </a:rPr>
              <a:t>div</a:t>
            </a:r>
            <a:r>
              <a:rPr lang="en-US" sz="1400" dirty="0">
                <a:solidFill>
                  <a:srgbClr val="0000FF"/>
                </a:solidFill>
                <a:latin typeface="Consolas"/>
                <a:ea typeface="Calibri"/>
              </a:rPr>
              <a:t>&gt;</a:t>
            </a:r>
          </a:p>
          <a:p>
            <a:pPr>
              <a:lnSpc>
                <a:spcPct val="115000"/>
              </a:lnSpc>
              <a:defRPr/>
            </a:pPr>
            <a:endParaRPr lang="en-US" sz="1400" dirty="0">
              <a:solidFill>
                <a:srgbClr val="0000FF"/>
              </a:solidFill>
              <a:latin typeface="Consolas"/>
            </a:endParaRPr>
          </a:p>
          <a:p>
            <a:pPr>
              <a:lnSpc>
                <a:spcPct val="115000"/>
              </a:lnSpc>
              <a:defRPr/>
            </a:pP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="#search"</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="button"</a:t>
            </a:r>
            <a:r>
              <a:rPr lang="en-US" sz="1400" dirty="0">
                <a:solidFill>
                  <a:srgbClr val="000000"/>
                </a:solidFill>
                <a:latin typeface="Consolas"/>
              </a:rPr>
              <a:t> </a:t>
            </a:r>
            <a:r>
              <a:rPr lang="en-US" sz="1400" dirty="0">
                <a:solidFill>
                  <a:srgbClr val="FF0000"/>
                </a:solidFill>
                <a:latin typeface="Consolas"/>
              </a:rPr>
              <a:t>data-transition</a:t>
            </a:r>
            <a:r>
              <a:rPr lang="en-US" sz="1400" dirty="0">
                <a:solidFill>
                  <a:srgbClr val="0000FF"/>
                </a:solidFill>
                <a:latin typeface="Consolas"/>
              </a:rPr>
              <a:t>="fade" &gt;</a:t>
            </a:r>
            <a:r>
              <a:rPr lang="en-US" sz="1400" dirty="0">
                <a:solidFill>
                  <a:srgbClr val="000000"/>
                </a:solidFill>
                <a:latin typeface="Consolas"/>
              </a:rPr>
              <a:t>Search</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p:txBody>
      </p:sp>
      <p:sp>
        <p:nvSpPr>
          <p:cNvPr id="20" name="Rounded Rectangle 19"/>
          <p:cNvSpPr/>
          <p:nvPr/>
        </p:nvSpPr>
        <p:spPr bwMode="auto">
          <a:xfrm>
            <a:off x="5931085" y="2314665"/>
            <a:ext cx="2355034"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21" name="Rounded Rectangle 20"/>
          <p:cNvSpPr/>
          <p:nvPr/>
        </p:nvSpPr>
        <p:spPr bwMode="auto">
          <a:xfrm>
            <a:off x="6240314" y="3045193"/>
            <a:ext cx="2245912"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1981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Built-in loading indicator</a:t>
            </a:r>
          </a:p>
          <a:p>
            <a:r>
              <a:rPr lang="en-US" sz="2400" kern="0" dirty="0"/>
              <a:t>Styled per platform</a:t>
            </a:r>
          </a:p>
        </p:txBody>
      </p:sp>
      <p:sp>
        <p:nvSpPr>
          <p:cNvPr id="8" name="Rectangle 7170"/>
          <p:cNvSpPr>
            <a:spLocks noChangeArrowheads="1"/>
          </p:cNvSpPr>
          <p:nvPr/>
        </p:nvSpPr>
        <p:spPr bwMode="auto">
          <a:xfrm>
            <a:off x="2438400" y="2286000"/>
            <a:ext cx="6705600" cy="3048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p>
          <a:p>
            <a:pPr>
              <a:lnSpc>
                <a:spcPct val="107000"/>
              </a:lnSpc>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a:t>
            </a:r>
          </a:p>
          <a:p>
            <a:pPr>
              <a:lnSpc>
                <a:spcPct val="107000"/>
              </a:lnSpc>
            </a:pPr>
            <a:r>
              <a:rPr lang="en-US" sz="1400" dirty="0">
                <a:solidFill>
                  <a:srgbClr val="000000"/>
                </a:solidFill>
                <a:latin typeface="Consolas"/>
              </a:rPr>
              <a:t>        $(</a:t>
            </a:r>
            <a:r>
              <a:rPr lang="en-US" sz="1400" dirty="0">
                <a:solidFill>
                  <a:srgbClr val="800000"/>
                </a:solidFill>
                <a:latin typeface="Consolas"/>
              </a:rPr>
              <a:t>"#</a:t>
            </a:r>
            <a:r>
              <a:rPr lang="en-US" sz="1400" dirty="0" err="1">
                <a:solidFill>
                  <a:srgbClr val="800000"/>
                </a:solidFill>
                <a:latin typeface="Consolas"/>
              </a:rPr>
              <a:t>longProcess</a:t>
            </a:r>
            <a:r>
              <a:rPr lang="en-US" sz="1400" dirty="0">
                <a:solidFill>
                  <a:srgbClr val="800000"/>
                </a:solidFill>
                <a:latin typeface="Consolas"/>
              </a:rPr>
              <a:t>"</a:t>
            </a:r>
            <a:r>
              <a:rPr lang="en-US" sz="1400" dirty="0">
                <a:solidFill>
                  <a:srgbClr val="000000"/>
                </a:solidFill>
                <a:latin typeface="Consolas"/>
              </a:rPr>
              <a:t>).bind(</a:t>
            </a:r>
            <a:r>
              <a:rPr lang="en-US" sz="1400" dirty="0">
                <a:solidFill>
                  <a:srgbClr val="800000"/>
                </a:solidFill>
                <a:latin typeface="Consolas"/>
                <a:ea typeface="Calibri"/>
              </a:rPr>
              <a:t>'click'</a:t>
            </a: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 {            </a:t>
            </a:r>
          </a:p>
          <a:p>
            <a:pPr>
              <a:lnSpc>
                <a:spcPct val="107000"/>
              </a:lnSpc>
            </a:pPr>
            <a:r>
              <a:rPr lang="en-US" sz="1400" dirty="0">
                <a:solidFill>
                  <a:srgbClr val="000000"/>
                </a:solidFill>
                <a:latin typeface="Consolas"/>
              </a:rPr>
              <a:t>            </a:t>
            </a:r>
            <a:r>
              <a:rPr lang="en-US" sz="1400" dirty="0" err="1">
                <a:solidFill>
                  <a:srgbClr val="000000"/>
                </a:solidFill>
                <a:latin typeface="Consolas"/>
              </a:rPr>
              <a:t>app.showLoading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longRunningProcess</a:t>
            </a:r>
            <a:r>
              <a:rPr lang="en-US" sz="1400" dirty="0">
                <a:solidFill>
                  <a:srgbClr val="000000"/>
                </a:solidFill>
                <a:latin typeface="Consolas"/>
              </a:rPr>
              <a:t>();</a:t>
            </a:r>
          </a:p>
          <a:p>
            <a:pPr>
              <a:lnSpc>
                <a:spcPct val="107000"/>
              </a:lnSpc>
            </a:pPr>
            <a:r>
              <a:rPr lang="en-US" sz="1400" dirty="0">
                <a:solidFill>
                  <a:srgbClr val="000000"/>
                </a:solidFill>
                <a:latin typeface="Consolas"/>
              </a:rPr>
              <a:t>            </a:t>
            </a:r>
            <a:r>
              <a:rPr lang="en-US" sz="1400" dirty="0" err="1">
                <a:solidFill>
                  <a:srgbClr val="000000"/>
                </a:solidFill>
                <a:latin typeface="Consolas"/>
              </a:rPr>
              <a:t>app.hideLoading</a:t>
            </a:r>
            <a:r>
              <a:rPr lang="en-US" sz="1400" dirty="0">
                <a:solidFill>
                  <a:srgbClr val="000000"/>
                </a:solidFill>
                <a:latin typeface="Consolas"/>
              </a:rPr>
              <a:t>();</a:t>
            </a:r>
          </a:p>
          <a:p>
            <a:pPr>
              <a:lnSpc>
                <a:spcPct val="107000"/>
              </a:lnSpc>
            </a:pPr>
            <a:r>
              <a:rPr lang="en-US" sz="1400" dirty="0">
                <a:solidFill>
                  <a:srgbClr val="000000"/>
                </a:solidFill>
                <a:latin typeface="Consolas"/>
              </a:rPr>
              <a:t>        });</a:t>
            </a:r>
          </a:p>
          <a:p>
            <a:pPr>
              <a:lnSpc>
                <a:spcPct val="107000"/>
              </a:lnSpc>
            </a:pPr>
            <a:r>
              <a:rPr lang="en-US" sz="1400" dirty="0">
                <a:solidFill>
                  <a:srgbClr val="000000"/>
                </a:solidFill>
                <a:latin typeface="Consolas"/>
              </a:rPr>
              <a:t>    }); </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p>
          <a:p>
            <a:pPr>
              <a:lnSpc>
                <a:spcPct val="107000"/>
              </a:lnSpc>
            </a:pPr>
            <a:endParaRPr lang="en-US" sz="1400" dirty="0">
              <a:solidFill>
                <a:srgbClr val="0000FF"/>
              </a:solidFill>
              <a:latin typeface="Consolas"/>
              <a:ea typeface="Calibri"/>
            </a:endParaRPr>
          </a:p>
          <a:p>
            <a:pPr>
              <a:lnSpc>
                <a:spcPct val="107000"/>
              </a:lnSpc>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pPr>
            <a:r>
              <a:rPr lang="en-US" sz="1400" dirty="0">
                <a:solidFill>
                  <a:srgbClr val="000000"/>
                </a:solidFill>
                <a:latin typeface="Consolas"/>
              </a:rPr>
              <a:t>    </a:t>
            </a:r>
            <a:r>
              <a:rPr lang="en-US" sz="1400" dirty="0" err="1">
                <a:solidFill>
                  <a:srgbClr val="000000"/>
                </a:solidFill>
                <a:latin typeface="Consolas"/>
              </a:rPr>
              <a:t>window.app</a:t>
            </a:r>
            <a:r>
              <a:rPr lang="en-US" sz="1400" dirty="0">
                <a:solidFill>
                  <a:srgbClr val="000000"/>
                </a:solidFill>
                <a:latin typeface="Consolas"/>
              </a:rPr>
              <a:t> = </a:t>
            </a:r>
            <a:r>
              <a:rPr lang="en-US" sz="1400" dirty="0">
                <a:solidFill>
                  <a:srgbClr val="0000FF"/>
                </a:solidFill>
                <a:latin typeface="Consolas"/>
              </a:rPr>
              <a:t>new</a:t>
            </a:r>
            <a:r>
              <a:rPr lang="en-US" sz="1400" dirty="0">
                <a:solidFill>
                  <a:srgbClr val="000000"/>
                </a:solidFill>
                <a:latin typeface="Consolas"/>
              </a:rPr>
              <a:t> </a:t>
            </a:r>
            <a:r>
              <a:rPr lang="en-US" sz="1400" dirty="0" err="1">
                <a:solidFill>
                  <a:srgbClr val="000000"/>
                </a:solidFill>
                <a:latin typeface="Consolas"/>
              </a:rPr>
              <a:t>kendo.mobile.Application</a:t>
            </a:r>
            <a:r>
              <a:rPr lang="en-US" sz="1400" dirty="0">
                <a:solidFill>
                  <a:srgbClr val="000000"/>
                </a:solidFill>
                <a:latin typeface="Consolas"/>
              </a:rPr>
              <a:t>(</a:t>
            </a:r>
            <a:r>
              <a:rPr lang="en-US" sz="1400" dirty="0" err="1">
                <a:solidFill>
                  <a:srgbClr val="000000"/>
                </a:solidFill>
                <a:latin typeface="Consolas"/>
              </a:rPr>
              <a:t>document.body</a:t>
            </a:r>
            <a:r>
              <a:rPr lang="en-US" sz="1400" dirty="0">
                <a:solidFill>
                  <a:srgbClr val="000000"/>
                </a:solidFill>
                <a:latin typeface="Consolas"/>
              </a:rPr>
              <a:t>);</a:t>
            </a:r>
          </a:p>
          <a:p>
            <a:pPr>
              <a:lnSpc>
                <a:spcPct val="107000"/>
              </a:lnSpc>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alibri"/>
              <a:ea typeface="Calibri"/>
              <a:cs typeface="Times New Roman"/>
            </a:endParaRPr>
          </a:p>
        </p:txBody>
      </p:sp>
      <p:sp>
        <p:nvSpPr>
          <p:cNvPr id="9" name="Rounded Rectangle 8"/>
          <p:cNvSpPr/>
          <p:nvPr/>
        </p:nvSpPr>
        <p:spPr bwMode="auto">
          <a:xfrm>
            <a:off x="3657601" y="3006751"/>
            <a:ext cx="1905000"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3666654" y="3235351"/>
            <a:ext cx="220074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3680235" y="3464462"/>
            <a:ext cx="1882366" cy="242690"/>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1981200" y="1371600"/>
            <a:ext cx="8382000" cy="49530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Automatic platform specific styling of form elements</a:t>
            </a:r>
          </a:p>
          <a:p>
            <a:r>
              <a:rPr lang="en-US" sz="2400" kern="0" dirty="0"/>
              <a:t>Uses new HTML5 input types</a:t>
            </a:r>
          </a:p>
          <a:p>
            <a:r>
              <a:rPr lang="en-US" sz="2400" kern="0" dirty="0"/>
              <a:t>Supported inputs</a:t>
            </a:r>
          </a:p>
          <a:p>
            <a:pPr marL="452438" lvl="1" indent="0">
              <a:buNone/>
            </a:pPr>
            <a:r>
              <a:rPr lang="en-US" kern="0" dirty="0"/>
              <a:t>-  </a:t>
            </a:r>
            <a:r>
              <a:rPr lang="en-US" sz="2000" kern="0" dirty="0"/>
              <a:t>text</a:t>
            </a:r>
          </a:p>
          <a:p>
            <a:pPr lvl="1">
              <a:buFontTx/>
              <a:buChar char="-"/>
            </a:pPr>
            <a:r>
              <a:rPr lang="en-US" sz="2000" kern="0" dirty="0"/>
              <a:t>password</a:t>
            </a:r>
          </a:p>
          <a:p>
            <a:pPr lvl="1">
              <a:buFontTx/>
              <a:buChar char="-"/>
            </a:pPr>
            <a:r>
              <a:rPr lang="en-US" sz="2000" kern="0" dirty="0"/>
              <a:t>search</a:t>
            </a:r>
          </a:p>
          <a:p>
            <a:pPr lvl="1">
              <a:buFontTx/>
              <a:buChar char="-"/>
            </a:pPr>
            <a:r>
              <a:rPr lang="en-US" sz="2000" kern="0" dirty="0"/>
              <a:t>url</a:t>
            </a:r>
          </a:p>
          <a:p>
            <a:pPr lvl="1">
              <a:buFontTx/>
              <a:buChar char="-"/>
            </a:pPr>
            <a:r>
              <a:rPr lang="en-US" sz="2000" kern="0" dirty="0"/>
              <a:t>email</a:t>
            </a:r>
          </a:p>
          <a:p>
            <a:pPr lvl="1">
              <a:buFontTx/>
              <a:buChar char="-"/>
            </a:pPr>
            <a:r>
              <a:rPr lang="en-US" sz="2000" kern="0" dirty="0"/>
              <a:t>number</a:t>
            </a:r>
          </a:p>
        </p:txBody>
      </p:sp>
      <p:sp>
        <p:nvSpPr>
          <p:cNvPr id="15" name="Rectangle 14"/>
          <p:cNvSpPr/>
          <p:nvPr/>
        </p:nvSpPr>
        <p:spPr>
          <a:xfrm>
            <a:off x="4481600" y="2722989"/>
            <a:ext cx="4572000" cy="1631216"/>
          </a:xfrm>
          <a:prstGeom prst="rect">
            <a:avLst/>
          </a:prstGeom>
        </p:spPr>
        <p:txBody>
          <a:bodyPr>
            <a:spAutoFit/>
          </a:bodyPr>
          <a:lstStyle/>
          <a:p>
            <a:pPr marL="742950" lvl="1" indent="-285750">
              <a:buFontTx/>
              <a:buChar char="-"/>
            </a:pPr>
            <a:r>
              <a:rPr lang="en-US" sz="2000" kern="0" dirty="0" err="1"/>
              <a:t>tel</a:t>
            </a:r>
            <a:endParaRPr lang="en-US" sz="2000" kern="0" dirty="0"/>
          </a:p>
          <a:p>
            <a:pPr marL="742950" lvl="1" indent="-285750">
              <a:buFontTx/>
              <a:buChar char="-"/>
            </a:pPr>
            <a:r>
              <a:rPr lang="en-US" sz="2000" kern="0" dirty="0"/>
              <a:t>file</a:t>
            </a:r>
          </a:p>
          <a:p>
            <a:pPr marL="742950" lvl="1" indent="-285750">
              <a:buFontTx/>
              <a:buChar char="-"/>
            </a:pPr>
            <a:r>
              <a:rPr lang="en-US" sz="2000" kern="0" dirty="0"/>
              <a:t>date</a:t>
            </a:r>
          </a:p>
          <a:p>
            <a:pPr marL="742950" lvl="1" indent="-285750">
              <a:buFontTx/>
              <a:buChar char="-"/>
            </a:pPr>
            <a:r>
              <a:rPr lang="en-US" sz="2000" kern="0" dirty="0"/>
              <a:t>time</a:t>
            </a:r>
          </a:p>
          <a:p>
            <a:pPr marL="742950" lvl="1" indent="-285750">
              <a:buFontTx/>
              <a:buChar char="-"/>
            </a:pPr>
            <a:r>
              <a:rPr lang="en-US" sz="20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1981200" y="1371600"/>
            <a:ext cx="8686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Represents a screen</a:t>
            </a:r>
          </a:p>
          <a:p>
            <a:r>
              <a:rPr lang="en-US" sz="2400" kern="0" dirty="0"/>
              <a:t>HTML element attributed with data role of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6" name="Rectangle 7170"/>
          <p:cNvSpPr>
            <a:spLocks noChangeArrowheads="1"/>
          </p:cNvSpPr>
          <p:nvPr/>
        </p:nvSpPr>
        <p:spPr bwMode="auto">
          <a:xfrm>
            <a:off x="2694432" y="2286001"/>
            <a:ext cx="6145356" cy="9143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r>
              <a:rPr lang="en-US" sz="1400" kern="0" dirty="0">
                <a:solidFill>
                  <a:srgbClr val="0000FF"/>
                </a:solidFill>
                <a:latin typeface="Consolas" panose="020B0609020204030204" pitchFamily="49" charset="0"/>
                <a:ea typeface="Times New Roman" panose="02020603050405020304" pitchFamily="18" charset="0"/>
              </a:rPr>
              <a:t>&lt;/</a:t>
            </a:r>
            <a:r>
              <a:rPr lang="en-US" sz="1400" kern="0" dirty="0">
                <a:solidFill>
                  <a:srgbClr val="800000"/>
                </a:solidFill>
                <a:latin typeface="Consolas" panose="020B0609020204030204" pitchFamily="49" charset="0"/>
                <a:ea typeface="Times New Roman" panose="02020603050405020304" pitchFamily="18" charset="0"/>
              </a:rPr>
              <a:t>div</a:t>
            </a:r>
            <a:r>
              <a:rPr lang="en-US" sz="1400" kern="0" dirty="0">
                <a:solidFill>
                  <a:srgbClr val="0000FF"/>
                </a:solidFill>
                <a:latin typeface="Consolas" panose="020B0609020204030204" pitchFamily="49" charset="0"/>
                <a:ea typeface="Times New Roman" panose="02020603050405020304" pitchFamily="18" charset="0"/>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Load view remotely via AJAX</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Only content within the first View element is rendered</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
        <p:nvSpPr>
          <p:cNvPr id="11" name="Rectangle 7170"/>
          <p:cNvSpPr>
            <a:spLocks noChangeArrowheads="1"/>
          </p:cNvSpPr>
          <p:nvPr/>
        </p:nvSpPr>
        <p:spPr bwMode="auto">
          <a:xfrm>
            <a:off x="2617644" y="1825244"/>
            <a:ext cx="6526356" cy="69465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"view"</a:t>
            </a:r>
            <a:r>
              <a:rPr lang="en-US" sz="1400" dirty="0">
                <a:solidFill>
                  <a:srgbClr val="0066CC"/>
                </a:solidFill>
                <a:latin typeface="Consolas" pitchFamily="49" charset="0"/>
                <a:cs typeface="Consolas" pitchFamily="49" charset="0"/>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    &lt;a</a:t>
            </a:r>
            <a:r>
              <a:rPr lang="en-US" sz="1400" dirty="0">
                <a:solidFill>
                  <a:srgbClr val="42545A"/>
                </a:solidFill>
                <a:latin typeface="Consolas" pitchFamily="49" charset="0"/>
                <a:cs typeface="Consolas" pitchFamily="49" charset="0"/>
              </a:rPr>
              <a:t> </a:t>
            </a:r>
            <a:r>
              <a:rPr lang="en-US" sz="1400" dirty="0" err="1">
                <a:solidFill>
                  <a:srgbClr val="6666FF"/>
                </a:solidFill>
                <a:latin typeface="Consolas" pitchFamily="49" charset="0"/>
                <a:cs typeface="Consolas" pitchFamily="49" charset="0"/>
              </a:rPr>
              <a:t>href</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"remoteView.html"</a:t>
            </a:r>
            <a:r>
              <a:rPr lang="en-US" sz="1400" dirty="0">
                <a:solidFill>
                  <a:srgbClr val="42545A"/>
                </a:solidFill>
                <a:latin typeface="Consolas" pitchFamily="49" charset="0"/>
                <a:cs typeface="Consolas" pitchFamily="49" charset="0"/>
              </a:rPr>
              <a:t> </a:t>
            </a:r>
            <a:r>
              <a:rPr lang="en-US" sz="1400" dirty="0">
                <a:solidFill>
                  <a:srgbClr val="6666FF"/>
                </a:solidFill>
                <a:latin typeface="Consolas" pitchFamily="49" charset="0"/>
                <a:cs typeface="Consolas" pitchFamily="49" charset="0"/>
              </a:rPr>
              <a:t>data-role</a:t>
            </a:r>
            <a:r>
              <a:rPr lang="en-US" sz="1400" dirty="0">
                <a:solidFill>
                  <a:srgbClr val="333333"/>
                </a:solidFill>
                <a:latin typeface="Consolas" pitchFamily="49" charset="0"/>
                <a:cs typeface="Consolas" pitchFamily="49" charset="0"/>
              </a:rPr>
              <a:t>=</a:t>
            </a:r>
            <a:r>
              <a:rPr lang="en-US" sz="1400" dirty="0">
                <a:solidFill>
                  <a:srgbClr val="E25000"/>
                </a:solidFill>
                <a:latin typeface="Consolas" pitchFamily="49" charset="0"/>
                <a:cs typeface="Consolas" pitchFamily="49" charset="0"/>
              </a:rPr>
              <a:t>"button"</a:t>
            </a:r>
            <a:r>
              <a:rPr lang="en-US" sz="1400" dirty="0">
                <a:solidFill>
                  <a:srgbClr val="0066CC"/>
                </a:solidFill>
                <a:latin typeface="Consolas" pitchFamily="49" charset="0"/>
                <a:cs typeface="Consolas" pitchFamily="49" charset="0"/>
              </a:rPr>
              <a:t>&gt;</a:t>
            </a:r>
            <a:r>
              <a:rPr lang="en-US" sz="1400" dirty="0">
                <a:solidFill>
                  <a:srgbClr val="42545A"/>
                </a:solidFill>
                <a:latin typeface="Consolas" pitchFamily="49" charset="0"/>
                <a:cs typeface="Consolas" pitchFamily="49" charset="0"/>
              </a:rPr>
              <a:t>Remote View</a:t>
            </a:r>
            <a:r>
              <a:rPr lang="en-US" sz="1400" dirty="0">
                <a:solidFill>
                  <a:srgbClr val="0066CC"/>
                </a:solidFill>
                <a:latin typeface="Consolas" pitchFamily="49" charset="0"/>
                <a:cs typeface="Consolas" pitchFamily="49" charset="0"/>
              </a:rPr>
              <a:t>&lt;/a&gt;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6CC"/>
                </a:solidFill>
                <a:latin typeface="Consolas" pitchFamily="49" charset="0"/>
                <a:cs typeface="Consolas" pitchFamily="49" charset="0"/>
              </a:rPr>
              <a:t>&lt;/div&gt;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3348699" y="2076033"/>
            <a:ext cx="2254217" cy="18436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3" name="Rectangle 7170"/>
          <p:cNvSpPr>
            <a:spLocks noChangeArrowheads="1"/>
          </p:cNvSpPr>
          <p:nvPr/>
        </p:nvSpPr>
        <p:spPr bwMode="auto">
          <a:xfrm>
            <a:off x="2617644" y="3184403"/>
            <a:ext cx="6526356" cy="2301998"/>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remoteView.html --&gt;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00"/>
                </a:solidFill>
                <a:latin typeface="Consolas"/>
              </a:rPr>
              <a:t> </a:t>
            </a:r>
            <a:r>
              <a:rPr lang="en-US" sz="1400" dirty="0">
                <a:solidFill>
                  <a:srgbClr val="FF0000"/>
                </a:solidFill>
                <a:latin typeface="Consolas"/>
              </a:rPr>
              <a:t>data-role</a:t>
            </a:r>
            <a:r>
              <a:rPr lang="en-US" sz="1400" dirty="0">
                <a:solidFill>
                  <a:srgbClr val="0000FF"/>
                </a:solidFill>
                <a:latin typeface="Consolas"/>
              </a:rPr>
              <a:t>="view"</a:t>
            </a:r>
            <a:r>
              <a:rPr lang="en-US" sz="1400" dirty="0">
                <a:solidFill>
                  <a:srgbClr val="000000"/>
                </a:solidFill>
                <a:latin typeface="Consolas"/>
              </a:rPr>
              <a:t> </a:t>
            </a:r>
            <a:r>
              <a:rPr lang="en-US" sz="1400" dirty="0">
                <a:solidFill>
                  <a:srgbClr val="FF0000"/>
                </a:solidFill>
                <a:latin typeface="Consolas"/>
              </a:rPr>
              <a:t>data-</a:t>
            </a:r>
            <a:r>
              <a:rPr lang="en-US" sz="1400" dirty="0" err="1">
                <a:solidFill>
                  <a:srgbClr val="FF0000"/>
                </a:solidFill>
                <a:latin typeface="Consolas"/>
              </a:rPr>
              <a:t>init</a:t>
            </a:r>
            <a:r>
              <a:rPr lang="en-US" sz="1400" dirty="0">
                <a:solidFill>
                  <a:srgbClr val="0000FF"/>
                </a:solidFill>
                <a:latin typeface="Consolas"/>
              </a:rPr>
              <a:t>="</a:t>
            </a:r>
            <a:r>
              <a:rPr lang="en-US" sz="1400" dirty="0" err="1">
                <a:solidFill>
                  <a:srgbClr val="0000FF"/>
                </a:solidFill>
                <a:latin typeface="Consolas"/>
              </a:rPr>
              <a:t>initRemoteView</a:t>
            </a:r>
            <a:r>
              <a:rPr lang="en-US" sz="1400" dirty="0">
                <a:solidFill>
                  <a:srgbClr val="0000FF"/>
                </a:solidFill>
                <a:latin typeface="Consolas"/>
              </a:rPr>
              <a:t>" &gt;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00"/>
                </a:solidFill>
                <a:latin typeface="Consolas"/>
              </a:rPr>
              <a:t> </a:t>
            </a:r>
            <a:r>
              <a:rPr lang="en-US" sz="1400" dirty="0" err="1">
                <a:solidFill>
                  <a:srgbClr val="FF0000"/>
                </a:solidFill>
                <a:latin typeface="Consolas"/>
              </a:rPr>
              <a:t>href</a:t>
            </a:r>
            <a:r>
              <a:rPr lang="en-US" sz="1400" dirty="0">
                <a:solidFill>
                  <a:srgbClr val="0000FF"/>
                </a:solidFill>
                <a:latin typeface="Consolas"/>
              </a:rPr>
              <a:t>="#</a:t>
            </a:r>
            <a:r>
              <a:rPr lang="en-US" sz="1400" dirty="0" err="1">
                <a:solidFill>
                  <a:srgbClr val="0000FF"/>
                </a:solidFill>
                <a:latin typeface="Consolas"/>
              </a:rPr>
              <a:t>someLocalView</a:t>
            </a:r>
            <a:r>
              <a:rPr lang="en-US" sz="1400" dirty="0">
                <a:solidFill>
                  <a:srgbClr val="0000FF"/>
                </a:solidFill>
                <a:latin typeface="Consolas"/>
              </a:rPr>
              <a:t>"</a:t>
            </a:r>
            <a:r>
              <a:rPr lang="en-US" sz="1400" dirty="0">
                <a:solidFill>
                  <a:srgbClr val="000000"/>
                </a:solidFill>
                <a:latin typeface="Consolas"/>
              </a:rPr>
              <a:t> </a:t>
            </a:r>
            <a:r>
              <a:rPr lang="en-US" sz="1400" dirty="0">
                <a:solidFill>
                  <a:srgbClr val="FF0000"/>
                </a:solidFill>
                <a:latin typeface="Consolas"/>
              </a:rPr>
              <a:t>id</a:t>
            </a:r>
            <a:r>
              <a:rPr lang="en-US" sz="1400" dirty="0">
                <a:solidFill>
                  <a:srgbClr val="0000FF"/>
                </a:solidFill>
                <a:latin typeface="Consolas"/>
              </a:rPr>
              <a:t>="link"&gt;</a:t>
            </a:r>
            <a:r>
              <a:rPr lang="en-US" sz="1400" dirty="0">
                <a:solidFill>
                  <a:srgbClr val="000000"/>
                </a:solidFill>
                <a:latin typeface="Consolas"/>
              </a:rPr>
              <a:t>Link</a:t>
            </a:r>
            <a:r>
              <a:rPr lang="en-US" sz="1400" dirty="0">
                <a:solidFill>
                  <a:srgbClr val="0000FF"/>
                </a:solidFill>
                <a:latin typeface="Consolas"/>
              </a:rPr>
              <a:t>&lt;/</a:t>
            </a:r>
            <a:r>
              <a:rPr lang="en-US" sz="1400" dirty="0">
                <a:solidFill>
                  <a:srgbClr val="800000"/>
                </a:solidFill>
                <a:latin typeface="Consolas"/>
              </a:rPr>
              <a:t>a</a:t>
            </a:r>
            <a:r>
              <a:rPr lang="en-US" sz="1400" dirty="0">
                <a:solidFill>
                  <a:srgbClr val="0000FF"/>
                </a:solidFill>
                <a:latin typeface="Consolas"/>
              </a:rPr>
              <a:t>&gt;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div</a:t>
            </a:r>
            <a:r>
              <a:rPr lang="en-US" sz="1400" dirty="0">
                <a:solidFill>
                  <a:srgbClr val="0000FF"/>
                </a:solidFill>
                <a:latin typeface="Consolas"/>
              </a:rPr>
              <a:t>&gt;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6400"/>
                </a:solidFill>
                <a:latin typeface="Consolas"/>
              </a:rPr>
              <a:t>&lt;!-- script in consuming view --&gt;</a:t>
            </a:r>
            <a:endParaRPr lang="en-US" sz="1400" dirty="0">
              <a:solidFill>
                <a:srgbClr val="0000FF"/>
              </a:solidFill>
              <a:latin typeface="Consolas"/>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rPr>
              <a:t>&lt;</a:t>
            </a:r>
            <a:r>
              <a:rPr lang="en-US" sz="1400" dirty="0">
                <a:solidFill>
                  <a:srgbClr val="800000"/>
                </a:solidFill>
                <a:latin typeface="Consolas"/>
              </a:rPr>
              <a:t>script</a:t>
            </a:r>
            <a:r>
              <a:rPr lang="en-US" sz="1400" dirty="0">
                <a:solidFill>
                  <a:srgbClr val="0000FF"/>
                </a:solidFill>
                <a:latin typeface="Consolas"/>
              </a:rPr>
              <a:t>&gt;</a:t>
            </a: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a:solidFill>
                  <a:srgbClr val="0000FF"/>
                </a:solidFill>
                <a:latin typeface="Consolas"/>
              </a:rPr>
              <a:t>function</a:t>
            </a:r>
            <a:r>
              <a:rPr lang="en-US" sz="1400" dirty="0">
                <a:solidFill>
                  <a:srgbClr val="000000"/>
                </a:solidFill>
                <a:latin typeface="Consolas"/>
              </a:rPr>
              <a:t> </a:t>
            </a:r>
            <a:r>
              <a:rPr lang="en-US" sz="1400" dirty="0" err="1">
                <a:solidFill>
                  <a:srgbClr val="000000"/>
                </a:solidFill>
                <a:latin typeface="Consolas"/>
              </a:rPr>
              <a:t>initRemoveView</a:t>
            </a:r>
            <a:r>
              <a:rPr lang="en-US" sz="1400" dirty="0">
                <a:solidFill>
                  <a:srgbClr val="000000"/>
                </a:solidFill>
                <a:latin typeface="Consolas"/>
              </a:rPr>
              <a:t>(e)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r>
              <a:rPr lang="en-US" sz="1400" dirty="0" err="1">
                <a:solidFill>
                  <a:srgbClr val="000000"/>
                </a:solidFill>
                <a:latin typeface="Consolas"/>
              </a:rPr>
              <a:t>e.view.element.find</a:t>
            </a:r>
            <a:r>
              <a:rPr lang="en-US" sz="1400" dirty="0">
                <a:solidFill>
                  <a:srgbClr val="000000"/>
                </a:solidFill>
                <a:latin typeface="Consolas"/>
              </a:rPr>
              <a:t>(</a:t>
            </a:r>
            <a:r>
              <a:rPr lang="en-US" sz="1400" dirty="0">
                <a:solidFill>
                  <a:srgbClr val="800000"/>
                </a:solidFill>
                <a:latin typeface="Consolas"/>
              </a:rPr>
              <a:t>"#link"</a:t>
            </a:r>
            <a:r>
              <a:rPr lang="en-US" sz="1400" dirty="0">
                <a:solidFill>
                  <a:srgbClr val="000000"/>
                </a:solidFill>
                <a:latin typeface="Consolas"/>
              </a:rPr>
              <a:t>).</a:t>
            </a:r>
            <a:r>
              <a:rPr lang="en-US" sz="1400" dirty="0" err="1">
                <a:solidFill>
                  <a:srgbClr val="000000"/>
                </a:solidFill>
                <a:latin typeface="Consolas"/>
              </a:rPr>
              <a:t>kendoMobileButton</a:t>
            </a:r>
            <a:r>
              <a:rPr lang="en-US" sz="1400" dirty="0">
                <a:solidFill>
                  <a:srgbClr val="000000"/>
                </a:solidFill>
                <a:latin typeface="Consolas"/>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nsolas"/>
                <a:ea typeface="Calibri"/>
              </a:rPr>
              <a:t>&lt;/</a:t>
            </a:r>
            <a:r>
              <a:rPr lang="en-US" sz="1400" dirty="0">
                <a:solidFill>
                  <a:srgbClr val="800000"/>
                </a:solidFill>
                <a:latin typeface="Consolas"/>
                <a:ea typeface="Calibri"/>
              </a:rPr>
              <a:t>script</a:t>
            </a:r>
            <a:r>
              <a:rPr lang="en-US" sz="1400" dirty="0">
                <a:solidFill>
                  <a:srgbClr val="0000FF"/>
                </a:solidFill>
                <a:latin typeface="Consolas"/>
                <a:ea typeface="Calibri"/>
              </a:rPr>
              <a:t>&gt;</a:t>
            </a:r>
            <a:endParaRPr lang="en-US" sz="140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4840706" y="3443030"/>
            <a:ext cx="2626895" cy="236505"/>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Tablet specific view</a:t>
            </a:r>
          </a:p>
          <a:p>
            <a:r>
              <a:rPr lang="en-US" sz="2400" kern="0" dirty="0"/>
              <a:t>Consists of two or more pane widgets</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Should not be nested in a view</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1981200" y="1371600"/>
            <a:ext cx="83058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Controls that mimic native UI/UX</a:t>
            </a:r>
          </a:p>
          <a:p>
            <a:r>
              <a:rPr lang="en-US" sz="2400" kern="0" dirty="0"/>
              <a:t>HTML5</a:t>
            </a: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2400" kern="0" dirty="0"/>
              <a:t>Platform specific look and feel</a:t>
            </a:r>
          </a:p>
          <a:p>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2400" kern="0" dirty="0"/>
          </a:p>
        </p:txBody>
      </p:sp>
      <p:pic>
        <p:nvPicPr>
          <p:cNvPr id="5" name="Picture 4"/>
          <p:cNvPicPr>
            <a:picLocks noChangeAspect="1"/>
          </p:cNvPicPr>
          <p:nvPr/>
        </p:nvPicPr>
        <p:blipFill>
          <a:blip r:embed="rId3"/>
          <a:stretch>
            <a:fillRect/>
          </a:stretch>
        </p:blipFill>
        <p:spPr>
          <a:xfrm>
            <a:off x="3380196" y="2667000"/>
            <a:ext cx="1587864" cy="2947416"/>
          </a:xfrm>
          <a:prstGeom prst="rect">
            <a:avLst/>
          </a:prstGeom>
        </p:spPr>
      </p:pic>
      <p:pic>
        <p:nvPicPr>
          <p:cNvPr id="6" name="Picture 5"/>
          <p:cNvPicPr>
            <a:picLocks noChangeAspect="1"/>
          </p:cNvPicPr>
          <p:nvPr/>
        </p:nvPicPr>
        <p:blipFill>
          <a:blip r:embed="rId4"/>
          <a:stretch>
            <a:fillRect/>
          </a:stretch>
        </p:blipFill>
        <p:spPr>
          <a:xfrm>
            <a:off x="5203429" y="2667000"/>
            <a:ext cx="1704724" cy="2947416"/>
          </a:xfrm>
          <a:prstGeom prst="rect">
            <a:avLst/>
          </a:prstGeom>
        </p:spPr>
      </p:pic>
      <p:pic>
        <p:nvPicPr>
          <p:cNvPr id="7" name="Picture 6"/>
          <p:cNvPicPr>
            <a:picLocks noChangeAspect="1"/>
          </p:cNvPicPr>
          <p:nvPr/>
        </p:nvPicPr>
        <p:blipFill>
          <a:blip r:embed="rId5"/>
          <a:stretch>
            <a:fillRect/>
          </a:stretch>
        </p:blipFill>
        <p:spPr>
          <a:xfrm>
            <a:off x="7174374" y="2667001"/>
            <a:ext cx="1704922" cy="2947416"/>
          </a:xfrm>
          <a:prstGeom prst="rect">
            <a:avLst/>
          </a:prstGeom>
        </p:spPr>
      </p:pic>
      <p:sp>
        <p:nvSpPr>
          <p:cNvPr id="9" name="Rounded Rectangle 8"/>
          <p:cNvSpPr/>
          <p:nvPr/>
        </p:nvSpPr>
        <p:spPr bwMode="auto">
          <a:xfrm>
            <a:off x="3351782" y="4906529"/>
            <a:ext cx="1648028" cy="20232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0" name="Rounded Rectangle 9"/>
          <p:cNvSpPr/>
          <p:nvPr/>
        </p:nvSpPr>
        <p:spPr bwMode="auto">
          <a:xfrm>
            <a:off x="5163502" y="3100199"/>
            <a:ext cx="1784578" cy="214772"/>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
        <p:nvSpPr>
          <p:cNvPr id="11" name="Rounded Rectangle 10"/>
          <p:cNvSpPr/>
          <p:nvPr/>
        </p:nvSpPr>
        <p:spPr bwMode="auto">
          <a:xfrm>
            <a:off x="7130822" y="4893829"/>
            <a:ext cx="1784578" cy="196374"/>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20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981200" y="1371600"/>
            <a:ext cx="8382000" cy="44958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000" kern="0"/>
              <a:t>Action Sheet</a:t>
            </a:r>
          </a:p>
          <a:p>
            <a:r>
              <a:rPr lang="en-US" sz="2000" kern="0"/>
              <a:t>Button</a:t>
            </a:r>
          </a:p>
          <a:p>
            <a:r>
              <a:rPr lang="en-US" sz="2000" kern="0"/>
              <a:t>ButtonGroup</a:t>
            </a:r>
          </a:p>
          <a:p>
            <a:r>
              <a:rPr lang="en-US" sz="2000" kern="0"/>
              <a:t>ListView</a:t>
            </a:r>
          </a:p>
          <a:p>
            <a:r>
              <a:rPr lang="en-US" sz="2000" kern="0">
                <a:cs typeface="Consolas" panose="020B0609020204030204" pitchFamily="49" charset="0"/>
              </a:rPr>
              <a:t>ModalView</a:t>
            </a:r>
          </a:p>
          <a:p>
            <a:r>
              <a:rPr lang="en-US" sz="2000" kern="0">
                <a:cs typeface="Consolas" panose="020B0609020204030204" pitchFamily="49" charset="0"/>
              </a:rPr>
              <a:t>Navbar</a:t>
            </a:r>
          </a:p>
          <a:p>
            <a:r>
              <a:rPr lang="en-US" sz="2000" kern="0">
                <a:cs typeface="Consolas" panose="020B0609020204030204" pitchFamily="49" charset="0"/>
              </a:rPr>
              <a:t>PopOver (tablet only)</a:t>
            </a:r>
          </a:p>
          <a:p>
            <a:r>
              <a:rPr lang="en-US" sz="2000" kern="0">
                <a:cs typeface="Consolas" panose="020B0609020204030204" pitchFamily="49" charset="0"/>
              </a:rPr>
              <a:t>Scroller</a:t>
            </a:r>
          </a:p>
          <a:p>
            <a:r>
              <a:rPr lang="en-US" sz="2000" kern="0">
                <a:cs typeface="Consolas" panose="020B0609020204030204" pitchFamily="49" charset="0"/>
              </a:rPr>
              <a:t>ScrollView</a:t>
            </a:r>
          </a:p>
          <a:p>
            <a:r>
              <a:rPr lang="en-US" sz="2000" kern="0">
                <a:cs typeface="Consolas" panose="020B0609020204030204" pitchFamily="49" charset="0"/>
              </a:rPr>
              <a:t>Switch</a:t>
            </a:r>
          </a:p>
          <a:p>
            <a:r>
              <a:rPr lang="en-US" sz="2000" kern="0">
                <a:cs typeface="Consolas" panose="020B0609020204030204" pitchFamily="49" charset="0"/>
              </a:rPr>
              <a:t>TabStrip</a:t>
            </a:r>
          </a:p>
          <a:p>
            <a:endParaRPr lang="en-US" sz="2000" kern="0">
              <a:latin typeface="Consolas" panose="020B0609020204030204" pitchFamily="49" charset="0"/>
              <a:cs typeface="Consolas" panose="020B0609020204030204" pitchFamily="49" charset="0"/>
            </a:endParaRPr>
          </a:p>
          <a:p>
            <a:endParaRPr lang="en-US" sz="20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01" y="2151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1981200" y="1371600"/>
            <a:ext cx="8229600" cy="502920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a:t>Application</a:t>
            </a:r>
          </a:p>
          <a:p>
            <a:r>
              <a:rPr lang="en-US" sz="2400" kern="0"/>
              <a:t>Views</a:t>
            </a:r>
          </a:p>
          <a:p>
            <a:r>
              <a:rPr lang="en-US" sz="2400" kern="0"/>
              <a:t>Form</a:t>
            </a:r>
          </a:p>
          <a:p>
            <a:r>
              <a:rPr lang="en-US" sz="2400" kern="0"/>
              <a:t>SplitView</a:t>
            </a:r>
          </a:p>
          <a:p>
            <a:r>
              <a:rPr lang="en-US" sz="2400" kern="0"/>
              <a:t>Widgets</a:t>
            </a:r>
          </a:p>
          <a:p>
            <a:endParaRPr lang="en-US" sz="24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2400" dirty="0"/>
              <a:t>What is Kendo UI?</a:t>
            </a:r>
          </a:p>
          <a:p>
            <a:r>
              <a:rPr lang="en-US" sz="2400" dirty="0"/>
              <a:t>Kendo UI Overview</a:t>
            </a:r>
          </a:p>
          <a:p>
            <a:r>
              <a:rPr lang="en-US" sz="2400" dirty="0"/>
              <a:t>Kendo UI Mobile</a:t>
            </a:r>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 y="447"/>
            <a:ext cx="12190415" cy="68571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390" y="666611"/>
            <a:ext cx="2970201" cy="198445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3705" y="666611"/>
            <a:ext cx="2970201" cy="198445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9048" y="666611"/>
            <a:ext cx="2970201" cy="198445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8990" y="5111012"/>
            <a:ext cx="1963674" cy="1309116"/>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3167" y="5111012"/>
            <a:ext cx="1963674" cy="1309116"/>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7344" y="5111012"/>
            <a:ext cx="1963674" cy="130911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9048" y="2806395"/>
            <a:ext cx="2970201" cy="1984457"/>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53706" y="2806395"/>
            <a:ext cx="2970201" cy="19844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4389" y="2806395"/>
            <a:ext cx="2970201" cy="1984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8187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1981200" y="1371600"/>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a:t>github.com/KBurnell/</a:t>
            </a:r>
            <a:r>
              <a:rPr lang="en-US" sz="2400" kern="0" dirty="0" err="1"/>
              <a:t>GoingNativeWithKendoUIMobile</a:t>
            </a:r>
            <a:endParaRPr lang="en-US" sz="2400" kern="0" dirty="0"/>
          </a:p>
          <a:p>
            <a:r>
              <a:rPr lang="en-US" sz="2400" kern="0" dirty="0"/>
              <a:t>Rate the session: </a:t>
            </a:r>
            <a:r>
              <a:rPr lang="en-US" sz="2400" kern="0" dirty="0">
                <a:hlinkClick r:id="rId3"/>
              </a:rPr>
              <a:t>http://bit.ly/N9xAjU</a:t>
            </a:r>
            <a:endParaRPr lang="en-US" sz="2400" kern="0" dirty="0"/>
          </a:p>
          <a:p>
            <a:r>
              <a:rPr lang="en-US" sz="2400" kern="0" dirty="0"/>
              <a:t>Find 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a:p>
            <a:pPr marL="452438" lvl="1" indent="0">
              <a:buNone/>
            </a:pPr>
            <a:endParaRPr lang="en-US" sz="2400" kern="0" dirty="0"/>
          </a:p>
          <a:p>
            <a:r>
              <a:rPr lang="en-US" sz="2400" kern="0" dirty="0"/>
              <a:t>Interested in working for/with an awesome organization?</a:t>
            </a:r>
          </a:p>
          <a:p>
            <a:pPr lvl="1"/>
            <a:r>
              <a:rPr lang="en-US" sz="2119" kern="0" dirty="0"/>
              <a:t>Talk to me or stop by the Skyline Technologies booth</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cs typeface="Arial" pitchFamily="34" charset="0"/>
              </a:rPr>
              <a:t>JavaScript framework for building modern interactive web applications</a:t>
            </a:r>
          </a:p>
          <a:p>
            <a:pPr marL="457200" indent="-457200">
              <a:buFont typeface="Arial" pitchFamily="34" charset="0"/>
              <a:buChar char="•"/>
            </a:pPr>
            <a:r>
              <a:rPr lang="en-US" sz="2400" dirty="0">
                <a:latin typeface="+mn-lt"/>
                <a:cs typeface="Arial" pitchFamily="34" charset="0"/>
              </a:rPr>
              <a:t>Collection of script files and resources (styles, images, etc.)</a:t>
            </a:r>
          </a:p>
          <a:p>
            <a:pPr marL="457200" indent="-457200">
              <a:buFont typeface="Arial" pitchFamily="34" charset="0"/>
              <a:buChar char="•"/>
            </a:pPr>
            <a:r>
              <a:rPr lang="en-US" sz="2400" dirty="0">
                <a:latin typeface="+mn-lt"/>
                <a:cs typeface="Arial" pitchFamily="34" charset="0"/>
              </a:rPr>
              <a:t>Leverages</a:t>
            </a:r>
          </a:p>
          <a:p>
            <a:pPr marL="940506" lvl="1" indent="-457200" algn="l">
              <a:buFont typeface="Arial" pitchFamily="34" charset="0"/>
              <a:buChar char="•"/>
            </a:pPr>
            <a:r>
              <a:rPr lang="en-US" sz="2000" dirty="0">
                <a:solidFill>
                  <a:schemeClr val="tx1"/>
                </a:solidFill>
                <a:latin typeface="+mn-lt"/>
                <a:cs typeface="Arial" pitchFamily="34" charset="0"/>
              </a:rPr>
              <a:t>JavaScript</a:t>
            </a:r>
          </a:p>
          <a:p>
            <a:pPr marL="940506" lvl="1" indent="-457200" algn="l">
              <a:buFont typeface="Arial" pitchFamily="34" charset="0"/>
              <a:buChar char="•"/>
            </a:pPr>
            <a:r>
              <a:rPr lang="en-US" sz="2000" dirty="0">
                <a:solidFill>
                  <a:schemeClr val="tx1"/>
                </a:solidFill>
                <a:latin typeface="+mn-lt"/>
                <a:cs typeface="Arial" pitchFamily="34" charset="0"/>
              </a:rPr>
              <a:t>HTML5</a:t>
            </a:r>
          </a:p>
          <a:p>
            <a:pPr marL="940506" lvl="1" indent="-457200" algn="l">
              <a:buFont typeface="Arial" pitchFamily="34" charset="0"/>
              <a:buChar char="•"/>
            </a:pPr>
            <a:r>
              <a:rPr lang="en-US" sz="2000" dirty="0">
                <a:solidFill>
                  <a:schemeClr val="tx1"/>
                </a:solidFill>
                <a:latin typeface="+mn-lt"/>
                <a:cs typeface="Arial" pitchFamily="34" charset="0"/>
              </a:rPr>
              <a:t>CSS3</a:t>
            </a:r>
          </a:p>
          <a:p>
            <a:pPr marL="940506" lvl="1" indent="-457200" algn="l">
              <a:buFont typeface="Arial" pitchFamily="34" charset="0"/>
              <a:buChar char="•"/>
            </a:pPr>
            <a:r>
              <a:rPr lang="en-US" sz="2000" dirty="0">
                <a:solidFill>
                  <a:schemeClr val="tx1"/>
                </a:solidFill>
                <a:latin typeface="+mn-lt"/>
                <a:cs typeface="Arial" pitchFamily="34" charset="0"/>
              </a:rPr>
              <a:t>jQuery</a:t>
            </a:r>
          </a:p>
          <a:p>
            <a:pPr lvl="2"/>
            <a:endParaRPr lang="en-US"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050" y="3643483"/>
            <a:ext cx="1857036" cy="1457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705" y="3567282"/>
            <a:ext cx="1711726" cy="1711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090" y="3724445"/>
            <a:ext cx="1872956" cy="1397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450" y="3619500"/>
            <a:ext cx="1547982" cy="154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Rich UI Widgets</a:t>
            </a:r>
          </a:p>
          <a:p>
            <a:pPr marL="342900" indent="-342900">
              <a:buFont typeface="Arial" pitchFamily="34" charset="0"/>
              <a:buChar char="•"/>
            </a:pPr>
            <a:r>
              <a:rPr lang="en-US" sz="2400" dirty="0">
                <a:latin typeface="+mn-lt"/>
              </a:rPr>
              <a:t>Mobile Application Framework</a:t>
            </a:r>
          </a:p>
          <a:p>
            <a:pPr marL="342900" indent="-342900">
              <a:buFont typeface="Arial" pitchFamily="34" charset="0"/>
              <a:buChar char="•"/>
            </a:pPr>
            <a:r>
              <a:rPr lang="en-US" sz="2400" dirty="0">
                <a:latin typeface="+mn-lt"/>
              </a:rPr>
              <a:t>Client-side </a:t>
            </a:r>
            <a:r>
              <a:rPr lang="en-US" sz="2400" dirty="0" err="1">
                <a:latin typeface="+mn-lt"/>
              </a:rPr>
              <a:t>DataSource</a:t>
            </a:r>
            <a:endParaRPr lang="en-US" sz="2400" dirty="0">
              <a:latin typeface="+mn-lt"/>
            </a:endParaRPr>
          </a:p>
          <a:p>
            <a:pPr marL="342900" indent="-342900">
              <a:buFont typeface="Arial" pitchFamily="34" charset="0"/>
              <a:buChar char="•"/>
            </a:pPr>
            <a:r>
              <a:rPr lang="en-US" sz="2400" dirty="0">
                <a:latin typeface="+mn-lt"/>
              </a:rPr>
              <a:t>MVVM Framework</a:t>
            </a:r>
          </a:p>
          <a:p>
            <a:pPr marL="342900" indent="-342900">
              <a:buFont typeface="Arial" pitchFamily="34" charset="0"/>
              <a:buChar char="•"/>
            </a:pPr>
            <a:r>
              <a:rPr lang="en-US" sz="2400" dirty="0" err="1">
                <a:latin typeface="+mn-lt"/>
              </a:rPr>
              <a:t>Templating</a:t>
            </a:r>
            <a:endParaRPr lang="en-US" sz="2400" dirty="0">
              <a:latin typeface="+mn-lt"/>
            </a:endParaRPr>
          </a:p>
          <a:p>
            <a:pPr marL="342900" indent="-342900">
              <a:buFont typeface="Arial" pitchFamily="34" charset="0"/>
              <a:buChar char="•"/>
            </a:pPr>
            <a:r>
              <a:rPr lang="en-US" sz="2400" dirty="0">
                <a:latin typeface="+mn-lt"/>
              </a:rPr>
              <a:t>Validation Framework</a:t>
            </a:r>
          </a:p>
          <a:p>
            <a:pPr marL="342900" indent="-342900">
              <a:buFont typeface="Arial" pitchFamily="34" charset="0"/>
              <a:buChar char="•"/>
            </a:pPr>
            <a:r>
              <a:rPr lang="en-US" sz="24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r>
              <a:rPr lang="en-US" sz="2400" dirty="0">
                <a:latin typeface="+mn-lt"/>
              </a:rPr>
              <a:t>All the tools in one package</a:t>
            </a:r>
          </a:p>
          <a:p>
            <a:pPr marL="342900" indent="-342900">
              <a:buFont typeface="Arial" pitchFamily="34" charset="0"/>
              <a:buChar char="•"/>
            </a:pPr>
            <a:r>
              <a:rPr lang="en-US" sz="2400" dirty="0">
                <a:latin typeface="+mn-lt"/>
              </a:rPr>
              <a:t>Fast</a:t>
            </a:r>
          </a:p>
          <a:p>
            <a:pPr marL="342900" indent="-342900">
              <a:buFont typeface="Arial" pitchFamily="34" charset="0"/>
              <a:buChar char="•"/>
            </a:pPr>
            <a:r>
              <a:rPr lang="en-US" sz="24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1790700" y="1371600"/>
            <a:ext cx="72898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900" indent="-342900">
              <a:buFont typeface="Arial" pitchFamily="34" charset="0"/>
              <a:buChar char="•"/>
            </a:pPr>
            <a:endParaRPr lang="en-US" sz="2400" dirty="0">
              <a:latin typeface="+mn-lt"/>
            </a:endParaRPr>
          </a:p>
        </p:txBody>
      </p:sp>
      <p:sp>
        <p:nvSpPr>
          <p:cNvPr id="4" name="Text Placeholder 4"/>
          <p:cNvSpPr txBox="1">
            <a:spLocks/>
          </p:cNvSpPr>
          <p:nvPr/>
        </p:nvSpPr>
        <p:spPr>
          <a:xfrm>
            <a:off x="1981200" y="1489524"/>
            <a:ext cx="8229600" cy="50292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600200" algn="l"/>
              </a:tabLst>
            </a:pPr>
            <a:r>
              <a:rPr lang="en-US" sz="2400" dirty="0">
                <a:latin typeface="+mn-lt"/>
              </a:rPr>
              <a:t>             7.0 +</a:t>
            </a:r>
          </a:p>
          <a:p>
            <a:endParaRPr lang="en-US" sz="2400" dirty="0">
              <a:latin typeface="+mn-lt"/>
            </a:endParaRPr>
          </a:p>
          <a:p>
            <a:r>
              <a:rPr lang="en-US" sz="2400" dirty="0">
                <a:latin typeface="+mn-lt"/>
              </a:rPr>
              <a:t>             10.0 +</a:t>
            </a:r>
          </a:p>
          <a:p>
            <a:pPr marL="57150"/>
            <a:endParaRPr lang="en-US" sz="2400" dirty="0">
              <a:latin typeface="+mn-lt"/>
            </a:endParaRPr>
          </a:p>
          <a:p>
            <a:r>
              <a:rPr lang="en-US" sz="2400" dirty="0">
                <a:latin typeface="+mn-lt"/>
              </a:rPr>
              <a:t>              All versions</a:t>
            </a:r>
          </a:p>
          <a:p>
            <a:pPr marL="57150"/>
            <a:endParaRPr lang="en-US" sz="2400" dirty="0">
              <a:latin typeface="+mn-lt"/>
            </a:endParaRPr>
          </a:p>
          <a:p>
            <a:r>
              <a:rPr lang="en-US" sz="2400" dirty="0">
                <a:latin typeface="+mn-lt"/>
              </a:rPr>
              <a:t>              10.0 +</a:t>
            </a:r>
          </a:p>
          <a:p>
            <a:pPr marL="57150"/>
            <a:endParaRPr lang="en-US" sz="2400" dirty="0">
              <a:latin typeface="+mn-lt"/>
            </a:endParaRPr>
          </a:p>
          <a:p>
            <a:pPr defTabSz="60325"/>
            <a:r>
              <a:rPr lang="en-US" sz="2400" dirty="0">
                <a:latin typeface="+mn-lt"/>
              </a:rPr>
              <a:t>             			4.0 +</a:t>
            </a:r>
          </a:p>
          <a:p>
            <a:endParaRPr lang="en-US" sz="2400" dirty="0">
              <a:latin typeface="+mn-lt"/>
            </a:endParaRPr>
          </a:p>
          <a:p>
            <a:endParaRPr lang="en-US" sz="24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5969" y="1337124"/>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552" y="228997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8829" y="3175344"/>
            <a:ext cx="70752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9340" y="4011465"/>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8829" y="4914506"/>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Download: </a:t>
            </a:r>
            <a:r>
              <a:rPr lang="en-US" sz="2400" dirty="0">
                <a:latin typeface="+mn-lt"/>
                <a:hlinkClick r:id="rId3"/>
              </a:rPr>
              <a:t>http://www.kendoui.com</a:t>
            </a:r>
            <a:endParaRPr lang="en-US" sz="2400" dirty="0">
              <a:latin typeface="+mn-lt"/>
            </a:endParaRPr>
          </a:p>
          <a:p>
            <a:pPr marL="457200" indent="-457200">
              <a:buFont typeface="Arial" pitchFamily="34" charset="0"/>
              <a:buChar char="•"/>
            </a:pPr>
            <a:r>
              <a:rPr lang="en-US" sz="2400" dirty="0">
                <a:latin typeface="+mn-lt"/>
              </a:rPr>
              <a:t>Unzip it </a:t>
            </a:r>
          </a:p>
          <a:p>
            <a:pPr marL="457200" indent="-457200">
              <a:buFont typeface="Arial" pitchFamily="34" charset="0"/>
              <a:buChar char="•"/>
            </a:pPr>
            <a:r>
              <a:rPr lang="en-US" sz="2400" dirty="0">
                <a:latin typeface="+mn-lt"/>
              </a:rPr>
              <a:t>…/examples</a:t>
            </a:r>
          </a:p>
          <a:p>
            <a:pPr marL="940506" lvl="1" indent="-457200" algn="l">
              <a:buFont typeface="Arial" pitchFamily="34" charset="0"/>
              <a:buChar char="•"/>
            </a:pPr>
            <a:r>
              <a:rPr lang="en-US" sz="2400" dirty="0">
                <a:solidFill>
                  <a:schemeClr val="tx1"/>
                </a:solidFill>
                <a:latin typeface="+mn-lt"/>
              </a:rPr>
              <a:t>Full source</a:t>
            </a:r>
          </a:p>
          <a:p>
            <a:pPr marL="940506" lvl="1" indent="-457200" algn="l">
              <a:buFont typeface="Arial" pitchFamily="34" charset="0"/>
              <a:buChar char="•"/>
            </a:pPr>
            <a:r>
              <a:rPr lang="en-US" sz="2400" dirty="0">
                <a:solidFill>
                  <a:schemeClr val="tx1"/>
                </a:solidFill>
                <a:latin typeface="+mn-lt"/>
              </a:rPr>
              <a:t>Web interface</a:t>
            </a:r>
          </a:p>
          <a:p>
            <a:pPr marL="940506" lvl="1" indent="-457200" algn="l">
              <a:buFont typeface="Arial" pitchFamily="34" charset="0"/>
              <a:buChar char="•"/>
            </a:pPr>
            <a:r>
              <a:rPr lang="en-US" sz="2400" dirty="0">
                <a:solidFill>
                  <a:schemeClr val="tx1"/>
                </a:solidFill>
                <a:latin typeface="+mn-lt"/>
              </a:rPr>
              <a:t>Widgets and framework components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1981200" y="1371600"/>
            <a:ext cx="8382000" cy="4495800"/>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457200" indent="-457200">
              <a:buFont typeface="Arial" pitchFamily="34" charset="0"/>
              <a:buChar char="•"/>
            </a:pPr>
            <a:r>
              <a:rPr lang="en-US" sz="2400" dirty="0">
                <a:latin typeface="+mn-lt"/>
              </a:rPr>
              <a:t>Mobile development toolset</a:t>
            </a:r>
          </a:p>
          <a:p>
            <a:pPr marL="457200" indent="-457200">
              <a:buFont typeface="Arial" pitchFamily="34" charset="0"/>
              <a:buChar char="•"/>
            </a:pPr>
            <a:r>
              <a:rPr lang="en-US" sz="2400" dirty="0">
                <a:latin typeface="+mn-lt"/>
              </a:rPr>
              <a:t>HTML5 powered (data-”dash”)</a:t>
            </a:r>
          </a:p>
          <a:p>
            <a:pPr marL="457200" indent="-457200">
              <a:buFont typeface="Arial" pitchFamily="34" charset="0"/>
              <a:buChar char="•"/>
            </a:pPr>
            <a:r>
              <a:rPr lang="en-US" sz="2400" dirty="0">
                <a:latin typeface="+mn-lt"/>
              </a:rPr>
              <a:t>Native look, feel, and user experience</a:t>
            </a:r>
          </a:p>
          <a:p>
            <a:pPr marL="457200" indent="-457200">
              <a:buFont typeface="Arial" pitchFamily="34" charset="0"/>
              <a:buChar char="•"/>
            </a:pPr>
            <a:r>
              <a:rPr lang="en-US" sz="2400" dirty="0">
                <a:latin typeface="+mn-lt"/>
              </a:rPr>
              <a:t>Kinetic scrolling</a:t>
            </a:r>
          </a:p>
          <a:p>
            <a:pPr marL="457200" indent="-457200">
              <a:buFont typeface="Arial" pitchFamily="34" charset="0"/>
              <a:buChar char="•"/>
            </a:pPr>
            <a:r>
              <a:rPr lang="en-US" sz="2400" dirty="0">
                <a:latin typeface="+mn-lt"/>
              </a:rPr>
              <a:t>Automatic layout system</a:t>
            </a:r>
          </a:p>
          <a:p>
            <a:pPr marL="457200" indent="-457200">
              <a:buFont typeface="Arial" pitchFamily="34" charset="0"/>
              <a:buChar char="•"/>
            </a:pPr>
            <a:r>
              <a:rPr lang="en-US" sz="2400" dirty="0">
                <a:latin typeface="+mn-lt"/>
              </a:rPr>
              <a:t>Application framework</a:t>
            </a:r>
          </a:p>
          <a:p>
            <a:pPr marL="457200" indent="-457200">
              <a:buFont typeface="Arial" pitchFamily="34" charset="0"/>
              <a:buChar char="•"/>
            </a:pPr>
            <a:r>
              <a:rPr lang="en-US" sz="2400" dirty="0">
                <a:latin typeface="+mn-lt"/>
              </a:rPr>
              <a:t>Phone and tablet widgets</a:t>
            </a:r>
          </a:p>
          <a:p>
            <a:pPr marL="457200" indent="-457200">
              <a:buFont typeface="Arial" pitchFamily="34" charset="0"/>
              <a:buChar char="•"/>
            </a:pPr>
            <a:endParaRPr lang="en-US" sz="24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 Presentation_MPN logo">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ThatConf_Option2-6x9</Template>
  <TotalTime>598</TotalTime>
  <Words>5893</Words>
  <Application>Microsoft Office PowerPoint</Application>
  <PresentationFormat>Widescreen</PresentationFormat>
  <Paragraphs>588</Paragraphs>
  <Slides>31</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Segoe UI Light</vt:lpstr>
      <vt:lpstr>Tekton Pro</vt:lpstr>
      <vt:lpstr>Times New Roman</vt:lpstr>
      <vt:lpstr>PowerPoint Presentation_MPN logo</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PowerPoint Presentation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63</cp:revision>
  <dcterms:created xsi:type="dcterms:W3CDTF">2012-08-07T14:11:22Z</dcterms:created>
  <dcterms:modified xsi:type="dcterms:W3CDTF">2012-08-10T03:21:26Z</dcterms:modified>
</cp:coreProperties>
</file>