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80205" autoAdjust="0"/>
  </p:normalViewPr>
  <p:slideViewPr>
    <p:cSldViewPr snapToGrid="0">
      <p:cViewPr varScale="1">
        <p:scale>
          <a:sx n="87" d="100"/>
          <a:sy n="87" d="100"/>
        </p:scale>
        <p:origin x="528"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8/29/2012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discuss exactly what Kendo UI is…so you guys no what your getting in to in case you just ducked into the closest room</a:t>
            </a:r>
          </a:p>
          <a:p>
            <a:r>
              <a:rPr lang="en-US" baseline="0" dirty="0" smtClean="0"/>
              <a:t>    2.  Then I’ll give a high-level overview of what Kendo UI offers for tooling and capability</a:t>
            </a:r>
          </a:p>
          <a:p>
            <a:r>
              <a:rPr lang="en-US" baseline="0" dirty="0" smtClean="0"/>
              <a:t>    3.  And then we’ll spent the remainder of our time covering Kendo UI Mobile</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a:t>
            </a:r>
            <a:r>
              <a:rPr lang="en-US" sz="1200" b="1" kern="1200" baseline="0" dirty="0" smtClean="0">
                <a:solidFill>
                  <a:schemeClr val="tx1"/>
                </a:solidFill>
                <a:effectLst/>
                <a:latin typeface="+mn-lt"/>
                <a:ea typeface="+mn-ea"/>
                <a:cs typeface="+mn-cs"/>
              </a:rPr>
              <a:t> Kendo UI Mobile Application has the following structure</a:t>
            </a:r>
            <a:endParaRPr lang="en-US" sz="1200" b="1"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single HTML page </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Containing one for more mobile Views</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are linked with navigational widgets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Application wide configuration is done by supplying a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-formatted object containing the configuration parameters and values to the Application constructor.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following options are available for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Hide address bar is a Boolean that sets whether or not the mobile browsers address bar is hidden or not.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Hiding the address bar provides a much more native-like user experience.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Hide address bar is set to true by default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“initial” allows you to define which mobile view should be displayed when the application starts.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set initial to id of a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If initial is not set the first view defined in the application will be displayed as the initial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assign the default Application Layout by setting the “layout” property in the application configuration to the ID of element that defines your layout.  We will discuss creating layouts later on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applications “loading” property allows you to define the text displayed in the loading popup.  You can set the value to false to disable the loading popup for the entire application.  By default the word “loading” is displayed in the popup.  We’ll cover the loading popup in more detail later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ever wanted to only render the application with the look and feel of a single mobile platform you could do that by setting the Application’s “platform” property.  Valid settings for the platform are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“android”, and “blackberry”</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transition property allows you define which one of the built in transitions will be used when transitioning from one view to another.  By default this property is not set which means transitions will occur like a typical web browser transition.</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mobile layout is used to define headers and footers that can be shared among multiple views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create a layout by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defining an html container element, giving it a unique data dash id and assigning it the data dash role of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you define an HTML element with data dash role of Header to hold the header content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an HTML element with data dash role of Footer to hold the footer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only markup that will be rendered as part of the Layout is the content that resides in the header and footer elements.  Any content placed outside those two elements will be ignored when the Layout is applied.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assign a Layout to a View you set the data dash layout attribute of the View to the Id of the layout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plan on using the same Layout for all or most of your views you can assign the default layout globally by setting the “layout” property when configuration your Kendo UI Mobile Application</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Navigation between views in the application is done using any of the Kendo UI navigational widgets.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Here I have an anchor tag that I am assigning data dash role of button, making it a Kendo UI button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To have it navigate to a view within my application I set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to the name of the view I want to navigate to, prefixed with the hash character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By default all navigational widgets attempt to navigate to locals views.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navigate to a location outside the application you need to override this default behavior by setting the data dash </a:t>
            </a:r>
            <a:r>
              <a:rPr lang="en-US" sz="1200" kern="1200" dirty="0" err="1" smtClean="0">
                <a:solidFill>
                  <a:schemeClr val="tx1"/>
                </a:solidFill>
                <a:effectLst/>
                <a:latin typeface="+mn-lt"/>
                <a:ea typeface="+mn-ea"/>
                <a:cs typeface="+mn-cs"/>
              </a:rPr>
              <a:t>rel</a:t>
            </a:r>
            <a:r>
              <a:rPr lang="en-US" sz="1200" kern="1200" dirty="0" smtClean="0">
                <a:solidFill>
                  <a:schemeClr val="tx1"/>
                </a:solidFill>
                <a:effectLst/>
                <a:latin typeface="+mn-lt"/>
                <a:ea typeface="+mn-ea"/>
                <a:cs typeface="+mn-cs"/>
              </a:rPr>
              <a:t> to “external”</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 Transitions refer to the animation that is used when moving from view to another.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Animated view transitions have become a staple of native mobile applications and are now expected by users for true native user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a Kendo UI Mobile application View transitions can be configured 3 ways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first way is to set it directly on the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second way is to configure in 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the third way, which</a:t>
            </a:r>
            <a:r>
              <a:rPr lang="en-US" sz="1200" kern="1200" baseline="0" dirty="0" smtClean="0">
                <a:solidFill>
                  <a:schemeClr val="tx1"/>
                </a:solidFill>
                <a:effectLst/>
                <a:latin typeface="+mn-lt"/>
                <a:ea typeface="+mn-ea"/>
                <a:cs typeface="+mn-cs"/>
              </a:rPr>
              <a:t> we already covered,</a:t>
            </a:r>
            <a:r>
              <a:rPr lang="en-US" sz="1200" kern="1200" dirty="0" smtClean="0">
                <a:solidFill>
                  <a:schemeClr val="tx1"/>
                </a:solidFill>
                <a:effectLst/>
                <a:latin typeface="+mn-lt"/>
                <a:ea typeface="+mn-ea"/>
                <a:cs typeface="+mn-cs"/>
              </a:rPr>
              <a:t> is to configure it application wide by configuring the “transition” property of the Kendo Mobile application during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a situation is encountered where it is configured in multiple cases the default transition set during application initialization has lowest priority and the transition set on in the navigational widget has highest priority.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recommendation is to set at the app level and override using one of the techniques when necessary and stick with the same technique throughout the app.</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There are 4 transition animations available: Slide, Zoom, Fade, and Overlay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 slide and overlay you can configure the direction at which the animation occurs.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Slide can go either left or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Overlay can up, down, left and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For both the default direction is left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all animations can be played in reverse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covered all the features of a Kendo UI mobile Application let’s write some code to reinforce everything that we learned.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went back and forth about what I should cover first, Application or View.  I found myself in a serious “the chicken or the egg” scenario.  You can’t have a mobile View without a Mobile Application and you can’t demonstrate any of the Mobile Application’s functionality without having Views.  As you can see I decided to start with the Application so when we add some Views for this demo I am just going to glance over the code as we will cover views in much more detail in the next set of slides.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the shell of an HTML page with the Kendo UI Mobile scripts and contents referenced in the HEAD.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(k511) </a:t>
            </a:r>
            <a:r>
              <a:rPr lang="en-US" sz="1200" kern="1200" dirty="0" smtClean="0">
                <a:solidFill>
                  <a:schemeClr val="tx1"/>
                </a:solidFill>
                <a:effectLst/>
                <a:latin typeface="+mn-lt"/>
                <a:ea typeface="+mn-ea"/>
                <a:cs typeface="+mn-cs"/>
              </a:rPr>
              <a:t>I’ll start by turning this in to a Kendo UI Mobile Application by creating a script block and calling the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passing the body of my document. </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That’s all I have to do…now we have a mobile application.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can pull this up in the browser and see that it does absolutely nothing.</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Well of course it does nothing our page has no markup…Kendo UI is good…but not that good.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add content we have to add have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(k512)  </a:t>
            </a:r>
            <a:r>
              <a:rPr lang="en-US" sz="1200" kern="1200" dirty="0" smtClean="0">
                <a:solidFill>
                  <a:schemeClr val="tx1"/>
                </a:solidFill>
                <a:effectLst/>
                <a:latin typeface="+mn-lt"/>
                <a:ea typeface="+mn-ea"/>
                <a:cs typeface="+mn-cs"/>
              </a:rPr>
              <a:t>Here I have a div that I am making a view by assigning it a data dash role of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the div I have a line of text just so I have some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Let’s pull this up and see if we have anything resembling a mobile app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Nope – which makes sense because all we’ve done is add a div and a line of plain of text not much </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 can be done with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Ok, now I want to create a header for my view.  Buy my app will eventually contain multiple views and all the headers are going look the same just have a different title, so I don’t want to have to create a header manually in each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going to use the “Layout” functionality provided by the Kendo UI application to create a header that can be used on every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(k513) </a:t>
            </a:r>
            <a:r>
              <a:rPr lang="en-US" sz="1200" kern="1200" dirty="0" smtClean="0">
                <a:solidFill>
                  <a:schemeClr val="tx1"/>
                </a:solidFill>
                <a:effectLst/>
                <a:latin typeface="+mn-lt"/>
                <a:ea typeface="+mn-ea"/>
                <a:cs typeface="+mn-cs"/>
              </a:rPr>
              <a:t>First I declare an HTML container element and give it a data dash id and data dash role of “layout”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(k514) </a:t>
            </a:r>
            <a:r>
              <a:rPr lang="en-US" sz="1200" kern="1200" dirty="0" smtClean="0">
                <a:solidFill>
                  <a:schemeClr val="tx1"/>
                </a:solidFill>
                <a:effectLst/>
                <a:latin typeface="+mn-lt"/>
                <a:ea typeface="+mn-ea"/>
                <a:cs typeface="+mn-cs"/>
              </a:rPr>
              <a:t>Then I add another html element and assign it a role of “header” any content you add inside the element with a role of header will be rendered in the header of the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For now I am just going to put “Header” in there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to tell my view to use the “</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layout, and I can do that two ways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way is to add “data-layout=’</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to the view element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But if I did this I would have to add that every view in my Application</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Since my views are all going to use the same layout I am going to configure the layout globally in the Application initializer</a:t>
            </a:r>
            <a:endParaRPr lang="en-US" sz="2000" kern="1200" dirty="0" smtClean="0">
              <a:solidFill>
                <a:schemeClr val="tx1"/>
              </a:solidFill>
              <a:effectLst/>
              <a:latin typeface="+mn-lt"/>
              <a:ea typeface="+mn-ea"/>
              <a:cs typeface="+mn-cs"/>
            </a:endParaRPr>
          </a:p>
          <a:p>
            <a:pPr lvl="4"/>
            <a:r>
              <a:rPr lang="en-US" sz="1200" b="1" kern="1200" dirty="0" smtClean="0">
                <a:solidFill>
                  <a:schemeClr val="tx1"/>
                </a:solidFill>
                <a:effectLst/>
                <a:latin typeface="+mn-lt"/>
                <a:ea typeface="+mn-ea"/>
                <a:cs typeface="+mn-cs"/>
              </a:rPr>
              <a:t>(k515) </a:t>
            </a:r>
            <a:r>
              <a:rPr lang="en-US" sz="1200" kern="1200" dirty="0" smtClean="0">
                <a:solidFill>
                  <a:schemeClr val="tx1"/>
                </a:solidFill>
                <a:effectLst/>
                <a:latin typeface="+mn-lt"/>
                <a:ea typeface="+mn-ea"/>
                <a:cs typeface="+mn-cs"/>
              </a:rPr>
              <a:t>So here I have set the layout to “</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which is the data dash id of the layout I created above.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Now I can run this and see that “Header” is displayed above my content where the header should be.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But still no </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…let’s fix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have this header now and I want it do look like a mobile header is supposed to look in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(k516) </a:t>
            </a:r>
            <a:r>
              <a:rPr lang="en-US" sz="1200" kern="1200" dirty="0" smtClean="0">
                <a:solidFill>
                  <a:schemeClr val="tx1"/>
                </a:solidFill>
                <a:effectLst/>
                <a:latin typeface="+mn-lt"/>
                <a:ea typeface="+mn-ea"/>
                <a:cs typeface="+mn-cs"/>
              </a:rPr>
              <a:t>I do that by creating a creating a div and assigning it the data dash role of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This makes it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for the div </a:t>
            </a:r>
            <a:r>
              <a:rPr lang="en-US" sz="1200" kern="1200" dirty="0" err="1" smtClean="0">
                <a:solidFill>
                  <a:schemeClr val="tx1"/>
                </a:solidFill>
                <a:effectLst/>
                <a:latin typeface="+mn-lt"/>
                <a:ea typeface="+mn-ea"/>
                <a:cs typeface="+mn-cs"/>
              </a:rPr>
              <a:t>navbars</a:t>
            </a:r>
            <a:r>
              <a:rPr lang="en-US" sz="1200" kern="1200" dirty="0" smtClean="0">
                <a:solidFill>
                  <a:schemeClr val="tx1"/>
                </a:solidFill>
                <a:effectLst/>
                <a:latin typeface="+mn-lt"/>
                <a:ea typeface="+mn-ea"/>
                <a:cs typeface="+mn-cs"/>
              </a:rPr>
              <a:t> content I create a span and assign it a data dash role of “view dash title”.  This will pull the title from the view that the layout is being applied to and inject it in the span.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just have to assign a title to my view and I do that using the data dash title attribute: </a:t>
            </a:r>
            <a:r>
              <a:rPr lang="en-US" sz="1200" b="1" kern="1200" dirty="0" smtClean="0">
                <a:solidFill>
                  <a:schemeClr val="tx1"/>
                </a:solidFill>
                <a:effectLst/>
                <a:latin typeface="+mn-lt"/>
                <a:ea typeface="+mn-ea"/>
                <a:cs typeface="+mn-cs"/>
              </a:rPr>
              <a:t>data-title=”Main Page”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 this and….look at that…</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have an iOS styles mobile application.  iOS is the platform by default, but that doesn’t mean I have to create different views or layouts to have my app look native in Blackberry and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One feature that is available in Chrome that is indispensable if you are doing any type of multi-targeted mobile web development is its ability to easily switch the user-agent.  If you aren’t familiar with user-agent it is basically the info that provides details on what type of browser you are actively running on.  So I can easily instruct Canary to tell the site that I am making a request to that I am running an iOS browser, blackberry browser, or Android browser.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I hit “F12” to bring up the browser dev tools and click the little gear icon in the bottom right corner on the “User Agent” tab I can switch.</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Let’s try Blackberry first.  So I’ll select “Blackberry – 9900” and refresh and you’ll notice the page is themed for blackberry.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go back and change the user agent to Android and refresh the page…you’ll see it is now themed for Android.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Not only is it themed but the Page title is now on the bottom which is the most common place for it in native Android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what sets Kendo UI apart from other mobile web toolset I get true native styling on all three major platforms w/out doing any platform specific code.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take a look at navigation.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(k517) </a:t>
            </a:r>
            <a:r>
              <a:rPr lang="en-US" sz="1200" kern="1200" dirty="0" smtClean="0">
                <a:solidFill>
                  <a:schemeClr val="tx1"/>
                </a:solidFill>
                <a:effectLst/>
                <a:latin typeface="+mn-lt"/>
                <a:ea typeface="+mn-ea"/>
                <a:cs typeface="+mn-cs"/>
              </a:rPr>
              <a:t>To start that process we need to add another view to our Application.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I’ve created another div and assigned it a data dash role of view as well as giving it an id of title.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add a navigational widget to in my main view that will navigate to this new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(k518) </a:t>
            </a:r>
            <a:r>
              <a:rPr lang="en-US" sz="1200" kern="1200" dirty="0" smtClean="0">
                <a:solidFill>
                  <a:schemeClr val="tx1"/>
                </a:solidFill>
                <a:effectLst/>
                <a:latin typeface="+mn-lt"/>
                <a:ea typeface="+mn-ea"/>
                <a:cs typeface="+mn-cs"/>
              </a:rPr>
              <a:t>Here I’ve created a new anchor tag and I have assigned it a data dash role of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you recall from Navigation slide in order to navigate between local views in a Kendo UI application I you need to set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of a Kendo UI widget to the name of the view you want to navigate to prefixed with the hash character.   So here I am telling the Application to navigate to the “</a:t>
            </a:r>
            <a:r>
              <a:rPr lang="en-US" sz="1200" kern="1200" dirty="0" err="1" smtClean="0">
                <a:solidFill>
                  <a:schemeClr val="tx1"/>
                </a:solidFill>
                <a:effectLst/>
                <a:latin typeface="+mn-lt"/>
                <a:ea typeface="+mn-ea"/>
                <a:cs typeface="+mn-cs"/>
              </a:rPr>
              <a:t>otherView</a:t>
            </a:r>
            <a:r>
              <a:rPr lang="en-US" sz="1200" kern="1200" dirty="0" smtClean="0">
                <a:solidFill>
                  <a:schemeClr val="tx1"/>
                </a:solidFill>
                <a:effectLst/>
                <a:latin typeface="+mn-lt"/>
                <a:ea typeface="+mn-ea"/>
                <a:cs typeface="+mn-cs"/>
              </a:rPr>
              <a:t>” View when this button is clicked.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(k519)</a:t>
            </a:r>
            <a:r>
              <a:rPr lang="en-US" sz="1200" kern="1200" dirty="0" smtClean="0">
                <a:solidFill>
                  <a:schemeClr val="tx1"/>
                </a:solidFill>
                <a:effectLst/>
                <a:latin typeface="+mn-lt"/>
                <a:ea typeface="+mn-ea"/>
                <a:cs typeface="+mn-cs"/>
              </a:rPr>
              <a:t> And while I’m at it I will add a navigation widget to the “Other View” that will navigate back to the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this and pull it up and you’ll see that I have my button and when I click you’ll see that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Title says “Other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the button now says “Back to Main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So we have certainly navigated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I click this button to go 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can also pull this up and change the user agent to Android and you’ll see that the button is styled for Android and the navigation works here too.</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have a couple mobile styled views and we can navigate between them, but our navigation is obviously not native, </a:t>
            </a:r>
            <a:r>
              <a:rPr lang="en-US" sz="1200" b="1" kern="1200" dirty="0" smtClean="0">
                <a:solidFill>
                  <a:schemeClr val="tx1"/>
                </a:solidFill>
                <a:effectLst/>
                <a:latin typeface="+mn-lt"/>
                <a:ea typeface="+mn-ea"/>
                <a:cs typeface="+mn-cs"/>
              </a:rPr>
              <a:t>it just plain old web navigation so let’s change that.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can set the view transition in the 3 places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 the view itself</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globally in the Application configuration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Because mixing transitions is really not recommended…I am going set it globally in the App initialization.</a:t>
            </a:r>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 transition: “slide”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“overlay”</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“fade”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“zoom”</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we are looking good.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take a look at the Mobile Application’s loading pop-up functionality.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(k51a) </a:t>
            </a:r>
            <a:r>
              <a:rPr lang="en-US" sz="1200" kern="1200" dirty="0" smtClean="0">
                <a:solidFill>
                  <a:schemeClr val="tx1"/>
                </a:solidFill>
                <a:effectLst/>
                <a:latin typeface="+mn-lt"/>
                <a:ea typeface="+mn-ea"/>
                <a:cs typeface="+mn-cs"/>
              </a:rPr>
              <a:t>I’ll start by adding a button to our main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(k51b) </a:t>
            </a:r>
            <a:r>
              <a:rPr lang="en-US" sz="1200" kern="1200" dirty="0" smtClean="0">
                <a:solidFill>
                  <a:schemeClr val="tx1"/>
                </a:solidFill>
                <a:effectLst/>
                <a:latin typeface="+mn-lt"/>
                <a:ea typeface="+mn-ea"/>
                <a:cs typeface="+mn-cs"/>
              </a:rPr>
              <a:t>Next I’ll create another script block that contains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document ready function in which we wire up the click event of the button we just created.  The button is coded to call a method named “</a:t>
            </a:r>
            <a:r>
              <a:rPr lang="en-US" sz="1200" kern="1200" dirty="0" err="1" smtClean="0">
                <a:solidFill>
                  <a:schemeClr val="tx1"/>
                </a:solidFill>
                <a:effectLst/>
                <a:latin typeface="+mn-lt"/>
                <a:ea typeface="+mn-ea"/>
                <a:cs typeface="+mn-cs"/>
              </a:rPr>
              <a:t>longProcess</a:t>
            </a:r>
            <a:r>
              <a:rPr lang="en-US" sz="1200" kern="1200" dirty="0" smtClean="0">
                <a:solidFill>
                  <a:schemeClr val="tx1"/>
                </a:solidFill>
                <a:effectLst/>
                <a:latin typeface="+mn-lt"/>
                <a:ea typeface="+mn-ea"/>
                <a:cs typeface="+mn-cs"/>
              </a:rPr>
              <a:t>” , which I’ll create now.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(k51c) </a:t>
            </a:r>
            <a:r>
              <a:rPr lang="en-US" sz="1200" kern="1200" dirty="0" err="1" smtClean="0">
                <a:solidFill>
                  <a:schemeClr val="tx1"/>
                </a:solidFill>
                <a:effectLst/>
                <a:latin typeface="+mn-lt"/>
                <a:ea typeface="+mn-ea"/>
                <a:cs typeface="+mn-cs"/>
              </a:rPr>
              <a:t>longProcess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shows the Loading pop up by calling </a:t>
            </a:r>
            <a:r>
              <a:rPr lang="en-US" sz="1200" kern="1200" dirty="0" err="1" smtClean="0">
                <a:solidFill>
                  <a:schemeClr val="tx1"/>
                </a:solidFill>
                <a:effectLst/>
                <a:latin typeface="+mn-lt"/>
                <a:ea typeface="+mn-ea"/>
                <a:cs typeface="+mn-cs"/>
              </a:rPr>
              <a:t>app.ShowLoading</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fakes a long running process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calls </a:t>
            </a:r>
            <a:r>
              <a:rPr lang="en-US" sz="1200" kern="1200" dirty="0" err="1" smtClean="0">
                <a:solidFill>
                  <a:schemeClr val="tx1"/>
                </a:solidFill>
                <a:effectLst/>
                <a:latin typeface="+mn-lt"/>
                <a:ea typeface="+mn-ea"/>
                <a:cs typeface="+mn-cs"/>
              </a:rPr>
              <a:t>app.hideLoading</a:t>
            </a:r>
            <a:r>
              <a:rPr lang="en-US" sz="1200" kern="1200" dirty="0" smtClean="0">
                <a:solidFill>
                  <a:schemeClr val="tx1"/>
                </a:solidFill>
                <a:effectLst/>
                <a:latin typeface="+mn-lt"/>
                <a:ea typeface="+mn-ea"/>
                <a:cs typeface="+mn-cs"/>
              </a:rPr>
              <a:t> when the process is complete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can see in iOS is displays an iOS styled loading pop up.</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I pull it up in Android you’ll see that we get an Android styled loading.</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Framework provides automatic platform specific styling for form input elements when placed inside a Kendo UI Mobile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Takes advantage of the new input types introduced in HTML5.</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following input types are supported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Let’s do a demo to illustrate some of the form elements</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endParaRPr lang="en-US" sz="12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platform specific styling of form input elements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a single view and a layout with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(k521)</a:t>
            </a:r>
            <a:r>
              <a:rPr lang="en-US" sz="1200" kern="1200" dirty="0" smtClean="0">
                <a:solidFill>
                  <a:schemeClr val="tx1"/>
                </a:solidFill>
                <a:effectLst/>
                <a:latin typeface="+mn-lt"/>
                <a:ea typeface="+mn-ea"/>
                <a:cs typeface="+mn-cs"/>
              </a:rPr>
              <a:t> I’ll start by creating a number input by declaring a new html input and assigning it a type of number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I have an iOS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switch to my user agent to Android I get an Android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Here is where we hit a limitation of using the browser and user agent switching to test our mobile apps.  We don’t get to see the on screen keyboard.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So I am going to switch over to the official Android emulator because I am not running on a mac so I can’t use the iPhone emulator, to demonstrate a couple of things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The first thing you will notice that on an actual device you don’t get the up and down spinner buttons…which makes sense because there is no way you would be able to use them on a small screened device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Next if I click inside the number input field you’ll notice that on screen keyboard is set for numeric input.  That’s not Kendo UI doing that, that is then HTML5 input types that is doing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take a look at implementing a </a:t>
            </a:r>
            <a:r>
              <a:rPr lang="en-US" sz="1200" kern="1200" dirty="0" err="1" smtClean="0">
                <a:solidFill>
                  <a:schemeClr val="tx1"/>
                </a:solidFill>
                <a:effectLst/>
                <a:latin typeface="+mn-lt"/>
                <a:ea typeface="+mn-ea"/>
                <a:cs typeface="+mn-cs"/>
              </a:rPr>
              <a:t>DropDown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(k522)</a:t>
            </a:r>
            <a:r>
              <a:rPr lang="en-US" sz="1200" kern="1200" dirty="0" smtClean="0">
                <a:solidFill>
                  <a:schemeClr val="tx1"/>
                </a:solidFill>
                <a:effectLst/>
                <a:latin typeface="+mn-lt"/>
                <a:ea typeface="+mn-ea"/>
                <a:cs typeface="+mn-cs"/>
              </a:rPr>
              <a:t> So here I have a select html element with its associated options.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If I save this and pull it up in the browser you’ll see I get an iOS styled display but when I click on it I get a standard web drop down.  This is another example where I need to have a full blown emulator/simulator to see the actual display.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So I’ll switch over to the Android emulator and pull it up and you’ll see that when I click on the input I get a full blown Android select list.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View represents a single screen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framework automatically instantiates a mobile view for any html element attributed with a data dash role of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the view will be stretched to fill the entire Application element and any markup placed inside the view element will be rendered as the view content.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Along with content a View may also have a header and footer, but unless your app consists of just a single view I would suggest using a Mobile Layout to define your header and footer.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To start off lets answer the question “What is Kendo UI?” </a:t>
            </a:r>
            <a:r>
              <a:rPr lang="en-US" sz="1200" b="1"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is a JavaScript 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days’ people expect rich fluent interactive web sites and in order to do that you must take advantage of client-side technologies and toolsets which Kendo UI Provides. </a:t>
            </a:r>
            <a:r>
              <a:rPr lang="en-US" sz="1200" b="1" kern="1200" dirty="0" smtClean="0">
                <a:solidFill>
                  <a:schemeClr val="tx1"/>
                </a:solidFill>
                <a:effectLst/>
                <a:latin typeface="+mn-lt"/>
                <a:ea typeface="+mn-ea"/>
                <a:cs typeface="+mn-cs"/>
              </a:rPr>
              <a:t>[CLICK]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Collection of script files and resources (styles, images, </a:t>
            </a:r>
            <a:r>
              <a:rPr lang="en-US" sz="1200" i="1" kern="1200" dirty="0" err="1" smtClean="0">
                <a:solidFill>
                  <a:schemeClr val="tx1"/>
                </a:solidFill>
                <a:effectLst/>
                <a:latin typeface="+mn-lt"/>
                <a:ea typeface="+mn-ea"/>
                <a:cs typeface="+mn-cs"/>
              </a:rPr>
              <a:t>etc</a:t>
            </a:r>
            <a:r>
              <a:rPr lang="en-US" sz="1200" i="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From a bits and source code perspective Kendo UI is just like any other JavaScript toolset in that when you are done installing it what you end up with is a number of JavaScript files, Cascading Style Sheets and images added to your project.</a:t>
            </a:r>
            <a:r>
              <a:rPr lang="en-US" sz="1200" b="1" kern="1200" dirty="0" smtClean="0">
                <a:solidFill>
                  <a:schemeClr val="tx1"/>
                </a:solidFill>
                <a:effectLst/>
                <a:latin typeface="+mn-lt"/>
                <a:ea typeface="+mn-ea"/>
                <a:cs typeface="+mn-cs"/>
              </a:rPr>
              <a:t> [CLICK]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Leverages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leverages the client-side technologies used today to make rich immersive web applications including:</a:t>
            </a:r>
          </a:p>
          <a:p>
            <a:pPr lvl="2"/>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JavaScript: </a:t>
            </a:r>
            <a:r>
              <a:rPr lang="en-US" sz="1200" kern="1200" dirty="0" smtClean="0">
                <a:solidFill>
                  <a:schemeClr val="tx1"/>
                </a:solidFill>
                <a:effectLst/>
                <a:latin typeface="+mn-lt"/>
                <a:ea typeface="+mn-ea"/>
                <a:cs typeface="+mn-cs"/>
              </a:rPr>
              <a:t>JavaScript has been making a huge resurgence which is great because it allows you to do some fantastic fluent things with your web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HTML5:  </a:t>
            </a:r>
            <a:r>
              <a:rPr lang="en-US" sz="1200" kern="1200" dirty="0" smtClean="0">
                <a:solidFill>
                  <a:schemeClr val="tx1"/>
                </a:solidFill>
                <a:effectLst/>
                <a:latin typeface="+mn-lt"/>
                <a:ea typeface="+mn-ea"/>
                <a:cs typeface="+mn-cs"/>
              </a:rPr>
              <a:t>Latest revision of the HTML specification whose goal is to standardize the way developers code next generation online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CSS3: </a:t>
            </a:r>
            <a:r>
              <a:rPr lang="en-US" sz="1200" kern="1200" dirty="0" smtClean="0">
                <a:solidFill>
                  <a:schemeClr val="tx1"/>
                </a:solidFill>
                <a:effectLst/>
                <a:latin typeface="+mn-lt"/>
                <a:ea typeface="+mn-ea"/>
                <a:cs typeface="+mn-cs"/>
              </a:rPr>
              <a:t>Latest version of the CSS specification that provides additional functionality for styling next generation responsive web applications…both HTML5 and CSS3 are works in progress but a lot of the functionality is already supported but most browsers.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Extremely popular community driven JavaScript library that makes dealing with the DOM using selectors much easier in than in the past. </a:t>
            </a:r>
            <a:r>
              <a:rPr lang="en-US" sz="1200" b="1" kern="1200" dirty="0" smtClean="0">
                <a:solidFill>
                  <a:schemeClr val="tx1"/>
                </a:solidFill>
                <a:effectLst/>
                <a:latin typeface="+mn-lt"/>
                <a:ea typeface="+mn-ea"/>
                <a:cs typeface="+mn-cs"/>
              </a:rPr>
              <a:t>[CLICK]</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 Kendo Mobile Application can also load views remotely with AJAX.</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a navigational widget’s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value does not start with the “hash” symbol it is considered to be a remote view and in turn an AJAX request to the provided URL is made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Only content that exists within the first element in the remote view with a data-dash role of “view” will be rendered.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This means that anything you reference in the head of the html document will not be available when the view is rendered remotely and same holds true for any scripts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Additional scripting and widget initialization can be done in the initialization of the remote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create a function on the consuming view that will do the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you can hookup that function by setting the data dash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attribute to the functions name on the remote view.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take a look at a demo to illustrate the Kendo UI Mobile 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b="1" kern="1200" dirty="0" smtClean="0">
                <a:solidFill>
                  <a:schemeClr val="tx1"/>
                </a:solidFill>
                <a:effectLst/>
                <a:latin typeface="+mn-lt"/>
                <a:ea typeface="+mn-ea"/>
                <a:cs typeface="+mn-cs"/>
              </a:rPr>
              <a:t>This one requires IIS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View</a:t>
            </a:r>
          </a:p>
          <a:p>
            <a:pPr lvl="1"/>
            <a:r>
              <a:rPr lang="en-US" sz="1200" kern="1200" dirty="0" smtClean="0">
                <a:solidFill>
                  <a:schemeClr val="tx1"/>
                </a:solidFill>
                <a:effectLst/>
                <a:latin typeface="+mn-lt"/>
                <a:ea typeface="+mn-ea"/>
                <a:cs typeface="+mn-cs"/>
              </a:rPr>
              <a:t>I’m starting with a layout that has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(k531) </a:t>
            </a:r>
            <a:r>
              <a:rPr lang="en-US" sz="1200" kern="1200" dirty="0" smtClean="0">
                <a:solidFill>
                  <a:schemeClr val="tx1"/>
                </a:solidFill>
                <a:effectLst/>
                <a:latin typeface="+mn-lt"/>
                <a:ea typeface="+mn-ea"/>
                <a:cs typeface="+mn-cs"/>
              </a:rPr>
              <a:t>I’ll start by creating a view.  Like we’ve covered a view is just an HTML container element with a data dash role of view.  Here I am also setting the ID and title.</a:t>
            </a:r>
          </a:p>
          <a:p>
            <a:pPr lvl="1"/>
            <a:r>
              <a:rPr lang="en-US" sz="1200" kern="1200" dirty="0" smtClean="0">
                <a:solidFill>
                  <a:schemeClr val="tx1"/>
                </a:solidFill>
                <a:effectLst/>
                <a:latin typeface="+mn-lt"/>
                <a:ea typeface="+mn-ea"/>
                <a:cs typeface="+mn-cs"/>
              </a:rPr>
              <a:t>We can save this and pull it up and see we have a mobile view with our header.</a:t>
            </a:r>
          </a:p>
          <a:p>
            <a:pPr lvl="1"/>
            <a:r>
              <a:rPr lang="en-US" sz="1200" kern="1200" dirty="0" smtClean="0">
                <a:solidFill>
                  <a:schemeClr val="tx1"/>
                </a:solidFill>
                <a:effectLst/>
                <a:latin typeface="+mn-lt"/>
                <a:ea typeface="+mn-ea"/>
                <a:cs typeface="+mn-cs"/>
              </a:rPr>
              <a:t>Now I want to implement a remote view</a:t>
            </a:r>
          </a:p>
          <a:p>
            <a:pPr lvl="1"/>
            <a:r>
              <a:rPr lang="en-US" sz="1200" b="1" kern="1200" dirty="0" smtClean="0">
                <a:solidFill>
                  <a:schemeClr val="tx1"/>
                </a:solidFill>
                <a:effectLst/>
                <a:latin typeface="+mn-lt"/>
                <a:ea typeface="+mn-ea"/>
                <a:cs typeface="+mn-cs"/>
              </a:rPr>
              <a:t>(Pull up Remote.html)  </a:t>
            </a:r>
            <a:r>
              <a:rPr lang="en-US" sz="1200" kern="1200" dirty="0" smtClean="0">
                <a:solidFill>
                  <a:schemeClr val="tx1"/>
                </a:solidFill>
                <a:effectLst/>
                <a:latin typeface="+mn-lt"/>
                <a:ea typeface="+mn-ea"/>
                <a:cs typeface="+mn-cs"/>
              </a:rPr>
              <a:t>I have a remote view that is just a simple view no other markup…for remote views only markup inside the container with a role of view is rendered.</a:t>
            </a:r>
          </a:p>
          <a:p>
            <a:pPr lvl="1"/>
            <a:r>
              <a:rPr lang="en-US" sz="1200" kern="1200" dirty="0" smtClean="0">
                <a:solidFill>
                  <a:schemeClr val="tx1"/>
                </a:solidFill>
                <a:effectLst/>
                <a:latin typeface="+mn-lt"/>
                <a:ea typeface="+mn-ea"/>
                <a:cs typeface="+mn-cs"/>
              </a:rPr>
              <a:t>Now I can go back to my page and add a navigational widget to navigate to the remote view.</a:t>
            </a:r>
          </a:p>
          <a:p>
            <a:pPr lvl="1"/>
            <a:r>
              <a:rPr lang="en-US" sz="1200" b="1" kern="1200" dirty="0" smtClean="0">
                <a:solidFill>
                  <a:schemeClr val="tx1"/>
                </a:solidFill>
                <a:effectLst/>
                <a:latin typeface="+mn-lt"/>
                <a:ea typeface="+mn-ea"/>
                <a:cs typeface="+mn-cs"/>
              </a:rPr>
              <a:t>(k532)  </a:t>
            </a:r>
            <a:r>
              <a:rPr lang="en-US" sz="1200" kern="1200" dirty="0" smtClean="0">
                <a:solidFill>
                  <a:schemeClr val="tx1"/>
                </a:solidFill>
                <a:effectLst/>
                <a:latin typeface="+mn-lt"/>
                <a:ea typeface="+mn-ea"/>
                <a:cs typeface="+mn-cs"/>
              </a:rPr>
              <a:t>Because my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for this navigation widget does not start with the hash character it will load the view remotely using AJAX</a:t>
            </a:r>
          </a:p>
          <a:p>
            <a:pPr lvl="1"/>
            <a:r>
              <a:rPr lang="en-US" sz="1200" kern="1200" dirty="0" smtClean="0">
                <a:solidFill>
                  <a:schemeClr val="tx1"/>
                </a:solidFill>
                <a:effectLst/>
                <a:latin typeface="+mn-lt"/>
                <a:ea typeface="+mn-ea"/>
                <a:cs typeface="+mn-cs"/>
              </a:rPr>
              <a:t>Save and pull it up</a:t>
            </a:r>
          </a:p>
          <a:p>
            <a:pPr lvl="1"/>
            <a:endParaRPr lang="en-US" sz="1200" b="1" kern="1200" baseline="0" dirty="0" smtClean="0">
              <a:solidFill>
                <a:schemeClr val="tx1"/>
              </a:solidFill>
              <a:effectLst/>
              <a:latin typeface="+mn-lt"/>
              <a:ea typeface="+mn-ea"/>
              <a:cs typeface="+mn-cs"/>
            </a:endParaRPr>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split view is a tablet specific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consists of 2 or more mobile pane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Mobile pane widgets are containers that can hold 1 or more views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Unlike most widgets, Split View should not be nested in a View.  It should be placed in the root of the Mobile Application element.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do a demo to get a better understanding of a </a:t>
            </a:r>
            <a:r>
              <a:rPr lang="en-US" sz="1200" kern="1200" dirty="0" err="1" smtClean="0">
                <a:solidFill>
                  <a:schemeClr val="tx1"/>
                </a:solidFill>
                <a:effectLst/>
                <a:latin typeface="+mn-lt"/>
                <a:ea typeface="+mn-ea"/>
                <a:cs typeface="+mn-cs"/>
              </a:rPr>
              <a:t>SplitView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kern="1200" dirty="0" smtClean="0">
                <a:solidFill>
                  <a:schemeClr val="tx1"/>
                </a:solidFill>
                <a:effectLst/>
                <a:latin typeface="+mn-lt"/>
                <a:ea typeface="+mn-ea"/>
                <a:cs typeface="+mn-cs"/>
              </a:rPr>
              <a:t>In this demo we will take a look at the Kendo UI Mobile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the Kendo UI Mobile scripts and styles registered in the head and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(k541)</a:t>
            </a:r>
            <a:r>
              <a:rPr lang="en-US" sz="1200" kern="1200" dirty="0" smtClean="0">
                <a:solidFill>
                  <a:schemeClr val="tx1"/>
                </a:solidFill>
                <a:effectLst/>
                <a:latin typeface="+mn-lt"/>
                <a:ea typeface="+mn-ea"/>
                <a:cs typeface="+mn-cs"/>
              </a:rPr>
              <a:t> I’ll start by creating the shell of my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which is HTML container element with the data dash role of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split view contains two pane’s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 narrower left pane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a wider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Each pane currently just contains a layout defining the Pane’s headers.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will add a view to each of my two Panes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(k542)</a:t>
            </a:r>
            <a:r>
              <a:rPr lang="en-US" sz="1200" kern="1200" dirty="0" smtClean="0">
                <a:solidFill>
                  <a:schemeClr val="tx1"/>
                </a:solidFill>
                <a:effectLst/>
                <a:latin typeface="+mn-lt"/>
                <a:ea typeface="+mn-ea"/>
                <a:cs typeface="+mn-cs"/>
              </a:rPr>
              <a:t>The left pane gets a view with an Id of “</a:t>
            </a:r>
            <a:r>
              <a:rPr lang="en-US" sz="1200" kern="1200" dirty="0" err="1" smtClean="0">
                <a:solidFill>
                  <a:schemeClr val="tx1"/>
                </a:solidFill>
                <a:effectLst/>
                <a:latin typeface="+mn-lt"/>
                <a:ea typeface="+mn-ea"/>
                <a:cs typeface="+mn-cs"/>
              </a:rPr>
              <a:t>leftPaneView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(k543)</a:t>
            </a:r>
            <a:r>
              <a:rPr lang="en-US" sz="1200" kern="1200" dirty="0" smtClean="0">
                <a:solidFill>
                  <a:schemeClr val="tx1"/>
                </a:solidFill>
                <a:effectLst/>
                <a:latin typeface="+mn-lt"/>
                <a:ea typeface="+mn-ea"/>
                <a:cs typeface="+mn-cs"/>
              </a:rPr>
              <a:t> and the main pane gets a view the Id of “</a:t>
            </a:r>
            <a:r>
              <a:rPr lang="en-US" sz="1200" kern="1200" dirty="0" err="1" smtClean="0">
                <a:solidFill>
                  <a:schemeClr val="tx1"/>
                </a:solidFill>
                <a:effectLst/>
                <a:latin typeface="+mn-lt"/>
                <a:ea typeface="+mn-ea"/>
                <a:cs typeface="+mn-cs"/>
              </a:rPr>
              <a:t>mainPaneView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At this point I can save this and pull it up and we’ll see that we get an iOS styled split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wire this up to some data for real-world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I need some data.</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(k544)</a:t>
            </a:r>
            <a:r>
              <a:rPr lang="en-US" sz="1200" kern="1200" dirty="0" smtClean="0">
                <a:solidFill>
                  <a:schemeClr val="tx1"/>
                </a:solidFill>
                <a:effectLst/>
                <a:latin typeface="+mn-lt"/>
                <a:ea typeface="+mn-ea"/>
                <a:cs typeface="+mn-cs"/>
              </a:rPr>
              <a:t> I’ve created a couple kendo data sources, one with car headers and the other with car details.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want to get my left pane to display a list of car headers so that I can select one and have the detail for that car be displayed in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(k545) </a:t>
            </a:r>
            <a:r>
              <a:rPr lang="en-US" sz="1200" kern="1200" dirty="0" smtClean="0">
                <a:solidFill>
                  <a:schemeClr val="tx1"/>
                </a:solidFill>
                <a:effectLst/>
                <a:latin typeface="+mn-lt"/>
                <a:ea typeface="+mn-ea"/>
                <a:cs typeface="+mn-cs"/>
              </a:rPr>
              <a:t>First inside my left pane view I’ll create a list view and bind it to the “</a:t>
            </a:r>
            <a:r>
              <a:rPr lang="en-US" sz="1200" kern="1200" dirty="0" err="1" smtClean="0">
                <a:solidFill>
                  <a:schemeClr val="tx1"/>
                </a:solidFill>
                <a:effectLst/>
                <a:latin typeface="+mn-lt"/>
                <a:ea typeface="+mn-ea"/>
                <a:cs typeface="+mn-cs"/>
              </a:rPr>
              <a:t>carHeaders</a:t>
            </a:r>
            <a:r>
              <a:rPr lang="en-US" sz="1200" kern="1200" dirty="0" smtClean="0">
                <a:solidFill>
                  <a:schemeClr val="tx1"/>
                </a:solidFill>
                <a:effectLst/>
                <a:latin typeface="+mn-lt"/>
                <a:ea typeface="+mn-ea"/>
                <a:cs typeface="+mn-cs"/>
              </a:rPr>
              <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(k546)</a:t>
            </a:r>
            <a:r>
              <a:rPr lang="en-US" sz="1200" kern="1200" dirty="0" smtClean="0">
                <a:solidFill>
                  <a:schemeClr val="tx1"/>
                </a:solidFill>
                <a:effectLst/>
                <a:latin typeface="+mn-lt"/>
                <a:ea typeface="+mn-ea"/>
                <a:cs typeface="+mn-cs"/>
              </a:rPr>
              <a:t> Then I’ll create a Kendo UI template that will populate my list view.  If you aren’t familiar with the Kendo UI Data Source and the Kendo UI Templates then make sure you check out the Framework Module of this course.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for now will just display the name of my car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then I need to assign the data template to the list view I created by setting </a:t>
            </a:r>
            <a:r>
              <a:rPr lang="en-US" sz="1200" b="1" kern="1200" dirty="0" smtClean="0">
                <a:solidFill>
                  <a:schemeClr val="tx1"/>
                </a:solidFill>
                <a:effectLst/>
                <a:latin typeface="+mn-lt"/>
                <a:ea typeface="+mn-ea"/>
                <a:cs typeface="+mn-cs"/>
              </a:rPr>
              <a:t>“data-template” to “</a:t>
            </a:r>
            <a:r>
              <a:rPr lang="en-US" sz="1200" b="1" kern="1200" dirty="0" err="1" smtClean="0">
                <a:solidFill>
                  <a:schemeClr val="tx1"/>
                </a:solidFill>
                <a:effectLst/>
                <a:latin typeface="+mn-lt"/>
                <a:ea typeface="+mn-ea"/>
                <a:cs typeface="+mn-cs"/>
              </a:rPr>
              <a:t>headersTemplate</a:t>
            </a:r>
            <a:r>
              <a:rPr lang="en-US" sz="1200" b="1" kern="1200" dirty="0" smtClean="0">
                <a:solidFill>
                  <a:schemeClr val="tx1"/>
                </a:solidFill>
                <a:effectLst/>
                <a:latin typeface="+mn-lt"/>
                <a:ea typeface="+mn-ea"/>
                <a:cs typeface="+mn-cs"/>
              </a:rPr>
              <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can run this and you’ll see that I’ve made some progress and I now have a list of items displaying in my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get the interaction between my left pane and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(k547) </a:t>
            </a:r>
            <a:r>
              <a:rPr lang="en-US" sz="1200" kern="1200" dirty="0" smtClean="0">
                <a:solidFill>
                  <a:schemeClr val="tx1"/>
                </a:solidFill>
                <a:effectLst/>
                <a:latin typeface="+mn-lt"/>
                <a:ea typeface="+mn-ea"/>
                <a:cs typeface="+mn-cs"/>
              </a:rPr>
              <a:t>I’ll start that process by creating my data template for what will be displayed in the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consists of some spans that display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Brake Horsepower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Top Speed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Zero to Sixty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an image of the car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(k548) </a:t>
            </a:r>
            <a:r>
              <a:rPr lang="en-US" sz="1200" kern="1200" dirty="0" smtClean="0">
                <a:solidFill>
                  <a:schemeClr val="tx1"/>
                </a:solidFill>
                <a:effectLst/>
                <a:latin typeface="+mn-lt"/>
                <a:ea typeface="+mn-ea"/>
                <a:cs typeface="+mn-cs"/>
              </a:rPr>
              <a:t>Next I’ll add the list view to the Main Panel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list view has its data source set to the </a:t>
            </a:r>
            <a:r>
              <a:rPr lang="en-US" sz="1200" kern="1200" dirty="0" err="1" smtClean="0">
                <a:solidFill>
                  <a:schemeClr val="tx1"/>
                </a:solidFill>
                <a:effectLst/>
                <a:latin typeface="+mn-lt"/>
                <a:ea typeface="+mn-ea"/>
                <a:cs typeface="+mn-cs"/>
              </a:rPr>
              <a:t>carDetails</a:t>
            </a:r>
            <a:r>
              <a:rPr lang="en-US" sz="1200" kern="1200" dirty="0" smtClean="0">
                <a:solidFill>
                  <a:schemeClr val="tx1"/>
                </a:solidFill>
                <a:effectLst/>
                <a:latin typeface="+mn-lt"/>
                <a:ea typeface="+mn-ea"/>
                <a:cs typeface="+mn-cs"/>
              </a:rPr>
              <a:t> data source and its data template set to the details template we just created.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a way to have the main pane updated when an item is selected in the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do that by changing the left pane’s data template to include a navigational widget.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(k549)</a:t>
            </a:r>
            <a:r>
              <a:rPr lang="en-US" sz="1200" kern="1200" dirty="0" smtClean="0">
                <a:solidFill>
                  <a:schemeClr val="tx1"/>
                </a:solidFill>
                <a:effectLst/>
                <a:latin typeface="+mn-lt"/>
                <a:ea typeface="+mn-ea"/>
                <a:cs typeface="+mn-cs"/>
              </a:rPr>
              <a:t> I’ve updated the template to include an anchor tag with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set to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and I am passing the selected </a:t>
            </a:r>
            <a:r>
              <a:rPr lang="en-US" sz="1200" kern="1200" dirty="0" err="1" smtClean="0">
                <a:solidFill>
                  <a:schemeClr val="tx1"/>
                </a:solidFill>
                <a:effectLst/>
                <a:latin typeface="+mn-lt"/>
                <a:ea typeface="+mn-ea"/>
                <a:cs typeface="+mn-cs"/>
              </a:rPr>
              <a:t>headerId</a:t>
            </a:r>
            <a:r>
              <a:rPr lang="en-US" sz="1200" kern="1200" dirty="0" smtClean="0">
                <a:solidFill>
                  <a:schemeClr val="tx1"/>
                </a:solidFill>
                <a:effectLst/>
                <a:latin typeface="+mn-lt"/>
                <a:ea typeface="+mn-ea"/>
                <a:cs typeface="+mn-cs"/>
              </a:rPr>
              <a:t> to the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also saying that when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is pulled up it should be rendered in the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 and I do that by setting data dash target to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this and pull it up in the browser and you’ll notice that the mane pane is already displaying data and that is not what we want.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fix that we first need to write some code to filter that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(k45a)</a:t>
            </a:r>
            <a:r>
              <a:rPr lang="en-US" sz="1200" kern="1200" dirty="0" smtClean="0">
                <a:solidFill>
                  <a:schemeClr val="tx1"/>
                </a:solidFill>
                <a:effectLst/>
                <a:latin typeface="+mn-lt"/>
                <a:ea typeface="+mn-ea"/>
                <a:cs typeface="+mn-cs"/>
              </a:rPr>
              <a:t> I’ve created a function to filter the </a:t>
            </a:r>
            <a:r>
              <a:rPr lang="en-US" sz="1200" kern="1200" dirty="0" err="1" smtClean="0">
                <a:solidFill>
                  <a:schemeClr val="tx1"/>
                </a:solidFill>
                <a:effectLst/>
                <a:latin typeface="+mn-lt"/>
                <a:ea typeface="+mn-ea"/>
                <a:cs typeface="+mn-cs"/>
              </a:rPr>
              <a:t>carsDetails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on the selected </a:t>
            </a:r>
            <a:r>
              <a:rPr lang="en-US" sz="1200" kern="1200" dirty="0" err="1" smtClean="0">
                <a:solidFill>
                  <a:schemeClr val="tx1"/>
                </a:solidFill>
                <a:effectLst/>
                <a:latin typeface="+mn-lt"/>
                <a:ea typeface="+mn-ea"/>
                <a:cs typeface="+mn-cs"/>
              </a:rPr>
              <a:t>headerId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get that function called we can use the data dash show attribute.  What this attribute does is call the assigned function every time the view is rendered and since we are re-rendering the view on every click of an item this is exactly what we want.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data-show=”</a:t>
            </a:r>
            <a:r>
              <a:rPr lang="en-US" sz="1200" b="1" kern="1200" dirty="0" err="1" smtClean="0">
                <a:solidFill>
                  <a:schemeClr val="tx1"/>
                </a:solidFill>
                <a:effectLst/>
                <a:latin typeface="+mn-lt"/>
                <a:ea typeface="+mn-ea"/>
                <a:cs typeface="+mn-cs"/>
              </a:rPr>
              <a:t>filterDetails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main panel view.</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You’ll notice that when we first pull up our app we don’t have anything in the mane pane…so that’s a good start.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when we select an item its associated details are displayed in the main pain.</a:t>
            </a:r>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all about the Kendo UI Mobile framework let’s talk about the Mobile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After discussing Mobile Widgets we will do a demo where I am going to assume you already watched the Web Widgets module, so if you haven’t watched that yet you may want to do so now.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Mobile widgets are a collection of controls that allow you to easily replicate a native user interface and user experience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They are HTML5 controls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adaptively render to provide platform specific styling and interaction.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Here is an example of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the same markup in every device and not only is the style of the widget platform specific</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 notice on the second device, which is an Android device, that the tab strip is located at the top which is typical placement in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adaptive rendering doing the platform specific styling and then we have the Mobile Application Framework Layout functionality dynamically setting the location based on the platform.</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All of this for a true native experience on all 3 platforms from a single HTML code base.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Let’s look at the widgets that are currently available in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ActionSheet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ActionSheet</a:t>
            </a:r>
            <a:r>
              <a:rPr lang="en-US" sz="1200" kern="1200" dirty="0" smtClean="0">
                <a:solidFill>
                  <a:schemeClr val="tx1"/>
                </a:solidFill>
                <a:effectLst/>
                <a:latin typeface="+mn-lt"/>
                <a:ea typeface="+mn-ea"/>
                <a:cs typeface="+mn-cs"/>
              </a:rPr>
              <a:t> widget displays a set of choices related to a user initiated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Think of this as a context menu, I click a button or select something and I am presented with options in a modal fashion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Button navigates to a view or can also execute a custom callback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We’ve worked with the button in a few of our previous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also create a group of buttons using the </a:t>
            </a:r>
            <a:r>
              <a:rPr lang="en-US" sz="1200" kern="1200" dirty="0" err="1" smtClean="0">
                <a:solidFill>
                  <a:schemeClr val="tx1"/>
                </a:solidFill>
                <a:effectLst/>
                <a:latin typeface="+mn-lt"/>
                <a:ea typeface="+mn-ea"/>
                <a:cs typeface="+mn-cs"/>
              </a:rPr>
              <a:t>ButtonGroup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are typically used to create tab-like interface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ListView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widget is used to display a flat list of items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used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in our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demo to display the car headers in the left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ModalView</a:t>
            </a:r>
            <a:r>
              <a:rPr lang="en-US" sz="1200" kern="1200" dirty="0" smtClean="0">
                <a:solidFill>
                  <a:schemeClr val="tx1"/>
                </a:solidFill>
                <a:effectLst/>
                <a:latin typeface="+mn-lt"/>
                <a:ea typeface="+mn-ea"/>
                <a:cs typeface="+mn-cs"/>
              </a:rPr>
              <a:t> is a modal window that is contained to a specific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You’ll typically encounter a modal window when being prompted for credentials on a mobile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is used to display an application navigation bar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Typically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contains the view title and optionally 1 or 2 navigational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used the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 in all of our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PopOver</a:t>
            </a:r>
            <a:r>
              <a:rPr lang="en-US" sz="1200" kern="1200" dirty="0" smtClean="0">
                <a:solidFill>
                  <a:schemeClr val="tx1"/>
                </a:solidFill>
                <a:effectLst/>
                <a:latin typeface="+mn-lt"/>
                <a:ea typeface="+mn-ea"/>
                <a:cs typeface="+mn-cs"/>
              </a:rPr>
              <a:t> is a tablet specific control that contains one or more views and typically “pops over” the current content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scroller</a:t>
            </a:r>
            <a:r>
              <a:rPr lang="en-US" sz="1200" kern="1200" dirty="0" smtClean="0">
                <a:solidFill>
                  <a:schemeClr val="tx1"/>
                </a:solidFill>
                <a:effectLst/>
                <a:latin typeface="+mn-lt"/>
                <a:ea typeface="+mn-ea"/>
                <a:cs typeface="+mn-cs"/>
              </a:rPr>
              <a:t> widget enables kinetic scrolling for the contents of the HTML element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ScrollView</a:t>
            </a:r>
            <a:r>
              <a:rPr lang="en-US" sz="1200" kern="1200" dirty="0" smtClean="0">
                <a:solidFill>
                  <a:schemeClr val="tx1"/>
                </a:solidFill>
                <a:effectLst/>
                <a:latin typeface="+mn-lt"/>
                <a:ea typeface="+mn-ea"/>
                <a:cs typeface="+mn-cs"/>
              </a:rPr>
              <a:t> is used to scroll content horizontally…a typical application of this is a photo gallery.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Switch is used to allow selection of two exclusive choices.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see this control in use in just about “settings” page to turn things on and off</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which showed in the previous slide is used to display an application-wide group of navigation buttons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write some code and implement a few of these controls.</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In this demo we’ll implement some of the Kendo UI Mobile widgets.</a:t>
            </a:r>
          </a:p>
          <a:p>
            <a:pPr lvl="1"/>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an HTML page that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the Kendo UI Mobile scripts and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referenced in the head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It has a mobile view and layout with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defined displaying the view title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finally the entire contents of the body is initialized as a Kendo UI Mobile Application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To start I want to add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to allow me to navigate to different views in my application and by convention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belongs in the footer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(k551) </a:t>
            </a:r>
            <a:r>
              <a:rPr lang="en-US" sz="1200" kern="1200" dirty="0" smtClean="0">
                <a:solidFill>
                  <a:schemeClr val="tx1"/>
                </a:solidFill>
                <a:effectLst/>
                <a:latin typeface="+mn-lt"/>
                <a:ea typeface="+mn-ea"/>
                <a:cs typeface="+mn-cs"/>
              </a:rPr>
              <a:t>I have created a div with data dash role of footer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of it I have created another div, this one has a data dash role of Tab Strip, meaning it will be initialized as a Tab Strip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Inside the tab strip element I have declared 3 anchor tags and given each one an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and an icon using the data dash icon attribute.  There are a bunch of default icons that ship with Kendo UI Mobile.  They are located in the styles/images directory of the Kendo UI download</a:t>
            </a:r>
          </a:p>
          <a:p>
            <a:pPr lvl="2"/>
            <a:r>
              <a:rPr lang="en-US" sz="1200" b="1" kern="1200" dirty="0" smtClean="0">
                <a:solidFill>
                  <a:schemeClr val="tx1"/>
                </a:solidFill>
                <a:effectLst/>
                <a:latin typeface="+mn-lt"/>
                <a:ea typeface="+mn-ea"/>
                <a:cs typeface="+mn-cs"/>
              </a:rPr>
              <a:t>(k555)</a:t>
            </a:r>
            <a:r>
              <a:rPr lang="en-US" sz="1200" b="1"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And I’ll add another view so we can experiment with the navigation of the </a:t>
            </a:r>
            <a:r>
              <a:rPr lang="en-US" sz="1200" b="0" kern="1200" baseline="0" dirty="0" err="1" smtClean="0">
                <a:solidFill>
                  <a:schemeClr val="tx1"/>
                </a:solidFill>
                <a:effectLst/>
                <a:latin typeface="+mn-lt"/>
                <a:ea typeface="+mn-ea"/>
                <a:cs typeface="+mn-cs"/>
              </a:rPr>
              <a:t>tabstrip</a:t>
            </a:r>
            <a:r>
              <a:rPr lang="en-US" sz="1200" b="0" kern="1200" baseline="0" dirty="0" smtClean="0">
                <a:solidFill>
                  <a:schemeClr val="tx1"/>
                </a:solidFill>
                <a:effectLst/>
                <a:latin typeface="+mn-lt"/>
                <a:ea typeface="+mn-ea"/>
                <a:cs typeface="+mn-cs"/>
              </a:rPr>
              <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have mobile tab strip with iOS styling and if I switch my user agent to Android you’ll see I have an Android version on the top where it is supposed to be.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	And we can now navigate between our Main view and the pictures view</a:t>
            </a:r>
            <a:endParaRPr lang="en-US" sz="6600" b="1" kern="1200" dirty="0" smtClean="0">
              <a:solidFill>
                <a:schemeClr val="tx1"/>
              </a:solidFill>
              <a:effectLst/>
              <a:latin typeface="+mn-lt"/>
              <a:ea typeface="+mn-ea"/>
              <a:cs typeface="+mn-cs"/>
            </a:endParaRPr>
          </a:p>
          <a:p>
            <a:pPr lvl="1"/>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add a list view to our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thing I need is data</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(k552)</a:t>
            </a:r>
            <a:r>
              <a:rPr lang="en-US" sz="1200" kern="1200" dirty="0" smtClean="0">
                <a:solidFill>
                  <a:schemeClr val="tx1"/>
                </a:solidFill>
                <a:effectLst/>
                <a:latin typeface="+mn-lt"/>
                <a:ea typeface="+mn-ea"/>
                <a:cs typeface="+mn-cs"/>
              </a:rPr>
              <a:t> We’ll be using the car data we’ve used in all our demos so far and I am creating a </a:t>
            </a:r>
            <a:r>
              <a:rPr lang="en-US" sz="1200" kern="1200" dirty="0" err="1" smtClean="0">
                <a:solidFill>
                  <a:schemeClr val="tx1"/>
                </a:solidFill>
                <a:effectLst/>
                <a:latin typeface="+mn-lt"/>
                <a:ea typeface="+mn-ea"/>
                <a:cs typeface="+mn-cs"/>
              </a:rPr>
              <a:t>kendo.data.datasource</a:t>
            </a:r>
            <a:r>
              <a:rPr lang="en-US" sz="1200" kern="1200" dirty="0" smtClean="0">
                <a:solidFill>
                  <a:schemeClr val="tx1"/>
                </a:solidFill>
                <a:effectLst/>
                <a:latin typeface="+mn-lt"/>
                <a:ea typeface="+mn-ea"/>
                <a:cs typeface="+mn-cs"/>
              </a:rPr>
              <a:t> with the data</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Next I need to create a data template for my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to bind to</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(k553) </a:t>
            </a:r>
            <a:r>
              <a:rPr lang="en-US" sz="1200" kern="1200" dirty="0" smtClean="0">
                <a:solidFill>
                  <a:schemeClr val="tx1"/>
                </a:solidFill>
                <a:effectLst/>
                <a:latin typeface="+mn-lt"/>
                <a:ea typeface="+mn-ea"/>
                <a:cs typeface="+mn-cs"/>
              </a:rPr>
              <a:t>My template consists of an unordered list with a single list item that has data icon and displays the make and model of the car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need to add the list view and bind it to the data source and template we created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(k554) </a:t>
            </a:r>
            <a:r>
              <a:rPr lang="en-US" sz="1200" kern="1200" dirty="0" smtClean="0">
                <a:solidFill>
                  <a:schemeClr val="tx1"/>
                </a:solidFill>
                <a:effectLst/>
                <a:latin typeface="+mn-lt"/>
                <a:ea typeface="+mn-ea"/>
                <a:cs typeface="+mn-cs"/>
              </a:rPr>
              <a:t>I declare an unordered list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Give it a data dash role of list view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type to group which allows me to click the items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data source to our cars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we created earlier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set the template to the cars list template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now have slick mobile list view in iOS and I can switch over to Android and see the android styled list view as well</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up the presentations,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67117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what Kendo UI is let’s talk about its feature set. </a:t>
            </a:r>
            <a:r>
              <a:rPr lang="en-US" sz="1200" b="1" u="sng"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Kendo UI provides an extensive collection of rich UI widgets for both desktop</a:t>
            </a:r>
            <a:r>
              <a:rPr lang="en-US" sz="1200" i="1" kern="1200" baseline="0" dirty="0" smtClean="0">
                <a:solidFill>
                  <a:schemeClr val="tx1"/>
                </a:solidFill>
                <a:effectLst/>
                <a:latin typeface="+mn-lt"/>
                <a:ea typeface="+mn-ea"/>
                <a:cs typeface="+mn-cs"/>
              </a:rPr>
              <a:t> and mobile browsers</a:t>
            </a:r>
          </a:p>
          <a:p>
            <a:pPr lvl="1"/>
            <a:endParaRPr lang="en-US" sz="1200" i="1" kern="1200" baseline="0" dirty="0" smtClean="0">
              <a:solidFill>
                <a:schemeClr val="tx1"/>
              </a:solidFill>
              <a:effectLst/>
              <a:latin typeface="+mn-lt"/>
              <a:ea typeface="+mn-ea"/>
              <a:cs typeface="+mn-cs"/>
            </a:endParaRPr>
          </a:p>
          <a:p>
            <a:pPr lvl="1"/>
            <a:r>
              <a:rPr lang="en-US" sz="1200" i="1" kern="1200" baseline="0" dirty="0" smtClean="0">
                <a:solidFill>
                  <a:schemeClr val="tx1"/>
                </a:solidFill>
                <a:effectLst/>
                <a:latin typeface="+mn-lt"/>
                <a:ea typeface="+mn-ea"/>
                <a:cs typeface="+mn-cs"/>
              </a:rPr>
              <a:t>Mobile application framework that handles a lot of goo needed when doing multi-platform mobile web development</a:t>
            </a:r>
            <a:endParaRPr lang="en-US" sz="1200" i="1"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Client-side </a:t>
            </a:r>
            <a:r>
              <a:rPr lang="en-US" sz="1200" i="1" kern="1200" dirty="0" err="1" smtClean="0">
                <a:solidFill>
                  <a:schemeClr val="tx1"/>
                </a:solidFill>
                <a:effectLst/>
                <a:latin typeface="+mn-lt"/>
                <a:ea typeface="+mn-ea"/>
                <a:cs typeface="+mn-cs"/>
              </a:rPr>
              <a:t>DataSource</a:t>
            </a:r>
            <a:r>
              <a:rPr lang="en-US" sz="1200" i="1" kern="1200" dirty="0" smtClean="0">
                <a:solidFill>
                  <a:schemeClr val="tx1"/>
                </a:solidFill>
                <a:effectLst/>
                <a:latin typeface="+mn-lt"/>
                <a:ea typeface="+mn-ea"/>
                <a:cs typeface="+mn-cs"/>
              </a:rPr>
              <a:t> that makes</a:t>
            </a:r>
            <a:r>
              <a:rPr lang="en-US" sz="1200" i="1" kern="1200" baseline="0" dirty="0" smtClean="0">
                <a:solidFill>
                  <a:schemeClr val="tx1"/>
                </a:solidFill>
                <a:effectLst/>
                <a:latin typeface="+mn-lt"/>
                <a:ea typeface="+mn-ea"/>
                <a:cs typeface="+mn-cs"/>
              </a:rPr>
              <a:t> working with both local and remote data much easier</a:t>
            </a:r>
            <a:endParaRPr lang="en-US" sz="20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MVVM Framework for</a:t>
            </a:r>
            <a:r>
              <a:rPr lang="en-US" sz="1200" i="1" kern="1200" baseline="0" dirty="0" smtClean="0">
                <a:solidFill>
                  <a:schemeClr val="tx1"/>
                </a:solidFill>
                <a:effectLst/>
                <a:latin typeface="+mn-lt"/>
                <a:ea typeface="+mn-ea"/>
                <a:cs typeface="+mn-cs"/>
              </a:rPr>
              <a:t> automatic two-way data synchronization</a:t>
            </a:r>
            <a:endParaRPr lang="en-US" sz="20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b="0" i="1" kern="1200" dirty="0" err="1" smtClean="0">
                <a:solidFill>
                  <a:schemeClr val="tx1"/>
                </a:solidFill>
                <a:effectLst/>
                <a:latin typeface="+mn-lt"/>
                <a:ea typeface="+mn-ea"/>
                <a:cs typeface="+mn-cs"/>
              </a:rPr>
              <a:t>Templating</a:t>
            </a:r>
            <a:r>
              <a:rPr lang="en-US" sz="1200" b="0" i="1" kern="1200" dirty="0" smtClean="0">
                <a:solidFill>
                  <a:schemeClr val="tx1"/>
                </a:solidFill>
                <a:effectLst/>
                <a:latin typeface="+mn-lt"/>
                <a:ea typeface="+mn-ea"/>
                <a:cs typeface="+mn-cs"/>
              </a:rPr>
              <a:t> engine for creating clean reusable</a:t>
            </a:r>
            <a:r>
              <a:rPr lang="en-US" sz="1200" b="0" i="1" kern="1200" baseline="0" dirty="0" smtClean="0">
                <a:solidFill>
                  <a:schemeClr val="tx1"/>
                </a:solidFill>
                <a:effectLst/>
                <a:latin typeface="+mn-lt"/>
                <a:ea typeface="+mn-ea"/>
                <a:cs typeface="+mn-cs"/>
              </a:rPr>
              <a:t> HTML</a:t>
            </a:r>
          </a:p>
          <a:p>
            <a:pPr lvl="1"/>
            <a:endParaRPr lang="en-US" sz="1200" b="0" i="1" kern="1200" baseline="0" dirty="0" smtClean="0">
              <a:solidFill>
                <a:schemeClr val="tx1"/>
              </a:solidFill>
              <a:effectLst/>
              <a:latin typeface="+mn-lt"/>
              <a:ea typeface="+mn-ea"/>
              <a:cs typeface="+mn-cs"/>
            </a:endParaRPr>
          </a:p>
          <a:p>
            <a:pPr lvl="1"/>
            <a:r>
              <a:rPr lang="en-US" sz="1200" b="0" i="1" kern="1200" baseline="0" dirty="0" smtClean="0">
                <a:solidFill>
                  <a:schemeClr val="tx1"/>
                </a:solidFill>
                <a:effectLst/>
                <a:latin typeface="+mn-lt"/>
                <a:ea typeface="+mn-ea"/>
                <a:cs typeface="+mn-cs"/>
              </a:rPr>
              <a:t>Validation framework for providing client-side input validation</a:t>
            </a:r>
          </a:p>
          <a:p>
            <a:pPr lvl="1"/>
            <a:endParaRPr lang="en-US" sz="2000" b="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Animation and drag-drop</a:t>
            </a:r>
            <a:r>
              <a:rPr lang="en-US" sz="1200" i="1" kern="1200" baseline="0" dirty="0" smtClean="0">
                <a:solidFill>
                  <a:schemeClr val="tx1"/>
                </a:solidFill>
                <a:effectLst/>
                <a:latin typeface="+mn-lt"/>
                <a:ea typeface="+mn-ea"/>
                <a:cs typeface="+mn-cs"/>
              </a:rPr>
              <a:t> for a true web 2.0 user experience</a:t>
            </a:r>
            <a:endParaRPr lang="en-US" sz="2000" i="1" kern="1200" dirty="0" smtClean="0">
              <a:solidFill>
                <a:schemeClr val="tx1"/>
              </a:solidFill>
              <a:effectLst/>
              <a:latin typeface="+mn-lt"/>
              <a:ea typeface="+mn-ea"/>
              <a:cs typeface="+mn-cs"/>
            </a:endParaRPr>
          </a:p>
          <a:p>
            <a:endParaRPr lang="en-US" i="1"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sz="1200" i="1" kern="1200" dirty="0" smtClean="0">
                <a:solidFill>
                  <a:schemeClr val="tx1"/>
                </a:solidFill>
                <a:effectLst/>
                <a:latin typeface="+mn-lt"/>
                <a:ea typeface="+mn-ea"/>
                <a:cs typeface="+mn-cs"/>
              </a:rPr>
              <a:t>But, Why?</a:t>
            </a:r>
          </a:p>
          <a:p>
            <a:pPr lvl="1"/>
            <a:r>
              <a:rPr lang="en-US" sz="1200" kern="1200" dirty="0" smtClean="0">
                <a:solidFill>
                  <a:schemeClr val="tx1"/>
                </a:solidFill>
                <a:effectLst/>
                <a:latin typeface="+mn-lt"/>
                <a:ea typeface="+mn-ea"/>
                <a:cs typeface="+mn-cs"/>
              </a:rPr>
              <a:t>At this point you may be asking yourself why Kendo UI?  What is the benefit of using Kendo UI over the wide array of other tooling that is available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of all Kendo UI provides all the tooling you need in one package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There is no longer a need to go out and download the ½ dozen or so library’s needed for modern web development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not only makes for a more pleasant experience when setting up your development environment but it also allows the different parts of the toolset to work more efficiently together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been developed from the ground up with performance in mind and no short cuts have been taken along the way, which has resulted in an extremely </a:t>
            </a:r>
            <a:r>
              <a:rPr lang="en-US" sz="1200" kern="1200" dirty="0" err="1" smtClean="0">
                <a:solidFill>
                  <a:schemeClr val="tx1"/>
                </a:solidFill>
                <a:effectLst/>
                <a:latin typeface="+mn-lt"/>
                <a:ea typeface="+mn-ea"/>
                <a:cs typeface="+mn-cs"/>
              </a:rPr>
              <a:t>performant</a:t>
            </a:r>
            <a:r>
              <a:rPr lang="en-US" sz="1200" kern="1200" dirty="0" smtClean="0">
                <a:solidFill>
                  <a:schemeClr val="tx1"/>
                </a:solidFill>
                <a:effectLst/>
                <a:latin typeface="+mn-lt"/>
                <a:ea typeface="+mn-ea"/>
                <a:cs typeface="+mn-cs"/>
              </a:rPr>
              <a:t> toolset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it is a product of a very popular component vendor that offers top-notch support.  Now don’t get me wrong the community support provided by other tool sets is awesome, but in the end you are at the mercy of the community to answer your question.  Having professional support available for a product makes a huge difference in a lot of dev shops, especially in the corporate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high level benefits</a:t>
            </a:r>
            <a:r>
              <a:rPr lang="en-US" sz="1200" kern="1200" baseline="0" dirty="0" smtClean="0">
                <a:solidFill>
                  <a:schemeClr val="tx1"/>
                </a:solidFill>
                <a:effectLst/>
                <a:latin typeface="+mn-lt"/>
                <a:ea typeface="+mn-ea"/>
                <a:cs typeface="+mn-cs"/>
              </a:rPr>
              <a:t> of using KendoUI, we will cover more specific reasons throughout the presentation.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Browser support is crucial when choosing any type of web tooling.  There is nothing worse than finding the perfect tooling for the solution only to discover it is not supported on the majority of browsers you need to target.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lot of diligence was put in to making sure that Kendo UI is able to run on the vast majority of browsers and browser versions.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Kendo UI is supported by: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IE: 7.0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Firefox: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Chrome: all versions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Opera: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Safari: 4.0 and up</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the broad browser support that Kendo UI offers you can feel confident that just about everyone accessing your site will be able to get the full experience.</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Downloading and installing Kendo UI is simple and straightforward.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download Kendo UI from the Kendo UI website kendoui.com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Because Kendo UI is a pure JavaScript tool set installation is as simple as unzipping what you downloaded.</a:t>
            </a:r>
            <a:endParaRPr lang="en-US" sz="2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Explore the Examples</a:t>
            </a:r>
          </a:p>
          <a:p>
            <a:pPr lvl="1"/>
            <a:r>
              <a:rPr lang="en-US" sz="1200" kern="1200" dirty="0" smtClean="0">
                <a:solidFill>
                  <a:schemeClr val="tx1"/>
                </a:solidFill>
                <a:effectLst/>
                <a:latin typeface="+mn-lt"/>
                <a:ea typeface="+mn-ea"/>
                <a:cs typeface="+mn-cs"/>
              </a:rPr>
              <a:t>There is an extensive set of examples that can be found in the \examples directory of the Kendo UI </a:t>
            </a:r>
            <a:r>
              <a:rPr lang="en-US" sz="1200" kern="1200" dirty="0" err="1" smtClean="0">
                <a:solidFill>
                  <a:schemeClr val="tx1"/>
                </a:solidFill>
                <a:effectLst/>
                <a:latin typeface="+mn-lt"/>
                <a:ea typeface="+mn-ea"/>
                <a:cs typeface="+mn-cs"/>
              </a:rPr>
              <a:t>downlaod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Full source for all the examples is included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along with an easy to navigate web interface for browsing the samples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Samples are included for all the UI widgets and the framework components as well</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what is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its core Kendo UI Mobile is a toolset that allow you to use HTML5 to build apps and sites targeted at mobile devices.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It uses the power of HTML 5 and the data dash attribute along with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Enhanced adaptive rendering to provide a native look, feel and user experience for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Scrolling performance is typically one place where a multi-targeted HTML5 mobile app falls short of a native app.  Kendo UI mobile’s Kinetic Scrolling provides increased performance for smooth, natural, touch-friendly scrolling.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UI’s layout engine will automatically position common elements such as title and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bars based on the orientation of the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also includes a complete application framework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 collection of controls for mobile and tablet apps.  We will spend the remainder of the module discussing these last two bullet points.</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The first major component of Kendo UI Mobile that we’ll explore is the Mobile Framework.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It consists of the following pieces that we’ll cover in the upcoming slides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the top of the Kendo UI Framework stack is the “Application”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 Application is declared and initialized using the “</a:t>
            </a:r>
            <a:r>
              <a:rPr lang="en-US" sz="1200" kern="1200" dirty="0" err="1" smtClean="0">
                <a:solidFill>
                  <a:schemeClr val="tx1"/>
                </a:solidFill>
                <a:effectLst/>
                <a:latin typeface="+mn-lt"/>
                <a:ea typeface="+mn-ea"/>
                <a:cs typeface="+mn-cs"/>
              </a:rPr>
              <a:t>kendo.mobile.application</a:t>
            </a:r>
            <a:r>
              <a:rPr lang="en-US" sz="1200" kern="1200" dirty="0" smtClean="0">
                <a:solidFill>
                  <a:schemeClr val="tx1"/>
                </a:solidFill>
                <a:effectLst/>
                <a:latin typeface="+mn-lt"/>
                <a:ea typeface="+mn-ea"/>
                <a:cs typeface="+mn-cs"/>
              </a:rPr>
              <a:t>” function.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function accepts two parameters, both of which are optional.</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first parameter is the top level element that includes your mobile views. Typically this is the body tag of your page, but could be any other element.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second parameter is the configuration object.  We will cover what is configurable on the Application shortly.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application is responsible for: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Common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Handling navigation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transitions between views </a:t>
            </a:r>
            <a:endParaRPr lang="en-US" sz="2000" kern="1200" dirty="0" smtClean="0">
              <a:solidFill>
                <a:schemeClr val="tx1"/>
              </a:solidFill>
              <a:effectLst/>
              <a:latin typeface="+mn-lt"/>
              <a:ea typeface="+mn-ea"/>
              <a:cs typeface="+mn-cs"/>
            </a:endParaRPr>
          </a:p>
          <a:p>
            <a:pPr lvl="2"/>
            <a:r>
              <a:rPr lang="en-US" sz="1200" b="1" kern="1200" smtClean="0">
                <a:solidFill>
                  <a:schemeClr val="tx1"/>
                </a:solidFill>
                <a:effectLst/>
                <a:latin typeface="+mn-lt"/>
                <a:ea typeface="+mn-ea"/>
                <a:cs typeface="+mn-cs"/>
              </a:rPr>
              <a:t>[CLICK]</a:t>
            </a:r>
            <a:r>
              <a:rPr lang="en-US" sz="1200" kern="1200" smtClean="0">
                <a:solidFill>
                  <a:schemeClr val="tx1"/>
                </a:solidFill>
                <a:effectLst/>
                <a:latin typeface="+mn-lt"/>
                <a:ea typeface="+mn-ea"/>
                <a:cs typeface="+mn-cs"/>
              </a:rPr>
              <a:t> And for displaying the status for long running tasks</a:t>
            </a:r>
            <a:endParaRPr lang="en-US" sz="2000" kern="120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Subtitle 6"/>
          <p:cNvSpPr txBox="1">
            <a:spLocks/>
          </p:cNvSpPr>
          <p:nvPr/>
        </p:nvSpPr>
        <p:spPr>
          <a:xfrm>
            <a:off x="50988" y="5878780"/>
            <a:ext cx="6401405" cy="1309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solidFill>
                  <a:schemeClr val="tx1"/>
                </a:solidFill>
              </a:rPr>
              <a:t>Keith Burnell</a:t>
            </a:r>
            <a:r>
              <a:rPr lang="en-US" sz="1800" dirty="0" smtClean="0"/>
              <a:t/>
            </a:r>
            <a:br>
              <a:rPr lang="en-US" sz="1800" dirty="0" smtClean="0"/>
            </a:br>
            <a:r>
              <a:rPr lang="en-US" sz="1400" dirty="0" smtClean="0"/>
              <a:t>Senior Software Engineer</a:t>
            </a:r>
            <a:br>
              <a:rPr lang="en-US" sz="1400" dirty="0" smtClean="0"/>
            </a:br>
            <a:r>
              <a:rPr lang="en-US" sz="1400" dirty="0" smtClean="0"/>
              <a:t>Skyline Technologies</a:t>
            </a:r>
            <a:r>
              <a:rPr lang="en-US" sz="1400" smtClean="0"/>
              <a:t>, Inc.</a:t>
            </a:r>
            <a:endParaRPr lang="en-US" sz="1400" dirty="0" smtClean="0"/>
          </a:p>
          <a:p>
            <a:pPr algn="l"/>
            <a:r>
              <a:rPr lang="en-US" sz="1200" dirty="0" smtClean="0"/>
              <a:t>@keburnell         ·        DotNetDevDude.com</a:t>
            </a:r>
            <a:endParaRPr lang="en-US" sz="120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048" y="6224178"/>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3363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9463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10670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2690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1809969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60548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75611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79199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1924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31945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86871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6074"/>
            <a:ext cx="12192000" cy="381199"/>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894177" y="6311900"/>
            <a:ext cx="1067393" cy="457200"/>
          </a:xfrm>
          <a:prstGeom prst="rect">
            <a:avLst/>
          </a:prstGeom>
        </p:spPr>
      </p:pic>
    </p:spTree>
    <p:extLst>
      <p:ext uri="{BB962C8B-B14F-4D97-AF65-F5344CB8AC3E}">
        <p14:creationId xmlns:p14="http://schemas.microsoft.com/office/powerpoint/2010/main" val="320484185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www.kendoui.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95299" y="1730707"/>
            <a:ext cx="6401405" cy="1470422"/>
          </a:xfrm>
        </p:spPr>
        <p:txBody>
          <a:bodyPr>
            <a:normAutofit fontScale="90000"/>
          </a:bodyPr>
          <a:lstStyle/>
          <a:p>
            <a:pPr algn="ctr"/>
            <a:r>
              <a:rPr lang="en-US" sz="5400" dirty="0"/>
              <a:t>Going Native With Kendo UI Mobile</a:t>
            </a:r>
          </a:p>
        </p:txBody>
      </p:sp>
      <p:sp>
        <p:nvSpPr>
          <p:cNvPr id="2" name="Subtitle 1"/>
          <p:cNvSpPr>
            <a:spLocks noGrp="1"/>
          </p:cNvSpPr>
          <p:nvPr>
            <p:ph type="subTitle" idx="1"/>
          </p:nvPr>
        </p:nvSpPr>
        <p:spPr/>
        <p:txBody>
          <a:bodyPr/>
          <a:lstStyle/>
          <a:p>
            <a:endParaRPr lang="en-US"/>
          </a:p>
        </p:txBody>
      </p:sp>
      <p:pic>
        <p:nvPicPr>
          <p:cNvPr id="8"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90" y="1335721"/>
            <a:ext cx="1807626" cy="2151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435687" y="1335721"/>
            <a:ext cx="1807626" cy="215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Framework</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Application</a:t>
            </a:r>
          </a:p>
          <a:p>
            <a:pPr marL="457200" indent="-457200">
              <a:buFont typeface="Arial" pitchFamily="34" charset="0"/>
              <a:buChar char="•"/>
            </a:pPr>
            <a:r>
              <a:rPr lang="en-US" sz="2400" dirty="0">
                <a:latin typeface="+mn-lt"/>
              </a:rPr>
              <a:t>Form</a:t>
            </a:r>
          </a:p>
          <a:p>
            <a:pPr marL="457200" indent="-457200">
              <a:buFont typeface="Arial" pitchFamily="34" charset="0"/>
              <a:buChar char="•"/>
            </a:pPr>
            <a:r>
              <a:rPr lang="en-US" sz="2400" dirty="0">
                <a:latin typeface="+mn-lt"/>
              </a:rPr>
              <a:t>View</a:t>
            </a:r>
          </a:p>
          <a:p>
            <a:pPr marL="457200" indent="-457200">
              <a:buFont typeface="Arial" pitchFamily="34" charset="0"/>
              <a:buChar char="•"/>
            </a:pPr>
            <a:r>
              <a:rPr lang="en-US" sz="2400" dirty="0" err="1">
                <a:latin typeface="+mn-lt"/>
              </a:rPr>
              <a:t>SplitView</a:t>
            </a:r>
            <a:endParaRPr lang="en-US" sz="2400" dirty="0">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Top of the stack</a:t>
            </a:r>
          </a:p>
          <a:p>
            <a:pPr marL="457200" indent="-457200">
              <a:buFont typeface="Arial" pitchFamily="34" charset="0"/>
              <a:buChar char="•"/>
            </a:pPr>
            <a:r>
              <a:rPr lang="en-US" sz="2400" dirty="0">
                <a:latin typeface="+mn-lt"/>
              </a:rPr>
              <a:t>Initialization</a:t>
            </a:r>
          </a:p>
          <a:p>
            <a:pPr marL="457200" indent="-457200">
              <a:buFont typeface="Arial" pitchFamily="34" charset="0"/>
              <a:buChar char="•"/>
            </a:pPr>
            <a:endParaRPr lang="en-US" sz="2400" dirty="0">
              <a:latin typeface="+mn-lt"/>
            </a:endParaRPr>
          </a:p>
          <a:p>
            <a:pPr marL="457200" indent="-457200">
              <a:buFont typeface="Arial" pitchFamily="34" charset="0"/>
              <a:buChar char="•"/>
            </a:pPr>
            <a:r>
              <a:rPr lang="en-US" sz="2400" dirty="0">
                <a:latin typeface="+mn-lt"/>
              </a:rPr>
              <a:t>App wide configuration</a:t>
            </a:r>
          </a:p>
          <a:p>
            <a:pPr marL="457200" indent="-457200">
              <a:buFont typeface="Arial" pitchFamily="34" charset="0"/>
              <a:buChar char="•"/>
            </a:pPr>
            <a:r>
              <a:rPr lang="en-US" sz="2400" dirty="0">
                <a:latin typeface="+mn-lt"/>
              </a:rPr>
              <a:t>Layout</a:t>
            </a:r>
          </a:p>
          <a:p>
            <a:pPr marL="457200" indent="-457200">
              <a:buFont typeface="Arial" pitchFamily="34" charset="0"/>
              <a:buChar char="•"/>
            </a:pPr>
            <a:r>
              <a:rPr lang="en-US" sz="2400" dirty="0">
                <a:latin typeface="+mn-lt"/>
              </a:rPr>
              <a:t>Navigation</a:t>
            </a:r>
          </a:p>
          <a:p>
            <a:pPr marL="457200" indent="-457200">
              <a:buFont typeface="Arial" pitchFamily="34" charset="0"/>
              <a:buChar char="•"/>
            </a:pPr>
            <a:r>
              <a:rPr lang="en-US" sz="2400" dirty="0">
                <a:latin typeface="+mn-lt"/>
              </a:rPr>
              <a:t>View transitions</a:t>
            </a:r>
          </a:p>
          <a:p>
            <a:pPr marL="457200" indent="-457200">
              <a:buFont typeface="Arial" pitchFamily="34" charset="0"/>
              <a:buChar char="•"/>
            </a:pPr>
            <a:r>
              <a:rPr lang="en-US" sz="2400" dirty="0">
                <a:latin typeface="+mn-lt"/>
              </a:rPr>
              <a:t>Status</a:t>
            </a:r>
          </a:p>
        </p:txBody>
      </p:sp>
      <p:sp>
        <p:nvSpPr>
          <p:cNvPr id="27" name="Rectangle 7170"/>
          <p:cNvSpPr>
            <a:spLocks noChangeArrowheads="1"/>
          </p:cNvSpPr>
          <p:nvPr/>
        </p:nvSpPr>
        <p:spPr bwMode="auto">
          <a:xfrm>
            <a:off x="1627632" y="2226953"/>
            <a:ext cx="7440168" cy="444941"/>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FF"/>
                </a:solidFill>
                <a:latin typeface="Consolas" panose="020B0609020204030204" pitchFamily="49" charset="0"/>
                <a:ea typeface="Calibri" panose="020F0502020204030204" pitchFamily="34" charset="0"/>
              </a:rPr>
              <a:t>var</a:t>
            </a:r>
            <a:r>
              <a:rPr lang="en-US" sz="1400" dirty="0">
                <a:solidFill>
                  <a:srgbClr val="000000"/>
                </a:solidFill>
                <a:latin typeface="Consolas" panose="020B0609020204030204" pitchFamily="49" charset="0"/>
                <a:ea typeface="Calibri" panose="020F0502020204030204" pitchFamily="34" charset="0"/>
              </a:rPr>
              <a:t> app = </a:t>
            </a:r>
            <a:r>
              <a:rPr lang="en-US" sz="1400" dirty="0">
                <a:solidFill>
                  <a:srgbClr val="0000FF"/>
                </a:solidFill>
                <a:latin typeface="Consolas" panose="020B0609020204030204" pitchFamily="49" charset="0"/>
                <a:ea typeface="Calibri" panose="020F0502020204030204" pitchFamily="34" charset="0"/>
              </a:rPr>
              <a:t>new</a:t>
            </a:r>
            <a:r>
              <a:rPr lang="en-US" sz="1400" dirty="0">
                <a:solidFill>
                  <a:srgbClr val="000000"/>
                </a:solidFill>
                <a:latin typeface="Consolas" panose="020B0609020204030204" pitchFamily="49" charset="0"/>
                <a:ea typeface="Calibri" panose="020F0502020204030204" pitchFamily="34" charset="0"/>
              </a:rPr>
              <a:t> </a:t>
            </a:r>
            <a:r>
              <a:rPr lang="en-US" sz="1400" dirty="0" err="1">
                <a:solidFill>
                  <a:srgbClr val="000000"/>
                </a:solidFill>
                <a:latin typeface="Consolas" panose="020B0609020204030204" pitchFamily="49" charset="0"/>
                <a:ea typeface="Calibri" panose="020F0502020204030204" pitchFamily="34" charset="0"/>
              </a:rPr>
              <a:t>kendo.mobile.Application</a:t>
            </a:r>
            <a:r>
              <a:rPr lang="en-US" sz="1400" dirty="0">
                <a:solidFill>
                  <a:srgbClr val="000000"/>
                </a:solidFill>
                <a:latin typeface="Consolas" panose="020B0609020204030204" pitchFamily="49" charset="0"/>
                <a:ea typeface="Calibri" panose="020F0502020204030204" pitchFamily="34" charset="0"/>
              </a:rPr>
              <a:t>($(</a:t>
            </a:r>
            <a:r>
              <a:rPr lang="en-US" sz="1400" dirty="0" err="1">
                <a:solidFill>
                  <a:srgbClr val="000000"/>
                </a:solidFill>
                <a:latin typeface="Consolas" panose="020B0609020204030204" pitchFamily="49" charset="0"/>
                <a:ea typeface="Calibri" panose="020F0502020204030204" pitchFamily="34" charset="0"/>
              </a:rPr>
              <a:t>document.body</a:t>
            </a:r>
            <a:r>
              <a:rPr lang="en-US" sz="1400" dirty="0">
                <a:solidFill>
                  <a:srgbClr val="000000"/>
                </a:solidFill>
                <a:latin typeface="Consolas" panose="020B0609020204030204" pitchFamily="49" charset="0"/>
                <a:ea typeface="Calibri" panose="020F0502020204030204" pitchFamily="34" charset="0"/>
              </a:rPr>
              <a:t>), {configuration});</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28" name="Rounded Rectangle 27"/>
          <p:cNvSpPr/>
          <p:nvPr/>
        </p:nvSpPr>
        <p:spPr bwMode="auto">
          <a:xfrm>
            <a:off x="5528904" y="2336703"/>
            <a:ext cx="160001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9" name="Rounded Rectangle 28"/>
          <p:cNvSpPr/>
          <p:nvPr/>
        </p:nvSpPr>
        <p:spPr bwMode="auto">
          <a:xfrm>
            <a:off x="7304908" y="2328077"/>
            <a:ext cx="1510487"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additive="base">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 calcmode="lin" valueType="num">
                                      <p:cBhvr additive="base">
                                        <p:cTn id="6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Structure</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Single HTML page</a:t>
            </a:r>
          </a:p>
          <a:p>
            <a:pPr marL="457200" indent="-457200">
              <a:buFont typeface="Arial" pitchFamily="34" charset="0"/>
              <a:buChar char="•"/>
            </a:pPr>
            <a:r>
              <a:rPr lang="en-US" sz="2400" dirty="0">
                <a:latin typeface="+mn-lt"/>
              </a:rPr>
              <a:t>One or more Kendo UI mobile views</a:t>
            </a:r>
          </a:p>
          <a:p>
            <a:pPr marL="457200" indent="-457200">
              <a:buFont typeface="Arial" pitchFamily="34" charset="0"/>
              <a:buChar char="•"/>
            </a:pPr>
            <a:r>
              <a:rPr lang="en-US" sz="2400" dirty="0">
                <a:latin typeface="+mn-lt"/>
              </a:rPr>
              <a:t>Linked with Kendo UI navigational widgets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err="1" smtClean="0">
                <a:latin typeface="+mn-lt"/>
              </a:rPr>
              <a:t>hideAddressBar</a:t>
            </a:r>
            <a:endParaRPr lang="en-US" sz="2400" dirty="0">
              <a:latin typeface="+mn-lt"/>
            </a:endParaRPr>
          </a:p>
          <a:p>
            <a:pPr marL="457200" indent="-457200">
              <a:buFont typeface="Arial" pitchFamily="34" charset="0"/>
              <a:buChar char="•"/>
            </a:pPr>
            <a:r>
              <a:rPr lang="en-US" sz="2400" dirty="0">
                <a:latin typeface="+mn-lt"/>
              </a:rPr>
              <a:t>initial</a:t>
            </a:r>
          </a:p>
          <a:p>
            <a:pPr marL="457200" indent="-457200">
              <a:buFont typeface="Arial" pitchFamily="34" charset="0"/>
              <a:buChar char="•"/>
            </a:pPr>
            <a:r>
              <a:rPr lang="en-US" sz="2400" dirty="0">
                <a:latin typeface="+mn-lt"/>
              </a:rPr>
              <a:t>layout</a:t>
            </a:r>
          </a:p>
          <a:p>
            <a:pPr marL="457200" indent="-457200">
              <a:buFont typeface="Arial" pitchFamily="34" charset="0"/>
              <a:buChar char="•"/>
            </a:pPr>
            <a:r>
              <a:rPr lang="en-US" sz="2400" dirty="0">
                <a:latin typeface="+mn-lt"/>
              </a:rPr>
              <a:t>loading</a:t>
            </a:r>
          </a:p>
          <a:p>
            <a:pPr marL="457200" indent="-457200">
              <a:buFont typeface="Arial" pitchFamily="34" charset="0"/>
              <a:buChar char="•"/>
            </a:pPr>
            <a:r>
              <a:rPr lang="en-US" sz="2400" dirty="0">
                <a:latin typeface="+mn-lt"/>
              </a:rPr>
              <a:t>platform</a:t>
            </a:r>
          </a:p>
          <a:p>
            <a:pPr marL="457200" indent="-457200">
              <a:buFont typeface="Arial" pitchFamily="34" charset="0"/>
              <a:buChar char="•"/>
            </a:pPr>
            <a:r>
              <a:rPr lang="en-US" sz="2400" dirty="0">
                <a:latin typeface="+mn-lt"/>
              </a:rPr>
              <a:t>transition</a:t>
            </a:r>
          </a:p>
        </p:txBody>
      </p:sp>
      <p:sp>
        <p:nvSpPr>
          <p:cNvPr id="8" name="Rectangle 7170"/>
          <p:cNvSpPr>
            <a:spLocks noChangeArrowheads="1"/>
          </p:cNvSpPr>
          <p:nvPr/>
        </p:nvSpPr>
        <p:spPr bwMode="auto">
          <a:xfrm>
            <a:off x="3037954" y="2549771"/>
            <a:ext cx="6145356" cy="22097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400" dirty="0" err="1">
                <a:solidFill>
                  <a:srgbClr val="0000FF"/>
                </a:solidFill>
                <a:latin typeface="Consolas"/>
              </a:rPr>
              <a:t>var</a:t>
            </a:r>
            <a:r>
              <a:rPr lang="en-US" sz="1400" dirty="0">
                <a:solidFill>
                  <a:srgbClr val="000000"/>
                </a:solidFill>
                <a:latin typeface="Consolas"/>
              </a:rPr>
              <a:t> app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 {</a:t>
            </a:r>
          </a:p>
          <a:p>
            <a:pPr>
              <a:lnSpc>
                <a:spcPct val="107000"/>
              </a:lnSpc>
            </a:pPr>
            <a:r>
              <a:rPr lang="en-US" sz="1400" dirty="0">
                <a:solidFill>
                  <a:srgbClr val="000000"/>
                </a:solidFill>
                <a:latin typeface="Consolas"/>
              </a:rPr>
              <a:t>        </a:t>
            </a:r>
            <a:r>
              <a:rPr lang="en-US" sz="1400" dirty="0" err="1">
                <a:solidFill>
                  <a:srgbClr val="000000"/>
                </a:solidFill>
                <a:latin typeface="Consolas"/>
              </a:rPr>
              <a:t>hideAddressBar</a:t>
            </a:r>
            <a:r>
              <a:rPr lang="en-US" sz="1400" dirty="0">
                <a:solidFill>
                  <a:srgbClr val="000000"/>
                </a:solidFill>
                <a:latin typeface="Consolas"/>
              </a:rPr>
              <a:t>: </a:t>
            </a:r>
            <a:r>
              <a:rPr lang="en-US" sz="1400" dirty="0">
                <a:solidFill>
                  <a:srgbClr val="0000FF"/>
                </a:solidFill>
                <a:latin typeface="Consolas"/>
              </a:rPr>
              <a:t>true</a:t>
            </a:r>
            <a:r>
              <a:rPr lang="en-US" sz="1400" dirty="0">
                <a:solidFill>
                  <a:srgbClr val="000000"/>
                </a:solidFill>
                <a:latin typeface="Consolas"/>
              </a:rPr>
              <a:t>,</a:t>
            </a:r>
          </a:p>
          <a:p>
            <a:pPr>
              <a:lnSpc>
                <a:spcPct val="107000"/>
              </a:lnSpc>
            </a:pPr>
            <a:r>
              <a:rPr lang="en-US" sz="1400" dirty="0">
                <a:solidFill>
                  <a:srgbClr val="000000"/>
                </a:solidFill>
                <a:latin typeface="Consolas"/>
              </a:rPr>
              <a:t>        initial: </a:t>
            </a:r>
            <a:r>
              <a:rPr lang="en-US" sz="1400" dirty="0">
                <a:solidFill>
                  <a:srgbClr val="800000"/>
                </a:solidFill>
                <a:latin typeface="Consolas"/>
              </a:rPr>
              <a:t>"</a:t>
            </a:r>
            <a:r>
              <a:rPr lang="en-US" sz="1400" dirty="0" err="1">
                <a:solidFill>
                  <a:srgbClr val="800000"/>
                </a:solidFill>
                <a:latin typeface="Consolas"/>
              </a:rPr>
              <a:t>startView</a:t>
            </a:r>
            <a:r>
              <a:rPr lang="en-US" sz="1400" dirty="0">
                <a:solidFill>
                  <a:srgbClr val="800000"/>
                </a:solidFill>
                <a:latin typeface="Consolas"/>
              </a:rPr>
              <a:t>"</a:t>
            </a:r>
            <a:r>
              <a:rPr lang="en-US" sz="1400" dirty="0">
                <a:solidFill>
                  <a:srgbClr val="000000"/>
                </a:solidFill>
                <a:latin typeface="Consolas"/>
              </a:rPr>
              <a:t>,</a:t>
            </a:r>
          </a:p>
          <a:p>
            <a:pPr>
              <a:lnSpc>
                <a:spcPct val="107000"/>
              </a:lnSpc>
            </a:pPr>
            <a:r>
              <a:rPr lang="en-US" sz="1400" dirty="0">
                <a:solidFill>
                  <a:srgbClr val="000000"/>
                </a:solidFill>
                <a:latin typeface="Consolas"/>
              </a:rPr>
              <a:t>        layout: </a:t>
            </a:r>
            <a:r>
              <a:rPr lang="en-US" sz="1400" dirty="0">
                <a:solidFill>
                  <a:srgbClr val="800000"/>
                </a:solidFill>
                <a:latin typeface="Consolas"/>
              </a:rPr>
              <a:t>"</a:t>
            </a:r>
            <a:r>
              <a:rPr lang="en-US" sz="1400" dirty="0" err="1">
                <a:solidFill>
                  <a:srgbClr val="800000"/>
                </a:solidFill>
                <a:latin typeface="Consolas"/>
              </a:rPr>
              <a:t>myCustomLayout</a:t>
            </a:r>
            <a:r>
              <a:rPr lang="en-US" sz="1400" dirty="0">
                <a:solidFill>
                  <a:srgbClr val="800000"/>
                </a:solidFill>
                <a:latin typeface="Consolas"/>
              </a:rPr>
              <a:t>"</a:t>
            </a:r>
            <a:r>
              <a:rPr lang="en-US" sz="1400" dirty="0">
                <a:solidFill>
                  <a:srgbClr val="000000"/>
                </a:solidFill>
                <a:latin typeface="Consolas"/>
              </a:rPr>
              <a:t>,</a:t>
            </a:r>
          </a:p>
          <a:p>
            <a:pPr>
              <a:lnSpc>
                <a:spcPct val="107000"/>
              </a:lnSpc>
            </a:pPr>
            <a:r>
              <a:rPr lang="en-US" sz="1400" dirty="0">
                <a:solidFill>
                  <a:srgbClr val="000000"/>
                </a:solidFill>
                <a:latin typeface="Consolas"/>
              </a:rPr>
              <a:t>        loading: </a:t>
            </a:r>
            <a:r>
              <a:rPr lang="en-US" sz="1400" dirty="0">
                <a:solidFill>
                  <a:srgbClr val="800000"/>
                </a:solidFill>
                <a:latin typeface="Consolas"/>
              </a:rPr>
              <a:t>"I think I can. I think I can."</a:t>
            </a:r>
            <a:r>
              <a:rPr lang="en-US" sz="1400" dirty="0">
                <a:solidFill>
                  <a:srgbClr val="000000"/>
                </a:solidFill>
                <a:latin typeface="Consolas"/>
              </a:rPr>
              <a:t>,</a:t>
            </a:r>
          </a:p>
          <a:p>
            <a:pPr>
              <a:lnSpc>
                <a:spcPct val="107000"/>
              </a:lnSpc>
            </a:pPr>
            <a:r>
              <a:rPr lang="en-US" sz="1400" dirty="0">
                <a:solidFill>
                  <a:srgbClr val="000000"/>
                </a:solidFill>
                <a:latin typeface="Consolas"/>
              </a:rPr>
              <a:t>        platform: </a:t>
            </a:r>
            <a:r>
              <a:rPr lang="en-US" sz="1400" dirty="0">
                <a:solidFill>
                  <a:srgbClr val="800000"/>
                </a:solidFill>
                <a:latin typeface="Consolas"/>
              </a:rPr>
              <a:t>"blackberry"</a:t>
            </a:r>
            <a:r>
              <a:rPr lang="en-US" sz="1400" dirty="0">
                <a:solidFill>
                  <a:srgbClr val="000000"/>
                </a:solidFill>
                <a:latin typeface="Consolas"/>
              </a:rPr>
              <a:t>,</a:t>
            </a:r>
          </a:p>
          <a:p>
            <a:pPr>
              <a:lnSpc>
                <a:spcPct val="107000"/>
              </a:lnSpc>
            </a:pPr>
            <a:r>
              <a:rPr lang="en-US" sz="1400" dirty="0">
                <a:solidFill>
                  <a:srgbClr val="000000"/>
                </a:solidFill>
                <a:latin typeface="Consolas"/>
              </a:rPr>
              <a:t>        transition: </a:t>
            </a:r>
            <a:r>
              <a:rPr lang="en-US" sz="1400" dirty="0">
                <a:solidFill>
                  <a:srgbClr val="800000"/>
                </a:solidFill>
                <a:latin typeface="Consolas"/>
              </a:rPr>
              <a:t>"slide"</a:t>
            </a:r>
            <a:r>
              <a:rPr lang="en-US" sz="1400" dirty="0">
                <a:solidFill>
                  <a:srgbClr val="000000"/>
                </a:solidFill>
                <a:latin typeface="Consolas"/>
              </a:rPr>
              <a:t>    </a:t>
            </a:r>
          </a:p>
          <a:p>
            <a:pPr>
              <a:lnSpc>
                <a:spcPct val="107000"/>
              </a:lnSpc>
            </a:pPr>
            <a:r>
              <a:rPr lang="en-US" sz="1400" dirty="0">
                <a:solidFill>
                  <a:srgbClr val="000000"/>
                </a:solidFill>
                <a:latin typeface="Consolas"/>
              </a:rPr>
              <a:t>    }</a:t>
            </a:r>
          </a:p>
          <a:p>
            <a:pPr>
              <a:lnSpc>
                <a:spcPct val="107000"/>
              </a:lnSpc>
            </a:pPr>
            <a:r>
              <a:rPr lang="en-US" sz="1400" dirty="0">
                <a:solidFill>
                  <a:srgbClr val="000000"/>
                </a:solidFill>
                <a:latin typeface="Consolas"/>
              </a:rPr>
              <a:t>);</a:t>
            </a:r>
            <a:r>
              <a:rPr lang="en-US" sz="1400" dirty="0"/>
              <a:t> </a:t>
            </a:r>
            <a:r>
              <a:rPr lang="en-US" sz="1000" kern="100" dirty="0">
                <a:latin typeface="Calibri"/>
                <a:ea typeface="Calibri"/>
                <a:cs typeface="Times New Roman"/>
              </a:rPr>
              <a:t> </a:t>
            </a:r>
          </a:p>
        </p:txBody>
      </p:sp>
      <p:sp>
        <p:nvSpPr>
          <p:cNvPr id="9" name="Rounded Rectangle 8"/>
          <p:cNvSpPr/>
          <p:nvPr/>
        </p:nvSpPr>
        <p:spPr bwMode="auto">
          <a:xfrm>
            <a:off x="3849310" y="284130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3849310" y="308399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3849310" y="3311770"/>
            <a:ext cx="2590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2" name="Rounded Rectangle 11"/>
          <p:cNvSpPr/>
          <p:nvPr/>
        </p:nvSpPr>
        <p:spPr bwMode="auto">
          <a:xfrm>
            <a:off x="3844997" y="3540947"/>
            <a:ext cx="415594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ounded Rectangle 12"/>
          <p:cNvSpPr/>
          <p:nvPr/>
        </p:nvSpPr>
        <p:spPr bwMode="auto">
          <a:xfrm>
            <a:off x="3839246" y="3773863"/>
            <a:ext cx="2600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3839246" y="3994345"/>
            <a:ext cx="2219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8869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2" presetClass="entr" presetSubtype="4"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additive="base">
                                        <p:cTn id="2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2" presetClass="entr" presetSubtype="4"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 calcmode="lin" valueType="num">
                                      <p:cBhvr additive="base">
                                        <p:cTn id="4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additive="base">
                                        <p:cTn id="5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 calcmode="lin" valueType="num">
                                      <p:cBhvr additive="base">
                                        <p:cTn id="6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6" presetID="1" presetClass="exit"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Layout</a:t>
            </a:r>
            <a:endParaRPr lang="en-US" dirty="0"/>
          </a:p>
        </p:txBody>
      </p:sp>
      <p:sp>
        <p:nvSpPr>
          <p:cNvPr id="15" name="Text Placeholder 4"/>
          <p:cNvSpPr txBox="1">
            <a:spLocks/>
          </p:cNvSpPr>
          <p:nvPr/>
        </p:nvSpPr>
        <p:spPr bwMode="auto">
          <a:xfrm>
            <a:off x="838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Share common header and footer</a:t>
            </a:r>
          </a:p>
          <a:p>
            <a:r>
              <a:rPr lang="en-US" sz="2400" kern="0" dirty="0"/>
              <a:t>Define</a:t>
            </a:r>
          </a:p>
          <a:p>
            <a:endParaRPr lang="en-US" sz="2400" kern="0" dirty="0"/>
          </a:p>
          <a:p>
            <a:pPr marL="0" indent="0">
              <a:buNone/>
            </a:pPr>
            <a:endParaRPr lang="en-US" sz="2400" kern="0" dirty="0"/>
          </a:p>
          <a:p>
            <a:pPr marL="0" indent="0">
              <a:buNone/>
            </a:pPr>
            <a:endParaRPr lang="en-US" sz="2400" kern="0" dirty="0"/>
          </a:p>
          <a:p>
            <a:endParaRPr lang="en-US" sz="2400" kern="0" dirty="0"/>
          </a:p>
          <a:p>
            <a:r>
              <a:rPr lang="en-US" sz="2400" kern="0" dirty="0"/>
              <a:t>Assign</a:t>
            </a:r>
          </a:p>
          <a:p>
            <a:pPr marL="400050" lvl="1" indent="0">
              <a:buNone/>
            </a:pPr>
            <a:endParaRPr lang="en-US" sz="2400" kern="0" dirty="0"/>
          </a:p>
        </p:txBody>
      </p:sp>
      <p:sp>
        <p:nvSpPr>
          <p:cNvPr id="16" name="Rectangle 7170"/>
          <p:cNvSpPr>
            <a:spLocks noChangeArrowheads="1"/>
          </p:cNvSpPr>
          <p:nvPr/>
        </p:nvSpPr>
        <p:spPr bwMode="auto">
          <a:xfrm>
            <a:off x="1517506" y="2235813"/>
            <a:ext cx="6450156" cy="1743774"/>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6400"/>
                </a:solidFill>
                <a:latin typeface="Consolas"/>
              </a:rPr>
              <a:t>&lt;!-- Layout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="layout"</a:t>
            </a:r>
            <a:r>
              <a:rPr lang="en-US" sz="1400" dirty="0">
                <a:solidFill>
                  <a:srgbClr val="000000"/>
                </a:solidFill>
                <a:latin typeface="Consolas"/>
              </a:rPr>
              <a:t> </a:t>
            </a:r>
            <a:r>
              <a:rPr lang="en-US" sz="1400" dirty="0">
                <a:solidFill>
                  <a:srgbClr val="FF0000"/>
                </a:solidFill>
                <a:latin typeface="Consolas"/>
              </a:rPr>
              <a:t>data-id</a:t>
            </a:r>
            <a:r>
              <a:rPr lang="en-US" sz="1400" dirty="0">
                <a:solidFill>
                  <a:srgbClr val="0000FF"/>
                </a:solidFill>
                <a:latin typeface="Consolas"/>
              </a:rPr>
              <a:t>="</a:t>
            </a:r>
            <a:r>
              <a:rPr lang="en-US" sz="1400" dirty="0" err="1">
                <a:solidFill>
                  <a:srgbClr val="0000FF"/>
                </a:solidFill>
                <a:latin typeface="Consolas"/>
              </a:rPr>
              <a:t>myLayout</a:t>
            </a:r>
            <a:r>
              <a:rPr lang="en-US" sz="1400" dirty="0">
                <a:solidFill>
                  <a:srgbClr val="0000FF"/>
                </a:solidFill>
                <a:latin typeface="Consolas"/>
              </a:rPr>
              <a:t>"&gt;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="header"&gt;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="footer"&gt;</a:t>
            </a:r>
            <a:r>
              <a:rPr lang="en-US" sz="1400" dirty="0">
                <a:solidFill>
                  <a:srgbClr val="000000"/>
                </a:solidFill>
                <a:latin typeface="Consolas"/>
              </a:rPr>
              <a:t>   </a:t>
            </a:r>
          </a:p>
          <a:p>
            <a:pPr>
              <a:lnSpc>
                <a:spcPct val="115000"/>
              </a:lnSpc>
              <a:defRPr/>
            </a:pPr>
            <a:r>
              <a:rPr lang="en-US" sz="1400" dirty="0">
                <a:solidFill>
                  <a:srgbClr val="0000FF"/>
                </a:solidFill>
                <a:latin typeface="Consolas"/>
              </a:rPr>
              <a:t>    &lt;/</a:t>
            </a:r>
            <a:r>
              <a:rPr lang="en-US" sz="1400" dirty="0">
                <a:solidFill>
                  <a:srgbClr val="800000"/>
                </a:solidFill>
                <a:latin typeface="Consolas"/>
              </a:rPr>
              <a:t>div</a:t>
            </a:r>
            <a:r>
              <a:rPr lang="en-US" sz="1400" dirty="0">
                <a:solidFill>
                  <a:srgbClr val="0000FF"/>
                </a:solidFill>
                <a:latin typeface="Consolas"/>
              </a:rPr>
              <a:t>&gt;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7" name="Rectangle 7170"/>
          <p:cNvSpPr>
            <a:spLocks noChangeArrowheads="1"/>
          </p:cNvSpPr>
          <p:nvPr/>
        </p:nvSpPr>
        <p:spPr bwMode="auto">
          <a:xfrm>
            <a:off x="1517506" y="4515354"/>
            <a:ext cx="6450156" cy="9906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6400"/>
                </a:solidFill>
                <a:latin typeface="Consolas"/>
              </a:rPr>
              <a:t>&lt;!-- View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data-title</a:t>
            </a:r>
            <a:r>
              <a:rPr lang="en-US" sz="1400" dirty="0">
                <a:solidFill>
                  <a:srgbClr val="0000FF"/>
                </a:solidFill>
                <a:latin typeface="Consolas"/>
              </a:rPr>
              <a:t>="Home"</a:t>
            </a:r>
            <a:r>
              <a:rPr lang="en-US" sz="1400" dirty="0">
                <a:solidFill>
                  <a:srgbClr val="000000"/>
                </a:solidFill>
                <a:latin typeface="Consolas"/>
              </a:rPr>
              <a:t> </a:t>
            </a:r>
            <a:r>
              <a:rPr lang="en-US" sz="1400" dirty="0">
                <a:solidFill>
                  <a:srgbClr val="FF0000"/>
                </a:solidFill>
                <a:latin typeface="Consolas"/>
              </a:rPr>
              <a:t>data-layout</a:t>
            </a:r>
            <a:r>
              <a:rPr lang="en-US" sz="1400" dirty="0">
                <a:solidFill>
                  <a:srgbClr val="0000FF"/>
                </a:solidFill>
                <a:latin typeface="Consolas"/>
              </a:rPr>
              <a:t>="</a:t>
            </a:r>
            <a:r>
              <a:rPr lang="en-US" sz="1400" dirty="0" err="1">
                <a:solidFill>
                  <a:srgbClr val="0000FF"/>
                </a:solidFill>
                <a:latin typeface="Consolas"/>
              </a:rPr>
              <a:t>myLayout</a:t>
            </a:r>
            <a:r>
              <a:rPr lang="en-US" sz="1400" dirty="0">
                <a:solidFill>
                  <a:srgbClr val="0000FF"/>
                </a:solidFill>
                <a:latin typeface="Consolas"/>
              </a:rPr>
              <a:t>"&gt;</a:t>
            </a:r>
          </a:p>
          <a:p>
            <a:pPr>
              <a:lnSpc>
                <a:spcPct val="115000"/>
              </a:lnSpc>
              <a:defRPr/>
            </a:pPr>
            <a:r>
              <a:rPr lang="en-US" sz="1400" dirty="0">
                <a:solidFill>
                  <a:srgbClr val="006400"/>
                </a:solidFill>
                <a:latin typeface="Consolas"/>
              </a:rPr>
              <a:t>    &lt;!-- View Content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8" name="Rounded Rectangle 17"/>
          <p:cNvSpPr/>
          <p:nvPr/>
        </p:nvSpPr>
        <p:spPr bwMode="auto">
          <a:xfrm>
            <a:off x="1566862" y="2479213"/>
            <a:ext cx="43434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9" name="Rounded Rectangle 18"/>
          <p:cNvSpPr/>
          <p:nvPr/>
        </p:nvSpPr>
        <p:spPr bwMode="auto">
          <a:xfrm>
            <a:off x="1947862" y="2721903"/>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0" name="Rounded Rectangle 19"/>
          <p:cNvSpPr/>
          <p:nvPr/>
        </p:nvSpPr>
        <p:spPr bwMode="auto">
          <a:xfrm>
            <a:off x="1940317" y="3232300"/>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1580284" y="4779687"/>
            <a:ext cx="632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childTnLst>
                          </p:cTn>
                        </p:par>
                        <p:par>
                          <p:cTn id="42" fill="hold">
                            <p:stCondLst>
                              <p:cond delay="0"/>
                            </p:stCondLst>
                            <p:childTnLst>
                              <p:par>
                                <p:cTn id="43" presetID="2" presetClass="entr" presetSubtype="4" fill="hold" nodeType="after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 calcmode="lin" valueType="num">
                                      <p:cBhvr additive="base">
                                        <p:cTn id="4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8" grpId="1" animBg="1"/>
      <p:bldP spid="19" grpId="0" animBg="1"/>
      <p:bldP spid="19" grpId="1" animBg="1"/>
      <p:bldP spid="20" grpId="0" animBg="1"/>
      <p:bldP spid="20" grpId="1"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10" name="Text Placeholder 4"/>
          <p:cNvSpPr txBox="1">
            <a:spLocks/>
          </p:cNvSpPr>
          <p:nvPr/>
        </p:nvSpPr>
        <p:spPr bwMode="auto">
          <a:xfrm>
            <a:off x="838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Local</a:t>
            </a:r>
          </a:p>
          <a:p>
            <a:pPr marL="685800" lvl="1"/>
            <a:endParaRPr lang="en-US" sz="2400" kern="0" dirty="0"/>
          </a:p>
          <a:p>
            <a:pPr marL="403027" lvl="1" indent="0">
              <a:buNone/>
            </a:pPr>
            <a:endParaRPr lang="en-US" sz="2400" kern="0" dirty="0"/>
          </a:p>
          <a:p>
            <a:r>
              <a:rPr lang="en-US" sz="2400" kern="0" dirty="0"/>
              <a:t>External</a:t>
            </a:r>
          </a:p>
          <a:p>
            <a:pPr marL="400050" lvl="1" indent="0">
              <a:buNone/>
            </a:pPr>
            <a:endParaRPr lang="en-US" sz="2400" kern="0" dirty="0"/>
          </a:p>
        </p:txBody>
      </p:sp>
      <p:sp>
        <p:nvSpPr>
          <p:cNvPr id="11" name="Rectangle 7170"/>
          <p:cNvSpPr>
            <a:spLocks noChangeArrowheads="1"/>
          </p:cNvSpPr>
          <p:nvPr/>
        </p:nvSpPr>
        <p:spPr bwMode="auto">
          <a:xfrm>
            <a:off x="1550844" y="1822267"/>
            <a:ext cx="59929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="#page2"</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 &gt;</a:t>
            </a:r>
            <a:r>
              <a:rPr lang="en-US" sz="1400" dirty="0">
                <a:solidFill>
                  <a:srgbClr val="000000"/>
                </a:solidFill>
                <a:latin typeface="Consolas"/>
              </a:rPr>
              <a:t>Next Page</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2" name="Rectangle 7170"/>
          <p:cNvSpPr>
            <a:spLocks noChangeArrowheads="1"/>
          </p:cNvSpPr>
          <p:nvPr/>
        </p:nvSpPr>
        <p:spPr bwMode="auto">
          <a:xfrm>
            <a:off x="1550844" y="3262312"/>
            <a:ext cx="69835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href</a:t>
            </a:r>
            <a:r>
              <a:rPr lang="en-US" sz="1400" dirty="0">
                <a:solidFill>
                  <a:srgbClr val="0000FF"/>
                </a:solidFill>
                <a:latin typeface="Consolas" panose="020B0609020204030204" pitchFamily="49" charset="0"/>
                <a:cs typeface="Consolas" panose="020B0609020204030204" pitchFamily="49" charset="0"/>
              </a:rPr>
              <a:t>="http://kendoui.com/"</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data-</a:t>
            </a:r>
            <a:r>
              <a:rPr lang="en-US" sz="1400" dirty="0" err="1">
                <a:solidFill>
                  <a:srgbClr val="FF0000"/>
                </a:solidFill>
                <a:latin typeface="Consolas" panose="020B0609020204030204" pitchFamily="49" charset="0"/>
                <a:cs typeface="Consolas" panose="020B0609020204030204" pitchFamily="49" charset="0"/>
              </a:rPr>
              <a:t>rel</a:t>
            </a:r>
            <a:r>
              <a:rPr lang="en-US" sz="1400" dirty="0">
                <a:solidFill>
                  <a:srgbClr val="0000FF"/>
                </a:solidFill>
                <a:latin typeface="Consolas" panose="020B0609020204030204" pitchFamily="49" charset="0"/>
                <a:cs typeface="Consolas" panose="020B0609020204030204" pitchFamily="49" charset="0"/>
              </a:rPr>
              <a:t>="external" &gt;</a:t>
            </a:r>
            <a:r>
              <a:rPr lang="en-US" sz="1400" dirty="0">
                <a:latin typeface="Consolas" panose="020B0609020204030204" pitchFamily="49" charset="0"/>
                <a:cs typeface="Consolas" panose="020B0609020204030204" pitchFamily="49" charset="0"/>
              </a:rPr>
              <a:t>Visit KendoUI</a:t>
            </a: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solidFill>
                  <a:srgbClr val="0000FF"/>
                </a:solidFill>
                <a:latin typeface="Consolas" panose="020B0609020204030204" pitchFamily="49" charset="0"/>
                <a:cs typeface="Consolas" panose="020B0609020204030204" pitchFamily="49" charset="0"/>
              </a:rPr>
              <a:t>&gt;</a:t>
            </a:r>
            <a:r>
              <a:rPr lang="en-US" sz="1400" dirty="0">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p>
        </p:txBody>
      </p:sp>
      <p:sp>
        <p:nvSpPr>
          <p:cNvPr id="13" name="Rounded Rectangle 12"/>
          <p:cNvSpPr/>
          <p:nvPr/>
        </p:nvSpPr>
        <p:spPr bwMode="auto">
          <a:xfrm>
            <a:off x="1906074" y="1929522"/>
            <a:ext cx="1337019"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3288358" y="1930423"/>
            <a:ext cx="1817043"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2" name="Rounded Rectangle 21"/>
          <p:cNvSpPr/>
          <p:nvPr/>
        </p:nvSpPr>
        <p:spPr bwMode="auto">
          <a:xfrm>
            <a:off x="4551094" y="3369567"/>
            <a:ext cx="192590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Transitions</a:t>
            </a:r>
            <a:endParaRPr lang="en-US" dirty="0"/>
          </a:p>
        </p:txBody>
      </p:sp>
      <p:sp>
        <p:nvSpPr>
          <p:cNvPr id="18" name="Text Placeholder 4"/>
          <p:cNvSpPr txBox="1">
            <a:spLocks/>
          </p:cNvSpPr>
          <p:nvPr/>
        </p:nvSpPr>
        <p:spPr bwMode="auto">
          <a:xfrm>
            <a:off x="838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Animation when moving from one view to another</a:t>
            </a:r>
          </a:p>
          <a:p>
            <a:r>
              <a:rPr lang="en-US" sz="2400" kern="0" dirty="0"/>
              <a:t>Defined on View, navigational widget…or at the app level</a:t>
            </a:r>
          </a:p>
          <a:p>
            <a:endParaRPr lang="en-US" sz="2400" kern="0" dirty="0"/>
          </a:p>
          <a:p>
            <a:endParaRPr lang="en-US" sz="2400" kern="0" dirty="0"/>
          </a:p>
          <a:p>
            <a:pPr marL="0" indent="0">
              <a:buNone/>
            </a:pPr>
            <a:endParaRPr lang="en-US" sz="2400" kern="0" dirty="0"/>
          </a:p>
          <a:p>
            <a:r>
              <a:rPr lang="en-US" sz="2400" kern="0" dirty="0"/>
              <a:t>Slide, Zoom, Fade, and Overlay</a:t>
            </a:r>
          </a:p>
          <a:p>
            <a:r>
              <a:rPr lang="en-US" sz="2400" kern="0" dirty="0"/>
              <a:t>Configure direction (slide, overlay), and reversible (all)</a:t>
            </a:r>
            <a:endParaRPr lang="en-US" sz="2400" kern="0" dirty="0">
              <a:latin typeface="Consolas" panose="020B0609020204030204" pitchFamily="49" charset="0"/>
              <a:cs typeface="Consolas" panose="020B0609020204030204" pitchFamily="49" charset="0"/>
            </a:endParaRPr>
          </a:p>
        </p:txBody>
      </p:sp>
      <p:sp>
        <p:nvSpPr>
          <p:cNvPr id="19" name="Rectangle 7170"/>
          <p:cNvSpPr>
            <a:spLocks noChangeArrowheads="1"/>
          </p:cNvSpPr>
          <p:nvPr/>
        </p:nvSpPr>
        <p:spPr bwMode="auto">
          <a:xfrm>
            <a:off x="1409704" y="2266540"/>
            <a:ext cx="7620000" cy="10815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="slide" &gt;</a:t>
            </a:r>
          </a:p>
          <a:p>
            <a:pPr>
              <a:lnSpc>
                <a:spcPct val="115000"/>
              </a:lnSpc>
              <a:defRPr/>
            </a:pPr>
            <a:r>
              <a:rPr lang="en-US" sz="1400" dirty="0">
                <a:solidFill>
                  <a:srgbClr val="0000FF"/>
                </a:solidFill>
                <a:latin typeface="Consolas"/>
                <a:ea typeface="Calibri"/>
              </a:rPr>
              <a:t>&lt;/</a:t>
            </a:r>
            <a:r>
              <a:rPr lang="en-US" sz="1400" dirty="0">
                <a:solidFill>
                  <a:srgbClr val="800000"/>
                </a:solidFill>
                <a:latin typeface="Consolas"/>
                <a:ea typeface="Calibri"/>
              </a:rPr>
              <a:t>div</a:t>
            </a:r>
            <a:r>
              <a:rPr lang="en-US" sz="1400" dirty="0">
                <a:solidFill>
                  <a:srgbClr val="0000FF"/>
                </a:solidFill>
                <a:latin typeface="Consolas"/>
                <a:ea typeface="Calibri"/>
              </a:rPr>
              <a:t>&gt;</a:t>
            </a:r>
          </a:p>
          <a:p>
            <a:pPr>
              <a:lnSpc>
                <a:spcPct val="115000"/>
              </a:lnSpc>
              <a:defRPr/>
            </a:pPr>
            <a:endParaRPr lang="en-US" sz="1400" dirty="0">
              <a:solidFill>
                <a:srgbClr val="0000FF"/>
              </a:solidFill>
              <a:latin typeface="Consolas"/>
            </a:endParaRPr>
          </a:p>
          <a:p>
            <a:pPr>
              <a:lnSpc>
                <a:spcPct val="115000"/>
              </a:lnSpc>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="fade" &gt;</a:t>
            </a:r>
            <a:r>
              <a:rPr lang="en-US" sz="1400" dirty="0">
                <a:solidFill>
                  <a:srgbClr val="000000"/>
                </a:solidFill>
                <a:latin typeface="Consolas"/>
              </a:rPr>
              <a:t>Search</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p>
        </p:txBody>
      </p:sp>
      <p:sp>
        <p:nvSpPr>
          <p:cNvPr id="20" name="Rounded Rectangle 19"/>
          <p:cNvSpPr/>
          <p:nvPr/>
        </p:nvSpPr>
        <p:spPr bwMode="auto">
          <a:xfrm>
            <a:off x="4788085" y="2314665"/>
            <a:ext cx="235503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5097314" y="3045193"/>
            <a:ext cx="2245912"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Progress/Status</a:t>
            </a:r>
            <a:endParaRPr lang="en-US" dirty="0"/>
          </a:p>
        </p:txBody>
      </p:sp>
      <p:sp>
        <p:nvSpPr>
          <p:cNvPr id="7" name="Text Placeholder 4"/>
          <p:cNvSpPr txBox="1">
            <a:spLocks/>
          </p:cNvSpPr>
          <p:nvPr/>
        </p:nvSpPr>
        <p:spPr bwMode="auto">
          <a:xfrm>
            <a:off x="838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Built-in loading indicator</a:t>
            </a:r>
          </a:p>
          <a:p>
            <a:r>
              <a:rPr lang="en-US" sz="2400" kern="0" dirty="0"/>
              <a:t>Styled per platform</a:t>
            </a:r>
          </a:p>
        </p:txBody>
      </p:sp>
      <p:sp>
        <p:nvSpPr>
          <p:cNvPr id="8" name="Rectangle 7170"/>
          <p:cNvSpPr>
            <a:spLocks noChangeArrowheads="1"/>
          </p:cNvSpPr>
          <p:nvPr/>
        </p:nvSpPr>
        <p:spPr bwMode="auto">
          <a:xfrm>
            <a:off x="1295400" y="2286000"/>
            <a:ext cx="6705600" cy="3048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p>
          <a:p>
            <a:pPr>
              <a:lnSpc>
                <a:spcPct val="107000"/>
              </a:lnSpc>
            </a:pP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p>
          <a:p>
            <a:pPr>
              <a:lnSpc>
                <a:spcPct val="107000"/>
              </a:lnSpc>
            </a:pPr>
            <a:r>
              <a:rPr lang="en-US" sz="1400" dirty="0">
                <a:solidFill>
                  <a:srgbClr val="000000"/>
                </a:solidFill>
                <a:latin typeface="Consolas"/>
              </a:rPr>
              <a:t>        $(</a:t>
            </a:r>
            <a:r>
              <a:rPr lang="en-US" sz="1400" dirty="0">
                <a:solidFill>
                  <a:srgbClr val="800000"/>
                </a:solidFill>
                <a:latin typeface="Consolas"/>
              </a:rPr>
              <a:t>"#</a:t>
            </a:r>
            <a:r>
              <a:rPr lang="en-US" sz="1400" dirty="0" err="1">
                <a:solidFill>
                  <a:srgbClr val="800000"/>
                </a:solidFill>
                <a:latin typeface="Consolas"/>
              </a:rPr>
              <a:t>longProcess</a:t>
            </a:r>
            <a:r>
              <a:rPr lang="en-US" sz="1400" dirty="0">
                <a:solidFill>
                  <a:srgbClr val="800000"/>
                </a:solidFill>
                <a:latin typeface="Consolas"/>
              </a:rPr>
              <a:t>"</a:t>
            </a:r>
            <a:r>
              <a:rPr lang="en-US" sz="1400" dirty="0">
                <a:solidFill>
                  <a:srgbClr val="000000"/>
                </a:solidFill>
                <a:latin typeface="Consolas"/>
              </a:rPr>
              <a:t>).bind(</a:t>
            </a:r>
            <a:r>
              <a:rPr lang="en-US" sz="1400" dirty="0">
                <a:solidFill>
                  <a:srgbClr val="800000"/>
                </a:solidFill>
                <a:latin typeface="Consolas"/>
                <a:ea typeface="Calibri"/>
              </a:rPr>
              <a:t>'click'</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            </a:t>
            </a:r>
          </a:p>
          <a:p>
            <a:pPr>
              <a:lnSpc>
                <a:spcPct val="107000"/>
              </a:lnSpc>
            </a:pPr>
            <a:r>
              <a:rPr lang="en-US" sz="1400" dirty="0">
                <a:solidFill>
                  <a:srgbClr val="000000"/>
                </a:solidFill>
                <a:latin typeface="Consolas"/>
              </a:rPr>
              <a:t>            </a:t>
            </a:r>
            <a:r>
              <a:rPr lang="en-US" sz="1400" dirty="0" err="1">
                <a:solidFill>
                  <a:srgbClr val="000000"/>
                </a:solidFill>
                <a:latin typeface="Consolas"/>
              </a:rPr>
              <a:t>app.showLoading</a:t>
            </a:r>
            <a:r>
              <a:rPr lang="en-US" sz="1400" dirty="0">
                <a:solidFill>
                  <a:srgbClr val="000000"/>
                </a:solidFill>
                <a:latin typeface="Consolas"/>
              </a:rPr>
              <a:t>();</a:t>
            </a:r>
          </a:p>
          <a:p>
            <a:pPr>
              <a:lnSpc>
                <a:spcPct val="107000"/>
              </a:lnSpc>
            </a:pPr>
            <a:r>
              <a:rPr lang="en-US" sz="1400" dirty="0">
                <a:solidFill>
                  <a:srgbClr val="000000"/>
                </a:solidFill>
                <a:latin typeface="Consolas"/>
              </a:rPr>
              <a:t>            </a:t>
            </a:r>
            <a:r>
              <a:rPr lang="en-US" sz="1400" dirty="0" err="1">
                <a:solidFill>
                  <a:srgbClr val="000000"/>
                </a:solidFill>
                <a:latin typeface="Consolas"/>
              </a:rPr>
              <a:t>longRunningProcess</a:t>
            </a:r>
            <a:r>
              <a:rPr lang="en-US" sz="1400" dirty="0">
                <a:solidFill>
                  <a:srgbClr val="000000"/>
                </a:solidFill>
                <a:latin typeface="Consolas"/>
              </a:rPr>
              <a:t>();</a:t>
            </a:r>
          </a:p>
          <a:p>
            <a:pPr>
              <a:lnSpc>
                <a:spcPct val="107000"/>
              </a:lnSpc>
            </a:pPr>
            <a:r>
              <a:rPr lang="en-US" sz="1400" dirty="0">
                <a:solidFill>
                  <a:srgbClr val="000000"/>
                </a:solidFill>
                <a:latin typeface="Consolas"/>
              </a:rPr>
              <a:t>            </a:t>
            </a:r>
            <a:r>
              <a:rPr lang="en-US" sz="1400" dirty="0" err="1">
                <a:solidFill>
                  <a:srgbClr val="000000"/>
                </a:solidFill>
                <a:latin typeface="Consolas"/>
              </a:rPr>
              <a:t>app.hideLoading</a:t>
            </a:r>
            <a:r>
              <a:rPr lang="en-US" sz="1400" dirty="0">
                <a:solidFill>
                  <a:srgbClr val="000000"/>
                </a:solidFill>
                <a:latin typeface="Consolas"/>
              </a:rPr>
              <a:t>();</a:t>
            </a:r>
          </a:p>
          <a:p>
            <a:pPr>
              <a:lnSpc>
                <a:spcPct val="107000"/>
              </a:lnSpc>
            </a:pPr>
            <a:r>
              <a:rPr lang="en-US" sz="1400" dirty="0">
                <a:solidFill>
                  <a:srgbClr val="000000"/>
                </a:solidFill>
                <a:latin typeface="Consolas"/>
              </a:rPr>
              <a:t>        });</a:t>
            </a:r>
          </a:p>
          <a:p>
            <a:pPr>
              <a:lnSpc>
                <a:spcPct val="107000"/>
              </a:lnSpc>
            </a:pPr>
            <a:r>
              <a:rPr lang="en-US" sz="1400" dirty="0">
                <a:solidFill>
                  <a:srgbClr val="000000"/>
                </a:solidFill>
                <a:latin typeface="Consolas"/>
              </a:rPr>
              <a:t>    }); </a:t>
            </a:r>
          </a:p>
          <a:p>
            <a:pPr>
              <a:lnSpc>
                <a:spcPct val="107000"/>
              </a:lnSpc>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p>
          <a:p>
            <a:pPr>
              <a:lnSpc>
                <a:spcPct val="107000"/>
              </a:lnSpc>
            </a:pPr>
            <a:endParaRPr lang="en-US" sz="1400" dirty="0">
              <a:solidFill>
                <a:srgbClr val="0000FF"/>
              </a:solidFill>
              <a:latin typeface="Consolas"/>
              <a:ea typeface="Calibri"/>
            </a:endParaRPr>
          </a:p>
          <a:p>
            <a:pPr>
              <a:lnSpc>
                <a:spcPct val="107000"/>
              </a:lnSpc>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p>
          <a:p>
            <a:pPr>
              <a:lnSpc>
                <a:spcPct val="107000"/>
              </a:lnSpc>
            </a:pPr>
            <a:r>
              <a:rPr lang="en-US" sz="1400" dirty="0">
                <a:solidFill>
                  <a:srgbClr val="000000"/>
                </a:solidFill>
                <a:latin typeface="Consolas"/>
              </a:rPr>
              <a:t>    </a:t>
            </a:r>
            <a:r>
              <a:rPr lang="en-US" sz="1400" dirty="0" err="1">
                <a:solidFill>
                  <a:srgbClr val="000000"/>
                </a:solidFill>
                <a:latin typeface="Consolas"/>
              </a:rPr>
              <a:t>window.app</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a:t>
            </a:r>
          </a:p>
          <a:p>
            <a:pPr>
              <a:lnSpc>
                <a:spcPct val="107000"/>
              </a:lnSpc>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alibri"/>
              <a:ea typeface="Calibri"/>
              <a:cs typeface="Times New Roman"/>
            </a:endParaRPr>
          </a:p>
        </p:txBody>
      </p:sp>
      <p:sp>
        <p:nvSpPr>
          <p:cNvPr id="9" name="Rounded Rectangle 8"/>
          <p:cNvSpPr/>
          <p:nvPr/>
        </p:nvSpPr>
        <p:spPr bwMode="auto">
          <a:xfrm>
            <a:off x="2514601" y="3006751"/>
            <a:ext cx="19050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2523654" y="3235351"/>
            <a:ext cx="220074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2537235" y="3464462"/>
            <a:ext cx="188236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Kendo UI Mobile Application</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14" name="Text Placeholder 4"/>
          <p:cNvSpPr txBox="1">
            <a:spLocks/>
          </p:cNvSpPr>
          <p:nvPr/>
        </p:nvSpPr>
        <p:spPr bwMode="auto">
          <a:xfrm>
            <a:off x="838200" y="1371600"/>
            <a:ext cx="8382000" cy="49530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Automatic platform specific styling of form elements</a:t>
            </a:r>
          </a:p>
          <a:p>
            <a:r>
              <a:rPr lang="en-US" sz="2400" kern="0" dirty="0"/>
              <a:t>Uses new HTML5 input types</a:t>
            </a:r>
          </a:p>
          <a:p>
            <a:r>
              <a:rPr lang="en-US" sz="2400" kern="0" dirty="0"/>
              <a:t>Supported inputs</a:t>
            </a:r>
          </a:p>
          <a:p>
            <a:pPr marL="452438" lvl="1" indent="0">
              <a:buNone/>
            </a:pPr>
            <a:r>
              <a:rPr lang="en-US" kern="0" dirty="0"/>
              <a:t>-  </a:t>
            </a:r>
            <a:r>
              <a:rPr lang="en-US" sz="2000" kern="0" dirty="0"/>
              <a:t>text</a:t>
            </a:r>
          </a:p>
          <a:p>
            <a:pPr lvl="1">
              <a:buFontTx/>
              <a:buChar char="-"/>
            </a:pPr>
            <a:r>
              <a:rPr lang="en-US" sz="2000" kern="0" dirty="0"/>
              <a:t>password</a:t>
            </a:r>
          </a:p>
          <a:p>
            <a:pPr lvl="1">
              <a:buFontTx/>
              <a:buChar char="-"/>
            </a:pPr>
            <a:r>
              <a:rPr lang="en-US" sz="2000" kern="0" dirty="0"/>
              <a:t>search</a:t>
            </a:r>
          </a:p>
          <a:p>
            <a:pPr lvl="1">
              <a:buFontTx/>
              <a:buChar char="-"/>
            </a:pPr>
            <a:r>
              <a:rPr lang="en-US" sz="2000" kern="0" dirty="0"/>
              <a:t>url</a:t>
            </a:r>
          </a:p>
          <a:p>
            <a:pPr lvl="1">
              <a:buFontTx/>
              <a:buChar char="-"/>
            </a:pPr>
            <a:r>
              <a:rPr lang="en-US" sz="2000" kern="0" dirty="0"/>
              <a:t>email</a:t>
            </a:r>
          </a:p>
          <a:p>
            <a:pPr lvl="1">
              <a:buFontTx/>
              <a:buChar char="-"/>
            </a:pPr>
            <a:r>
              <a:rPr lang="en-US" sz="2000" kern="0" dirty="0"/>
              <a:t>number</a:t>
            </a:r>
          </a:p>
        </p:txBody>
      </p:sp>
      <p:sp>
        <p:nvSpPr>
          <p:cNvPr id="15" name="Rectangle 14"/>
          <p:cNvSpPr/>
          <p:nvPr/>
        </p:nvSpPr>
        <p:spPr>
          <a:xfrm>
            <a:off x="3338600" y="2722989"/>
            <a:ext cx="4572000" cy="1631216"/>
          </a:xfrm>
          <a:prstGeom prst="rect">
            <a:avLst/>
          </a:prstGeom>
        </p:spPr>
        <p:txBody>
          <a:bodyPr>
            <a:spAutoFit/>
          </a:bodyPr>
          <a:lstStyle/>
          <a:p>
            <a:pPr marL="742950" lvl="1" indent="-285750">
              <a:buFontTx/>
              <a:buChar char="-"/>
            </a:pPr>
            <a:r>
              <a:rPr lang="en-US" sz="2000" kern="0" dirty="0" err="1"/>
              <a:t>tel</a:t>
            </a:r>
            <a:endParaRPr lang="en-US" sz="2000" kern="0" dirty="0"/>
          </a:p>
          <a:p>
            <a:pPr marL="742950" lvl="1" indent="-285750">
              <a:buFontTx/>
              <a:buChar char="-"/>
            </a:pPr>
            <a:r>
              <a:rPr lang="en-US" sz="2000" kern="0" dirty="0"/>
              <a:t>file</a:t>
            </a:r>
          </a:p>
          <a:p>
            <a:pPr marL="742950" lvl="1" indent="-285750">
              <a:buFontTx/>
              <a:buChar char="-"/>
            </a:pPr>
            <a:r>
              <a:rPr lang="en-US" sz="2000" kern="0" dirty="0"/>
              <a:t>date</a:t>
            </a:r>
          </a:p>
          <a:p>
            <a:pPr marL="742950" lvl="1" indent="-285750">
              <a:buFontTx/>
              <a:buChar char="-"/>
            </a:pPr>
            <a:r>
              <a:rPr lang="en-US" sz="2000" kern="0" dirty="0"/>
              <a:t>time</a:t>
            </a:r>
          </a:p>
          <a:p>
            <a:pPr marL="742950" lvl="1" indent="-285750">
              <a:buFontTx/>
              <a:buChar char="-"/>
            </a:pPr>
            <a:r>
              <a:rPr lang="en-US" sz="2000" kern="0" dirty="0"/>
              <a:t>month</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 calcmode="lin" valueType="num">
                                      <p:cBhvr additive="base">
                                        <p:cTn id="3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 calcmode="lin" valueType="num">
                                      <p:cBhvr additive="base">
                                        <p:cTn id="4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 calcmode="lin" valueType="num">
                                      <p:cBhvr additive="base">
                                        <p:cTn id="4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additive="base">
                                        <p:cTn id="5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 calcmode="lin" valueType="num">
                                      <p:cBhvr additive="base">
                                        <p:cTn id="5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anim calcmode="lin" valueType="num">
                                      <p:cBhvr additive="base">
                                        <p:cTn id="5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anim calcmode="lin" valueType="num">
                                      <p:cBhvr additive="base">
                                        <p:cTn id="6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Mobile Form</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9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5" name="Text Placeholder 4"/>
          <p:cNvSpPr txBox="1">
            <a:spLocks/>
          </p:cNvSpPr>
          <p:nvPr/>
        </p:nvSpPr>
        <p:spPr bwMode="auto">
          <a:xfrm>
            <a:off x="838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Represents a screen</a:t>
            </a:r>
          </a:p>
          <a:p>
            <a:r>
              <a:rPr lang="en-US" sz="2400" kern="0" dirty="0"/>
              <a:t>HTML element attributed with data role of view</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
        <p:nvSpPr>
          <p:cNvPr id="6" name="Rectangle 7170"/>
          <p:cNvSpPr>
            <a:spLocks noChangeArrowheads="1"/>
          </p:cNvSpPr>
          <p:nvPr/>
        </p:nvSpPr>
        <p:spPr bwMode="auto">
          <a:xfrm>
            <a:off x="1551432" y="2286001"/>
            <a:ext cx="6145356" cy="9143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div</a:t>
            </a: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data-role</a:t>
            </a: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="view"&gt;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&lt;!-- content --&gt;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r>
              <a:rPr lang="en-US" sz="1400" kern="0" dirty="0">
                <a:solidFill>
                  <a:srgbClr val="0000FF"/>
                </a:solidFill>
                <a:latin typeface="Consolas" panose="020B0609020204030204" pitchFamily="49" charset="0"/>
                <a:ea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rPr>
              <a:t>div</a:t>
            </a:r>
            <a:r>
              <a:rPr lang="en-US" sz="1400" kern="0" dirty="0">
                <a:solidFill>
                  <a:srgbClr val="0000FF"/>
                </a:solidFill>
                <a:latin typeface="Consolas" panose="020B0609020204030204" pitchFamily="49" charset="0"/>
                <a:ea typeface="Times New Roman" panose="02020603050405020304" pitchFamily="18" charset="0"/>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View</a:t>
            </a:r>
            <a:endParaRPr lang="en-US" dirty="0"/>
          </a:p>
        </p:txBody>
      </p:sp>
      <p:sp>
        <p:nvSpPr>
          <p:cNvPr id="10" name="Text Placeholder 4"/>
          <p:cNvSpPr txBox="1">
            <a:spLocks/>
          </p:cNvSpPr>
          <p:nvPr/>
        </p:nvSpPr>
        <p:spPr bwMode="auto">
          <a:xfrm>
            <a:off x="838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Load view remotely via AJAX</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Only content within the first View element is rendered</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
        <p:nvSpPr>
          <p:cNvPr id="11" name="Rectangle 7170"/>
          <p:cNvSpPr>
            <a:spLocks noChangeArrowheads="1"/>
          </p:cNvSpPr>
          <p:nvPr/>
        </p:nvSpPr>
        <p:spPr bwMode="auto">
          <a:xfrm>
            <a:off x="1474644" y="1825244"/>
            <a:ext cx="6526356" cy="69465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"view"</a:t>
            </a:r>
            <a:r>
              <a:rPr lang="en-US" sz="1400" dirty="0">
                <a:solidFill>
                  <a:srgbClr val="0066CC"/>
                </a:solidFill>
                <a:latin typeface="Consolas" pitchFamily="49" charset="0"/>
                <a:cs typeface="Consolas" pitchFamily="49" charset="0"/>
              </a:rPr>
              <a:t>&gt;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    &lt;a</a:t>
            </a:r>
            <a:r>
              <a:rPr lang="en-US" sz="1400" dirty="0">
                <a:solidFill>
                  <a:srgbClr val="42545A"/>
                </a:solidFill>
                <a:latin typeface="Consolas" pitchFamily="49" charset="0"/>
                <a:cs typeface="Consolas" pitchFamily="49" charset="0"/>
              </a:rPr>
              <a:t> </a:t>
            </a:r>
            <a:r>
              <a:rPr lang="en-US" sz="1400" dirty="0" err="1">
                <a:solidFill>
                  <a:srgbClr val="6666FF"/>
                </a:solidFill>
                <a:latin typeface="Consolas" pitchFamily="49" charset="0"/>
                <a:cs typeface="Consolas" pitchFamily="49" charset="0"/>
              </a:rPr>
              <a:t>href</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"remoteView.html"</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"button"</a:t>
            </a:r>
            <a:r>
              <a:rPr lang="en-US" sz="1400" dirty="0">
                <a:solidFill>
                  <a:srgbClr val="0066CC"/>
                </a:solidFill>
                <a:latin typeface="Consolas" pitchFamily="49" charset="0"/>
                <a:cs typeface="Consolas" pitchFamily="49" charset="0"/>
              </a:rPr>
              <a:t>&gt;</a:t>
            </a:r>
            <a:r>
              <a:rPr lang="en-US" sz="1400" dirty="0">
                <a:solidFill>
                  <a:srgbClr val="42545A"/>
                </a:solidFill>
                <a:latin typeface="Consolas" pitchFamily="49" charset="0"/>
                <a:cs typeface="Consolas" pitchFamily="49" charset="0"/>
              </a:rPr>
              <a:t>Remote View</a:t>
            </a:r>
            <a:r>
              <a:rPr lang="en-US" sz="1400" dirty="0">
                <a:solidFill>
                  <a:srgbClr val="0066CC"/>
                </a:solidFill>
                <a:latin typeface="Consolas" pitchFamily="49" charset="0"/>
                <a:cs typeface="Consolas" pitchFamily="49" charset="0"/>
              </a:rPr>
              <a:t>&lt;/a&gt;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ounded Rectangle 11"/>
          <p:cNvSpPr/>
          <p:nvPr/>
        </p:nvSpPr>
        <p:spPr bwMode="auto">
          <a:xfrm>
            <a:off x="2205699" y="2076033"/>
            <a:ext cx="2254217" cy="18436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ectangle 7170"/>
          <p:cNvSpPr>
            <a:spLocks noChangeArrowheads="1"/>
          </p:cNvSpPr>
          <p:nvPr/>
        </p:nvSpPr>
        <p:spPr bwMode="auto">
          <a:xfrm>
            <a:off x="1474644" y="3184403"/>
            <a:ext cx="6526356" cy="2301998"/>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remoteView.html --&gt;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a:t>
            </a:r>
            <a:r>
              <a:rPr lang="en-US" sz="1400" dirty="0" err="1">
                <a:solidFill>
                  <a:srgbClr val="FF0000"/>
                </a:solidFill>
                <a:latin typeface="Consolas"/>
              </a:rPr>
              <a:t>init</a:t>
            </a:r>
            <a:r>
              <a:rPr lang="en-US" sz="1400" dirty="0">
                <a:solidFill>
                  <a:srgbClr val="0000FF"/>
                </a:solidFill>
                <a:latin typeface="Consolas"/>
              </a:rPr>
              <a:t>="</a:t>
            </a:r>
            <a:r>
              <a:rPr lang="en-US" sz="1400" dirty="0" err="1">
                <a:solidFill>
                  <a:srgbClr val="0000FF"/>
                </a:solidFill>
                <a:latin typeface="Consolas"/>
              </a:rPr>
              <a:t>initRemoteView</a:t>
            </a:r>
            <a:r>
              <a:rPr lang="en-US" sz="1400" dirty="0">
                <a:solidFill>
                  <a:srgbClr val="0000FF"/>
                </a:solidFill>
                <a:latin typeface="Consolas"/>
              </a:rPr>
              <a:t>" &gt;</a:t>
            </a: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a:t>
            </a:r>
            <a:r>
              <a:rPr lang="en-US" sz="1400" dirty="0" err="1">
                <a:solidFill>
                  <a:srgbClr val="0000FF"/>
                </a:solidFill>
                <a:latin typeface="Consolas"/>
              </a:rPr>
              <a:t>someLocalView</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="link"&gt;</a:t>
            </a:r>
            <a:r>
              <a:rPr lang="en-US" sz="1400" dirty="0">
                <a:solidFill>
                  <a:srgbClr val="000000"/>
                </a:solidFill>
                <a:latin typeface="Consolas"/>
              </a:rPr>
              <a:t>Link</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script in consuming view --&gt;</a:t>
            </a:r>
            <a:endParaRPr lang="en-US" sz="1400" dirty="0">
              <a:solidFill>
                <a:srgbClr val="0000FF"/>
              </a:solidFill>
              <a:latin typeface="Consolas"/>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a:t>
            </a:r>
            <a:r>
              <a:rPr lang="en-US" sz="1400" dirty="0" err="1">
                <a:solidFill>
                  <a:srgbClr val="000000"/>
                </a:solidFill>
                <a:latin typeface="Consolas"/>
              </a:rPr>
              <a:t>initRemoveView</a:t>
            </a:r>
            <a:r>
              <a:rPr lang="en-US" sz="1400" dirty="0">
                <a:solidFill>
                  <a:srgbClr val="000000"/>
                </a:solidFill>
                <a:latin typeface="Consolas"/>
              </a:rPr>
              <a:t>(e)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err="1">
                <a:solidFill>
                  <a:srgbClr val="000000"/>
                </a:solidFill>
                <a:latin typeface="Consolas"/>
              </a:rPr>
              <a:t>e.view.element.find</a:t>
            </a:r>
            <a:r>
              <a:rPr lang="en-US" sz="1400" dirty="0">
                <a:solidFill>
                  <a:srgbClr val="000000"/>
                </a:solidFill>
                <a:latin typeface="Consolas"/>
              </a:rPr>
              <a:t>(</a:t>
            </a:r>
            <a:r>
              <a:rPr lang="en-US" sz="1400" dirty="0">
                <a:solidFill>
                  <a:srgbClr val="800000"/>
                </a:solidFill>
                <a:latin typeface="Consolas"/>
              </a:rPr>
              <a:t>"#link"</a:t>
            </a:r>
            <a:r>
              <a:rPr lang="en-US" sz="1400" dirty="0">
                <a:solidFill>
                  <a:srgbClr val="000000"/>
                </a:solidFill>
                <a:latin typeface="Consolas"/>
              </a:rPr>
              <a:t>).</a:t>
            </a:r>
            <a:r>
              <a:rPr lang="en-US" sz="1400" dirty="0" err="1">
                <a:solidFill>
                  <a:srgbClr val="000000"/>
                </a:solidFill>
                <a:latin typeface="Consolas"/>
              </a:rPr>
              <a:t>kendoMobileButton</a:t>
            </a:r>
            <a:r>
              <a:rPr lang="en-US" sz="1400" dirty="0">
                <a:solidFill>
                  <a:srgbClr val="000000"/>
                </a:solidFill>
                <a:latin typeface="Consolas"/>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4" name="Rounded Rectangle 13"/>
          <p:cNvSpPr/>
          <p:nvPr/>
        </p:nvSpPr>
        <p:spPr bwMode="auto">
          <a:xfrm>
            <a:off x="3697706" y="3443030"/>
            <a:ext cx="2626895" cy="236505"/>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View</a:t>
            </a:r>
            <a:endParaRPr lang="en-US" dirty="0"/>
          </a:p>
        </p:txBody>
      </p:sp>
      <p:sp>
        <p:nvSpPr>
          <p:cNvPr id="8" name="Text Placeholder 4"/>
          <p:cNvSpPr txBox="1">
            <a:spLocks/>
          </p:cNvSpPr>
          <p:nvPr/>
        </p:nvSpPr>
        <p:spPr bwMode="auto">
          <a:xfrm>
            <a:off x="838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Tablet specific view</a:t>
            </a:r>
          </a:p>
          <a:p>
            <a:r>
              <a:rPr lang="en-US" sz="2400" kern="0" dirty="0"/>
              <a:t>Consists of two or more pane widgets</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Should not be nested in a view</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Split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51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4" name="Text Placeholder 4"/>
          <p:cNvSpPr txBox="1">
            <a:spLocks/>
          </p:cNvSpPr>
          <p:nvPr/>
        </p:nvSpPr>
        <p:spPr bwMode="auto">
          <a:xfrm>
            <a:off x="838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Controls that mimic native UI/UX</a:t>
            </a:r>
          </a:p>
          <a:p>
            <a:r>
              <a:rPr lang="en-US" sz="2400" kern="0" dirty="0"/>
              <a:t>HTML5</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Platform specific look and feel</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pic>
        <p:nvPicPr>
          <p:cNvPr id="5" name="Picture 4"/>
          <p:cNvPicPr>
            <a:picLocks noChangeAspect="1"/>
          </p:cNvPicPr>
          <p:nvPr/>
        </p:nvPicPr>
        <p:blipFill>
          <a:blip r:embed="rId3"/>
          <a:stretch>
            <a:fillRect/>
          </a:stretch>
        </p:blipFill>
        <p:spPr>
          <a:xfrm>
            <a:off x="2237196" y="2667000"/>
            <a:ext cx="1587864" cy="2947416"/>
          </a:xfrm>
          <a:prstGeom prst="rect">
            <a:avLst/>
          </a:prstGeom>
        </p:spPr>
      </p:pic>
      <p:pic>
        <p:nvPicPr>
          <p:cNvPr id="6" name="Picture 5"/>
          <p:cNvPicPr>
            <a:picLocks noChangeAspect="1"/>
          </p:cNvPicPr>
          <p:nvPr/>
        </p:nvPicPr>
        <p:blipFill>
          <a:blip r:embed="rId4"/>
          <a:stretch>
            <a:fillRect/>
          </a:stretch>
        </p:blipFill>
        <p:spPr>
          <a:xfrm>
            <a:off x="4060429" y="2667000"/>
            <a:ext cx="1704724" cy="2947416"/>
          </a:xfrm>
          <a:prstGeom prst="rect">
            <a:avLst/>
          </a:prstGeom>
        </p:spPr>
      </p:pic>
      <p:pic>
        <p:nvPicPr>
          <p:cNvPr id="7" name="Picture 6"/>
          <p:cNvPicPr>
            <a:picLocks noChangeAspect="1"/>
          </p:cNvPicPr>
          <p:nvPr/>
        </p:nvPicPr>
        <p:blipFill>
          <a:blip r:embed="rId5"/>
          <a:stretch>
            <a:fillRect/>
          </a:stretch>
        </p:blipFill>
        <p:spPr>
          <a:xfrm>
            <a:off x="6031374" y="2667001"/>
            <a:ext cx="1704922" cy="2947416"/>
          </a:xfrm>
          <a:prstGeom prst="rect">
            <a:avLst/>
          </a:prstGeom>
        </p:spPr>
      </p:pic>
      <p:sp>
        <p:nvSpPr>
          <p:cNvPr id="9" name="Rounded Rectangle 8"/>
          <p:cNvSpPr/>
          <p:nvPr/>
        </p:nvSpPr>
        <p:spPr bwMode="auto">
          <a:xfrm>
            <a:off x="2208782" y="4906529"/>
            <a:ext cx="1648028" cy="20232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4020502" y="3100199"/>
            <a:ext cx="1784578" cy="214772"/>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5987822" y="4893829"/>
            <a:ext cx="1784578" cy="19637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32276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 Widgets</a:t>
            </a:r>
            <a:endParaRPr lang="en-US" dirty="0"/>
          </a:p>
        </p:txBody>
      </p:sp>
      <p:sp>
        <p:nvSpPr>
          <p:cNvPr id="12" name="Text Placeholder 4"/>
          <p:cNvSpPr txBox="1">
            <a:spLocks/>
          </p:cNvSpPr>
          <p:nvPr/>
        </p:nvSpPr>
        <p:spPr bwMode="auto">
          <a:xfrm>
            <a:off x="1981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000" kern="0"/>
              <a:t>Action Sheet</a:t>
            </a:r>
          </a:p>
          <a:p>
            <a:r>
              <a:rPr lang="en-US" sz="2000" kern="0"/>
              <a:t>Button</a:t>
            </a:r>
          </a:p>
          <a:p>
            <a:r>
              <a:rPr lang="en-US" sz="2000" kern="0"/>
              <a:t>ButtonGroup</a:t>
            </a:r>
          </a:p>
          <a:p>
            <a:r>
              <a:rPr lang="en-US" sz="2000" kern="0"/>
              <a:t>ListView</a:t>
            </a:r>
          </a:p>
          <a:p>
            <a:r>
              <a:rPr lang="en-US" sz="2000" kern="0">
                <a:cs typeface="Consolas" panose="020B0609020204030204" pitchFamily="49" charset="0"/>
              </a:rPr>
              <a:t>ModalView</a:t>
            </a:r>
          </a:p>
          <a:p>
            <a:r>
              <a:rPr lang="en-US" sz="2000" kern="0">
                <a:cs typeface="Consolas" panose="020B0609020204030204" pitchFamily="49" charset="0"/>
              </a:rPr>
              <a:t>Navbar</a:t>
            </a:r>
          </a:p>
          <a:p>
            <a:r>
              <a:rPr lang="en-US" sz="2000" kern="0">
                <a:cs typeface="Consolas" panose="020B0609020204030204" pitchFamily="49" charset="0"/>
              </a:rPr>
              <a:t>PopOver (tablet only)</a:t>
            </a:r>
          </a:p>
          <a:p>
            <a:r>
              <a:rPr lang="en-US" sz="2000" kern="0">
                <a:cs typeface="Consolas" panose="020B0609020204030204" pitchFamily="49" charset="0"/>
              </a:rPr>
              <a:t>Scroller</a:t>
            </a:r>
          </a:p>
          <a:p>
            <a:r>
              <a:rPr lang="en-US" sz="2000" kern="0">
                <a:cs typeface="Consolas" panose="020B0609020204030204" pitchFamily="49" charset="0"/>
              </a:rPr>
              <a:t>ScrollView</a:t>
            </a:r>
          </a:p>
          <a:p>
            <a:r>
              <a:rPr lang="en-US" sz="2000" kern="0">
                <a:cs typeface="Consolas" panose="020B0609020204030204" pitchFamily="49" charset="0"/>
              </a:rPr>
              <a:t>Switch</a:t>
            </a:r>
          </a:p>
          <a:p>
            <a:r>
              <a:rPr lang="en-US" sz="2000" kern="0">
                <a:cs typeface="Consolas" panose="020B0609020204030204" pitchFamily="49" charset="0"/>
              </a:rPr>
              <a:t>TabStrip</a:t>
            </a:r>
          </a:p>
          <a:p>
            <a:endParaRPr lang="en-US" sz="2000" kern="0">
              <a:latin typeface="Consolas" panose="020B0609020204030204" pitchFamily="49" charset="0"/>
              <a:cs typeface="Consolas" panose="020B0609020204030204" pitchFamily="49" charset="0"/>
            </a:endParaRPr>
          </a:p>
          <a:p>
            <a:endParaRPr lang="en-US" sz="2000" kern="0" dirty="0"/>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Widgets</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838200" y="1371600"/>
            <a:ext cx="8229600" cy="50292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a:t>Application</a:t>
            </a:r>
          </a:p>
          <a:p>
            <a:r>
              <a:rPr lang="en-US" sz="2400" kern="0"/>
              <a:t>Views</a:t>
            </a:r>
          </a:p>
          <a:p>
            <a:r>
              <a:rPr lang="en-US" sz="2400" kern="0"/>
              <a:t>Form</a:t>
            </a:r>
          </a:p>
          <a:p>
            <a:r>
              <a:rPr lang="en-US" sz="2400" kern="0"/>
              <a:t>SplitView</a:t>
            </a:r>
          </a:p>
          <a:p>
            <a:r>
              <a:rPr lang="en-US" sz="2400" kern="0"/>
              <a:t>Widgets</a:t>
            </a:r>
          </a:p>
          <a:p>
            <a:endParaRPr lang="en-US" sz="2400" kern="0" dirty="0"/>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2400" dirty="0"/>
              <a:t>What is Kendo UI?</a:t>
            </a:r>
          </a:p>
          <a:p>
            <a:r>
              <a:rPr lang="en-US" sz="2400" dirty="0"/>
              <a:t>Kendo UI Overview</a:t>
            </a:r>
          </a:p>
          <a:p>
            <a:r>
              <a:rPr lang="en-US" sz="2400" dirty="0"/>
              <a:t>Kendo UI </a:t>
            </a:r>
            <a:r>
              <a:rPr lang="en-US" sz="2400" dirty="0" smtClean="0"/>
              <a:t>Mobile</a:t>
            </a:r>
          </a:p>
          <a:p>
            <a:pPr lvl="1"/>
            <a:r>
              <a:rPr lang="en-US" sz="2000" dirty="0" smtClean="0"/>
              <a:t>Application</a:t>
            </a:r>
          </a:p>
          <a:p>
            <a:pPr lvl="1"/>
            <a:r>
              <a:rPr lang="en-US" sz="2000" dirty="0" smtClean="0"/>
              <a:t>Navigation</a:t>
            </a:r>
          </a:p>
          <a:p>
            <a:pPr lvl="1"/>
            <a:r>
              <a:rPr lang="en-US" sz="2000" dirty="0" smtClean="0"/>
              <a:t>Views</a:t>
            </a:r>
          </a:p>
          <a:p>
            <a:pPr lvl="1"/>
            <a:r>
              <a:rPr lang="en-US" sz="2000" dirty="0" smtClean="0"/>
              <a:t>Widgets</a:t>
            </a:r>
          </a:p>
          <a:p>
            <a:pPr lvl="1"/>
            <a:endParaRPr lang="en-US" sz="20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4"/>
          <p:cNvSpPr txBox="1">
            <a:spLocks/>
          </p:cNvSpPr>
          <p:nvPr/>
        </p:nvSpPr>
        <p:spPr bwMode="auto">
          <a:xfrm>
            <a:off x="838200" y="1371600"/>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github.com/KBurnell/</a:t>
            </a:r>
            <a:r>
              <a:rPr lang="en-US" sz="2400" kern="0" dirty="0" err="1"/>
              <a:t>GoingNativeWithKendoUIMobile</a:t>
            </a:r>
            <a:endParaRPr lang="en-US" sz="2400" kern="0" dirty="0"/>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241272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6" name="Text Placeholder 4"/>
          <p:cNvSpPr txBox="1">
            <a:spLocks/>
          </p:cNvSpPr>
          <p:nvPr/>
        </p:nvSpPr>
        <p:spPr>
          <a:xfrm>
            <a:off x="838200" y="1690688"/>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cs typeface="Arial" pitchFamily="34" charset="0"/>
              </a:rPr>
              <a:t>JavaScript framework for building modern interactive web applications</a:t>
            </a:r>
          </a:p>
          <a:p>
            <a:pPr marL="457200" indent="-457200">
              <a:buFont typeface="Arial" pitchFamily="34" charset="0"/>
              <a:buChar char="•"/>
            </a:pPr>
            <a:r>
              <a:rPr lang="en-US" sz="2400" dirty="0">
                <a:latin typeface="+mn-lt"/>
                <a:cs typeface="Arial" pitchFamily="34" charset="0"/>
              </a:rPr>
              <a:t>Collection of script files and resources (styles, images, etc.)</a:t>
            </a:r>
          </a:p>
          <a:p>
            <a:pPr marL="457200" indent="-457200">
              <a:buFont typeface="Arial" pitchFamily="34" charset="0"/>
              <a:buChar char="•"/>
            </a:pPr>
            <a:r>
              <a:rPr lang="en-US" sz="2400" dirty="0">
                <a:latin typeface="+mn-lt"/>
                <a:cs typeface="Arial" pitchFamily="34" charset="0"/>
              </a:rPr>
              <a:t>Leverages</a:t>
            </a:r>
          </a:p>
          <a:p>
            <a:pPr marL="940506" lvl="1" indent="-457200" algn="l">
              <a:buFont typeface="Arial" pitchFamily="34" charset="0"/>
              <a:buChar char="•"/>
            </a:pPr>
            <a:r>
              <a:rPr lang="en-US" sz="2000" dirty="0">
                <a:solidFill>
                  <a:schemeClr val="tx1"/>
                </a:solidFill>
                <a:latin typeface="+mn-lt"/>
                <a:cs typeface="Arial" pitchFamily="34" charset="0"/>
              </a:rPr>
              <a:t>JavaScript</a:t>
            </a:r>
          </a:p>
          <a:p>
            <a:pPr marL="940506" lvl="1" indent="-457200" algn="l">
              <a:buFont typeface="Arial" pitchFamily="34" charset="0"/>
              <a:buChar char="•"/>
            </a:pPr>
            <a:r>
              <a:rPr lang="en-US" sz="2000" dirty="0">
                <a:solidFill>
                  <a:schemeClr val="tx1"/>
                </a:solidFill>
                <a:latin typeface="+mn-lt"/>
                <a:cs typeface="Arial" pitchFamily="34" charset="0"/>
              </a:rPr>
              <a:t>HTML5</a:t>
            </a:r>
          </a:p>
          <a:p>
            <a:pPr marL="940506" lvl="1" indent="-457200" algn="l">
              <a:buFont typeface="Arial" pitchFamily="34" charset="0"/>
              <a:buChar char="•"/>
            </a:pPr>
            <a:r>
              <a:rPr lang="en-US" sz="2000" dirty="0">
                <a:solidFill>
                  <a:schemeClr val="tx1"/>
                </a:solidFill>
                <a:latin typeface="+mn-lt"/>
                <a:cs typeface="Arial" pitchFamily="34" charset="0"/>
              </a:rPr>
              <a:t>CSS3</a:t>
            </a:r>
          </a:p>
          <a:p>
            <a:pPr marL="940506" lvl="1" indent="-457200" algn="l">
              <a:buFont typeface="Arial" pitchFamily="34" charset="0"/>
              <a:buChar char="•"/>
            </a:pPr>
            <a:r>
              <a:rPr lang="en-US" sz="2000" dirty="0">
                <a:solidFill>
                  <a:schemeClr val="tx1"/>
                </a:solidFill>
                <a:latin typeface="+mn-lt"/>
                <a:cs typeface="Arial" pitchFamily="34" charset="0"/>
              </a:rPr>
              <a:t>jQuery</a:t>
            </a:r>
          </a:p>
          <a:p>
            <a:pPr lvl="2"/>
            <a:endParaRPr lang="en-US" dirty="0">
              <a:solidFill>
                <a:schemeClr val="bg1">
                  <a:lumMod val="75000"/>
                </a:schemeClr>
              </a:solidFill>
            </a:endParaRPr>
          </a:p>
        </p:txBody>
      </p:sp>
      <p:pic>
        <p:nvPicPr>
          <p:cNvPr id="7" name="Picture 4" descr="D:\Dropbox\Pluralsight\SampleVideo\Images\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050" y="3962571"/>
            <a:ext cx="1857036" cy="14577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D:\Dropbox\Pluralsight\SampleVideo\Images\HTML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9705" y="3886370"/>
            <a:ext cx="1711726" cy="1711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Dropbox\Pluralsight\SampleVideo\Images\CS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090" y="4043533"/>
            <a:ext cx="1872956" cy="1397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D:\Dropbox\Pluralsight\SampleVideo\Images\jQu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9450" y="3938588"/>
            <a:ext cx="1547982" cy="154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additive="base">
                                        <p:cTn id="5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box?</a:t>
            </a:r>
            <a:endParaRPr lang="en-US" dirty="0"/>
          </a:p>
        </p:txBody>
      </p:sp>
      <p:sp>
        <p:nvSpPr>
          <p:cNvPr id="6" name="Text Placeholder 4"/>
          <p:cNvSpPr txBox="1">
            <a:spLocks/>
          </p:cNvSpPr>
          <p:nvPr/>
        </p:nvSpPr>
        <p:spPr>
          <a:xfrm>
            <a:off x="838200" y="1412543"/>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Rich UI Widgets</a:t>
            </a:r>
          </a:p>
          <a:p>
            <a:pPr marL="342900" indent="-342900">
              <a:buFont typeface="Arial" pitchFamily="34" charset="0"/>
              <a:buChar char="•"/>
            </a:pPr>
            <a:r>
              <a:rPr lang="en-US" sz="2400" dirty="0">
                <a:latin typeface="+mn-lt"/>
              </a:rPr>
              <a:t>Mobile Application Framework</a:t>
            </a:r>
          </a:p>
          <a:p>
            <a:pPr marL="342900" indent="-342900">
              <a:buFont typeface="Arial" pitchFamily="34" charset="0"/>
              <a:buChar char="•"/>
            </a:pPr>
            <a:r>
              <a:rPr lang="en-US" sz="2400" dirty="0">
                <a:latin typeface="+mn-lt"/>
              </a:rPr>
              <a:t>Client-side </a:t>
            </a:r>
            <a:r>
              <a:rPr lang="en-US" sz="2400" dirty="0" err="1">
                <a:latin typeface="+mn-lt"/>
              </a:rPr>
              <a:t>DataSource</a:t>
            </a:r>
            <a:endParaRPr lang="en-US" sz="2400" dirty="0">
              <a:latin typeface="+mn-lt"/>
            </a:endParaRPr>
          </a:p>
          <a:p>
            <a:pPr marL="342900" indent="-342900">
              <a:buFont typeface="Arial" pitchFamily="34" charset="0"/>
              <a:buChar char="•"/>
            </a:pPr>
            <a:r>
              <a:rPr lang="en-US" sz="2400" dirty="0">
                <a:latin typeface="+mn-lt"/>
              </a:rPr>
              <a:t>MVVM Framework</a:t>
            </a:r>
          </a:p>
          <a:p>
            <a:pPr marL="342900" indent="-342900">
              <a:buFont typeface="Arial" pitchFamily="34" charset="0"/>
              <a:buChar char="•"/>
            </a:pPr>
            <a:r>
              <a:rPr lang="en-US" sz="2400" dirty="0" err="1">
                <a:latin typeface="+mn-lt"/>
              </a:rPr>
              <a:t>Templating</a:t>
            </a:r>
            <a:endParaRPr lang="en-US" sz="2400" dirty="0">
              <a:latin typeface="+mn-lt"/>
            </a:endParaRPr>
          </a:p>
          <a:p>
            <a:pPr marL="342900" indent="-342900">
              <a:buFont typeface="Arial" pitchFamily="34" charset="0"/>
              <a:buChar char="•"/>
            </a:pPr>
            <a:r>
              <a:rPr lang="en-US" sz="2400" dirty="0">
                <a:latin typeface="+mn-lt"/>
              </a:rPr>
              <a:t>Validation Framework</a:t>
            </a:r>
          </a:p>
          <a:p>
            <a:pPr marL="342900" indent="-342900">
              <a:buFont typeface="Arial" pitchFamily="34" charset="0"/>
              <a:buChar char="•"/>
            </a:pPr>
            <a:r>
              <a:rPr lang="en-US" sz="2400" dirty="0">
                <a:latin typeface="+mn-lt"/>
              </a:rPr>
              <a:t>Animation &amp; Drag-Drop</a:t>
            </a: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6" name="Text Placeholder 4"/>
          <p:cNvSpPr txBox="1">
            <a:spLocks/>
          </p:cNvSpPr>
          <p:nvPr/>
        </p:nvSpPr>
        <p:spPr>
          <a:xfrm>
            <a:off x="838200" y="1439839"/>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All the tools in one package</a:t>
            </a:r>
          </a:p>
          <a:p>
            <a:pPr marL="342900" indent="-342900">
              <a:buFont typeface="Arial" pitchFamily="34" charset="0"/>
              <a:buChar char="•"/>
            </a:pPr>
            <a:r>
              <a:rPr lang="en-US" sz="2400" dirty="0">
                <a:latin typeface="+mn-lt"/>
              </a:rPr>
              <a:t>Fast</a:t>
            </a:r>
          </a:p>
          <a:p>
            <a:pPr marL="342900" indent="-342900">
              <a:buFont typeface="Arial" pitchFamily="34" charset="0"/>
              <a:buChar char="•"/>
            </a:pPr>
            <a:r>
              <a:rPr lang="en-US" sz="2400" dirty="0">
                <a:latin typeface="+mn-lt"/>
              </a:rPr>
              <a:t>Support</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6" name="Text Placeholder 4"/>
          <p:cNvSpPr txBox="1">
            <a:spLocks/>
          </p:cNvSpPr>
          <p:nvPr/>
        </p:nvSpPr>
        <p:spPr>
          <a:xfrm>
            <a:off x="466844" y="1508080"/>
            <a:ext cx="72898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endParaRPr lang="en-US" sz="2400" dirty="0">
              <a:latin typeface="+mn-lt"/>
            </a:endParaRPr>
          </a:p>
        </p:txBody>
      </p:sp>
      <p:sp>
        <p:nvSpPr>
          <p:cNvPr id="4" name="Text Placeholder 4"/>
          <p:cNvSpPr txBox="1">
            <a:spLocks/>
          </p:cNvSpPr>
          <p:nvPr/>
        </p:nvSpPr>
        <p:spPr>
          <a:xfrm>
            <a:off x="657344" y="1626004"/>
            <a:ext cx="8229600" cy="50292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a:tabLst>
                <a:tab pos="1600200" algn="l"/>
              </a:tabLst>
            </a:pPr>
            <a:r>
              <a:rPr lang="en-US" sz="2400" dirty="0">
                <a:latin typeface="+mn-lt"/>
              </a:rPr>
              <a:t>             </a:t>
            </a:r>
            <a:r>
              <a:rPr lang="en-US" sz="2400" dirty="0" smtClean="0">
                <a:latin typeface="+mn-lt"/>
              </a:rPr>
              <a:t>    7.0 </a:t>
            </a:r>
            <a:r>
              <a:rPr lang="en-US" sz="2400" dirty="0">
                <a:latin typeface="+mn-lt"/>
              </a:rPr>
              <a:t>+</a:t>
            </a:r>
          </a:p>
          <a:p>
            <a:endParaRPr lang="en-US" sz="2400" dirty="0">
              <a:latin typeface="+mn-lt"/>
            </a:endParaRPr>
          </a:p>
          <a:p>
            <a:r>
              <a:rPr lang="en-US" sz="2400" dirty="0">
                <a:latin typeface="+mn-lt"/>
              </a:rPr>
              <a:t>             </a:t>
            </a:r>
            <a:r>
              <a:rPr lang="en-US" sz="2400" dirty="0" smtClean="0">
                <a:latin typeface="+mn-lt"/>
              </a:rPr>
              <a:t>  10.0 </a:t>
            </a:r>
            <a:r>
              <a:rPr lang="en-US" sz="2400" dirty="0">
                <a:latin typeface="+mn-lt"/>
              </a:rPr>
              <a:t>+</a:t>
            </a:r>
          </a:p>
          <a:p>
            <a:pPr marL="57150"/>
            <a:endParaRPr lang="en-US" sz="2400" dirty="0">
              <a:latin typeface="+mn-lt"/>
            </a:endParaRPr>
          </a:p>
          <a:p>
            <a:r>
              <a:rPr lang="en-US" sz="2400" dirty="0">
                <a:latin typeface="+mn-lt"/>
              </a:rPr>
              <a:t>              </a:t>
            </a:r>
            <a:r>
              <a:rPr lang="en-US" sz="2400" dirty="0" smtClean="0">
                <a:latin typeface="+mn-lt"/>
              </a:rPr>
              <a:t>  All </a:t>
            </a:r>
            <a:r>
              <a:rPr lang="en-US" sz="2400" dirty="0">
                <a:latin typeface="+mn-lt"/>
              </a:rPr>
              <a:t>versions</a:t>
            </a:r>
          </a:p>
          <a:p>
            <a:pPr marL="57150"/>
            <a:endParaRPr lang="en-US" sz="2400" dirty="0">
              <a:latin typeface="+mn-lt"/>
            </a:endParaRPr>
          </a:p>
          <a:p>
            <a:r>
              <a:rPr lang="en-US" sz="2400" dirty="0">
                <a:latin typeface="+mn-lt"/>
              </a:rPr>
              <a:t>              </a:t>
            </a:r>
            <a:r>
              <a:rPr lang="en-US" sz="2400" dirty="0" smtClean="0">
                <a:latin typeface="+mn-lt"/>
              </a:rPr>
              <a:t> 10.0 </a:t>
            </a:r>
            <a:r>
              <a:rPr lang="en-US" sz="2400" dirty="0">
                <a:latin typeface="+mn-lt"/>
              </a:rPr>
              <a:t>+</a:t>
            </a:r>
          </a:p>
          <a:p>
            <a:pPr marL="57150"/>
            <a:endParaRPr lang="en-US" sz="2400" dirty="0">
              <a:latin typeface="+mn-lt"/>
            </a:endParaRPr>
          </a:p>
          <a:p>
            <a:pPr defTabSz="60325"/>
            <a:r>
              <a:rPr lang="en-US" sz="2400" dirty="0">
                <a:latin typeface="+mn-lt"/>
              </a:rPr>
              <a:t>             			</a:t>
            </a:r>
            <a:r>
              <a:rPr lang="en-US" sz="2400" dirty="0" smtClean="0">
                <a:latin typeface="+mn-lt"/>
              </a:rPr>
              <a:t>  4.0 </a:t>
            </a:r>
            <a:r>
              <a:rPr lang="en-US" sz="2400" dirty="0">
                <a:latin typeface="+mn-lt"/>
              </a:rPr>
              <a:t>+</a:t>
            </a:r>
          </a:p>
          <a:p>
            <a:endParaRPr lang="en-US" sz="2400" dirty="0">
              <a:latin typeface="+mn-lt"/>
            </a:endParaRPr>
          </a:p>
          <a:p>
            <a:endParaRPr lang="en-US" sz="2400" dirty="0">
              <a:latin typeface="+mn-lt"/>
            </a:endParaRP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113" y="1473604"/>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696" y="2426458"/>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4973" y="3311824"/>
            <a:ext cx="70752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https://encrypted-tbn3.google.com/images?q=tbn:ANd9GcQ14UTVglljCoez06GbgAhUFy6EhIfVitVTcTg2TzM0JPf4gY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5484" y="414794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7505" y="5050986"/>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bits</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Download: </a:t>
            </a:r>
            <a:r>
              <a:rPr lang="en-US" sz="2400" dirty="0">
                <a:latin typeface="+mn-lt"/>
                <a:hlinkClick r:id="rId3"/>
              </a:rPr>
              <a:t>http://www.kendoui.com</a:t>
            </a:r>
            <a:endParaRPr lang="en-US" sz="2400" dirty="0">
              <a:latin typeface="+mn-lt"/>
            </a:endParaRPr>
          </a:p>
          <a:p>
            <a:pPr marL="457200" indent="-457200">
              <a:buFont typeface="Arial" pitchFamily="34" charset="0"/>
              <a:buChar char="•"/>
            </a:pPr>
            <a:r>
              <a:rPr lang="en-US" sz="2400" dirty="0">
                <a:latin typeface="+mn-lt"/>
              </a:rPr>
              <a:t>Unzip it </a:t>
            </a:r>
          </a:p>
          <a:p>
            <a:pPr marL="457200" indent="-457200">
              <a:buFont typeface="Arial" pitchFamily="34" charset="0"/>
              <a:buChar char="•"/>
            </a:pPr>
            <a:r>
              <a:rPr lang="en-US" sz="2400" dirty="0">
                <a:latin typeface="+mn-lt"/>
              </a:rPr>
              <a:t>…/examples</a:t>
            </a:r>
          </a:p>
          <a:p>
            <a:pPr marL="940506" lvl="1" indent="-457200" algn="l">
              <a:buFont typeface="Arial" pitchFamily="34" charset="0"/>
              <a:buChar char="•"/>
            </a:pPr>
            <a:r>
              <a:rPr lang="en-US" sz="2400" dirty="0">
                <a:solidFill>
                  <a:schemeClr val="tx1"/>
                </a:solidFill>
                <a:latin typeface="+mn-lt"/>
              </a:rPr>
              <a:t>Full source</a:t>
            </a:r>
          </a:p>
          <a:p>
            <a:pPr marL="940506" lvl="1" indent="-457200" algn="l">
              <a:buFont typeface="Arial" pitchFamily="34" charset="0"/>
              <a:buChar char="•"/>
            </a:pPr>
            <a:r>
              <a:rPr lang="en-US" sz="2400" dirty="0">
                <a:solidFill>
                  <a:schemeClr val="tx1"/>
                </a:solidFill>
                <a:latin typeface="+mn-lt"/>
              </a:rPr>
              <a:t>Web interface</a:t>
            </a:r>
          </a:p>
          <a:p>
            <a:pPr marL="940506" lvl="1" indent="-457200" algn="l">
              <a:buFont typeface="Arial" pitchFamily="34" charset="0"/>
              <a:buChar char="•"/>
            </a:pPr>
            <a:r>
              <a:rPr lang="en-US" sz="2400" dirty="0">
                <a:solidFill>
                  <a:schemeClr val="tx1"/>
                </a:solidFill>
                <a:latin typeface="+mn-lt"/>
              </a:rPr>
              <a:t>Widgets and framework components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 Mobile</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Mobile development toolset</a:t>
            </a:r>
          </a:p>
          <a:p>
            <a:pPr marL="457200" indent="-457200">
              <a:buFont typeface="Arial" pitchFamily="34" charset="0"/>
              <a:buChar char="•"/>
            </a:pPr>
            <a:r>
              <a:rPr lang="en-US" sz="2400" dirty="0">
                <a:latin typeface="+mn-lt"/>
              </a:rPr>
              <a:t>HTML5 powered (data-”dash”)</a:t>
            </a:r>
          </a:p>
          <a:p>
            <a:pPr marL="457200" indent="-457200">
              <a:buFont typeface="Arial" pitchFamily="34" charset="0"/>
              <a:buChar char="•"/>
            </a:pPr>
            <a:r>
              <a:rPr lang="en-US" sz="2400" dirty="0">
                <a:latin typeface="+mn-lt"/>
              </a:rPr>
              <a:t>Native look, feel, and user experience</a:t>
            </a:r>
          </a:p>
          <a:p>
            <a:pPr marL="457200" indent="-457200">
              <a:buFont typeface="Arial" pitchFamily="34" charset="0"/>
              <a:buChar char="•"/>
            </a:pPr>
            <a:r>
              <a:rPr lang="en-US" sz="2400" dirty="0">
                <a:latin typeface="+mn-lt"/>
              </a:rPr>
              <a:t>Kinetic scrolling</a:t>
            </a:r>
          </a:p>
          <a:p>
            <a:pPr marL="457200" indent="-457200">
              <a:buFont typeface="Arial" pitchFamily="34" charset="0"/>
              <a:buChar char="•"/>
            </a:pPr>
            <a:r>
              <a:rPr lang="en-US" sz="2400" dirty="0">
                <a:latin typeface="+mn-lt"/>
              </a:rPr>
              <a:t>Automatic layout system</a:t>
            </a:r>
          </a:p>
          <a:p>
            <a:pPr marL="457200" indent="-457200">
              <a:buFont typeface="Arial" pitchFamily="34" charset="0"/>
              <a:buChar char="•"/>
            </a:pPr>
            <a:r>
              <a:rPr lang="en-US" sz="2400" dirty="0">
                <a:latin typeface="+mn-lt"/>
              </a:rPr>
              <a:t>Application framework</a:t>
            </a:r>
          </a:p>
          <a:p>
            <a:pPr marL="457200" indent="-457200">
              <a:buFont typeface="Arial" pitchFamily="34" charset="0"/>
              <a:buChar char="•"/>
            </a:pPr>
            <a:r>
              <a:rPr lang="en-US" sz="2400" dirty="0">
                <a:latin typeface="+mn-lt"/>
              </a:rPr>
              <a:t>Phone and tablet widgets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3698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MyCustom16x9</Template>
  <TotalTime>724</TotalTime>
  <Words>6897</Words>
  <Application>Microsoft Office PowerPoint</Application>
  <PresentationFormat>Widescreen</PresentationFormat>
  <Paragraphs>642</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Consolas</vt:lpstr>
      <vt:lpstr>Segoe UI Light</vt:lpstr>
      <vt:lpstr>Tekton Pro</vt:lpstr>
      <vt:lpstr>Times New Roman</vt:lpstr>
      <vt:lpstr>MyCustom16x9</vt:lpstr>
      <vt:lpstr>Going Native With Kendo UI Mobile</vt:lpstr>
      <vt:lpstr>Little about me</vt:lpstr>
      <vt:lpstr>The plan</vt:lpstr>
      <vt:lpstr>What is it?</vt:lpstr>
      <vt:lpstr>What’s in the box?</vt:lpstr>
      <vt:lpstr>But, why?</vt:lpstr>
      <vt:lpstr>Browser Support</vt:lpstr>
      <vt:lpstr>Get the bits</vt:lpstr>
      <vt:lpstr>Kendo UI Mobile</vt:lpstr>
      <vt:lpstr>Mobile Framework</vt:lpstr>
      <vt:lpstr>Application</vt:lpstr>
      <vt:lpstr>Application Structure</vt:lpstr>
      <vt:lpstr>Application Configuration</vt:lpstr>
      <vt:lpstr>Mobile Layout</vt:lpstr>
      <vt:lpstr>Navigation</vt:lpstr>
      <vt:lpstr>View Transitions</vt:lpstr>
      <vt:lpstr>Progress/Status</vt:lpstr>
      <vt:lpstr>Demo: Kendo UI Mobile Application</vt:lpstr>
      <vt:lpstr>Form</vt:lpstr>
      <vt:lpstr>Demo: Mobile Form</vt:lpstr>
      <vt:lpstr>View</vt:lpstr>
      <vt:lpstr>Remote View</vt:lpstr>
      <vt:lpstr>Demo: View</vt:lpstr>
      <vt:lpstr>Split View</vt:lpstr>
      <vt:lpstr>Demo: Split View</vt:lpstr>
      <vt:lpstr>Widgets!?</vt:lpstr>
      <vt:lpstr>List O’ Widgets</vt:lpstr>
      <vt:lpstr>Demo: Widgets</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kburnell</cp:lastModifiedBy>
  <cp:revision>84</cp:revision>
  <dcterms:created xsi:type="dcterms:W3CDTF">2012-08-07T14:11:22Z</dcterms:created>
  <dcterms:modified xsi:type="dcterms:W3CDTF">2012-08-29T12:11:50Z</dcterms:modified>
</cp:coreProperties>
</file>