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0205" autoAdjust="0"/>
  </p:normalViewPr>
  <p:slideViewPr>
    <p:cSldViewPr snapToGrid="0">
      <p:cViewPr varScale="1">
        <p:scale>
          <a:sx n="90" d="100"/>
          <a:sy n="90" d="100"/>
        </p:scale>
        <p:origin x="1026"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8/21/2012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covered all the features of a Kendo UI mobile Application let’s write some code to reinforce everything that we learned.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went back and forth about what I should cover first, Application or View.  I found myself in a serious “the chicken or the egg” scenario.  You can’t have a mobile View without a Mobile Application and you can’t demonstrate any of the Mobile Application’s functionality without having Views.  As you can see I decided to start with the Application so when we add some Views for this demo I am just going to glance over the code as we will cover views in much more detail in the next set of slides.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the shell of an HTML page with the Kendo UI Mobile scripts and contents referenced in the HEAD.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(k511) </a:t>
            </a:r>
            <a:r>
              <a:rPr lang="en-US" sz="1200" kern="1200" dirty="0" smtClean="0">
                <a:solidFill>
                  <a:schemeClr val="tx1"/>
                </a:solidFill>
                <a:effectLst/>
                <a:latin typeface="+mn-lt"/>
                <a:ea typeface="+mn-ea"/>
                <a:cs typeface="+mn-cs"/>
              </a:rPr>
              <a:t>I’ll start by turning this in to a Kendo UI Mobile Application by creating a script block and calling the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passing the body of my document. </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That’s all I have to do…now we have a mobile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can pull this up in the browser and see that it does absolutely nothing.</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Well of course it does nothing our page has no markup…Kendo UI is good…but not that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add content we have to add have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(k512)  </a:t>
            </a:r>
            <a:r>
              <a:rPr lang="en-US" sz="1200" kern="1200" dirty="0" smtClean="0">
                <a:solidFill>
                  <a:schemeClr val="tx1"/>
                </a:solidFill>
                <a:effectLst/>
                <a:latin typeface="+mn-lt"/>
                <a:ea typeface="+mn-ea"/>
                <a:cs typeface="+mn-cs"/>
              </a:rPr>
              <a:t>Here I have a div that I am making a view by assigning it a data dash role of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the div I have a line of text just so I have some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pull this up and see if we have anything resembling a mobile app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Nope – which makes sense because all we’ve done is add a div and a line of plain of text not much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 can be done with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Ok, now I want to create a header for my view.  Buy my app will eventually contain multiple views and all the headers are going look the same just have a different title, so I don’t want to have to create a header manually in each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going to use the “Layout” functionality provided by the Kendo UI application to create a header that can be used on every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(k513) </a:t>
            </a:r>
            <a:r>
              <a:rPr lang="en-US" sz="1200" kern="1200" dirty="0" smtClean="0">
                <a:solidFill>
                  <a:schemeClr val="tx1"/>
                </a:solidFill>
                <a:effectLst/>
                <a:latin typeface="+mn-lt"/>
                <a:ea typeface="+mn-ea"/>
                <a:cs typeface="+mn-cs"/>
              </a:rPr>
              <a:t>First I declare an HTML container element and give it a data dash id and data dash role of “layout”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(k514) </a:t>
            </a:r>
            <a:r>
              <a:rPr lang="en-US" sz="1200" kern="1200" dirty="0" smtClean="0">
                <a:solidFill>
                  <a:schemeClr val="tx1"/>
                </a:solidFill>
                <a:effectLst/>
                <a:latin typeface="+mn-lt"/>
                <a:ea typeface="+mn-ea"/>
                <a:cs typeface="+mn-cs"/>
              </a:rPr>
              <a:t>Then I add another html element and assign it a role of “header” any content you add inside the element with a role of header will be rendered in the header of the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 now I am just going to put “Header” in there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to tell my view to use the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layout, and I can do that two ways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way is to add “data-layout=’</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to the view element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But if I did this I would have to add that every view in my Application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Since my views are all going to use the same layout I am going to configure the layout globally in the Application initializer</a:t>
            </a:r>
            <a:endParaRPr lang="en-US" sz="2000" kern="1200" dirty="0" smtClean="0">
              <a:solidFill>
                <a:schemeClr val="tx1"/>
              </a:solidFill>
              <a:effectLst/>
              <a:latin typeface="+mn-lt"/>
              <a:ea typeface="+mn-ea"/>
              <a:cs typeface="+mn-cs"/>
            </a:endParaRPr>
          </a:p>
          <a:p>
            <a:pPr lvl="4"/>
            <a:r>
              <a:rPr lang="en-US" sz="1200" b="1" kern="1200" dirty="0" smtClean="0">
                <a:solidFill>
                  <a:schemeClr val="tx1"/>
                </a:solidFill>
                <a:effectLst/>
                <a:latin typeface="+mn-lt"/>
                <a:ea typeface="+mn-ea"/>
                <a:cs typeface="+mn-cs"/>
              </a:rPr>
              <a:t>(k515) </a:t>
            </a:r>
            <a:r>
              <a:rPr lang="en-US" sz="1200" kern="1200" dirty="0" smtClean="0">
                <a:solidFill>
                  <a:schemeClr val="tx1"/>
                </a:solidFill>
                <a:effectLst/>
                <a:latin typeface="+mn-lt"/>
                <a:ea typeface="+mn-ea"/>
                <a:cs typeface="+mn-cs"/>
              </a:rPr>
              <a:t>So here I have set the layout to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which is the data dash id of the layout I created above.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Now I can run this and see that “Header” is displayed above my content where the header should be.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But still no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…let’s fix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have this header now and I want it do look like a mobile header is supposed to look in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(k516) </a:t>
            </a:r>
            <a:r>
              <a:rPr lang="en-US" sz="1200" kern="1200" dirty="0" smtClean="0">
                <a:solidFill>
                  <a:schemeClr val="tx1"/>
                </a:solidFill>
                <a:effectLst/>
                <a:latin typeface="+mn-lt"/>
                <a:ea typeface="+mn-ea"/>
                <a:cs typeface="+mn-cs"/>
              </a:rPr>
              <a:t>I do that by creating a creating a div and assigning it the data dash role of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This makes it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for the div </a:t>
            </a:r>
            <a:r>
              <a:rPr lang="en-US" sz="1200" kern="1200" dirty="0" err="1" smtClean="0">
                <a:solidFill>
                  <a:schemeClr val="tx1"/>
                </a:solidFill>
                <a:effectLst/>
                <a:latin typeface="+mn-lt"/>
                <a:ea typeface="+mn-ea"/>
                <a:cs typeface="+mn-cs"/>
              </a:rPr>
              <a:t>navbars</a:t>
            </a:r>
            <a:r>
              <a:rPr lang="en-US" sz="1200" kern="1200" dirty="0" smtClean="0">
                <a:solidFill>
                  <a:schemeClr val="tx1"/>
                </a:solidFill>
                <a:effectLst/>
                <a:latin typeface="+mn-lt"/>
                <a:ea typeface="+mn-ea"/>
                <a:cs typeface="+mn-cs"/>
              </a:rPr>
              <a:t> content I create a span and assign it a data dash role of “view dash title”.  This will pull the title from the view that the layout is being applied to and inject it in the span.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just have to assign a title to my view and I do that using the data dash title attribute: </a:t>
            </a:r>
            <a:r>
              <a:rPr lang="en-US" sz="1200" b="1" kern="1200" dirty="0" smtClean="0">
                <a:solidFill>
                  <a:schemeClr val="tx1"/>
                </a:solidFill>
                <a:effectLst/>
                <a:latin typeface="+mn-lt"/>
                <a:ea typeface="+mn-ea"/>
                <a:cs typeface="+mn-cs"/>
              </a:rPr>
              <a:t>data-title=”Main Page”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 this and….look at that…</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have an iOS styles mobile application.  iOS is the platform by default, but that doesn’t mean I have to create different views or layouts to have my app look native in Blackberry and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One feature that is available in Chrome that is indispensable if you are doing any type of multi-targeted mobile web development is its ability to easily switch the user-agent.  If you aren’t familiar with user-agent it is basically the info that provides details on what type of browser you are actively running on.  So I can easily instruct Canary to tell the site that I am making a request to that I am running an iOS browser, blackberry browser, or Android browser.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I hit “F12” to bring up the browser dev tools and click the little gear icon in the bottom right corner on the “User Agent” tab I can switch.</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try Blackberry first.  So I’ll select “Blackberry – 9900” and refresh and you’ll notice the page is themed for blackberry.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go back and change the user agent to Android and refresh the page…you’ll see it is now themed for Android.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Not only is it themed but the Page title is now on the bottom which is the most common place for it in native Android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what sets Kendo UI apart from other mobile web toolset I get true native styling on all three major platforms w/out doing any platform specific code.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navigation.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(k517) </a:t>
            </a:r>
            <a:r>
              <a:rPr lang="en-US" sz="1200" kern="1200" dirty="0" smtClean="0">
                <a:solidFill>
                  <a:schemeClr val="tx1"/>
                </a:solidFill>
                <a:effectLst/>
                <a:latin typeface="+mn-lt"/>
                <a:ea typeface="+mn-ea"/>
                <a:cs typeface="+mn-cs"/>
              </a:rPr>
              <a:t>To start that process we need to add another view to our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I’ve created another div and assigned it a data dash role of view as well as giving it an id of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add a navigational widget to in my main view that will navigate to this new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(k518) </a:t>
            </a:r>
            <a:r>
              <a:rPr lang="en-US" sz="1200" kern="1200" dirty="0" smtClean="0">
                <a:solidFill>
                  <a:schemeClr val="tx1"/>
                </a:solidFill>
                <a:effectLst/>
                <a:latin typeface="+mn-lt"/>
                <a:ea typeface="+mn-ea"/>
                <a:cs typeface="+mn-cs"/>
              </a:rPr>
              <a:t>Here I’ve created a new anchor tag and I have assigned it a data dash role of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you recall from Navigation slide in order to navigate between local views in a Kendo UI application I you need to set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of a Kendo UI widget to the name of the view you want to navigate to prefixed with the hash character.   So here I am telling the Application to navigate to the “</a:t>
            </a:r>
            <a:r>
              <a:rPr lang="en-US" sz="1200" kern="1200" dirty="0" err="1" smtClean="0">
                <a:solidFill>
                  <a:schemeClr val="tx1"/>
                </a:solidFill>
                <a:effectLst/>
                <a:latin typeface="+mn-lt"/>
                <a:ea typeface="+mn-ea"/>
                <a:cs typeface="+mn-cs"/>
              </a:rPr>
              <a:t>otherView</a:t>
            </a:r>
            <a:r>
              <a:rPr lang="en-US" sz="1200" kern="1200" dirty="0" smtClean="0">
                <a:solidFill>
                  <a:schemeClr val="tx1"/>
                </a:solidFill>
                <a:effectLst/>
                <a:latin typeface="+mn-lt"/>
                <a:ea typeface="+mn-ea"/>
                <a:cs typeface="+mn-cs"/>
              </a:rPr>
              <a:t>” View when this button is clicked.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(k519)</a:t>
            </a:r>
            <a:r>
              <a:rPr lang="en-US" sz="1200" kern="1200" dirty="0" smtClean="0">
                <a:solidFill>
                  <a:schemeClr val="tx1"/>
                </a:solidFill>
                <a:effectLst/>
                <a:latin typeface="+mn-lt"/>
                <a:ea typeface="+mn-ea"/>
                <a:cs typeface="+mn-cs"/>
              </a:rPr>
              <a:t> And while I’m at it I will add a navigation widget to the “Other View” that will navigate back to the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this and pull it up and you’ll see that I have my button and when I click you’ll see that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Title says “Other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the button now says “Back to Main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So we have certainly navigated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I click this button to go 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can also pull this up and change the user agent to Android and you’ll see that the button is styled for Android and the navigation works here too.</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have a couple mobile styled views and we can navigate between them, but our navigation is obviously not native, </a:t>
            </a:r>
            <a:r>
              <a:rPr lang="en-US" sz="1200" b="1" kern="1200" dirty="0" smtClean="0">
                <a:solidFill>
                  <a:schemeClr val="tx1"/>
                </a:solidFill>
                <a:effectLst/>
                <a:latin typeface="+mn-lt"/>
                <a:ea typeface="+mn-ea"/>
                <a:cs typeface="+mn-cs"/>
              </a:rPr>
              <a:t>it just plain old web navigation so let’s change that.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can set the view transition in the 3 places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view itself</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globally in the Application configuration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Because mixing transitions is really not recommended…I am going set it globally in the App initialization.</a:t>
            </a:r>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 transition: “slide”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“overlay”</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“fade”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“zoom”</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we are looking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the Mobile Application’s loading pop-up functionality.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(k51a) </a:t>
            </a:r>
            <a:r>
              <a:rPr lang="en-US" sz="1200" kern="1200" dirty="0" smtClean="0">
                <a:solidFill>
                  <a:schemeClr val="tx1"/>
                </a:solidFill>
                <a:effectLst/>
                <a:latin typeface="+mn-lt"/>
                <a:ea typeface="+mn-ea"/>
                <a:cs typeface="+mn-cs"/>
              </a:rPr>
              <a:t>I’ll start by adding a button to our main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(k51b) </a:t>
            </a:r>
            <a:r>
              <a:rPr lang="en-US" sz="1200" kern="1200" dirty="0" smtClean="0">
                <a:solidFill>
                  <a:schemeClr val="tx1"/>
                </a:solidFill>
                <a:effectLst/>
                <a:latin typeface="+mn-lt"/>
                <a:ea typeface="+mn-ea"/>
                <a:cs typeface="+mn-cs"/>
              </a:rPr>
              <a:t>Next I’ll create another script block that contains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document ready function in which we wire up the click event of the button we just created.  The button is coded to call a method named “</a:t>
            </a:r>
            <a:r>
              <a:rPr lang="en-US" sz="1200" kern="1200" dirty="0" err="1" smtClean="0">
                <a:solidFill>
                  <a:schemeClr val="tx1"/>
                </a:solidFill>
                <a:effectLst/>
                <a:latin typeface="+mn-lt"/>
                <a:ea typeface="+mn-ea"/>
                <a:cs typeface="+mn-cs"/>
              </a:rPr>
              <a:t>longProcess</a:t>
            </a:r>
            <a:r>
              <a:rPr lang="en-US" sz="1200" kern="1200" dirty="0" smtClean="0">
                <a:solidFill>
                  <a:schemeClr val="tx1"/>
                </a:solidFill>
                <a:effectLst/>
                <a:latin typeface="+mn-lt"/>
                <a:ea typeface="+mn-ea"/>
                <a:cs typeface="+mn-cs"/>
              </a:rPr>
              <a:t>” , which I’ll create now.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(k51c) </a:t>
            </a:r>
            <a:r>
              <a:rPr lang="en-US" sz="1200" kern="1200" dirty="0" err="1" smtClean="0">
                <a:solidFill>
                  <a:schemeClr val="tx1"/>
                </a:solidFill>
                <a:effectLst/>
                <a:latin typeface="+mn-lt"/>
                <a:ea typeface="+mn-ea"/>
                <a:cs typeface="+mn-cs"/>
              </a:rPr>
              <a:t>longProcess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shows the Loading pop up by calling </a:t>
            </a:r>
            <a:r>
              <a:rPr lang="en-US" sz="1200" kern="1200" dirty="0" err="1" smtClean="0">
                <a:solidFill>
                  <a:schemeClr val="tx1"/>
                </a:solidFill>
                <a:effectLst/>
                <a:latin typeface="+mn-lt"/>
                <a:ea typeface="+mn-ea"/>
                <a:cs typeface="+mn-cs"/>
              </a:rPr>
              <a:t>app.ShowLoading</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fakes a long running 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calls </a:t>
            </a:r>
            <a:r>
              <a:rPr lang="en-US" sz="1200" kern="1200" dirty="0" err="1" smtClean="0">
                <a:solidFill>
                  <a:schemeClr val="tx1"/>
                </a:solidFill>
                <a:effectLst/>
                <a:latin typeface="+mn-lt"/>
                <a:ea typeface="+mn-ea"/>
                <a:cs typeface="+mn-cs"/>
              </a:rPr>
              <a:t>app.hideLoading</a:t>
            </a:r>
            <a:r>
              <a:rPr lang="en-US" sz="1200" kern="1200" dirty="0" smtClean="0">
                <a:solidFill>
                  <a:schemeClr val="tx1"/>
                </a:solidFill>
                <a:effectLst/>
                <a:latin typeface="+mn-lt"/>
                <a:ea typeface="+mn-ea"/>
                <a:cs typeface="+mn-cs"/>
              </a:rPr>
              <a:t> when the process is complete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can see in iOS is displays an iOS styled loading pop up.</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I pull it up in Android you’ll see that we get an Android styled loading.</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hash character it will load the view remotely using AJAX</a:t>
            </a:r>
          </a:p>
          <a:p>
            <a:pPr lvl="1"/>
            <a:r>
              <a:rPr lang="en-US" sz="1200" kern="1200" dirty="0" smtClean="0">
                <a:solidFill>
                  <a:schemeClr val="tx1"/>
                </a:solidFill>
                <a:effectLst/>
                <a:latin typeface="+mn-lt"/>
                <a:ea typeface="+mn-ea"/>
                <a:cs typeface="+mn-cs"/>
              </a:rPr>
              <a:t>Save and pull it up</a:t>
            </a: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are containers that can hold 1 or more views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a:t>
            </a:r>
            <a:r>
              <a:rPr lang="en-US" sz="1200" b="1" kern="1200" dirty="0" smtClean="0">
                <a:solidFill>
                  <a:schemeClr val="tx1"/>
                </a:solidFill>
                <a:effectLst/>
                <a:latin typeface="+mn-lt"/>
                <a:ea typeface="+mn-ea"/>
                <a:cs typeface="+mn-cs"/>
              </a:rPr>
              <a:t>“data-template” to “</a:t>
            </a:r>
            <a:r>
              <a:rPr lang="en-US" sz="1200" b="1" kern="1200" dirty="0" err="1" smtClean="0">
                <a:solidFill>
                  <a:schemeClr val="tx1"/>
                </a:solidFill>
                <a:effectLst/>
                <a:latin typeface="+mn-lt"/>
                <a:ea typeface="+mn-ea"/>
                <a:cs typeface="+mn-cs"/>
              </a:rPr>
              <a:t>headersTemplate</a:t>
            </a:r>
            <a:r>
              <a:rPr lang="en-US" sz="1200" b="1" kern="120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main panel view.</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p>
          <a:p>
            <a:pPr lvl="2"/>
            <a:r>
              <a:rPr lang="en-US" sz="1200" b="1" kern="1200" dirty="0" smtClean="0">
                <a:solidFill>
                  <a:schemeClr val="tx1"/>
                </a:solidFill>
                <a:effectLst/>
                <a:latin typeface="+mn-lt"/>
                <a:ea typeface="+mn-ea"/>
                <a:cs typeface="+mn-cs"/>
              </a:rPr>
              <a:t>(k555)</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And I’ll add another view so we can experiment with the navigation of the </a:t>
            </a:r>
            <a:r>
              <a:rPr lang="en-US" sz="1200" b="0" kern="1200" baseline="0" dirty="0" err="1" smtClean="0">
                <a:solidFill>
                  <a:schemeClr val="tx1"/>
                </a:solidFill>
                <a:effectLst/>
                <a:latin typeface="+mn-lt"/>
                <a:ea typeface="+mn-ea"/>
                <a:cs typeface="+mn-cs"/>
              </a:rPr>
              <a:t>tabstrip</a:t>
            </a:r>
            <a:r>
              <a:rPr lang="en-US" sz="1200" b="0" kern="1200" baseline="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	And we can now navigate between our Main view and the pictures view</a:t>
            </a:r>
            <a:endParaRPr lang="en-US" sz="6600" b="1" kern="1200" dirty="0" smtClean="0">
              <a:solidFill>
                <a:schemeClr val="tx1"/>
              </a:solidFill>
              <a:effectLst/>
              <a:latin typeface="+mn-lt"/>
              <a:ea typeface="+mn-ea"/>
              <a:cs typeface="+mn-cs"/>
            </a:endParaRP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up the presentations,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err="1" smtClean="0"/>
              <a:t>Inc</a:t>
            </a:r>
            <a:endParaRPr lang="en-US" sz="1400" dirty="0" smtClean="0"/>
          </a:p>
          <a:p>
            <a:pPr algn="l"/>
            <a:r>
              <a:rPr lang="en-US" sz="1200" dirty="0" smtClean="0"/>
              <a:t>@keburnell         ·        DotNetDevDude.com</a:t>
            </a:r>
            <a:endParaRPr lang="en-US" sz="120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4778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785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995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438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4140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835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766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308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26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1710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5986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6074"/>
            <a:ext cx="12192000" cy="381199"/>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94177" y="6311900"/>
            <a:ext cx="1067393" cy="457200"/>
          </a:xfrm>
          <a:prstGeom prst="rect">
            <a:avLst/>
          </a:prstGeom>
        </p:spPr>
      </p:pic>
    </p:spTree>
    <p:extLst>
      <p:ext uri="{BB962C8B-B14F-4D97-AF65-F5344CB8AC3E}">
        <p14:creationId xmlns:p14="http://schemas.microsoft.com/office/powerpoint/2010/main" val="3335987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95299" y="1730707"/>
            <a:ext cx="6401405" cy="1470422"/>
          </a:xfrm>
        </p:spPr>
        <p:txBody>
          <a:bodyPr>
            <a:normAutofit fontScale="90000"/>
          </a:bodyPr>
          <a:lstStyle/>
          <a:p>
            <a:pPr algn="ctr"/>
            <a:r>
              <a:rPr lang="en-US" sz="5400" dirty="0"/>
              <a:t>Going Native With Kendo UI Mobile</a:t>
            </a:r>
          </a:p>
        </p:txBody>
      </p:sp>
      <p:sp>
        <p:nvSpPr>
          <p:cNvPr id="2" name="Subtitle 1"/>
          <p:cNvSpPr>
            <a:spLocks noGrp="1"/>
          </p:cNvSpPr>
          <p:nvPr>
            <p:ph type="subTitle" idx="1"/>
          </p:nvPr>
        </p:nvSpPr>
        <p:spPr/>
        <p:txBody>
          <a:bodyPr/>
          <a:lstStyle/>
          <a:p>
            <a:endParaRPr lang="en-US"/>
          </a:p>
        </p:txBody>
      </p:sp>
      <p:pic>
        <p:nvPicPr>
          <p:cNvPr id="8"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90" y="1335721"/>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35687" y="1335721"/>
            <a:ext cx="1807626" cy="215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a:t>
            </a:r>
          </a:p>
          <a:p>
            <a:pPr marL="457200" indent="-457200">
              <a:buFont typeface="Arial" pitchFamily="34" charset="0"/>
              <a:buChar char="•"/>
            </a:pPr>
            <a:r>
              <a:rPr lang="en-US" sz="2400" dirty="0">
                <a:latin typeface="+mn-lt"/>
              </a:rPr>
              <a:t>Form</a:t>
            </a:r>
          </a:p>
          <a:p>
            <a:pPr marL="457200" indent="-457200">
              <a:buFont typeface="Arial" pitchFamily="34" charset="0"/>
              <a:buChar char="•"/>
            </a:pPr>
            <a:r>
              <a:rPr lang="en-US" sz="2400" dirty="0">
                <a:latin typeface="+mn-lt"/>
              </a:rPr>
              <a:t>View</a:t>
            </a:r>
          </a:p>
          <a:p>
            <a:pPr marL="457200" indent="-457200">
              <a:buFont typeface="Arial" pitchFamily="34" charset="0"/>
              <a:buChar char="•"/>
            </a:pPr>
            <a:r>
              <a:rPr lang="en-US" sz="2400" dirty="0" err="1">
                <a:latin typeface="+mn-lt"/>
              </a:rPr>
              <a:t>SplitView</a:t>
            </a:r>
            <a:endParaRPr lang="en-US" sz="2400" dirty="0">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Top of the stack</a:t>
            </a:r>
          </a:p>
          <a:p>
            <a:pPr marL="457200" indent="-457200">
              <a:buFont typeface="Arial" pitchFamily="34" charset="0"/>
              <a:buChar char="•"/>
            </a:pPr>
            <a:r>
              <a:rPr lang="en-US" sz="2400" dirty="0">
                <a:latin typeface="+mn-lt"/>
              </a:rPr>
              <a:t>Initialization</a:t>
            </a:r>
          </a:p>
          <a:p>
            <a:pPr marL="457200" indent="-457200">
              <a:buFont typeface="Arial" pitchFamily="34" charset="0"/>
              <a:buChar char="•"/>
            </a:pPr>
            <a:endParaRPr lang="en-US" sz="2400" dirty="0">
              <a:latin typeface="+mn-lt"/>
            </a:endParaRPr>
          </a:p>
          <a:p>
            <a:pPr marL="457200" indent="-457200">
              <a:buFont typeface="Arial" pitchFamily="34" charset="0"/>
              <a:buChar char="•"/>
            </a:pPr>
            <a:r>
              <a:rPr lang="en-US" sz="2400" dirty="0">
                <a:latin typeface="+mn-lt"/>
              </a:rPr>
              <a:t>App wide configuration</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Navigation</a:t>
            </a:r>
          </a:p>
          <a:p>
            <a:pPr marL="457200" indent="-457200">
              <a:buFont typeface="Arial" pitchFamily="34" charset="0"/>
              <a:buChar char="•"/>
            </a:pPr>
            <a:r>
              <a:rPr lang="en-US" sz="2400" dirty="0">
                <a:latin typeface="+mn-lt"/>
              </a:rPr>
              <a:t>View transitions</a:t>
            </a:r>
          </a:p>
          <a:p>
            <a:pPr marL="457200" indent="-457200">
              <a:buFont typeface="Arial" pitchFamily="34" charset="0"/>
              <a:buChar char="•"/>
            </a:pPr>
            <a:r>
              <a:rPr lang="en-US" sz="2400" dirty="0">
                <a:latin typeface="+mn-lt"/>
              </a:rPr>
              <a:t>Status</a:t>
            </a:r>
          </a:p>
        </p:txBody>
      </p:sp>
      <p:sp>
        <p:nvSpPr>
          <p:cNvPr id="27" name="Rectangle 7170"/>
          <p:cNvSpPr>
            <a:spLocks noChangeArrowheads="1"/>
          </p:cNvSpPr>
          <p:nvPr/>
        </p:nvSpPr>
        <p:spPr bwMode="auto">
          <a:xfrm>
            <a:off x="1627632" y="2226953"/>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5528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7304908"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Single HTML page</a:t>
            </a:r>
          </a:p>
          <a:p>
            <a:pPr marL="457200" indent="-457200">
              <a:buFont typeface="Arial" pitchFamily="34" charset="0"/>
              <a:buChar char="•"/>
            </a:pPr>
            <a:r>
              <a:rPr lang="en-US" sz="2400" dirty="0">
                <a:latin typeface="+mn-lt"/>
              </a:rPr>
              <a:t>One or more Kendo UI mobile views</a:t>
            </a:r>
          </a:p>
          <a:p>
            <a:pPr marL="457200" indent="-457200">
              <a:buFont typeface="Arial" pitchFamily="34" charset="0"/>
              <a:buChar char="•"/>
            </a:pPr>
            <a:r>
              <a:rPr lang="en-US" sz="2400" dirty="0">
                <a:latin typeface="+mn-lt"/>
              </a:rPr>
              <a:t>Linked with Kendo UI navigational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err="1" smtClean="0">
                <a:latin typeface="+mn-lt"/>
              </a:rPr>
              <a:t>hideAddressBar</a:t>
            </a:r>
            <a:endParaRPr lang="en-US" sz="2400" dirty="0">
              <a:latin typeface="+mn-lt"/>
            </a:endParaRPr>
          </a:p>
          <a:p>
            <a:pPr marL="457200" indent="-457200">
              <a:buFont typeface="Arial" pitchFamily="34" charset="0"/>
              <a:buChar char="•"/>
            </a:pPr>
            <a:r>
              <a:rPr lang="en-US" sz="2400" dirty="0">
                <a:latin typeface="+mn-lt"/>
              </a:rPr>
              <a:t>initial</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loading</a:t>
            </a:r>
          </a:p>
          <a:p>
            <a:pPr marL="457200" indent="-457200">
              <a:buFont typeface="Arial" pitchFamily="34" charset="0"/>
              <a:buChar char="•"/>
            </a:pPr>
            <a:r>
              <a:rPr lang="en-US" sz="2400" dirty="0">
                <a:latin typeface="+mn-lt"/>
              </a:rPr>
              <a:t>platform</a:t>
            </a:r>
          </a:p>
          <a:p>
            <a:pPr marL="457200" indent="-457200">
              <a:buFont typeface="Arial" pitchFamily="34" charset="0"/>
              <a:buChar char="•"/>
            </a:pPr>
            <a:r>
              <a:rPr lang="en-US" sz="2400" dirty="0">
                <a:latin typeface="+mn-lt"/>
              </a:rPr>
              <a:t>transition</a:t>
            </a:r>
          </a:p>
        </p:txBody>
      </p:sp>
      <p:sp>
        <p:nvSpPr>
          <p:cNvPr id="8" name="Rectangle 7170"/>
          <p:cNvSpPr>
            <a:spLocks noChangeArrowheads="1"/>
          </p:cNvSpPr>
          <p:nvPr/>
        </p:nvSpPr>
        <p:spPr bwMode="auto">
          <a:xfrm>
            <a:off x="3037954" y="2549771"/>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a:solidFill>
                  <a:srgbClr val="000000"/>
                </a:solidFill>
                <a:latin typeface="Consolas"/>
              </a:rPr>
              <a:t>,</a:t>
            </a:r>
          </a:p>
          <a:p>
            <a:pPr>
              <a:lnSpc>
                <a:spcPct val="107000"/>
              </a:lnSpc>
            </a:pPr>
            <a:r>
              <a:rPr lang="en-US" sz="1400" dirty="0">
                <a:solidFill>
                  <a:srgbClr val="000000"/>
                </a:solidFill>
                <a:latin typeface="Consolas"/>
              </a:rPr>
              <a:t>        initial: </a:t>
            </a:r>
            <a:r>
              <a:rPr lang="en-US" sz="1400" dirty="0">
                <a:solidFill>
                  <a:srgbClr val="800000"/>
                </a:solidFill>
                <a:latin typeface="Consolas"/>
              </a:rPr>
              <a:t>"</a:t>
            </a:r>
            <a:r>
              <a:rPr lang="en-US" sz="1400" dirty="0" err="1">
                <a:solidFill>
                  <a:srgbClr val="800000"/>
                </a:solidFill>
                <a:latin typeface="Consolas"/>
              </a:rPr>
              <a:t>startView</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a:solidFill>
                  <a:srgbClr val="000000"/>
                </a:solidFill>
                <a:latin typeface="Consolas"/>
              </a:rPr>
              <a:t>,</a:t>
            </a:r>
          </a:p>
          <a:p>
            <a:pPr>
              <a:lnSpc>
                <a:spcPct val="107000"/>
              </a:lnSpc>
            </a:pPr>
            <a:r>
              <a:rPr lang="en-US" sz="1400" dirty="0">
                <a:solidFill>
                  <a:srgbClr val="000000"/>
                </a:solidFill>
                <a:latin typeface="Consolas"/>
              </a:rPr>
              <a:t>        platform: </a:t>
            </a:r>
            <a:r>
              <a:rPr lang="en-US" sz="1400" dirty="0">
                <a:solidFill>
                  <a:srgbClr val="800000"/>
                </a:solidFill>
                <a:latin typeface="Consolas"/>
              </a:rPr>
              <a:t>"blackberry"</a:t>
            </a:r>
            <a:r>
              <a:rPr lang="en-US" sz="1400" dirty="0">
                <a:solidFill>
                  <a:srgbClr val="000000"/>
                </a:solidFill>
                <a:latin typeface="Consolas"/>
              </a:rPr>
              <a:t>,</a:t>
            </a:r>
          </a:p>
          <a:p>
            <a:pPr>
              <a:lnSpc>
                <a:spcPct val="107000"/>
              </a:lnSpc>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a:t>
            </a:r>
            <a:r>
              <a:rPr lang="en-US" sz="1400" dirty="0"/>
              <a:t> </a:t>
            </a:r>
            <a:r>
              <a:rPr lang="en-US" sz="1000" kern="100" dirty="0">
                <a:latin typeface="Calibri"/>
                <a:ea typeface="Calibri"/>
                <a:cs typeface="Times New Roman"/>
              </a:rPr>
              <a:t> </a:t>
            </a:r>
          </a:p>
        </p:txBody>
      </p:sp>
      <p:sp>
        <p:nvSpPr>
          <p:cNvPr id="9" name="Rounded Rectangle 8"/>
          <p:cNvSpPr/>
          <p:nvPr/>
        </p:nvSpPr>
        <p:spPr bwMode="auto">
          <a:xfrm>
            <a:off x="3849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849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849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3844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3839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839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 calcmode="lin" valueType="num">
                                      <p:cBhvr additive="base">
                                        <p:cTn id="6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6" presetID="1" presetClass="exit"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838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Share common header and footer</a:t>
            </a:r>
          </a:p>
          <a:p>
            <a:r>
              <a:rPr lang="en-US" sz="2400" kern="0" dirty="0"/>
              <a:t>Define</a:t>
            </a:r>
          </a:p>
          <a:p>
            <a:endParaRPr lang="en-US" sz="2400" kern="0" dirty="0"/>
          </a:p>
          <a:p>
            <a:pPr marL="0" indent="0">
              <a:buNone/>
            </a:pPr>
            <a:endParaRPr lang="en-US" sz="2400" kern="0" dirty="0"/>
          </a:p>
          <a:p>
            <a:pPr marL="0" indent="0">
              <a:buNone/>
            </a:pPr>
            <a:endParaRPr lang="en-US" sz="2400" kern="0" dirty="0"/>
          </a:p>
          <a:p>
            <a:endParaRPr lang="en-US" sz="2400" kern="0" dirty="0"/>
          </a:p>
          <a:p>
            <a:r>
              <a:rPr lang="en-US" sz="2400" kern="0" dirty="0"/>
              <a:t>Assign</a:t>
            </a:r>
          </a:p>
          <a:p>
            <a:pPr marL="400050" lvl="1" indent="0">
              <a:buNone/>
            </a:pPr>
            <a:endParaRPr lang="en-US" sz="2400" kern="0" dirty="0"/>
          </a:p>
        </p:txBody>
      </p:sp>
      <p:sp>
        <p:nvSpPr>
          <p:cNvPr id="16" name="Rectangle 7170"/>
          <p:cNvSpPr>
            <a:spLocks noChangeArrowheads="1"/>
          </p:cNvSpPr>
          <p:nvPr/>
        </p:nvSpPr>
        <p:spPr bwMode="auto">
          <a:xfrm>
            <a:off x="1517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Layout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="footer"&gt;</a:t>
            </a:r>
            <a:r>
              <a:rPr lang="en-US" sz="1400" dirty="0">
                <a:solidFill>
                  <a:srgbClr val="000000"/>
                </a:solidFill>
                <a:latin typeface="Consolas"/>
              </a:rPr>
              <a:t>   </a:t>
            </a:r>
          </a:p>
          <a:p>
            <a:pPr>
              <a:lnSpc>
                <a:spcPct val="115000"/>
              </a:lnSpc>
              <a:defRPr/>
            </a:pPr>
            <a:r>
              <a:rPr lang="en-US" sz="1400" dirty="0">
                <a:solidFill>
                  <a:srgbClr val="0000FF"/>
                </a:solidFill>
                <a:latin typeface="Consolas"/>
              </a:rPr>
              <a:t>    &lt;/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7" name="Rectangle 7170"/>
          <p:cNvSpPr>
            <a:spLocks noChangeArrowheads="1"/>
          </p:cNvSpPr>
          <p:nvPr/>
        </p:nvSpPr>
        <p:spPr bwMode="auto">
          <a:xfrm>
            <a:off x="1517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View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6400"/>
                </a:solidFill>
                <a:latin typeface="Consolas"/>
              </a:rPr>
              <a:t>    &lt;!-- View Content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1566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1947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1940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1580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838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Local</a:t>
            </a:r>
          </a:p>
          <a:p>
            <a:pPr marL="685800" lvl="1"/>
            <a:endParaRPr lang="en-US" sz="2400" kern="0" dirty="0"/>
          </a:p>
          <a:p>
            <a:pPr marL="403027" lvl="1" indent="0">
              <a:buNone/>
            </a:pPr>
            <a:endParaRPr lang="en-US" sz="2400" kern="0" dirty="0"/>
          </a:p>
          <a:p>
            <a:r>
              <a:rPr lang="en-US" sz="2400" kern="0" dirty="0"/>
              <a:t>External</a:t>
            </a:r>
          </a:p>
          <a:p>
            <a:pPr marL="400050" lvl="1" indent="0">
              <a:buNone/>
            </a:pPr>
            <a:endParaRPr lang="en-US" sz="2400" kern="0" dirty="0"/>
          </a:p>
        </p:txBody>
      </p:sp>
      <p:sp>
        <p:nvSpPr>
          <p:cNvPr id="11" name="Rectangle 7170"/>
          <p:cNvSpPr>
            <a:spLocks noChangeArrowheads="1"/>
          </p:cNvSpPr>
          <p:nvPr/>
        </p:nvSpPr>
        <p:spPr bwMode="auto">
          <a:xfrm>
            <a:off x="1550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 &gt;</a:t>
            </a:r>
            <a:r>
              <a:rPr lang="en-US" sz="1400" dirty="0">
                <a:solidFill>
                  <a:srgbClr val="000000"/>
                </a:solidFill>
                <a:latin typeface="Consolas"/>
              </a:rPr>
              <a:t>Next Page</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2" name="Rectangle 7170"/>
          <p:cNvSpPr>
            <a:spLocks noChangeArrowheads="1"/>
          </p:cNvSpPr>
          <p:nvPr/>
        </p:nvSpPr>
        <p:spPr bwMode="auto">
          <a:xfrm>
            <a:off x="1550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906074"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3288358"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4551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838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Animation when moving from one view to another</a:t>
            </a:r>
          </a:p>
          <a:p>
            <a:r>
              <a:rPr lang="en-US" sz="2400" kern="0" dirty="0"/>
              <a:t>Defined on View, navigational widget…or at the app level</a:t>
            </a:r>
          </a:p>
          <a:p>
            <a:endParaRPr lang="en-US" sz="2400" kern="0" dirty="0"/>
          </a:p>
          <a:p>
            <a:endParaRPr lang="en-US" sz="2400" kern="0" dirty="0"/>
          </a:p>
          <a:p>
            <a:pPr marL="0" indent="0">
              <a:buNone/>
            </a:pPr>
            <a:endParaRPr lang="en-US" sz="2400" kern="0" dirty="0"/>
          </a:p>
          <a:p>
            <a:r>
              <a:rPr lang="en-US" sz="2400" kern="0" dirty="0"/>
              <a:t>Slide, Zoom, Fade, and Overlay</a:t>
            </a:r>
          </a:p>
          <a:p>
            <a:r>
              <a:rPr lang="en-US" sz="2400" kern="0" dirty="0"/>
              <a:t>Configure direction (slide, overlay), and reversible (all)</a:t>
            </a:r>
            <a:endParaRPr lang="en-US" sz="24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409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defRPr/>
            </a:pPr>
            <a:endParaRPr lang="en-US" sz="1400" dirty="0">
              <a:solidFill>
                <a:srgbClr val="0000FF"/>
              </a:solidFill>
              <a:latin typeface="Consolas"/>
            </a:endParaRPr>
          </a:p>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p:txBody>
      </p:sp>
      <p:sp>
        <p:nvSpPr>
          <p:cNvPr id="20" name="Rounded Rectangle 19"/>
          <p:cNvSpPr/>
          <p:nvPr/>
        </p:nvSpPr>
        <p:spPr bwMode="auto">
          <a:xfrm>
            <a:off x="4788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5097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838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Built-in loading indicator</a:t>
            </a:r>
          </a:p>
          <a:p>
            <a:r>
              <a:rPr lang="en-US" sz="2400" kern="0" dirty="0"/>
              <a:t>Styled per platform</a:t>
            </a:r>
          </a:p>
        </p:txBody>
      </p:sp>
      <p:sp>
        <p:nvSpPr>
          <p:cNvPr id="8" name="Rectangle 7170"/>
          <p:cNvSpPr>
            <a:spLocks noChangeArrowheads="1"/>
          </p:cNvSpPr>
          <p:nvPr/>
        </p:nvSpPr>
        <p:spPr bwMode="auto">
          <a:xfrm>
            <a:off x="1295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p>
          <a:p>
            <a:pPr>
              <a:lnSpc>
                <a:spcPct val="107000"/>
              </a:lnSpc>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p>
          <a:p>
            <a:pPr>
              <a:lnSpc>
                <a:spcPct val="107000"/>
              </a:lnSpc>
            </a:pP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).bind(</a:t>
            </a:r>
            <a:r>
              <a:rPr lang="en-US" sz="1400" dirty="0">
                <a:solidFill>
                  <a:srgbClr val="800000"/>
                </a:solidFill>
                <a:latin typeface="Consolas"/>
                <a:ea typeface="Calibri"/>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p>
          <a:p>
            <a:pPr>
              <a:lnSpc>
                <a:spcPct val="107000"/>
              </a:lnSpc>
            </a:pPr>
            <a:r>
              <a:rPr lang="en-US" sz="1400" dirty="0">
                <a:solidFill>
                  <a:srgbClr val="000000"/>
                </a:solidFill>
                <a:latin typeface="Consolas"/>
              </a:rPr>
              <a:t>            </a:t>
            </a:r>
            <a:r>
              <a:rPr lang="en-US" sz="1400" dirty="0" err="1">
                <a:solidFill>
                  <a:srgbClr val="000000"/>
                </a:solidFill>
                <a:latin typeface="Consolas"/>
              </a:rPr>
              <a:t>app.showLoading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longRunningProcess</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app.hideLoading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    }); </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p>
          <a:p>
            <a:pPr>
              <a:lnSpc>
                <a:spcPct val="107000"/>
              </a:lnSpc>
            </a:pPr>
            <a:endParaRPr lang="en-US" sz="1400" dirty="0">
              <a:solidFill>
                <a:srgbClr val="0000FF"/>
              </a:solidFill>
              <a:latin typeface="Consolas"/>
              <a:ea typeface="Calibri"/>
            </a:endParaRPr>
          </a:p>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alibri"/>
              <a:ea typeface="Calibri"/>
              <a:cs typeface="Times New Roman"/>
            </a:endParaRPr>
          </a:p>
        </p:txBody>
      </p:sp>
      <p:sp>
        <p:nvSpPr>
          <p:cNvPr id="9" name="Rounded Rectangle 8"/>
          <p:cNvSpPr/>
          <p:nvPr/>
        </p:nvSpPr>
        <p:spPr bwMode="auto">
          <a:xfrm>
            <a:off x="2514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2523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2537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838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Automatic platform specific styling of form elements</a:t>
            </a:r>
          </a:p>
          <a:p>
            <a:r>
              <a:rPr lang="en-US" sz="2400" kern="0" dirty="0"/>
              <a:t>Uses new HTML5 input types</a:t>
            </a:r>
          </a:p>
          <a:p>
            <a:r>
              <a:rPr lang="en-US" sz="2400" kern="0" dirty="0"/>
              <a:t>Supported inputs</a:t>
            </a:r>
          </a:p>
          <a:p>
            <a:pPr marL="452438" lvl="1" indent="0">
              <a:buNone/>
            </a:pPr>
            <a:r>
              <a:rPr lang="en-US" kern="0" dirty="0"/>
              <a:t>-  </a:t>
            </a:r>
            <a:r>
              <a:rPr lang="en-US" sz="2000" kern="0" dirty="0"/>
              <a:t>text</a:t>
            </a:r>
          </a:p>
          <a:p>
            <a:pPr lvl="1">
              <a:buFontTx/>
              <a:buChar char="-"/>
            </a:pPr>
            <a:r>
              <a:rPr lang="en-US" sz="2000" kern="0" dirty="0"/>
              <a:t>password</a:t>
            </a:r>
          </a:p>
          <a:p>
            <a:pPr lvl="1">
              <a:buFontTx/>
              <a:buChar char="-"/>
            </a:pPr>
            <a:r>
              <a:rPr lang="en-US" sz="2000" kern="0" dirty="0"/>
              <a:t>search</a:t>
            </a:r>
          </a:p>
          <a:p>
            <a:pPr lvl="1">
              <a:buFontTx/>
              <a:buChar char="-"/>
            </a:pPr>
            <a:r>
              <a:rPr lang="en-US" sz="2000" kern="0" dirty="0"/>
              <a:t>url</a:t>
            </a:r>
          </a:p>
          <a:p>
            <a:pPr lvl="1">
              <a:buFontTx/>
              <a:buChar char="-"/>
            </a:pPr>
            <a:r>
              <a:rPr lang="en-US" sz="2000" kern="0" dirty="0"/>
              <a:t>email</a:t>
            </a:r>
          </a:p>
          <a:p>
            <a:pPr lvl="1">
              <a:buFontTx/>
              <a:buChar char="-"/>
            </a:pPr>
            <a:r>
              <a:rPr lang="en-US" sz="2000" kern="0" dirty="0"/>
              <a:t>number</a:t>
            </a:r>
          </a:p>
        </p:txBody>
      </p:sp>
      <p:sp>
        <p:nvSpPr>
          <p:cNvPr id="15" name="Rectangle 14"/>
          <p:cNvSpPr/>
          <p:nvPr/>
        </p:nvSpPr>
        <p:spPr>
          <a:xfrm>
            <a:off x="3338600" y="2722989"/>
            <a:ext cx="4572000" cy="1631216"/>
          </a:xfrm>
          <a:prstGeom prst="rect">
            <a:avLst/>
          </a:prstGeom>
        </p:spPr>
        <p:txBody>
          <a:bodyPr>
            <a:spAutoFit/>
          </a:bodyPr>
          <a:lstStyle/>
          <a:p>
            <a:pPr marL="742950" lvl="1" indent="-285750">
              <a:buFontTx/>
              <a:buChar char="-"/>
            </a:pPr>
            <a:r>
              <a:rPr lang="en-US" sz="2000" kern="0" dirty="0" err="1"/>
              <a:t>tel</a:t>
            </a:r>
            <a:endParaRPr lang="en-US" sz="2000" kern="0" dirty="0"/>
          </a:p>
          <a:p>
            <a:pPr marL="742950" lvl="1" indent="-285750">
              <a:buFontTx/>
              <a:buChar char="-"/>
            </a:pPr>
            <a:r>
              <a:rPr lang="en-US" sz="2000" kern="0" dirty="0"/>
              <a:t>file</a:t>
            </a:r>
          </a:p>
          <a:p>
            <a:pPr marL="742950" lvl="1" indent="-285750">
              <a:buFontTx/>
              <a:buChar char="-"/>
            </a:pPr>
            <a:r>
              <a:rPr lang="en-US" sz="2000" kern="0" dirty="0"/>
              <a:t>date</a:t>
            </a:r>
          </a:p>
          <a:p>
            <a:pPr marL="742950" lvl="1" indent="-285750">
              <a:buFontTx/>
              <a:buChar char="-"/>
            </a:pPr>
            <a:r>
              <a:rPr lang="en-US" sz="2000" kern="0" dirty="0"/>
              <a:t>time</a:t>
            </a:r>
          </a:p>
          <a:p>
            <a:pPr marL="742950" lvl="1" indent="-285750">
              <a:buFontTx/>
              <a:buChar char="-"/>
            </a:pPr>
            <a:r>
              <a:rPr lang="en-US" sz="20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838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Represents a screen</a:t>
            </a:r>
          </a:p>
          <a:p>
            <a:r>
              <a:rPr lang="en-US" sz="2400" kern="0" dirty="0"/>
              <a:t>HTML element attributed with data role of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6" name="Rectangle 7170"/>
          <p:cNvSpPr>
            <a:spLocks noChangeArrowheads="1"/>
          </p:cNvSpPr>
          <p:nvPr/>
        </p:nvSpPr>
        <p:spPr bwMode="auto">
          <a:xfrm>
            <a:off x="1551432" y="2286001"/>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Load view remotely via AJAX</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Only content within the first View element is rendered</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11" name="Rectangle 7170"/>
          <p:cNvSpPr>
            <a:spLocks noChangeArrowheads="1"/>
          </p:cNvSpPr>
          <p:nvPr/>
        </p:nvSpPr>
        <p:spPr bwMode="auto">
          <a:xfrm>
            <a:off x="1474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a:solidFill>
                  <a:srgbClr val="0066CC"/>
                </a:solidFill>
                <a:latin typeface="Consolas" pitchFamily="49" charset="0"/>
                <a:cs typeface="Consolas" pitchFamily="49" charset="0"/>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&lt;a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"remoteView.html"</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a:solidFill>
                  <a:srgbClr val="0066CC"/>
                </a:solidFill>
                <a:latin typeface="Consolas" pitchFamily="49" charset="0"/>
                <a:cs typeface="Consolas" pitchFamily="49" charset="0"/>
              </a:rPr>
              <a:t>&gt;</a:t>
            </a:r>
            <a:r>
              <a:rPr lang="en-US" sz="1400" dirty="0">
                <a:solidFill>
                  <a:srgbClr val="42545A"/>
                </a:solidFill>
                <a:latin typeface="Consolas" pitchFamily="49" charset="0"/>
                <a:cs typeface="Consolas" pitchFamily="49" charset="0"/>
              </a:rPr>
              <a:t>Remote View</a:t>
            </a:r>
            <a:r>
              <a:rPr lang="en-US" sz="1400" dirty="0">
                <a:solidFill>
                  <a:srgbClr val="0066CC"/>
                </a:solidFill>
                <a:latin typeface="Consolas" pitchFamily="49" charset="0"/>
                <a:cs typeface="Consolas" pitchFamily="49" charset="0"/>
              </a:rPr>
              <a:t>&lt;/a&gt;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2205699"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1474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a:solidFill>
                  <a:srgbClr val="0000FF"/>
                </a:solidFill>
                <a:latin typeface="Consolas"/>
              </a:rPr>
              <a:t>initRemoteView</a:t>
            </a:r>
            <a:r>
              <a:rPr lang="en-US" sz="1400" dirty="0">
                <a:solidFill>
                  <a:srgbClr val="0000FF"/>
                </a:solidFill>
                <a:latin typeface="Consolas"/>
              </a:rPr>
              <a:t>" &gt;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script in consuming view --&gt;</a:t>
            </a:r>
            <a:endParaRPr lang="en-US" sz="1400" dirty="0">
              <a:solidFill>
                <a:srgbClr val="0000FF"/>
              </a:solidFill>
              <a:latin typeface="Consolas"/>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a:solidFill>
                  <a:srgbClr val="000000"/>
                </a:solidFill>
                <a:latin typeface="Consolas"/>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3697706" y="3443030"/>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Tablet specific view</a:t>
            </a:r>
          </a:p>
          <a:p>
            <a:r>
              <a:rPr lang="en-US" sz="2400" kern="0" dirty="0"/>
              <a:t>Consists of two or more pane widgets</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Should not be nested in a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838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Controls that mimic native UI/UX</a:t>
            </a:r>
          </a:p>
          <a:p>
            <a:r>
              <a:rPr lang="en-US" sz="2400" kern="0" dirty="0"/>
              <a:t>HTML5</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Platform specific look and feel</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pic>
        <p:nvPicPr>
          <p:cNvPr id="5" name="Picture 4"/>
          <p:cNvPicPr>
            <a:picLocks noChangeAspect="1"/>
          </p:cNvPicPr>
          <p:nvPr/>
        </p:nvPicPr>
        <p:blipFill>
          <a:blip r:embed="rId3"/>
          <a:stretch>
            <a:fillRect/>
          </a:stretch>
        </p:blipFill>
        <p:spPr>
          <a:xfrm>
            <a:off x="2237196" y="2667000"/>
            <a:ext cx="1587864" cy="2947416"/>
          </a:xfrm>
          <a:prstGeom prst="rect">
            <a:avLst/>
          </a:prstGeom>
        </p:spPr>
      </p:pic>
      <p:pic>
        <p:nvPicPr>
          <p:cNvPr id="6" name="Picture 5"/>
          <p:cNvPicPr>
            <a:picLocks noChangeAspect="1"/>
          </p:cNvPicPr>
          <p:nvPr/>
        </p:nvPicPr>
        <p:blipFill>
          <a:blip r:embed="rId4"/>
          <a:stretch>
            <a:fillRect/>
          </a:stretch>
        </p:blipFill>
        <p:spPr>
          <a:xfrm>
            <a:off x="4060429" y="2667000"/>
            <a:ext cx="1704724" cy="2947416"/>
          </a:xfrm>
          <a:prstGeom prst="rect">
            <a:avLst/>
          </a:prstGeom>
        </p:spPr>
      </p:pic>
      <p:pic>
        <p:nvPicPr>
          <p:cNvPr id="7" name="Picture 6"/>
          <p:cNvPicPr>
            <a:picLocks noChangeAspect="1"/>
          </p:cNvPicPr>
          <p:nvPr/>
        </p:nvPicPr>
        <p:blipFill>
          <a:blip r:embed="rId5"/>
          <a:stretch>
            <a:fillRect/>
          </a:stretch>
        </p:blipFill>
        <p:spPr>
          <a:xfrm>
            <a:off x="6031374" y="2667001"/>
            <a:ext cx="1704922" cy="2947416"/>
          </a:xfrm>
          <a:prstGeom prst="rect">
            <a:avLst/>
          </a:prstGeom>
        </p:spPr>
      </p:pic>
      <p:sp>
        <p:nvSpPr>
          <p:cNvPr id="9" name="Rounded Rectangle 8"/>
          <p:cNvSpPr/>
          <p:nvPr/>
        </p:nvSpPr>
        <p:spPr bwMode="auto">
          <a:xfrm>
            <a:off x="2208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4020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5987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a:t>Action Sheet</a:t>
            </a:r>
          </a:p>
          <a:p>
            <a:r>
              <a:rPr lang="en-US" sz="2000" kern="0"/>
              <a:t>Button</a:t>
            </a:r>
          </a:p>
          <a:p>
            <a:r>
              <a:rPr lang="en-US" sz="2000" kern="0"/>
              <a:t>ButtonGroup</a:t>
            </a:r>
          </a:p>
          <a:p>
            <a:r>
              <a:rPr lang="en-US" sz="2000" kern="0"/>
              <a:t>ListView</a:t>
            </a:r>
          </a:p>
          <a:p>
            <a:r>
              <a:rPr lang="en-US" sz="2000" kern="0">
                <a:cs typeface="Consolas" panose="020B0609020204030204" pitchFamily="49" charset="0"/>
              </a:rPr>
              <a:t>ModalView</a:t>
            </a:r>
          </a:p>
          <a:p>
            <a:r>
              <a:rPr lang="en-US" sz="2000" kern="0">
                <a:cs typeface="Consolas" panose="020B0609020204030204" pitchFamily="49" charset="0"/>
              </a:rPr>
              <a:t>Navbar</a:t>
            </a:r>
          </a:p>
          <a:p>
            <a:r>
              <a:rPr lang="en-US" sz="2000" kern="0">
                <a:cs typeface="Consolas" panose="020B0609020204030204" pitchFamily="49" charset="0"/>
              </a:rPr>
              <a:t>PopOver (tablet only)</a:t>
            </a:r>
          </a:p>
          <a:p>
            <a:r>
              <a:rPr lang="en-US" sz="2000" kern="0">
                <a:cs typeface="Consolas" panose="020B0609020204030204" pitchFamily="49" charset="0"/>
              </a:rPr>
              <a:t>Scroller</a:t>
            </a:r>
          </a:p>
          <a:p>
            <a:r>
              <a:rPr lang="en-US" sz="2000" kern="0">
                <a:cs typeface="Consolas" panose="020B0609020204030204" pitchFamily="49" charset="0"/>
              </a:rPr>
              <a:t>ScrollView</a:t>
            </a:r>
          </a:p>
          <a:p>
            <a:r>
              <a:rPr lang="en-US" sz="2000" kern="0">
                <a:cs typeface="Consolas" panose="020B0609020204030204" pitchFamily="49" charset="0"/>
              </a:rPr>
              <a:t>Switch</a:t>
            </a:r>
          </a:p>
          <a:p>
            <a:r>
              <a:rPr lang="en-US" sz="2000" kern="0">
                <a:cs typeface="Consolas" panose="020B0609020204030204" pitchFamily="49" charset="0"/>
              </a:rPr>
              <a:t>TabStrip</a:t>
            </a:r>
          </a:p>
          <a:p>
            <a:endParaRPr lang="en-US" sz="2000" kern="0">
              <a:latin typeface="Consolas" panose="020B0609020204030204" pitchFamily="49" charset="0"/>
              <a:cs typeface="Consolas" panose="020B0609020204030204" pitchFamily="49" charset="0"/>
            </a:endParaRPr>
          </a:p>
          <a:p>
            <a:endParaRPr lang="en-US" sz="20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838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a:t>Application</a:t>
            </a:r>
          </a:p>
          <a:p>
            <a:r>
              <a:rPr lang="en-US" sz="2400" kern="0"/>
              <a:t>Views</a:t>
            </a:r>
          </a:p>
          <a:p>
            <a:r>
              <a:rPr lang="en-US" sz="2400" kern="0"/>
              <a:t>Form</a:t>
            </a:r>
          </a:p>
          <a:p>
            <a:r>
              <a:rPr lang="en-US" sz="2400" kern="0"/>
              <a:t>SplitView</a:t>
            </a:r>
          </a:p>
          <a:p>
            <a:r>
              <a:rPr lang="en-US" sz="2400" kern="0"/>
              <a:t>Widgets</a:t>
            </a:r>
          </a:p>
          <a:p>
            <a:endParaRPr lang="en-US" sz="24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a:t>What is Kendo UI?</a:t>
            </a:r>
          </a:p>
          <a:p>
            <a:r>
              <a:rPr lang="en-US" sz="2400" dirty="0"/>
              <a:t>Kendo UI Overview</a:t>
            </a:r>
          </a:p>
          <a:p>
            <a:r>
              <a:rPr lang="en-US" sz="2400" dirty="0"/>
              <a:t>Kendo UI </a:t>
            </a:r>
            <a:r>
              <a:rPr lang="en-US" sz="2400" dirty="0" smtClean="0"/>
              <a:t>Mobile</a:t>
            </a:r>
          </a:p>
          <a:p>
            <a:pPr lvl="1"/>
            <a:r>
              <a:rPr lang="en-US" sz="2000" dirty="0" smtClean="0"/>
              <a:t>Application</a:t>
            </a:r>
          </a:p>
          <a:p>
            <a:pPr lvl="1"/>
            <a:r>
              <a:rPr lang="en-US" sz="2000" dirty="0" smtClean="0"/>
              <a:t>Navigation</a:t>
            </a:r>
          </a:p>
          <a:p>
            <a:pPr lvl="1"/>
            <a:r>
              <a:rPr lang="en-US" sz="2000" dirty="0" smtClean="0"/>
              <a:t>Views</a:t>
            </a:r>
          </a:p>
          <a:p>
            <a:pPr lvl="1"/>
            <a:r>
              <a:rPr lang="en-US" sz="2000" dirty="0" smtClean="0"/>
              <a:t>Widgets</a:t>
            </a:r>
          </a:p>
          <a:p>
            <a:pPr lvl="1"/>
            <a:endParaRPr lang="en-US" sz="20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838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a:t>
            </a:r>
            <a:r>
              <a:rPr lang="en-US" sz="2400" kern="0" dirty="0" err="1"/>
              <a:t>GoingNativeWithKendoUIMobile</a:t>
            </a:r>
            <a:endParaRPr lang="en-US" sz="2400" kern="0" dirty="0"/>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838200" y="1690688"/>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cs typeface="Arial" pitchFamily="34" charset="0"/>
              </a:rPr>
              <a:t>JavaScript framework for building modern interactive web applications</a:t>
            </a:r>
          </a:p>
          <a:p>
            <a:pPr marL="457200" indent="-457200">
              <a:buFont typeface="Arial" pitchFamily="34" charset="0"/>
              <a:buChar char="•"/>
            </a:pPr>
            <a:r>
              <a:rPr lang="en-US" sz="2400" dirty="0">
                <a:latin typeface="+mn-lt"/>
                <a:cs typeface="Arial" pitchFamily="34" charset="0"/>
              </a:rPr>
              <a:t>Collection of script files and resources (styles, images, etc.)</a:t>
            </a:r>
          </a:p>
          <a:p>
            <a:pPr marL="457200" indent="-457200">
              <a:buFont typeface="Arial" pitchFamily="34" charset="0"/>
              <a:buChar char="•"/>
            </a:pPr>
            <a:r>
              <a:rPr lang="en-US" sz="2400" dirty="0">
                <a:latin typeface="+mn-lt"/>
                <a:cs typeface="Arial" pitchFamily="34" charset="0"/>
              </a:rPr>
              <a:t>Leverages</a:t>
            </a:r>
          </a:p>
          <a:p>
            <a:pPr marL="940506" lvl="1" indent="-457200" algn="l">
              <a:buFont typeface="Arial" pitchFamily="34" charset="0"/>
              <a:buChar char="•"/>
            </a:pPr>
            <a:r>
              <a:rPr lang="en-US" sz="2000" dirty="0">
                <a:solidFill>
                  <a:schemeClr val="tx1"/>
                </a:solidFill>
                <a:latin typeface="+mn-lt"/>
                <a:cs typeface="Arial" pitchFamily="34" charset="0"/>
              </a:rPr>
              <a:t>JavaScript</a:t>
            </a:r>
          </a:p>
          <a:p>
            <a:pPr marL="940506" lvl="1" indent="-457200" algn="l">
              <a:buFont typeface="Arial" pitchFamily="34" charset="0"/>
              <a:buChar char="•"/>
            </a:pPr>
            <a:r>
              <a:rPr lang="en-US" sz="2000" dirty="0">
                <a:solidFill>
                  <a:schemeClr val="tx1"/>
                </a:solidFill>
                <a:latin typeface="+mn-lt"/>
                <a:cs typeface="Arial" pitchFamily="34" charset="0"/>
              </a:rPr>
              <a:t>HTML5</a:t>
            </a:r>
          </a:p>
          <a:p>
            <a:pPr marL="940506" lvl="1" indent="-457200" algn="l">
              <a:buFont typeface="Arial" pitchFamily="34" charset="0"/>
              <a:buChar char="•"/>
            </a:pPr>
            <a:r>
              <a:rPr lang="en-US" sz="2000" dirty="0">
                <a:solidFill>
                  <a:schemeClr val="tx1"/>
                </a:solidFill>
                <a:latin typeface="+mn-lt"/>
                <a:cs typeface="Arial" pitchFamily="34" charset="0"/>
              </a:rPr>
              <a:t>CSS3</a:t>
            </a:r>
          </a:p>
          <a:p>
            <a:pPr marL="940506" lvl="1" indent="-457200" algn="l">
              <a:buFont typeface="Arial" pitchFamily="34" charset="0"/>
              <a:buChar char="•"/>
            </a:pPr>
            <a:r>
              <a:rPr lang="en-US" sz="2000" dirty="0">
                <a:solidFill>
                  <a:schemeClr val="tx1"/>
                </a:solidFill>
                <a:latin typeface="+mn-lt"/>
                <a:cs typeface="Arial" pitchFamily="34" charset="0"/>
              </a:rPr>
              <a:t>jQuery</a:t>
            </a:r>
          </a:p>
          <a:p>
            <a:pPr lvl="2"/>
            <a:endParaRPr lang="en-US"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050" y="3962571"/>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705" y="3886370"/>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090" y="4043533"/>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9450" y="3938588"/>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838200" y="1412543"/>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Widgets</a:t>
            </a:r>
          </a:p>
          <a:p>
            <a:pPr marL="342900" indent="-342900">
              <a:buFont typeface="Arial" pitchFamily="34" charset="0"/>
              <a:buChar char="•"/>
            </a:pPr>
            <a:r>
              <a:rPr lang="en-US" sz="2400" dirty="0">
                <a:latin typeface="+mn-lt"/>
              </a:rPr>
              <a:t>Mobile Application Framework</a:t>
            </a: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Framework</a:t>
            </a:r>
          </a:p>
          <a:p>
            <a:pPr marL="342900" indent="-342900">
              <a:buFont typeface="Arial" pitchFamily="34" charset="0"/>
              <a:buChar char="•"/>
            </a:pPr>
            <a:r>
              <a:rPr lang="en-US" sz="24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838200" y="1439839"/>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All the tools in one package</a:t>
            </a:r>
          </a:p>
          <a:p>
            <a:pPr marL="342900" indent="-342900">
              <a:buFont typeface="Arial" pitchFamily="34" charset="0"/>
              <a:buChar char="•"/>
            </a:pPr>
            <a:r>
              <a:rPr lang="en-US" sz="2400" dirty="0">
                <a:latin typeface="+mn-lt"/>
              </a:rPr>
              <a:t>Fast</a:t>
            </a:r>
          </a:p>
          <a:p>
            <a:pPr marL="342900" indent="-342900">
              <a:buFont typeface="Arial" pitchFamily="34" charset="0"/>
              <a:buChar char="•"/>
            </a:pPr>
            <a:r>
              <a:rPr lang="en-US" sz="24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466844" y="150808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4" name="Text Placeholder 4"/>
          <p:cNvSpPr txBox="1">
            <a:spLocks/>
          </p:cNvSpPr>
          <p:nvPr/>
        </p:nvSpPr>
        <p:spPr>
          <a:xfrm>
            <a:off x="657344" y="162600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a:latin typeface="+mn-lt"/>
              </a:rPr>
              <a:t>             </a:t>
            </a:r>
            <a:r>
              <a:rPr lang="en-US" sz="2400" dirty="0" smtClean="0">
                <a:latin typeface="+mn-lt"/>
              </a:rPr>
              <a:t>    7.0 </a:t>
            </a:r>
            <a:r>
              <a:rPr lang="en-US" sz="2400" dirty="0">
                <a:latin typeface="+mn-lt"/>
              </a:rPr>
              <a:t>+</a:t>
            </a:r>
          </a:p>
          <a:p>
            <a:endParaRPr lang="en-US" sz="2400" dirty="0">
              <a:latin typeface="+mn-lt"/>
            </a:endParaRPr>
          </a:p>
          <a:p>
            <a:r>
              <a:rPr lang="en-US" sz="2400" dirty="0">
                <a:latin typeface="+mn-lt"/>
              </a:rPr>
              <a:t>             </a:t>
            </a:r>
            <a:r>
              <a:rPr lang="en-US" sz="2400" dirty="0" smtClean="0">
                <a:latin typeface="+mn-lt"/>
              </a:rPr>
              <a:t>  10.0 </a:t>
            </a:r>
            <a:r>
              <a:rPr lang="en-US" sz="2400" dirty="0">
                <a:latin typeface="+mn-lt"/>
              </a:rPr>
              <a:t>+</a:t>
            </a:r>
          </a:p>
          <a:p>
            <a:pPr marL="57150"/>
            <a:endParaRPr lang="en-US" sz="2400" dirty="0">
              <a:latin typeface="+mn-lt"/>
            </a:endParaRPr>
          </a:p>
          <a:p>
            <a:r>
              <a:rPr lang="en-US" sz="2400" dirty="0">
                <a:latin typeface="+mn-lt"/>
              </a:rPr>
              <a:t>              </a:t>
            </a:r>
            <a:r>
              <a:rPr lang="en-US" sz="2400" dirty="0" smtClean="0">
                <a:latin typeface="+mn-lt"/>
              </a:rPr>
              <a:t>  All </a:t>
            </a:r>
            <a:r>
              <a:rPr lang="en-US" sz="2400" dirty="0">
                <a:latin typeface="+mn-lt"/>
              </a:rPr>
              <a:t>versions</a:t>
            </a:r>
          </a:p>
          <a:p>
            <a:pPr marL="57150"/>
            <a:endParaRPr lang="en-US" sz="2400" dirty="0">
              <a:latin typeface="+mn-lt"/>
            </a:endParaRPr>
          </a:p>
          <a:p>
            <a:r>
              <a:rPr lang="en-US" sz="2400" dirty="0">
                <a:latin typeface="+mn-lt"/>
              </a:rPr>
              <a:t>              </a:t>
            </a:r>
            <a:r>
              <a:rPr lang="en-US" sz="2400" dirty="0" smtClean="0">
                <a:latin typeface="+mn-lt"/>
              </a:rPr>
              <a:t> 10.0 </a:t>
            </a:r>
            <a:r>
              <a:rPr lang="en-US" sz="2400" dirty="0">
                <a:latin typeface="+mn-lt"/>
              </a:rPr>
              <a:t>+</a:t>
            </a:r>
          </a:p>
          <a:p>
            <a:pPr marL="57150"/>
            <a:endParaRPr lang="en-US" sz="2400" dirty="0">
              <a:latin typeface="+mn-lt"/>
            </a:endParaRPr>
          </a:p>
          <a:p>
            <a:pPr defTabSz="60325"/>
            <a:r>
              <a:rPr lang="en-US" sz="2400" dirty="0">
                <a:latin typeface="+mn-lt"/>
              </a:rPr>
              <a:t>             			</a:t>
            </a:r>
            <a:r>
              <a:rPr lang="en-US" sz="2400" dirty="0" smtClean="0">
                <a:latin typeface="+mn-lt"/>
              </a:rPr>
              <a:t>  4.0 </a:t>
            </a:r>
            <a:r>
              <a:rPr lang="en-US" sz="2400" dirty="0">
                <a:latin typeface="+mn-lt"/>
              </a:rPr>
              <a:t>+</a:t>
            </a:r>
          </a:p>
          <a:p>
            <a:endParaRPr lang="en-US" sz="2400" dirty="0">
              <a:latin typeface="+mn-lt"/>
            </a:endParaRPr>
          </a:p>
          <a:p>
            <a:endParaRPr lang="en-US" sz="24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113" y="147360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696" y="242645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4973" y="331182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5484" y="414794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7505" y="505098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838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Mobile development toolset</a:t>
            </a:r>
          </a:p>
          <a:p>
            <a:pPr marL="457200" indent="-457200">
              <a:buFont typeface="Arial" pitchFamily="34" charset="0"/>
              <a:buChar char="•"/>
            </a:pPr>
            <a:r>
              <a:rPr lang="en-US" sz="2400" dirty="0">
                <a:latin typeface="+mn-lt"/>
              </a:rPr>
              <a:t>HTML5 powered (data-”dash”)</a:t>
            </a:r>
          </a:p>
          <a:p>
            <a:pPr marL="457200" indent="-457200">
              <a:buFont typeface="Arial" pitchFamily="34" charset="0"/>
              <a:buChar char="•"/>
            </a:pPr>
            <a:r>
              <a:rPr lang="en-US" sz="2400" dirty="0">
                <a:latin typeface="+mn-lt"/>
              </a:rPr>
              <a:t>Native look, feel, and user experience</a:t>
            </a:r>
          </a:p>
          <a:p>
            <a:pPr marL="457200" indent="-457200">
              <a:buFont typeface="Arial" pitchFamily="34" charset="0"/>
              <a:buChar char="•"/>
            </a:pPr>
            <a:r>
              <a:rPr lang="en-US" sz="2400" dirty="0">
                <a:latin typeface="+mn-lt"/>
              </a:rPr>
              <a:t>Kinetic scrolling</a:t>
            </a:r>
          </a:p>
          <a:p>
            <a:pPr marL="457200" indent="-457200">
              <a:buFont typeface="Arial" pitchFamily="34" charset="0"/>
              <a:buChar char="•"/>
            </a:pPr>
            <a:r>
              <a:rPr lang="en-US" sz="2400" dirty="0">
                <a:latin typeface="+mn-lt"/>
              </a:rPr>
              <a:t>Automatic layout system</a:t>
            </a:r>
          </a:p>
          <a:p>
            <a:pPr marL="457200" indent="-457200">
              <a:buFont typeface="Arial" pitchFamily="34" charset="0"/>
              <a:buChar char="•"/>
            </a:pPr>
            <a:r>
              <a:rPr lang="en-US" sz="2400" dirty="0">
                <a:latin typeface="+mn-lt"/>
              </a:rPr>
              <a:t>Application framework</a:t>
            </a:r>
          </a:p>
          <a:p>
            <a:pPr marL="457200" indent="-457200">
              <a:buFont typeface="Arial" pitchFamily="34" charset="0"/>
              <a:buChar char="•"/>
            </a:pPr>
            <a:r>
              <a:rPr lang="en-US" sz="2400" dirty="0">
                <a:latin typeface="+mn-lt"/>
              </a:rPr>
              <a:t>Phone and tablet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MyCustom16x9</Template>
  <TotalTime>724</TotalTime>
  <Words>6897</Words>
  <Application>Microsoft Office PowerPoint</Application>
  <PresentationFormat>Widescreen</PresentationFormat>
  <Paragraphs>642</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Segoe UI Light</vt:lpstr>
      <vt:lpstr>Tekton Pro</vt:lpstr>
      <vt:lpstr>Times New Roman</vt:lpstr>
      <vt:lpstr>MyCustom16x9</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83</cp:revision>
  <dcterms:created xsi:type="dcterms:W3CDTF">2012-08-07T14:11:22Z</dcterms:created>
  <dcterms:modified xsi:type="dcterms:W3CDTF">2012-08-21T15:15:52Z</dcterms:modified>
</cp:coreProperties>
</file>