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>
  <p:sldMasterIdLst>
    <p:sldMasterId id="2147483773" r:id="rId1"/>
  </p:sldMasterIdLst>
  <p:notesMasterIdLst>
    <p:notesMasterId r:id="rId30"/>
  </p:notesMasterIdLst>
  <p:handoutMasterIdLst>
    <p:handoutMasterId r:id="rId31"/>
  </p:handoutMasterIdLst>
  <p:sldIdLst>
    <p:sldId id="724" r:id="rId2"/>
    <p:sldId id="725" r:id="rId3"/>
    <p:sldId id="726" r:id="rId4"/>
    <p:sldId id="730" r:id="rId5"/>
    <p:sldId id="729" r:id="rId6"/>
    <p:sldId id="728" r:id="rId7"/>
    <p:sldId id="727" r:id="rId8"/>
    <p:sldId id="2457" r:id="rId9"/>
    <p:sldId id="2461" r:id="rId10"/>
    <p:sldId id="732" r:id="rId11"/>
    <p:sldId id="2460" r:id="rId12"/>
    <p:sldId id="2464" r:id="rId13"/>
    <p:sldId id="2455" r:id="rId14"/>
    <p:sldId id="2456" r:id="rId15"/>
    <p:sldId id="2467" r:id="rId16"/>
    <p:sldId id="2468" r:id="rId17"/>
    <p:sldId id="2454" r:id="rId18"/>
    <p:sldId id="2463" r:id="rId19"/>
    <p:sldId id="2462" r:id="rId20"/>
    <p:sldId id="2465" r:id="rId21"/>
    <p:sldId id="2470" r:id="rId22"/>
    <p:sldId id="2471" r:id="rId23"/>
    <p:sldId id="2473" r:id="rId24"/>
    <p:sldId id="2472" r:id="rId25"/>
    <p:sldId id="2477" r:id="rId26"/>
    <p:sldId id="2476" r:id="rId27"/>
    <p:sldId id="2479" r:id="rId28"/>
    <p:sldId id="2480" r:id="rId29"/>
  </p:sldIdLst>
  <p:sldSz cx="12192000" cy="6858000"/>
  <p:notesSz cx="7315200" cy="9601200"/>
  <p:defaultTextStyle>
    <a:defPPr>
      <a:defRPr lang="en-US"/>
    </a:defPPr>
    <a:lvl1pPr marL="0" algn="l" defTabSz="8294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4726" algn="l" defTabSz="8294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9452" algn="l" defTabSz="8294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44178" algn="l" defTabSz="8294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58904" algn="l" defTabSz="8294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73631" algn="l" defTabSz="8294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88357" algn="l" defTabSz="8294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03083" algn="l" defTabSz="8294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17809" algn="l" defTabSz="8294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פרק 8 - הגנה בשכבת הרשת" id="{38523AB0-BC3B-46F3-B741-D364FA63DBE3}">
          <p14:sldIdLst>
            <p14:sldId id="724"/>
            <p14:sldId id="725"/>
            <p14:sldId id="726"/>
            <p14:sldId id="730"/>
            <p14:sldId id="729"/>
            <p14:sldId id="728"/>
            <p14:sldId id="727"/>
            <p14:sldId id="2457"/>
            <p14:sldId id="2461"/>
            <p14:sldId id="732"/>
            <p14:sldId id="2460"/>
            <p14:sldId id="2464"/>
            <p14:sldId id="2455"/>
            <p14:sldId id="2456"/>
            <p14:sldId id="2467"/>
            <p14:sldId id="2468"/>
            <p14:sldId id="2454"/>
            <p14:sldId id="2463"/>
            <p14:sldId id="2462"/>
            <p14:sldId id="2465"/>
            <p14:sldId id="2470"/>
            <p14:sldId id="2471"/>
            <p14:sldId id="2473"/>
            <p14:sldId id="2472"/>
            <p14:sldId id="2477"/>
            <p14:sldId id="2476"/>
            <p14:sldId id="2479"/>
            <p14:sldId id="2480"/>
          </p14:sldIdLst>
        </p14:section>
        <p14:section name="old slides" id="{5D82EA9B-AFF2-4125-BC66-3874E112AB6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4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76" userDrawn="1">
          <p15:clr>
            <a:srgbClr val="A4A3A4"/>
          </p15:clr>
        </p15:guide>
        <p15:guide id="2" pos="2378" userDrawn="1">
          <p15:clr>
            <a:srgbClr val="A4A3A4"/>
          </p15:clr>
        </p15:guide>
        <p15:guide id="3" orient="horz" pos="3025" userDrawn="1">
          <p15:clr>
            <a:srgbClr val="A4A3A4"/>
          </p15:clr>
        </p15:guide>
        <p15:guide id="4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 Biham" initials="EB" lastIdx="1" clrIdx="0"/>
  <p:cmAuthor id="2" name="Amichai Shulman" initials="AS" lastIdx="1" clrIdx="1">
    <p:extLst>
      <p:ext uri="{19B8F6BF-5375-455C-9EA6-DF929625EA0E}">
        <p15:presenceInfo xmlns:p15="http://schemas.microsoft.com/office/powerpoint/2012/main" userId="Amichai Shul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3CFA3C"/>
    <a:srgbClr val="FF9966"/>
    <a:srgbClr val="CCCCFF"/>
    <a:srgbClr val="FFFF66"/>
    <a:srgbClr val="F4FBCD"/>
    <a:srgbClr val="FF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37" autoAdjust="0"/>
    <p:restoredTop sz="89857" autoAdjust="0"/>
  </p:normalViewPr>
  <p:slideViewPr>
    <p:cSldViewPr>
      <p:cViewPr varScale="1">
        <p:scale>
          <a:sx n="102" d="100"/>
          <a:sy n="102" d="100"/>
        </p:scale>
        <p:origin x="240" y="114"/>
      </p:cViewPr>
      <p:guideLst>
        <p:guide orient="horz" pos="1872"/>
        <p:guide pos="348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55878"/>
    </p:cViewPr>
  </p:sorterViewPr>
  <p:notesViewPr>
    <p:cSldViewPr>
      <p:cViewPr varScale="1">
        <p:scale>
          <a:sx n="51" d="100"/>
          <a:sy n="51" d="100"/>
        </p:scale>
        <p:origin x="-1992" y="-96"/>
      </p:cViewPr>
      <p:guideLst>
        <p:guide orient="horz" pos="3376"/>
        <p:guide pos="2378"/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741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904875"/>
            <a:ext cx="5499100" cy="3094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wrap="square" lIns="0" tIns="0" rIns="0" bIns="0" anchor="ctr" anchorCtr="0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6797" y="4299284"/>
            <a:ext cx="5232683" cy="3435803"/>
          </a:xfrm>
          <a:prstGeom prst="rect">
            <a:avLst/>
          </a:prstGeom>
        </p:spPr>
        <p:txBody>
          <a:bodyPr wrap="square" lIns="0" tIns="0" rIns="0" bIns="0" anchorCtr="0"/>
          <a:lstStyle/>
          <a:p>
            <a:pPr lvl="0"/>
            <a:r>
              <a:rPr lang="en-US"/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338083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829452" rtl="0" eaLnBrk="1" latinLnBrk="0" hangingPunct="1">
      <a:defRPr sz="2200" kern="0">
        <a:solidFill>
          <a:srgbClr val="000000"/>
        </a:solidFill>
        <a:latin typeface="Thorndale"/>
        <a:ea typeface="+mn-ea"/>
        <a:cs typeface="+mn-cs"/>
      </a:defRPr>
    </a:lvl1pPr>
    <a:lvl2pPr marL="414726" algn="l" defTabSz="8294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29452" algn="l" defTabSz="8294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44178" algn="l" defTabSz="8294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58904" algn="l" defTabSz="8294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73631" algn="l" defTabSz="8294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88357" algn="l" defTabSz="8294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03083" algn="l" defTabSz="8294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17809" algn="l" defTabSz="8294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780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996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pPr marL="0" marR="0" lvl="0" indent="0" algn="l" defTabSz="8294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all fields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041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447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r>
              <a:rPr lang="en-US" dirty="0"/>
              <a:t>Who is doing IPsec </a:t>
            </a:r>
            <a:r>
              <a:rPr lang="en-US"/>
              <a:t>in each case?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5323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r>
              <a:rPr lang="en-US" dirty="0"/>
              <a:t>Triangle is where we look and see the packet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7180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4484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4875"/>
            <a:ext cx="5499100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72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r>
              <a:rPr lang="en-US" dirty="0"/>
              <a:t>SP is also a firewall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872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r>
              <a:rPr lang="en-US" dirty="0"/>
              <a:t>SAD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0934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77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8321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6095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r>
              <a:rPr lang="en-US" dirty="0"/>
              <a:t>SP is also a firewall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0221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r>
              <a:rPr lang="en-US" dirty="0"/>
              <a:t>SP is also a firewall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0530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r>
              <a:rPr lang="en-US" dirty="0"/>
              <a:t>SP is also a firewall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6091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r>
              <a:rPr lang="en-US" dirty="0"/>
              <a:t>https://security.stackexchange.com/questions/35036/different-performance-of-openssl-speed-on-the-same-hardware-with-aes-256-evp-an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053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8940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093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835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11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09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913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30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pPr algn="r" rtl="1"/>
            <a:r>
              <a:rPr lang="he-IL" dirty="0"/>
              <a:t>יתרון ארכיטקטוני – לא חלק ממערכת ההפעלה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708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pPr algn="r" rtl="1"/>
            <a:r>
              <a:rPr lang="he-IL" dirty="0"/>
              <a:t>הגדרת הפרוטוקול של </a:t>
            </a:r>
            <a:r>
              <a:rPr lang="en-US" dirty="0"/>
              <a:t>TLS</a:t>
            </a:r>
            <a:r>
              <a:rPr lang="he-IL" dirty="0"/>
              <a:t> (חתימה באמצעות מפתחות סימטריים) לא מספקת אי-הכחשה.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371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r>
              <a:rPr lang="en-US" dirty="0"/>
              <a:t>Why encryption? To protect confidentiality (sniffing)</a:t>
            </a:r>
          </a:p>
          <a:p>
            <a:r>
              <a:rPr lang="en-US" dirty="0"/>
              <a:t>Why authentication? To protect from packet manipulation</a:t>
            </a:r>
          </a:p>
          <a:p>
            <a:r>
              <a:rPr lang="en-US" dirty="0"/>
              <a:t>Why replay-protection? To protect non-TCP retransmission (UDP)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3349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906463"/>
            <a:ext cx="5497513" cy="309245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146793" y="4299278"/>
            <a:ext cx="5232683" cy="3436127"/>
          </a:xfrm>
          <a:ln/>
        </p:spPr>
        <p:txBody>
          <a:bodyPr wrap="square" lIns="0" tIns="0" rIns="0" bIns="0" anchorCtr="0"/>
          <a:lstStyle/>
          <a:p>
            <a:r>
              <a:rPr lang="en-US" dirty="0"/>
              <a:t>Explain all fields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502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קף פתיח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181" y="1"/>
            <a:ext cx="12306167" cy="6854063"/>
          </a:xfrm>
          <a:prstGeom prst="rect">
            <a:avLst/>
          </a:prstGeom>
          <a:noFill/>
          <a:ln w="19050">
            <a:solidFill>
              <a:schemeClr val="accent4"/>
            </a:solidFill>
            <a:miter lim="800000"/>
            <a:headEnd/>
            <a:tailEnd/>
          </a:ln>
        </p:spPr>
      </p:pic>
      <p:sp>
        <p:nvSpPr>
          <p:cNvPr id="14" name="כותרת משנה 2"/>
          <p:cNvSpPr txBox="1">
            <a:spLocks/>
          </p:cNvSpPr>
          <p:nvPr/>
        </p:nvSpPr>
        <p:spPr>
          <a:xfrm>
            <a:off x="6057899" y="1772816"/>
            <a:ext cx="4896544" cy="576064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he-IL" sz="1600" b="1" dirty="0">
                <a:solidFill>
                  <a:srgbClr val="0F0F0F"/>
                </a:solidFill>
              </a:rPr>
              <a:t>הפקולטה למדעי המחשב</a:t>
            </a:r>
          </a:p>
          <a:p>
            <a:pPr rtl="1"/>
            <a:r>
              <a:rPr lang="he-IL" sz="1600" b="1" dirty="0">
                <a:solidFill>
                  <a:srgbClr val="0F0F0F"/>
                </a:solidFill>
              </a:rPr>
              <a:t>הטכניון</a:t>
            </a:r>
            <a:endParaRPr lang="he-IL" sz="1600" dirty="0">
              <a:solidFill>
                <a:srgbClr val="0F0F0F"/>
              </a:solidFill>
            </a:endParaRPr>
          </a:p>
        </p:txBody>
      </p:sp>
      <p:pic>
        <p:nvPicPr>
          <p:cNvPr id="16" name="Picture 2" descr="E:\cs_logo_cyberd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896" y="352091"/>
            <a:ext cx="1630064" cy="14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מציין מיקום תוכן 21"/>
          <p:cNvSpPr>
            <a:spLocks noGrp="1"/>
          </p:cNvSpPr>
          <p:nvPr>
            <p:ph sz="quarter" idx="10" hasCustomPrompt="1"/>
          </p:nvPr>
        </p:nvSpPr>
        <p:spPr>
          <a:xfrm>
            <a:off x="6139755" y="2348880"/>
            <a:ext cx="4934645" cy="2736304"/>
          </a:xfrm>
        </p:spPr>
        <p:txBody>
          <a:bodyPr>
            <a:normAutofit/>
          </a:bodyPr>
          <a:lstStyle>
            <a:lvl1pPr marL="0" marR="0" indent="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000" b="1">
                <a:solidFill>
                  <a:srgbClr val="002060"/>
                </a:solidFill>
                <a:cs typeface="+mn-cs"/>
              </a:defRPr>
            </a:lvl1pPr>
            <a:lvl2pPr marL="195933" indent="0" algn="ctr">
              <a:buNone/>
              <a:defRPr lang="he-IL" sz="4400" b="1" kern="1200" dirty="0">
                <a:solidFill>
                  <a:srgbClr val="0000FF"/>
                </a:solidFill>
                <a:latin typeface="Thorndale" charset="0"/>
                <a:ea typeface="+mn-ea"/>
                <a:cs typeface="+mn-cs"/>
              </a:defRPr>
            </a:lvl2pPr>
          </a:lstStyle>
          <a:p>
            <a:pPr marL="391867" marR="0" lvl="1" indent="-195934" algn="ctr" defTabSz="829452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800" dirty="0">
                <a:solidFill>
                  <a:srgbClr val="002060"/>
                </a:solidFill>
                <a:latin typeface="Century Gothic" pitchFamily="34" charset="0"/>
                <a:cs typeface="+mn-cs"/>
              </a:rPr>
              <a:t>לחץ לערוך שם מקצוע</a:t>
            </a:r>
            <a:endParaRPr lang="he-IL" dirty="0"/>
          </a:p>
        </p:txBody>
      </p:sp>
      <p:sp>
        <p:nvSpPr>
          <p:cNvPr id="28" name="מציין מיקום תוכן 27"/>
          <p:cNvSpPr>
            <a:spLocks noGrp="1"/>
          </p:cNvSpPr>
          <p:nvPr>
            <p:ph sz="quarter" idx="13" hasCustomPrompt="1"/>
          </p:nvPr>
        </p:nvSpPr>
        <p:spPr>
          <a:xfrm>
            <a:off x="6056394" y="4998101"/>
            <a:ext cx="4895849" cy="720080"/>
          </a:xfrm>
        </p:spPr>
        <p:txBody>
          <a:bodyPr>
            <a:normAutofit/>
          </a:bodyPr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 u="none" baseline="0">
                <a:solidFill>
                  <a:schemeClr val="tx1"/>
                </a:solidFill>
              </a:defRPr>
            </a:lvl1pPr>
          </a:lstStyle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1600" b="1" dirty="0">
                <a:solidFill>
                  <a:srgbClr val="0F0F0F"/>
                </a:solidFill>
              </a:rPr>
              <a:t>לחץ לערוך שם המרצה</a:t>
            </a:r>
            <a:endParaRPr lang="en-US" sz="1600" b="1" dirty="0">
              <a:solidFill>
                <a:srgbClr val="0F0F0F"/>
              </a:solidFill>
            </a:endParaRPr>
          </a:p>
        </p:txBody>
      </p:sp>
      <p:sp>
        <p:nvSpPr>
          <p:cNvPr id="30" name="מציין מיקום תוכן 29"/>
          <p:cNvSpPr>
            <a:spLocks noGrp="1"/>
          </p:cNvSpPr>
          <p:nvPr>
            <p:ph sz="quarter" idx="14" hasCustomPrompt="1"/>
          </p:nvPr>
        </p:nvSpPr>
        <p:spPr>
          <a:xfrm>
            <a:off x="6017083" y="5580745"/>
            <a:ext cx="4762500" cy="526827"/>
          </a:xfrm>
        </p:spPr>
        <p:txBody>
          <a:bodyPr>
            <a:noAutofit/>
          </a:bodyPr>
          <a:lstStyle>
            <a:lvl1pPr marL="0" indent="0" algn="r" rtl="1">
              <a:buFont typeface="+mj-lt"/>
              <a:buNone/>
              <a:defRPr sz="15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he-IL" dirty="0"/>
              <a:t>לחץ לערוך זכויות יוצרים</a:t>
            </a:r>
          </a:p>
        </p:txBody>
      </p:sp>
      <p:sp>
        <p:nvSpPr>
          <p:cNvPr id="32" name="מציין מיקום תוכן 31"/>
          <p:cNvSpPr>
            <a:spLocks noGrp="1"/>
          </p:cNvSpPr>
          <p:nvPr>
            <p:ph sz="quarter" idx="15" hasCustomPrompt="1"/>
          </p:nvPr>
        </p:nvSpPr>
        <p:spPr>
          <a:xfrm>
            <a:off x="335360" y="6489710"/>
            <a:ext cx="5952067" cy="338181"/>
          </a:xfrm>
        </p:spPr>
        <p:txBody>
          <a:bodyPr>
            <a:noAutofit/>
          </a:bodyPr>
          <a:lstStyle>
            <a:lvl1pPr marL="0" indent="0" algn="l">
              <a:buFont typeface="+mj-lt"/>
              <a:buNone/>
              <a:defRPr sz="15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he-IL" dirty="0"/>
              <a:t>לחץ לערוך סמסטר</a:t>
            </a:r>
          </a:p>
        </p:txBody>
      </p:sp>
      <p:sp>
        <p:nvSpPr>
          <p:cNvPr id="34" name="מציין מיקום תוכן 33"/>
          <p:cNvSpPr>
            <a:spLocks noGrp="1"/>
          </p:cNvSpPr>
          <p:nvPr>
            <p:ph sz="quarter" idx="16" hasCustomPrompt="1"/>
          </p:nvPr>
        </p:nvSpPr>
        <p:spPr>
          <a:xfrm rot="16200000">
            <a:off x="-2757621" y="3196827"/>
            <a:ext cx="6131903" cy="525131"/>
          </a:xfrm>
        </p:spPr>
        <p:txBody>
          <a:bodyPr>
            <a:noAutofit/>
          </a:bodyPr>
          <a:lstStyle>
            <a:lvl1pPr marL="0" indent="0" algn="l" rtl="0">
              <a:buFont typeface="+mj-lt"/>
              <a:buNone/>
              <a:defRPr sz="15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he-IL" dirty="0"/>
              <a:t>לחץ לערוך שם קורס באנגלית ומספר </a:t>
            </a:r>
            <a:r>
              <a:rPr lang="he-IL" dirty="0" err="1"/>
              <a:t>קןרס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20016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2960" y="1143001"/>
            <a:ext cx="4884480" cy="441454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1760" y="1143001"/>
            <a:ext cx="4884480" cy="441454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 וטבל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19200"/>
            <a:ext cx="10972800" cy="4648200"/>
          </a:xfrm>
        </p:spPr>
        <p:txBody>
          <a:bodyPr/>
          <a:lstStyle/>
          <a:p>
            <a:pPr lvl="0"/>
            <a:r>
              <a:rPr lang="he-IL" noProof="0" dirty="0"/>
              <a:t>לחץ על הסמל כדי להוסיף טבלה</a:t>
            </a:r>
            <a:endParaRPr lang="en-US" noProof="0" dirty="0"/>
          </a:p>
        </p:txBody>
      </p:sp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30096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, טקסט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464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464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8804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ותרת משנה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טקסט 4"/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930166"/>
            <a:ext cx="11785600" cy="593834"/>
          </a:xfrm>
        </p:spPr>
        <p:txBody>
          <a:bodyPr>
            <a:normAutofit/>
          </a:bodyPr>
          <a:lstStyle>
            <a:lvl1pPr marL="97967" indent="0" algn="ctr" defTabSz="829452" rtl="1" eaLnBrk="1" latinLnBrk="0" hangingPunct="1">
              <a:buNone/>
              <a:defRPr lang="he-IL" sz="2800" b="1" u="none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he-IL" dirty="0"/>
              <a:t>לחץ כאן לכותרת משנה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932133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קף ריק ונסתר בין פרק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טקסט 4"/>
          <p:cNvSpPr>
            <a:spLocks noGrp="1"/>
          </p:cNvSpPr>
          <p:nvPr>
            <p:ph type="body" sz="quarter" idx="10" hasCustomPrompt="1"/>
          </p:nvPr>
        </p:nvSpPr>
        <p:spPr>
          <a:xfrm>
            <a:off x="74407" y="3657600"/>
            <a:ext cx="11785600" cy="990600"/>
          </a:xfrm>
        </p:spPr>
        <p:txBody>
          <a:bodyPr>
            <a:noAutofit/>
          </a:bodyPr>
          <a:lstStyle>
            <a:lvl1pPr marL="97967" indent="0" algn="ctr" defTabSz="829452" rtl="1" eaLnBrk="1" latinLnBrk="0" hangingPunct="1">
              <a:buNone/>
              <a:defRPr lang="he-IL" sz="1200" b="1" u="none" kern="0" baseline="0" dirty="0" smtClean="0">
                <a:solidFill>
                  <a:schemeClr val="bg1">
                    <a:lumMod val="50000"/>
                  </a:schemeClr>
                </a:solidFill>
                <a:latin typeface="Miriam" panose="020B0502050101010101" pitchFamily="34" charset="-79"/>
                <a:ea typeface="+mj-ea"/>
                <a:cs typeface="Miriam" panose="020B0502050101010101" pitchFamily="34" charset="-79"/>
              </a:defRPr>
            </a:lvl1pPr>
          </a:lstStyle>
          <a:p>
            <a:pPr lvl="0"/>
            <a:r>
              <a:rPr lang="en-US" dirty="0"/>
              <a:t>נ</a:t>
            </a:r>
            <a:r>
              <a:rPr lang="he-IL" dirty="0"/>
              <a:t>ועד להפריד בין פרקים, </a:t>
            </a:r>
            <a:r>
              <a:rPr lang="en-US" dirty="0"/>
              <a:t>כ</a:t>
            </a:r>
            <a:r>
              <a:rPr lang="he-IL" dirty="0"/>
              <a:t>ך שמספר הדף הראשון בפרק הבא יהיה כפולה של 100, כלומר מספר הפרק כפול 100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>
            <a:off x="76200" y="1981200"/>
            <a:ext cx="11905653" cy="795741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e-IL" dirty="0"/>
              <a:t>שקף זה נותר ריק </a:t>
            </a:r>
            <a:r>
              <a:rPr lang="en-US" dirty="0"/>
              <a:t>ו</a:t>
            </a:r>
            <a:r>
              <a:rPr lang="he-IL" dirty="0"/>
              <a:t>נסתר בכוונה</a:t>
            </a:r>
          </a:p>
        </p:txBody>
      </p:sp>
      <p:sp>
        <p:nvSpPr>
          <p:cNvPr id="3" name="מלבן 2"/>
          <p:cNvSpPr/>
          <p:nvPr userDrawn="1"/>
        </p:nvSpPr>
        <p:spPr>
          <a:xfrm>
            <a:off x="691179" y="838200"/>
            <a:ext cx="10820400" cy="51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06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ת נושא חד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7760" y="2015349"/>
            <a:ext cx="11796480" cy="1817471"/>
          </a:xfrm>
        </p:spPr>
        <p:txBody>
          <a:bodyPr/>
          <a:lstStyle>
            <a:lvl1pPr rtl="1">
              <a:defRPr sz="5400" u="none">
                <a:solidFill>
                  <a:schemeClr val="tx2">
                    <a:lumMod val="75000"/>
                  </a:schemeClr>
                </a:solidFill>
                <a:latin typeface="+mj-lt"/>
                <a:cs typeface="+mj-cs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62925" y="3901946"/>
            <a:ext cx="11885432" cy="898654"/>
          </a:xfrm>
        </p:spPr>
        <p:txBody>
          <a:bodyPr anchor="ctr"/>
          <a:lstStyle>
            <a:lvl1pPr marL="97967" indent="0" algn="ctr" defTabSz="829452" rtl="1" eaLnBrk="1" latinLnBrk="0" hangingPunct="1">
              <a:buNone/>
              <a:defRPr lang="en-US" sz="4400" b="1" u="none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פרק חד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760" y="1335021"/>
            <a:ext cx="11796480" cy="1817471"/>
          </a:xfrm>
        </p:spPr>
        <p:txBody>
          <a:bodyPr/>
          <a:lstStyle>
            <a:lvl1pPr rtl="1">
              <a:defRPr sz="5400" u="none">
                <a:solidFill>
                  <a:schemeClr val="tx2">
                    <a:lumMod val="75000"/>
                  </a:schemeClr>
                </a:solidFill>
                <a:latin typeface="+mj-lt"/>
                <a:cs typeface="+mj-cs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150" y="3221618"/>
            <a:ext cx="11874911" cy="898654"/>
          </a:xfrm>
        </p:spPr>
        <p:txBody>
          <a:bodyPr anchor="ctr"/>
          <a:lstStyle>
            <a:lvl1pPr marL="97967" indent="0" algn="ctr" defTabSz="829452" rtl="1" eaLnBrk="1" latinLnBrk="0" hangingPunct="1">
              <a:buNone/>
              <a:defRPr lang="en-US" sz="4400" b="1" u="none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10" hasCustomPrompt="1"/>
          </p:nvPr>
        </p:nvSpPr>
        <p:spPr>
          <a:xfrm>
            <a:off x="842881" y="525655"/>
            <a:ext cx="10321921" cy="760400"/>
          </a:xfrm>
        </p:spPr>
        <p:txBody>
          <a:bodyPr/>
          <a:lstStyle>
            <a:lvl1pPr marL="97967" indent="0">
              <a:buNone/>
              <a:defRPr sz="44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+mj-cs"/>
              </a:defRPr>
            </a:lvl1pPr>
            <a:lvl2pPr marL="522490" indent="0">
              <a:buNone/>
              <a:defRPr/>
            </a:lvl2pPr>
          </a:lstStyle>
          <a:p>
            <a:pPr lvl="0"/>
            <a:r>
              <a:rPr lang="he-IL" dirty="0"/>
              <a:t>לחץ להוסיף מספר פרק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00504"/>
            <a:ext cx="10820400" cy="5071697"/>
          </a:xfrm>
        </p:spPr>
        <p:txBody>
          <a:bodyPr>
            <a:normAutofit/>
          </a:bodyPr>
          <a:lstStyle>
            <a:lvl1pPr algn="just">
              <a:defRPr sz="2800"/>
            </a:lvl1pPr>
            <a:lvl2pPr algn="just">
              <a:defRPr sz="2400"/>
            </a:lvl2pPr>
            <a:lvl3pPr marL="1322568" indent="-342900" algn="just">
              <a:buSzPct val="89000"/>
              <a:buFont typeface="Courier New" panose="02070309020205020404" pitchFamily="49" charset="0"/>
              <a:buChar char="o"/>
              <a:defRPr sz="2000"/>
            </a:lvl3pPr>
            <a:lvl4pPr algn="just">
              <a:defRPr sz="2000"/>
            </a:lvl4pPr>
            <a:lvl5pPr algn="just">
              <a:defRPr sz="20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תוכן - L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00504"/>
            <a:ext cx="10820400" cy="5071697"/>
          </a:xfrm>
        </p:spPr>
        <p:txBody>
          <a:bodyPr>
            <a:normAutofit/>
          </a:bodyPr>
          <a:lstStyle>
            <a:lvl1pPr algn="just" rtl="0">
              <a:defRPr sz="2800"/>
            </a:lvl1pPr>
            <a:lvl2pPr algn="just" rtl="0">
              <a:defRPr sz="2400"/>
            </a:lvl2pPr>
            <a:lvl3pPr marL="1322568" indent="-342900" algn="just" rtl="0">
              <a:buSzPct val="89000"/>
              <a:buFont typeface="Courier New" panose="02070309020205020404" pitchFamily="49" charset="0"/>
              <a:buChar char="o"/>
              <a:defRPr sz="2000"/>
            </a:lvl3pPr>
            <a:lvl4pPr algn="just" rtl="0">
              <a:defRPr sz="2000"/>
            </a:lvl4pPr>
            <a:lvl5pPr algn="just" rtl="0">
              <a:defRPr sz="2000"/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19249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, כותרת משנה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טקסט 4"/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930166"/>
            <a:ext cx="11785600" cy="593834"/>
          </a:xfrm>
        </p:spPr>
        <p:txBody>
          <a:bodyPr>
            <a:normAutofit/>
          </a:bodyPr>
          <a:lstStyle>
            <a:lvl1pPr marL="97967" indent="0" algn="ctr" defTabSz="829452" rtl="1" eaLnBrk="1" latinLnBrk="0" hangingPunct="1">
              <a:buNone/>
              <a:defRPr lang="he-IL" sz="2800" b="1" u="none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he-IL" dirty="0"/>
              <a:t>לחץ כאן לכותרת משנה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10820400" cy="4724400"/>
          </a:xfrm>
        </p:spPr>
        <p:txBody>
          <a:bodyPr>
            <a:normAutofit/>
          </a:bodyPr>
          <a:lstStyle>
            <a:lvl1pPr algn="just">
              <a:defRPr sz="2800"/>
            </a:lvl1pPr>
            <a:lvl2pPr algn="just">
              <a:defRPr sz="2400"/>
            </a:lvl2pPr>
            <a:lvl3pPr marL="1322568" indent="-342900" algn="just">
              <a:buSzPct val="89000"/>
              <a:buFont typeface="Courier New" panose="02070309020205020404" pitchFamily="49" charset="0"/>
              <a:buChar char="o"/>
              <a:defRPr sz="2000"/>
            </a:lvl3pPr>
            <a:lvl4pPr algn="just">
              <a:defRPr sz="2000"/>
            </a:lvl4pPr>
            <a:lvl5pPr algn="just">
              <a:defRPr sz="20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32533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54559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960" y="1392627"/>
            <a:ext cx="4886400" cy="580380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960" y="1973007"/>
            <a:ext cx="4886400" cy="35845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17920" y="1392627"/>
            <a:ext cx="4888320" cy="58038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17920" y="1973007"/>
            <a:ext cx="4888320" cy="35845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>
                <a:lumMod val="40000"/>
                <a:lumOff val="60000"/>
              </a:schemeClr>
            </a:gs>
            <a:gs pos="99000">
              <a:schemeClr val="bg1">
                <a:lumMod val="10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7268" y="6411136"/>
            <a:ext cx="10847160" cy="338554"/>
          </a:xfrm>
          <a:prstGeom prst="rect">
            <a:avLst/>
          </a:prstGeom>
          <a:solidFill>
            <a:schemeClr val="bg2">
              <a:lumMod val="90000"/>
              <a:alpha val="41000"/>
            </a:schemeClr>
          </a:solidFill>
          <a:ln w="0">
            <a:noFill/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 anchorCtr="1">
            <a:spAutoFit/>
          </a:bodyPr>
          <a:lstStyle/>
          <a:p>
            <a:endParaRPr lang="en-US" sz="2200" dirty="0">
              <a:latin typeface="Times New Roman" charset="0"/>
            </a:endParaRPr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138703" y="144679"/>
            <a:ext cx="11905653" cy="7957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rmAutofit/>
          </a:bodyPr>
          <a:lstStyle/>
          <a:p>
            <a:r>
              <a:rPr lang="he-IL" dirty="0"/>
              <a:t>לחץ כדי להוסיף כותרת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77268" y="1084736"/>
            <a:ext cx="10843030" cy="51163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dirty="0"/>
              <a:t>Click to edit the outline text format</a:t>
            </a:r>
          </a:p>
          <a:p>
            <a:pPr lvl="1"/>
            <a:r>
              <a:rPr lang="en-US" dirty="0"/>
              <a:t>Second Outline Level</a:t>
            </a:r>
          </a:p>
          <a:p>
            <a:pPr lvl="2"/>
            <a:r>
              <a:rPr lang="en-US" dirty="0"/>
              <a:t>Third Outline Level</a:t>
            </a:r>
          </a:p>
          <a:p>
            <a:pPr lvl="3"/>
            <a:r>
              <a:rPr lang="en-US" dirty="0"/>
              <a:t>Fourth Outline Level</a:t>
            </a:r>
          </a:p>
          <a:p>
            <a:pPr lvl="4"/>
            <a:r>
              <a:rPr lang="en-US" dirty="0"/>
              <a:t>Fifth Outline Level</a:t>
            </a:r>
          </a:p>
          <a:p>
            <a:pPr lvl="5"/>
            <a:r>
              <a:rPr lang="en-US" dirty="0"/>
              <a:t>Sixth Outline Level</a:t>
            </a:r>
          </a:p>
          <a:p>
            <a:pPr lvl="6"/>
            <a:r>
              <a:rPr lang="en-US" dirty="0"/>
              <a:t>Seventh Outline Level</a:t>
            </a:r>
          </a:p>
          <a:p>
            <a:pPr lvl="7"/>
            <a:r>
              <a:rPr lang="en-US" dirty="0"/>
              <a:t>Eighth Outline Level</a:t>
            </a:r>
          </a:p>
          <a:p>
            <a:pPr lvl="8"/>
            <a:r>
              <a:rPr lang="en-US" dirty="0"/>
              <a:t>Ninth Outline Level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646080" y="6401472"/>
            <a:ext cx="4888320" cy="364359"/>
          </a:xfrm>
          <a:prstGeom prst="rect">
            <a:avLst/>
          </a:prstGeom>
        </p:spPr>
        <p:txBody>
          <a:bodyPr vert="horz" lIns="82945" tIns="41473" rIns="82945" bIns="41473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sz="1200" dirty="0"/>
              <a:t>© הגנה</a:t>
            </a:r>
            <a:r>
              <a:rPr lang="he-IL" sz="1200" baseline="0" dirty="0"/>
              <a:t> </a:t>
            </a:r>
            <a:r>
              <a:rPr lang="he-IL" sz="1200" dirty="0"/>
              <a:t>ברשתות – </a:t>
            </a:r>
            <a:r>
              <a:rPr lang="en-US" sz="1200" dirty="0"/>
              <a:t>א</a:t>
            </a:r>
            <a:r>
              <a:rPr lang="he-IL" sz="1200" dirty="0"/>
              <a:t>ביב תשפ"א</a:t>
            </a:r>
            <a:endParaRPr lang="en-US" sz="1200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859896" y="6414172"/>
            <a:ext cx="720265" cy="364359"/>
          </a:xfrm>
          <a:prstGeom prst="rect">
            <a:avLst/>
          </a:prstGeom>
        </p:spPr>
        <p:txBody>
          <a:bodyPr vert="horz" lIns="82945" tIns="41473" rIns="82945" bIns="41473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he-IL" sz="1200" baseline="0" dirty="0"/>
              <a:t> </a:t>
            </a:r>
            <a:fld id="{D47B4376-EEFB-4559-99DA-C3C8E11BE20F}" type="slidenum">
              <a:rPr lang="he-IL" sz="1200" baseline="0" smtClean="0"/>
              <a:pPr algn="l" rtl="0"/>
              <a:t>‹#›</a:t>
            </a:fld>
            <a:endParaRPr lang="en-US" sz="1200" dirty="0"/>
          </a:p>
        </p:txBody>
      </p:sp>
      <p:pic>
        <p:nvPicPr>
          <p:cNvPr id="11" name="Picture 2" descr="https://upload.wikimedia.org/wikipedia/he/thumb/b/b1/Technion_%E2%80%93_Israel_Institute_of_Technology_Symbol-H.png/640px-Technion_%E2%80%93_Israel_Institute_of_Technology_Symbol-H.png"/>
          <p:cNvPicPr>
            <a:picLocks noChangeAspect="1" noChangeArrowheads="1"/>
          </p:cNvPicPr>
          <p:nvPr/>
        </p:nvPicPr>
        <p:blipFill rotWithShape="1">
          <a:blip r:embed="rId1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746" y="6311370"/>
            <a:ext cx="375223" cy="4305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Footer Placeholder 4"/>
          <p:cNvSpPr txBox="1">
            <a:spLocks/>
          </p:cNvSpPr>
          <p:nvPr/>
        </p:nvSpPr>
        <p:spPr>
          <a:xfrm>
            <a:off x="9880319" y="6415315"/>
            <a:ext cx="1376640" cy="364359"/>
          </a:xfrm>
          <a:prstGeom prst="rect">
            <a:avLst/>
          </a:prstGeom>
        </p:spPr>
        <p:txBody>
          <a:bodyPr vert="horz" lIns="82945" tIns="41473" rIns="82945" bIns="41473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99E63FFB-F90E-4A61-A6EC-A14C2674FFEF}" type="datetime13">
              <a:rPr lang="he-IL" sz="1200" smtClean="0"/>
              <a:t>02.01.2022</a:t>
            </a:fld>
            <a:endParaRPr lang="en-US" sz="1200" dirty="0"/>
          </a:p>
        </p:txBody>
      </p:sp>
      <p:pic>
        <p:nvPicPr>
          <p:cNvPr id="18" name="Picture 2" descr="E:\cs_logo_black.png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298" y="6242173"/>
            <a:ext cx="566101" cy="4867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6" r:id="rId2"/>
    <p:sldLayoutId id="2147483775" r:id="rId3"/>
    <p:sldLayoutId id="2147483777" r:id="rId4"/>
    <p:sldLayoutId id="2147483788" r:id="rId5"/>
    <p:sldLayoutId id="2147483778" r:id="rId6"/>
    <p:sldLayoutId id="2147483779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0" r:id="rId13"/>
    <p:sldLayoutId id="2147483789" r:id="rId14"/>
  </p:sldLayoutIdLst>
  <p:hf sldNum="0" hdr="0" ftr="0" dt="0"/>
  <p:txStyles>
    <p:titleStyle>
      <a:lvl1pPr algn="ctr" defTabSz="829452" rtl="1" eaLnBrk="1" latinLnBrk="0" hangingPunct="1">
        <a:buNone/>
        <a:defRPr sz="4000" b="1" u="none" kern="0" baseline="0">
          <a:solidFill>
            <a:srgbClr val="0047FF"/>
          </a:solidFill>
          <a:latin typeface="Eras Demi ITC" panose="020B0805030504020804" pitchFamily="34" charset="0"/>
          <a:ea typeface="+mj-ea"/>
          <a:cs typeface="+mn-cs"/>
        </a:defRPr>
      </a:lvl1pPr>
    </p:titleStyle>
    <p:bodyStyle>
      <a:lvl1pPr marL="324000" indent="-252000" algn="r" defTabSz="829452" rtl="1" eaLnBrk="1" latinLnBrk="0" hangingPunct="1">
        <a:spcBef>
          <a:spcPts val="600"/>
        </a:spcBef>
        <a:buClrTx/>
        <a:buChar char="•"/>
        <a:defRPr sz="2800" u="none" kern="0">
          <a:solidFill>
            <a:srgbClr val="000000"/>
          </a:solidFill>
          <a:latin typeface="Tahoma"/>
          <a:ea typeface="+mn-ea"/>
          <a:cs typeface="+mn-cs"/>
        </a:defRPr>
      </a:lvl1pPr>
      <a:lvl2pPr marL="865390" indent="-342900" algn="r" defTabSz="829452" rtl="1" eaLnBrk="1" latinLnBrk="0" hangingPunct="1">
        <a:buClrTx/>
        <a:buFont typeface="Wingdings" panose="05000000000000000000" pitchFamily="2" charset="2"/>
        <a:buChar char="§"/>
        <a:defRPr sz="2400" u="none" kern="0" spc="0">
          <a:solidFill>
            <a:srgbClr val="000000"/>
          </a:solidFill>
          <a:latin typeface="Tahoma"/>
          <a:ea typeface="+mn-ea"/>
          <a:cs typeface="+mn-cs"/>
        </a:defRPr>
      </a:lvl2pPr>
      <a:lvl3pPr marL="979668" indent="195934" algn="r" defTabSz="829452" rtl="1" eaLnBrk="1" latinLnBrk="0" hangingPunct="1">
        <a:buClr>
          <a:srgbClr val="000000"/>
        </a:buClr>
        <a:buSzPct val="80000"/>
        <a:buFont typeface="Courier New" panose="02070309020205020404" pitchFamily="49" charset="0"/>
        <a:buChar char="o"/>
        <a:defRPr sz="2000" u="none" kern="0" spc="0">
          <a:solidFill>
            <a:srgbClr val="000000"/>
          </a:solidFill>
          <a:latin typeface="Tahoma"/>
          <a:ea typeface="+mn-ea"/>
          <a:cs typeface="+mn-cs"/>
        </a:defRPr>
      </a:lvl3pPr>
      <a:lvl4pPr marL="1371535" indent="195934" algn="r" defTabSz="829452" rtl="1" eaLnBrk="1" latinLnBrk="0" hangingPunct="1">
        <a:buClr>
          <a:schemeClr val="tx1">
            <a:lumMod val="75000"/>
            <a:lumOff val="25000"/>
          </a:schemeClr>
        </a:buClr>
        <a:buSzPct val="50000"/>
        <a:buFont typeface="Wingdings" panose="05000000000000000000" pitchFamily="2" charset="2"/>
        <a:buChar char="q"/>
        <a:defRPr sz="2000" u="none" kern="0" spc="0">
          <a:solidFill>
            <a:srgbClr val="000000"/>
          </a:solidFill>
          <a:latin typeface="Tahoma"/>
          <a:ea typeface="+mn-ea"/>
          <a:cs typeface="+mn-cs"/>
        </a:defRPr>
      </a:lvl4pPr>
      <a:lvl5pPr marL="1763402" indent="195934" algn="r" defTabSz="829452" rtl="1" eaLnBrk="1" latinLnBrk="0" hangingPunct="1">
        <a:buClr>
          <a:srgbClr val="E6E6E6"/>
        </a:buClr>
        <a:buSzPct val="45000"/>
        <a:buFont typeface="StarSymbol"/>
        <a:buChar char="●"/>
        <a:defRPr sz="2000" u="none" kern="0" spc="0">
          <a:solidFill>
            <a:srgbClr val="000000"/>
          </a:solidFill>
          <a:latin typeface="Tahoma"/>
          <a:ea typeface="+mn-ea"/>
          <a:cs typeface="+mn-cs"/>
        </a:defRPr>
      </a:lvl5pPr>
      <a:lvl6pPr marL="2155270" indent="195934" algn="r" defTabSz="829452" rtl="1" eaLnBrk="1" latinLnBrk="0" hangingPunct="1">
        <a:buClr>
          <a:srgbClr val="E6E6E6"/>
        </a:buClr>
        <a:buSzPct val="45000"/>
        <a:buFont typeface="StarSymbol"/>
        <a:buChar char="●"/>
        <a:defRPr sz="2000" u="none" kern="0" spc="0">
          <a:solidFill>
            <a:srgbClr val="000000"/>
          </a:solidFill>
          <a:latin typeface="Tahoma"/>
          <a:ea typeface="+mn-ea"/>
          <a:cs typeface="+mn-cs"/>
        </a:defRPr>
      </a:lvl6pPr>
      <a:lvl7pPr marL="2547137" indent="195934" algn="r" defTabSz="829452" rtl="1" eaLnBrk="1" latinLnBrk="0" hangingPunct="1">
        <a:buClr>
          <a:srgbClr val="E6E6E6"/>
        </a:buClr>
        <a:buSzPct val="45000"/>
        <a:buFont typeface="StarSymbol"/>
        <a:buChar char="●"/>
        <a:defRPr sz="2000" u="none" kern="0" spc="0">
          <a:solidFill>
            <a:srgbClr val="000000"/>
          </a:solidFill>
          <a:latin typeface="Tahoma"/>
          <a:ea typeface="+mn-ea"/>
          <a:cs typeface="+mn-cs"/>
        </a:defRPr>
      </a:lvl7pPr>
      <a:lvl8pPr marL="2939004" indent="195934" algn="r" defTabSz="829452" rtl="1" eaLnBrk="1" latinLnBrk="0" hangingPunct="1">
        <a:buClr>
          <a:srgbClr val="E6E6E6"/>
        </a:buClr>
        <a:buSzPct val="45000"/>
        <a:buFont typeface="StarSymbol"/>
        <a:buChar char="●"/>
        <a:defRPr sz="2000" u="none" kern="0" spc="0">
          <a:solidFill>
            <a:srgbClr val="000000"/>
          </a:solidFill>
          <a:latin typeface="Tahoma"/>
          <a:ea typeface="+mn-ea"/>
          <a:cs typeface="+mn-cs"/>
        </a:defRPr>
      </a:lvl8pPr>
      <a:lvl9pPr marL="3330871" indent="195934" algn="r" defTabSz="829452" rtl="1" eaLnBrk="1" latinLnBrk="0" hangingPunct="1">
        <a:buClr>
          <a:srgbClr val="E6E6E6"/>
        </a:buClr>
        <a:buSzPct val="45000"/>
        <a:buFont typeface="StarSymbol"/>
        <a:buChar char="●"/>
        <a:defRPr sz="2000" u="none" kern="0" spc="0">
          <a:solidFill>
            <a:srgbClr val="000000"/>
          </a:solidFill>
          <a:latin typeface="Tahoma"/>
          <a:ea typeface="+mn-ea"/>
          <a:cs typeface="+mn-cs"/>
        </a:defRPr>
      </a:lvl9pPr>
    </p:bodyStyle>
    <p:otherStyle>
      <a:defPPr>
        <a:defRPr lang="en-US"/>
      </a:defPPr>
      <a:lvl1pPr marL="0" algn="r" defTabSz="829452" rtl="1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r" defTabSz="829452" rtl="1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r" defTabSz="829452" rtl="1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r" defTabSz="829452" rtl="1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r" defTabSz="829452" rtl="1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r" defTabSz="829452" rtl="1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r" defTabSz="829452" rtl="1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r" defTabSz="829452" rtl="1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r" defTabSz="829452" rtl="1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1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/>
              <a:t>הגנה בשכבת הרשת</a:t>
            </a:r>
            <a:endParaRPr lang="en-US" dirty="0"/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IPsec</a:t>
            </a:r>
            <a:endParaRPr lang="he-IL" dirty="0"/>
          </a:p>
        </p:txBody>
      </p:sp>
      <p:sp>
        <p:nvSpPr>
          <p:cNvPr id="6" name="מציין מיקום טקסט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/>
              <a:t>פרק 8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160" y="2787104"/>
            <a:ext cx="2764800" cy="340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797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2490" lvl="1" indent="0" rtl="0">
              <a:buNone/>
            </a:pPr>
            <a:r>
              <a:rPr lang="en-US" dirty="0">
                <a:solidFill>
                  <a:schemeClr val="tx1"/>
                </a:solidFill>
              </a:rPr>
              <a:t>Modifying source/destination IPs is common</a:t>
            </a:r>
          </a:p>
          <a:p>
            <a:pPr lvl="1" rtl="0"/>
            <a:r>
              <a:rPr lang="en-US" dirty="0">
                <a:solidFill>
                  <a:schemeClr val="tx1"/>
                </a:solidFill>
              </a:rPr>
              <a:t>Network address translation (NAT) modifies </a:t>
            </a:r>
            <a:r>
              <a:rPr lang="en-US" dirty="0" err="1">
                <a:solidFill>
                  <a:schemeClr val="tx1"/>
                </a:solidFill>
              </a:rPr>
              <a:t>srcIP</a:t>
            </a:r>
            <a:endParaRPr lang="en-US" dirty="0">
              <a:solidFill>
                <a:schemeClr val="tx1"/>
              </a:solidFill>
            </a:endParaRPr>
          </a:p>
          <a:p>
            <a:pPr lvl="1" rtl="0"/>
            <a:r>
              <a:rPr lang="en-US" dirty="0">
                <a:solidFill>
                  <a:schemeClr val="tx1"/>
                </a:solidFill>
              </a:rPr>
              <a:t>Load balancing modifies </a:t>
            </a:r>
            <a:r>
              <a:rPr lang="en-US" dirty="0" err="1">
                <a:solidFill>
                  <a:schemeClr val="tx1"/>
                </a:solidFill>
              </a:rPr>
              <a:t>dstIP</a:t>
            </a:r>
            <a:endParaRPr lang="en-US" dirty="0">
              <a:solidFill>
                <a:schemeClr val="tx1"/>
              </a:solidFill>
            </a:endParaRPr>
          </a:p>
          <a:p>
            <a:pPr marL="979668" lvl="2" indent="0" rtl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 rtl="0"/>
            <a:r>
              <a:rPr lang="en-US" dirty="0">
                <a:solidFill>
                  <a:schemeClr val="tx1"/>
                </a:solidFill>
              </a:rPr>
              <a:t>But, AH prevents IP modifications!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AH is less common?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AD9F2-738B-4931-AD5F-C636BFEB3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590800"/>
            <a:ext cx="3967162" cy="258603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3CAA3-5FE3-40A8-8061-80E0A2AA8D15}"/>
              </a:ext>
            </a:extLst>
          </p:cNvPr>
          <p:cNvSpPr/>
          <p:nvPr/>
        </p:nvSpPr>
        <p:spPr>
          <a:xfrm>
            <a:off x="7243762" y="2590800"/>
            <a:ext cx="4114800" cy="685800"/>
          </a:xfrm>
          <a:prstGeom prst="roundRect">
            <a:avLst/>
          </a:prstGeom>
          <a:solidFill>
            <a:srgbClr val="FF0000">
              <a:alpha val="22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9868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 protocol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>
          <a:xfrm>
            <a:off x="3386649" y="1819651"/>
            <a:ext cx="5513951" cy="658206"/>
            <a:chOff x="1293" y="1013"/>
            <a:chExt cx="3827" cy="456"/>
          </a:xfrm>
        </p:grpSpPr>
        <p:sp>
          <p:nvSpPr>
            <p:cNvPr id="31203" name="Rectangle 1"/>
            <p:cNvSpPr/>
            <p:nvPr/>
          </p:nvSpPr>
          <p:spPr>
            <a:xfrm>
              <a:off x="1293" y="1120"/>
              <a:ext cx="3827" cy="241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680" tIns="4680" rIns="4680" bIns="4680" anchor="ctr" anchorCtr="1">
              <a:spAutoFit/>
            </a:bodyPr>
            <a:lstStyle/>
            <a:p>
              <a:endParaRPr lang="en-US" sz="2200" dirty="0">
                <a:latin typeface="Times New Roman" charset="0"/>
              </a:endParaRPr>
            </a:p>
          </p:txBody>
        </p:sp>
        <p:sp>
          <p:nvSpPr>
            <p:cNvPr id="32204" name="Rectangle 1"/>
            <p:cNvSpPr/>
            <p:nvPr/>
          </p:nvSpPr>
          <p:spPr>
            <a:xfrm>
              <a:off x="1293" y="1013"/>
              <a:ext cx="3827" cy="456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 anchorCtr="0"/>
            <a:lstStyle/>
            <a:p>
              <a:pPr algn="ctr"/>
              <a:r>
                <a:rPr lang="en-US" sz="2400" kern="0" dirty="0">
                  <a:solidFill>
                    <a:sysClr val="windowText" lastClr="000000"/>
                  </a:solidFill>
                  <a:latin typeface="Times New Roman" charset="0"/>
                </a:rPr>
                <a:t>SPI</a:t>
              </a:r>
            </a:p>
          </p:txBody>
        </p:sp>
      </p:grpSp>
      <p:grpSp>
        <p:nvGrpSpPr>
          <p:cNvPr id="5" name="Group 5"/>
          <p:cNvGrpSpPr>
            <a:grpSpLocks/>
          </p:cNvGrpSpPr>
          <p:nvPr/>
        </p:nvGrpSpPr>
        <p:grpSpPr>
          <a:xfrm>
            <a:off x="3386649" y="3860293"/>
            <a:ext cx="5513951" cy="1141928"/>
            <a:chOff x="1293" y="2429"/>
            <a:chExt cx="3827" cy="792"/>
          </a:xfrm>
        </p:grpSpPr>
        <p:grpSp>
          <p:nvGrpSpPr>
            <p:cNvPr id="42" name="Group 42"/>
            <p:cNvGrpSpPr>
              <a:grpSpLocks/>
            </p:cNvGrpSpPr>
            <p:nvPr/>
          </p:nvGrpSpPr>
          <p:grpSpPr>
            <a:xfrm>
              <a:off x="1293" y="2429"/>
              <a:ext cx="3827" cy="456"/>
              <a:chOff x="1293" y="2429"/>
              <a:chExt cx="3827" cy="456"/>
            </a:xfrm>
          </p:grpSpPr>
          <p:sp>
            <p:nvSpPr>
              <p:cNvPr id="411205" name="Rectangle 1"/>
              <p:cNvSpPr/>
              <p:nvPr/>
            </p:nvSpPr>
            <p:spPr>
              <a:xfrm>
                <a:off x="1293" y="2536"/>
                <a:ext cx="3827" cy="24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360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0">
                <a:srgbClr val="99CCFF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4680" tIns="4680" rIns="4680" bIns="4680" anchor="ctr" anchorCtr="1">
                <a:spAutoFit/>
              </a:bodyPr>
              <a:lstStyle/>
              <a:p>
                <a:endParaRPr lang="en-US" sz="2200" dirty="0">
                  <a:latin typeface="Times New Roman" charset="0"/>
                </a:endParaRPr>
              </a:p>
            </p:txBody>
          </p:sp>
          <p:sp>
            <p:nvSpPr>
              <p:cNvPr id="412206" name="Rectangle 1"/>
              <p:cNvSpPr/>
              <p:nvPr/>
            </p:nvSpPr>
            <p:spPr>
              <a:xfrm>
                <a:off x="1293" y="2429"/>
                <a:ext cx="3827" cy="456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dk1"/>
              </a:lnRef>
              <a:fillRef idx="0">
                <a:srgbClr val="99CCFF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 anchorCtr="0"/>
              <a:lstStyle/>
              <a:p>
                <a:pPr algn="ctr"/>
                <a:r>
                  <a:rPr lang="en-US" sz="24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Payload</a:t>
                </a:r>
                <a:r>
                  <a:rPr lang="en-US" sz="240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(upper layers)</a:t>
                </a:r>
                <a:r>
                  <a:rPr lang="en-US" sz="240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42207" name="Rectangle 1"/>
            <p:cNvSpPr/>
            <p:nvPr/>
          </p:nvSpPr>
          <p:spPr>
            <a:xfrm>
              <a:off x="1293" y="2980"/>
              <a:ext cx="1895" cy="2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36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680" tIns="4680" rIns="4680" bIns="4680" anchor="ctr" anchorCtr="1">
              <a:spAutoFit/>
            </a:bodyPr>
            <a:lstStyle/>
            <a:p>
              <a:endParaRPr lang="en-US" sz="2200" dirty="0">
                <a:latin typeface="Times New Roman" charset="0"/>
              </a:endParaRPr>
            </a:p>
          </p:txBody>
        </p:sp>
      </p:grpSp>
      <p:grpSp>
        <p:nvGrpSpPr>
          <p:cNvPr id="6" name="Group 6"/>
          <p:cNvGrpSpPr>
            <a:grpSpLocks/>
          </p:cNvGrpSpPr>
          <p:nvPr/>
        </p:nvGrpSpPr>
        <p:grpSpPr>
          <a:xfrm>
            <a:off x="3386649" y="4517058"/>
            <a:ext cx="5513951" cy="1211115"/>
            <a:chOff x="1293" y="2885"/>
            <a:chExt cx="3827" cy="840"/>
          </a:xfrm>
        </p:grpSpPr>
        <p:grpSp>
          <p:nvGrpSpPr>
            <p:cNvPr id="52" name="Group 52"/>
            <p:cNvGrpSpPr>
              <a:grpSpLocks/>
            </p:cNvGrpSpPr>
            <p:nvPr/>
          </p:nvGrpSpPr>
          <p:grpSpPr>
            <a:xfrm>
              <a:off x="3584" y="3305"/>
              <a:ext cx="852" cy="420"/>
              <a:chOff x="3584" y="3305"/>
              <a:chExt cx="852" cy="420"/>
            </a:xfrm>
          </p:grpSpPr>
          <p:sp>
            <p:nvSpPr>
              <p:cNvPr id="511208" name="Rectangle 1"/>
              <p:cNvSpPr/>
              <p:nvPr/>
            </p:nvSpPr>
            <p:spPr>
              <a:xfrm>
                <a:off x="3584" y="3394"/>
                <a:ext cx="852" cy="241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0">
                <a:srgbClr val="99CCFF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4680" tIns="4680" rIns="4680" bIns="4680" anchor="ctr" anchorCtr="1">
                <a:spAutoFit/>
              </a:bodyPr>
              <a:lstStyle/>
              <a:p>
                <a:endParaRPr lang="en-US" sz="2200" dirty="0">
                  <a:latin typeface="Times New Roman" charset="0"/>
                </a:endParaRPr>
              </a:p>
            </p:txBody>
          </p:sp>
          <p:sp>
            <p:nvSpPr>
              <p:cNvPr id="512209" name="Rectangle 1"/>
              <p:cNvSpPr/>
              <p:nvPr/>
            </p:nvSpPr>
            <p:spPr>
              <a:xfrm>
                <a:off x="3584" y="3305"/>
                <a:ext cx="852" cy="4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dk1"/>
              </a:lnRef>
              <a:fillRef idx="0">
                <a:srgbClr val="99CCFF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 anchorCtr="1"/>
              <a:lstStyle/>
              <a:p>
                <a:pPr algn="ctr"/>
                <a:r>
                  <a:rPr lang="en-US" sz="2000" kern="0" dirty="0">
                    <a:solidFill>
                      <a:sysClr val="windowText" lastClr="000000"/>
                    </a:solidFill>
                    <a:latin typeface="Times New Roman" charset="0"/>
                  </a:rPr>
                  <a:t>Pad length</a:t>
                </a:r>
              </a:p>
            </p:txBody>
          </p:sp>
        </p:grpSp>
        <p:grpSp>
          <p:nvGrpSpPr>
            <p:cNvPr id="53" name="Group 53"/>
            <p:cNvGrpSpPr>
              <a:grpSpLocks/>
            </p:cNvGrpSpPr>
            <p:nvPr/>
          </p:nvGrpSpPr>
          <p:grpSpPr>
            <a:xfrm>
              <a:off x="4436" y="3305"/>
              <a:ext cx="684" cy="420"/>
              <a:chOff x="4436" y="3305"/>
              <a:chExt cx="684" cy="420"/>
            </a:xfrm>
          </p:grpSpPr>
          <p:sp>
            <p:nvSpPr>
              <p:cNvPr id="521210" name="Rectangle 1"/>
              <p:cNvSpPr/>
              <p:nvPr/>
            </p:nvSpPr>
            <p:spPr>
              <a:xfrm>
                <a:off x="4436" y="3394"/>
                <a:ext cx="684" cy="241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0">
                <a:srgbClr val="99CCFF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4680" tIns="4680" rIns="4680" bIns="4680" anchor="ctr" anchorCtr="1">
                <a:spAutoFit/>
              </a:bodyPr>
              <a:lstStyle/>
              <a:p>
                <a:endParaRPr lang="en-US" sz="2200" dirty="0">
                  <a:latin typeface="Times New Roman" charset="0"/>
                </a:endParaRPr>
              </a:p>
            </p:txBody>
          </p:sp>
          <p:sp>
            <p:nvSpPr>
              <p:cNvPr id="522211" name="Rectangle 1"/>
              <p:cNvSpPr/>
              <p:nvPr/>
            </p:nvSpPr>
            <p:spPr>
              <a:xfrm>
                <a:off x="4436" y="3305"/>
                <a:ext cx="684" cy="4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dk1"/>
              </a:lnRef>
              <a:fillRef idx="0">
                <a:srgbClr val="99CCFF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 anchorCtr="1"/>
              <a:lstStyle/>
              <a:p>
                <a:pPr algn="ctr"/>
                <a:r>
                  <a:rPr lang="en-US" sz="1200" kern="0" dirty="0">
                    <a:solidFill>
                      <a:sysClr val="windowText" lastClr="000000"/>
                    </a:solidFill>
                    <a:latin typeface="Times New Roman" charset="0"/>
                  </a:rPr>
                  <a:t>Next protocol</a:t>
                </a:r>
              </a:p>
            </p:txBody>
          </p:sp>
        </p:grpSp>
        <p:grpSp>
          <p:nvGrpSpPr>
            <p:cNvPr id="54" name="Group 54"/>
            <p:cNvGrpSpPr>
              <a:grpSpLocks/>
            </p:cNvGrpSpPr>
            <p:nvPr/>
          </p:nvGrpSpPr>
          <p:grpSpPr>
            <a:xfrm>
              <a:off x="3189" y="2885"/>
              <a:ext cx="1931" cy="420"/>
              <a:chOff x="3189" y="2885"/>
              <a:chExt cx="1931" cy="420"/>
            </a:xfrm>
          </p:grpSpPr>
          <p:sp>
            <p:nvSpPr>
              <p:cNvPr id="531212" name="Rectangle 1"/>
              <p:cNvSpPr/>
              <p:nvPr/>
            </p:nvSpPr>
            <p:spPr>
              <a:xfrm>
                <a:off x="3189" y="2983"/>
                <a:ext cx="1931" cy="241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0">
                <a:srgbClr val="99CCFF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4680" tIns="4680" rIns="4680" bIns="4680" anchor="ctr" anchorCtr="1">
                <a:spAutoFit/>
              </a:bodyPr>
              <a:lstStyle/>
              <a:p>
                <a:endParaRPr lang="en-US" sz="2200" dirty="0">
                  <a:latin typeface="Times New Roman" charset="0"/>
                </a:endParaRPr>
              </a:p>
            </p:txBody>
          </p:sp>
          <p:sp>
            <p:nvSpPr>
              <p:cNvPr id="532213" name="Rectangle 1"/>
              <p:cNvSpPr/>
              <p:nvPr/>
            </p:nvSpPr>
            <p:spPr>
              <a:xfrm>
                <a:off x="3189" y="2885"/>
                <a:ext cx="1931" cy="4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dk1"/>
              </a:lnRef>
              <a:fillRef idx="0">
                <a:srgbClr val="99CCFF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 anchorCtr="0"/>
              <a:lstStyle/>
              <a:p>
                <a:pPr algn="ctr"/>
                <a:r>
                  <a:rPr lang="en-US" sz="2400" kern="0" dirty="0">
                    <a:solidFill>
                      <a:sysClr val="windowText" lastClr="000000"/>
                    </a:solidFill>
                    <a:latin typeface="Times New Roman" charset="0"/>
                  </a:rPr>
                  <a:t>Padding</a:t>
                </a:r>
                <a:endParaRPr lang="en-US" sz="2900" kern="0" dirty="0">
                  <a:solidFill>
                    <a:sysClr val="windowText" lastClr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55" name="Group 55"/>
            <p:cNvGrpSpPr>
              <a:grpSpLocks/>
            </p:cNvGrpSpPr>
            <p:nvPr/>
          </p:nvGrpSpPr>
          <p:grpSpPr>
            <a:xfrm>
              <a:off x="1293" y="3305"/>
              <a:ext cx="2291" cy="420"/>
              <a:chOff x="1293" y="3305"/>
              <a:chExt cx="2291" cy="420"/>
            </a:xfrm>
          </p:grpSpPr>
          <p:sp>
            <p:nvSpPr>
              <p:cNvPr id="541214" name="Rectangle 1"/>
              <p:cNvSpPr/>
              <p:nvPr/>
            </p:nvSpPr>
            <p:spPr>
              <a:xfrm>
                <a:off x="1293" y="3394"/>
                <a:ext cx="2291" cy="241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0">
                <a:srgbClr val="99CCFF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4680" tIns="4680" rIns="4680" bIns="4680" anchor="ctr" anchorCtr="1">
                <a:spAutoFit/>
              </a:bodyPr>
              <a:lstStyle/>
              <a:p>
                <a:endParaRPr lang="en-US" sz="2200" dirty="0">
                  <a:latin typeface="Times New Roman" charset="0"/>
                </a:endParaRPr>
              </a:p>
            </p:txBody>
          </p:sp>
          <p:sp>
            <p:nvSpPr>
              <p:cNvPr id="542215" name="Rectangle 1"/>
              <p:cNvSpPr/>
              <p:nvPr/>
            </p:nvSpPr>
            <p:spPr>
              <a:xfrm>
                <a:off x="1293" y="3305"/>
                <a:ext cx="2291" cy="4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dk1"/>
              </a:lnRef>
              <a:fillRef idx="0">
                <a:srgbClr val="99CCFF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 anchorCtr="0"/>
              <a:lstStyle/>
              <a:p>
                <a:pPr algn="ctr"/>
                <a:r>
                  <a:rPr lang="en-US" sz="2400" kern="0" dirty="0">
                    <a:solidFill>
                      <a:sysClr val="windowText" lastClr="000000"/>
                    </a:solidFill>
                    <a:latin typeface="Times New Roman" charset="0"/>
                  </a:rPr>
                  <a:t>padding (0-255 bytes)</a:t>
                </a:r>
                <a:endParaRPr lang="en-US" sz="2400" kern="0" dirty="0">
                  <a:solidFill>
                    <a:srgbClr val="FF0000"/>
                  </a:solidFill>
                  <a:latin typeface="Times New Roman" charset="0"/>
                </a:endParaRPr>
              </a:p>
            </p:txBody>
          </p:sp>
        </p:grpSp>
      </p:grpSp>
      <p:cxnSp>
        <p:nvCxnSpPr>
          <p:cNvPr id="8" name="Straight Connector 6"/>
          <p:cNvCxnSpPr/>
          <p:nvPr/>
        </p:nvCxnSpPr>
        <p:spPr>
          <a:xfrm>
            <a:off x="3386649" y="4515615"/>
            <a:ext cx="2712987" cy="0"/>
          </a:xfrm>
          <a:prstGeom prst="line">
            <a:avLst/>
          </a:prstGeom>
          <a:noFill/>
          <a:ln w="9360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Straight Connector 7"/>
          <p:cNvCxnSpPr/>
          <p:nvPr/>
        </p:nvCxnSpPr>
        <p:spPr>
          <a:xfrm>
            <a:off x="3403956" y="4532924"/>
            <a:ext cx="2712987" cy="0"/>
          </a:xfrm>
          <a:prstGeom prst="line">
            <a:avLst/>
          </a:prstGeom>
          <a:noFill/>
          <a:ln w="9360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8"/>
          <p:cNvCxnSpPr/>
          <p:nvPr/>
        </p:nvCxnSpPr>
        <p:spPr>
          <a:xfrm>
            <a:off x="6134251" y="5120451"/>
            <a:ext cx="552851" cy="0"/>
          </a:xfrm>
          <a:prstGeom prst="line">
            <a:avLst/>
          </a:prstGeom>
          <a:noFill/>
          <a:ln w="9360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0" name="Group 10"/>
          <p:cNvGrpSpPr>
            <a:grpSpLocks/>
          </p:cNvGrpSpPr>
          <p:nvPr/>
        </p:nvGrpSpPr>
        <p:grpSpPr>
          <a:xfrm>
            <a:off x="3386649" y="5725286"/>
            <a:ext cx="5513951" cy="675515"/>
            <a:chOff x="1293" y="3724"/>
            <a:chExt cx="3827" cy="468"/>
          </a:xfrm>
        </p:grpSpPr>
        <p:sp>
          <p:nvSpPr>
            <p:cNvPr id="91216" name="Rectangle 1"/>
            <p:cNvSpPr/>
            <p:nvPr/>
          </p:nvSpPr>
          <p:spPr>
            <a:xfrm>
              <a:off x="1293" y="3837"/>
              <a:ext cx="3827" cy="241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680" tIns="4680" rIns="4680" bIns="4680" anchor="ctr" anchorCtr="1">
              <a:spAutoFit/>
            </a:bodyPr>
            <a:lstStyle/>
            <a:p>
              <a:endParaRPr lang="en-US" sz="2200" dirty="0">
                <a:latin typeface="Times New Roman" charset="0"/>
              </a:endParaRPr>
            </a:p>
          </p:txBody>
        </p:sp>
        <p:sp>
          <p:nvSpPr>
            <p:cNvPr id="92217" name="Rectangle 1"/>
            <p:cNvSpPr/>
            <p:nvPr/>
          </p:nvSpPr>
          <p:spPr>
            <a:xfrm>
              <a:off x="1293" y="3724"/>
              <a:ext cx="3827" cy="468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 anchorCtr="0"/>
            <a:lstStyle/>
            <a:p>
              <a:pPr algn="ctr"/>
              <a:r>
                <a:rPr lang="en-US" sz="2400" kern="0" dirty="0">
                  <a:solidFill>
                    <a:sysClr val="windowText" lastClr="000000"/>
                  </a:solidFill>
                  <a:latin typeface="Times New Roman" charset="0"/>
                </a:rPr>
                <a:t>Authentication data (variable size)</a:t>
              </a: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>
          <a:xfrm>
            <a:off x="3386649" y="2476415"/>
            <a:ext cx="5513951" cy="692824"/>
            <a:chOff x="1293" y="1469"/>
            <a:chExt cx="3827" cy="480"/>
          </a:xfrm>
        </p:grpSpPr>
        <p:sp>
          <p:nvSpPr>
            <p:cNvPr id="101218" name="Rectangle 1"/>
            <p:cNvSpPr/>
            <p:nvPr/>
          </p:nvSpPr>
          <p:spPr>
            <a:xfrm>
              <a:off x="1293" y="1588"/>
              <a:ext cx="3827" cy="241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680" tIns="4680" rIns="4680" bIns="4680" anchor="ctr" anchorCtr="1">
              <a:spAutoFit/>
            </a:bodyPr>
            <a:lstStyle/>
            <a:p>
              <a:endParaRPr lang="en-US" sz="2200" dirty="0">
                <a:latin typeface="Times New Roman" charset="0"/>
              </a:endParaRPr>
            </a:p>
          </p:txBody>
        </p:sp>
        <p:sp>
          <p:nvSpPr>
            <p:cNvPr id="102219" name="Rectangle 1"/>
            <p:cNvSpPr/>
            <p:nvPr/>
          </p:nvSpPr>
          <p:spPr>
            <a:xfrm>
              <a:off x="1293" y="1469"/>
              <a:ext cx="3827" cy="48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 anchorCtr="0"/>
            <a:lstStyle/>
            <a:p>
              <a:pPr algn="ctr"/>
              <a:r>
                <a:rPr lang="en-US" sz="2400" kern="0" dirty="0">
                  <a:solidFill>
                    <a:sysClr val="windowText" lastClr="000000"/>
                  </a:solidFill>
                  <a:latin typeface="Times New Roman" charset="0"/>
                </a:rPr>
                <a:t>Sequence number</a:t>
              </a: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>
          <a:xfrm>
            <a:off x="3386649" y="3167798"/>
            <a:ext cx="5513951" cy="692498"/>
            <a:chOff x="1293" y="1949"/>
            <a:chExt cx="3827" cy="480"/>
          </a:xfrm>
        </p:grpSpPr>
        <p:sp>
          <p:nvSpPr>
            <p:cNvPr id="131224" name="Rectangle 1"/>
            <p:cNvSpPr/>
            <p:nvPr/>
          </p:nvSpPr>
          <p:spPr>
            <a:xfrm>
              <a:off x="1293" y="2068"/>
              <a:ext cx="3827" cy="241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680" tIns="4680" rIns="4680" bIns="4680" anchor="ctr" anchorCtr="1">
              <a:spAutoFit/>
            </a:bodyPr>
            <a:lstStyle/>
            <a:p>
              <a:endParaRPr lang="en-US" sz="2200" dirty="0">
                <a:latin typeface="Times New Roman" charset="0"/>
              </a:endParaRPr>
            </a:p>
          </p:txBody>
        </p:sp>
        <p:sp>
          <p:nvSpPr>
            <p:cNvPr id="132225" name="Rectangle 1"/>
            <p:cNvSpPr/>
            <p:nvPr/>
          </p:nvSpPr>
          <p:spPr>
            <a:xfrm>
              <a:off x="1293" y="1949"/>
              <a:ext cx="3827" cy="48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 anchorCtr="0"/>
            <a:lstStyle/>
            <a:p>
              <a:pPr algn="ctr"/>
              <a:r>
                <a:rPr lang="en-US" sz="2400" kern="0" dirty="0">
                  <a:solidFill>
                    <a:sysClr val="windowText" lastClr="000000"/>
                  </a:solidFill>
                  <a:latin typeface="Times New Roman" charset="0"/>
                </a:rPr>
                <a:t>IV (if needed)</a:t>
              </a:r>
            </a:p>
          </p:txBody>
        </p:sp>
      </p:grpSp>
      <p:cxnSp>
        <p:nvCxnSpPr>
          <p:cNvPr id="17" name="Straight Connector 14"/>
          <p:cNvCxnSpPr/>
          <p:nvPr/>
        </p:nvCxnSpPr>
        <p:spPr>
          <a:xfrm>
            <a:off x="2833798" y="1969500"/>
            <a:ext cx="1" cy="1717673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/>
          <p:nvPr/>
        </p:nvSpPr>
        <p:spPr>
          <a:xfrm rot="16200000">
            <a:off x="2086130" y="2624797"/>
            <a:ext cx="1101827" cy="45506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1639" tIns="42452" rIns="81639" bIns="42452" anchor="t" anchorCtr="0">
            <a:spAutoFit/>
          </a:bodyPr>
          <a:lstStyle/>
          <a:p>
            <a:pPr algn="ctr"/>
            <a:r>
              <a:rPr lang="en-US" sz="2400" kern="0" dirty="0">
                <a:solidFill>
                  <a:srgbClr val="A50021"/>
                </a:solidFill>
                <a:latin typeface="Times New Roman" charset="0"/>
              </a:rPr>
              <a:t>header</a:t>
            </a:r>
          </a:p>
        </p:txBody>
      </p:sp>
      <p:cxnSp>
        <p:nvCxnSpPr>
          <p:cNvPr id="19" name="Straight Connector 16"/>
          <p:cNvCxnSpPr/>
          <p:nvPr/>
        </p:nvCxnSpPr>
        <p:spPr>
          <a:xfrm>
            <a:off x="2833798" y="5002221"/>
            <a:ext cx="1" cy="1234032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/>
          <p:nvPr/>
        </p:nvSpPr>
        <p:spPr>
          <a:xfrm rot="16200000">
            <a:off x="2109991" y="5516063"/>
            <a:ext cx="1054107" cy="455065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1639" tIns="42452" rIns="81639" bIns="42452" anchor="t" anchorCtr="0">
            <a:spAutoFit/>
          </a:bodyPr>
          <a:lstStyle/>
          <a:p>
            <a:pPr algn="ctr"/>
            <a:r>
              <a:rPr lang="en-US" sz="2400" kern="0" dirty="0">
                <a:solidFill>
                  <a:srgbClr val="A50021"/>
                </a:solidFill>
                <a:latin typeface="Times New Roman" charset="0"/>
              </a:rPr>
              <a:t>trailer</a:t>
            </a:r>
          </a:p>
        </p:txBody>
      </p:sp>
      <p:sp>
        <p:nvSpPr>
          <p:cNvPr id="61" name="Up-Down Arrow 60"/>
          <p:cNvSpPr/>
          <p:nvPr/>
        </p:nvSpPr>
        <p:spPr>
          <a:xfrm>
            <a:off x="8929920" y="4069725"/>
            <a:ext cx="1086360" cy="1493949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 rtl="1"/>
            <a:endParaRPr lang="en-US" sz="2000" dirty="0"/>
          </a:p>
        </p:txBody>
      </p: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9067800" y="5575480"/>
            <a:ext cx="804120" cy="229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9067800" y="4037160"/>
            <a:ext cx="85256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Up-Down Arrow 66"/>
          <p:cNvSpPr/>
          <p:nvPr/>
        </p:nvSpPr>
        <p:spPr>
          <a:xfrm>
            <a:off x="9982200" y="2009104"/>
            <a:ext cx="1086360" cy="3541690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 rtl="1"/>
            <a:endParaRPr lang="en-US" sz="2000" dirty="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>
          <a:xfrm flipV="1">
            <a:off x="10128164" y="5604249"/>
            <a:ext cx="804120" cy="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10128164" y="1981656"/>
            <a:ext cx="80412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400320" y="1645870"/>
            <a:ext cx="5460480" cy="14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Group 3"/>
          <p:cNvGrpSpPr>
            <a:grpSpLocks/>
          </p:cNvGrpSpPr>
          <p:nvPr/>
        </p:nvGrpSpPr>
        <p:grpSpPr>
          <a:xfrm>
            <a:off x="3390176" y="789594"/>
            <a:ext cx="5513625" cy="658206"/>
            <a:chOff x="1340" y="1881"/>
            <a:chExt cx="3827" cy="456"/>
          </a:xfrm>
        </p:grpSpPr>
        <p:sp>
          <p:nvSpPr>
            <p:cNvPr id="56" name="Rectangle 1"/>
            <p:cNvSpPr/>
            <p:nvPr/>
          </p:nvSpPr>
          <p:spPr>
            <a:xfrm>
              <a:off x="1340" y="1988"/>
              <a:ext cx="3827" cy="241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680" tIns="4680" rIns="4680" bIns="4680" anchor="ctr" anchorCtr="1">
              <a:spAutoFit/>
            </a:bodyPr>
            <a:lstStyle/>
            <a:p>
              <a:endParaRPr lang="en-US" sz="2200" dirty="0">
                <a:latin typeface="Times New Roman" charset="0"/>
              </a:endParaRPr>
            </a:p>
          </p:txBody>
        </p:sp>
        <p:sp>
          <p:nvSpPr>
            <p:cNvPr id="57" name="Rectangle 1"/>
            <p:cNvSpPr/>
            <p:nvPr/>
          </p:nvSpPr>
          <p:spPr>
            <a:xfrm>
              <a:off x="1340" y="1881"/>
              <a:ext cx="3827" cy="456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 anchorCtr="0"/>
            <a:lstStyle/>
            <a:p>
              <a:pPr algn="ctr"/>
              <a:r>
                <a:rPr lang="en-US" sz="24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IP header</a:t>
              </a:r>
            </a:p>
          </p:txBody>
        </p:sp>
      </p:grpSp>
      <p:grpSp>
        <p:nvGrpSpPr>
          <p:cNvPr id="58" name="Group 10"/>
          <p:cNvGrpSpPr>
            <a:grpSpLocks/>
          </p:cNvGrpSpPr>
          <p:nvPr/>
        </p:nvGrpSpPr>
        <p:grpSpPr>
          <a:xfrm>
            <a:off x="5806281" y="1460679"/>
            <a:ext cx="761981" cy="381590"/>
            <a:chOff x="3008" y="1041"/>
            <a:chExt cx="528" cy="264"/>
          </a:xfrm>
        </p:grpSpPr>
        <p:sp>
          <p:nvSpPr>
            <p:cNvPr id="59" name="Rectangle 1"/>
            <p:cNvSpPr/>
            <p:nvPr/>
          </p:nvSpPr>
          <p:spPr>
            <a:xfrm>
              <a:off x="3008" y="1056"/>
              <a:ext cx="528" cy="234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anchor="ctr" anchorCtr="1">
              <a:spAutoFit/>
            </a:bodyPr>
            <a:lstStyle/>
            <a:p>
              <a:endParaRPr lang="en-US" sz="2200" dirty="0">
                <a:latin typeface="Times New Roman" charset="0"/>
              </a:endParaRPr>
            </a:p>
          </p:txBody>
        </p:sp>
        <p:sp>
          <p:nvSpPr>
            <p:cNvPr id="60" name="Rectangle 1"/>
            <p:cNvSpPr/>
            <p:nvPr/>
          </p:nvSpPr>
          <p:spPr>
            <a:xfrm>
              <a:off x="3008" y="1041"/>
              <a:ext cx="528" cy="26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 anchorCtr="1"/>
            <a:lstStyle/>
            <a:p>
              <a:pPr algn="ctr"/>
              <a:r>
                <a:rPr lang="en-US" sz="2200" kern="0" dirty="0">
                  <a:solidFill>
                    <a:srgbClr val="FF0000"/>
                  </a:solidFill>
                  <a:latin typeface="Times New Roman" charset="0"/>
                </a:rPr>
                <a:t>32 bits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7578ED2E-D55B-45D0-9105-35A445E20187}"/>
              </a:ext>
            </a:extLst>
          </p:cNvPr>
          <p:cNvSpPr txBox="1"/>
          <p:nvPr/>
        </p:nvSpPr>
        <p:spPr>
          <a:xfrm rot="16200000">
            <a:off x="9838152" y="4453333"/>
            <a:ext cx="1355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HMAC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4ABB83-1ED7-4A9B-90DE-56ABF6A7200E}"/>
              </a:ext>
            </a:extLst>
          </p:cNvPr>
          <p:cNvSpPr txBox="1"/>
          <p:nvPr/>
        </p:nvSpPr>
        <p:spPr>
          <a:xfrm rot="16200000">
            <a:off x="8679164" y="4504691"/>
            <a:ext cx="156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Encrypt</a:t>
            </a:r>
          </a:p>
        </p:txBody>
      </p:sp>
    </p:spTree>
    <p:extLst>
      <p:ext uri="{BB962C8B-B14F-4D97-AF65-F5344CB8AC3E}">
        <p14:creationId xmlns:p14="http://schemas.microsoft.com/office/powerpoint/2010/main" val="290808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78EB938-26DE-44B3-ACCA-FD1333B05D31}"/>
              </a:ext>
            </a:extLst>
          </p:cNvPr>
          <p:cNvSpPr/>
          <p:nvPr/>
        </p:nvSpPr>
        <p:spPr>
          <a:xfrm>
            <a:off x="675861" y="2971800"/>
            <a:ext cx="10820400" cy="1752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מציין מיקום טקסט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IPsec packet header stores an authenticated sequence number</a:t>
            </a:r>
          </a:p>
          <a:p>
            <a:pPr rtl="0"/>
            <a:r>
              <a:rPr lang="en-US" dirty="0"/>
              <a:t>Sender</a:t>
            </a:r>
            <a:r>
              <a:rPr lang="en-US" dirty="0">
                <a:solidFill>
                  <a:schemeClr val="tx1"/>
                </a:solidFill>
              </a:rPr>
              <a:t> – increments sequence number for each packet sent</a:t>
            </a:r>
          </a:p>
          <a:p>
            <a:pPr rtl="0"/>
            <a:r>
              <a:rPr lang="en-US" dirty="0">
                <a:solidFill>
                  <a:schemeClr val="tx1"/>
                </a:solidFill>
              </a:rPr>
              <a:t>Receiver – checks received packet against replay bitmap</a:t>
            </a:r>
          </a:p>
          <a:p>
            <a:pPr rtl="0"/>
            <a:endParaRPr lang="en-US" dirty="0">
              <a:solidFill>
                <a:schemeClr val="tx1"/>
              </a:solidFill>
            </a:endParaRPr>
          </a:p>
          <a:p>
            <a:pPr rtl="0"/>
            <a:endParaRPr lang="en-US" dirty="0">
              <a:solidFill>
                <a:schemeClr val="tx1"/>
              </a:solidFill>
            </a:endParaRPr>
          </a:p>
          <a:p>
            <a:pPr rtl="0"/>
            <a:endParaRPr lang="en-US" dirty="0">
              <a:solidFill>
                <a:schemeClr val="tx1"/>
              </a:solidFill>
            </a:endParaRPr>
          </a:p>
          <a:p>
            <a:pPr rtl="0"/>
            <a:endParaRPr lang="en-US" dirty="0">
              <a:solidFill>
                <a:schemeClr val="tx1"/>
              </a:solidFill>
            </a:endParaRPr>
          </a:p>
          <a:p>
            <a:pPr rtl="0"/>
            <a:r>
              <a:rPr lang="en-US" dirty="0">
                <a:solidFill>
                  <a:schemeClr val="tx1"/>
                </a:solidFill>
              </a:rPr>
              <a:t>When to check replay protection? Before/after encryption? Both?</a:t>
            </a:r>
          </a:p>
          <a:p>
            <a:pPr rtl="0"/>
            <a:r>
              <a:rPr lang="en-US" dirty="0">
                <a:solidFill>
                  <a:schemeClr val="tx1"/>
                </a:solidFill>
              </a:rPr>
              <a:t>When to update replay bitmap? </a:t>
            </a:r>
          </a:p>
          <a:p>
            <a:pPr rtl="0"/>
            <a:endParaRPr lang="en-US" dirty="0">
              <a:solidFill>
                <a:schemeClr val="tx1"/>
              </a:solidFill>
            </a:endParaRPr>
          </a:p>
          <a:p>
            <a:pPr lvl="1" rt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protection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9A4F84-808C-41F7-8333-055479D5A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079060"/>
              </p:ext>
            </p:extLst>
          </p:nvPr>
        </p:nvGraphicFramePr>
        <p:xfrm>
          <a:off x="1828799" y="3657600"/>
          <a:ext cx="8991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61">
                  <a:extLst>
                    <a:ext uri="{9D8B030D-6E8A-4147-A177-3AD203B41FA5}">
                      <a16:colId xmlns:a16="http://schemas.microsoft.com/office/drawing/2014/main" val="1706315331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122470471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2186319433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2645473057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2971670846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2969379136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3008965938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2582091621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4105077356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1951700268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1464714280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3319521560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32400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4846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482B51-D0CE-4D45-8C8E-8834570953E9}"/>
              </a:ext>
            </a:extLst>
          </p:cNvPr>
          <p:cNvSpPr txBox="1"/>
          <p:nvPr/>
        </p:nvSpPr>
        <p:spPr>
          <a:xfrm>
            <a:off x="675861" y="3077102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Replay bitmap start (</a:t>
            </a:r>
            <a:r>
              <a:rPr lang="en-US" dirty="0" err="1"/>
              <a:t>esp.seq</a:t>
            </a:r>
            <a:r>
              <a:rPr lang="en-US" dirty="0"/>
              <a:t>)</a:t>
            </a:r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B6D88D-07DF-4E31-989B-A921551A608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123661" y="3415656"/>
            <a:ext cx="0" cy="394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9EE5C0F-33E6-412B-BC61-9F3F2DB496DE}"/>
              </a:ext>
            </a:extLst>
          </p:cNvPr>
          <p:cNvSpPr/>
          <p:nvPr/>
        </p:nvSpPr>
        <p:spPr>
          <a:xfrm rot="5400000">
            <a:off x="6155309" y="-330354"/>
            <a:ext cx="338555" cy="8991575"/>
          </a:xfrm>
          <a:prstGeom prst="rightBrace">
            <a:avLst>
              <a:gd name="adj1" fmla="val 952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AABB7F-E26E-4BBD-A28A-453AB1C35F51}"/>
              </a:ext>
            </a:extLst>
          </p:cNvPr>
          <p:cNvSpPr txBox="1"/>
          <p:nvPr/>
        </p:nvSpPr>
        <p:spPr>
          <a:xfrm>
            <a:off x="5257786" y="4334712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Replay bitmap length</a:t>
            </a:r>
            <a:endParaRPr lang="en-IL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FBC04FE-7221-41BC-BBFC-47F0B852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21196"/>
              </p:ext>
            </p:extLst>
          </p:nvPr>
        </p:nvGraphicFramePr>
        <p:xfrm>
          <a:off x="786338" y="4275757"/>
          <a:ext cx="6916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61">
                  <a:extLst>
                    <a:ext uri="{9D8B030D-6E8A-4147-A177-3AD203B41FA5}">
                      <a16:colId xmlns:a16="http://schemas.microsoft.com/office/drawing/2014/main" val="1706315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48467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9F298D8-EBC0-4DEC-8018-62B3CBDB04D2}"/>
              </a:ext>
            </a:extLst>
          </p:cNvPr>
          <p:cNvSpPr txBox="1"/>
          <p:nvPr/>
        </p:nvSpPr>
        <p:spPr>
          <a:xfrm>
            <a:off x="1477999" y="4273555"/>
            <a:ext cx="1265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Occupied </a:t>
            </a:r>
            <a:endParaRPr lang="en-IL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A02317E5-C21C-4F19-9702-BD4B5B82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320939"/>
              </p:ext>
            </p:extLst>
          </p:nvPr>
        </p:nvGraphicFramePr>
        <p:xfrm>
          <a:off x="2743200" y="4275757"/>
          <a:ext cx="6916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61">
                  <a:extLst>
                    <a:ext uri="{9D8B030D-6E8A-4147-A177-3AD203B41FA5}">
                      <a16:colId xmlns:a16="http://schemas.microsoft.com/office/drawing/2014/main" val="1706315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846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1E93C16-482C-4B74-BB3A-DDBBF45F4D10}"/>
              </a:ext>
            </a:extLst>
          </p:cNvPr>
          <p:cNvSpPr txBox="1"/>
          <p:nvPr/>
        </p:nvSpPr>
        <p:spPr>
          <a:xfrm>
            <a:off x="3434861" y="4273555"/>
            <a:ext cx="1265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Vaccant</a:t>
            </a:r>
            <a:r>
              <a:rPr lang="en-US" dirty="0"/>
              <a:t>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8248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Transport mode: data protection between two end-points</a:t>
            </a:r>
          </a:p>
          <a:p>
            <a:pPr rtl="0"/>
            <a:endParaRPr lang="en-US" dirty="0">
              <a:solidFill>
                <a:schemeClr val="tx1"/>
              </a:solidFill>
            </a:endParaRPr>
          </a:p>
          <a:p>
            <a:pPr rtl="0"/>
            <a:endParaRPr lang="en-US" dirty="0">
              <a:solidFill>
                <a:schemeClr val="tx1"/>
              </a:solidFill>
            </a:endParaRPr>
          </a:p>
          <a:p>
            <a:pPr rtl="0"/>
            <a:endParaRPr lang="en-US" dirty="0">
              <a:solidFill>
                <a:schemeClr val="tx1"/>
              </a:solidFill>
            </a:endParaRPr>
          </a:p>
          <a:p>
            <a:pPr rtl="0"/>
            <a:r>
              <a:rPr lang="en-US" dirty="0">
                <a:solidFill>
                  <a:schemeClr val="tx1"/>
                </a:solidFill>
              </a:rPr>
              <a:t>Tunnel mode: data protection between two networks</a:t>
            </a:r>
          </a:p>
          <a:p>
            <a:pPr rtl="0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rtl="0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72000" indent="0" rtl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IPsec modes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B7A4F07-B376-4219-82D6-91DF256C3B4D}"/>
              </a:ext>
            </a:extLst>
          </p:cNvPr>
          <p:cNvGrpSpPr/>
          <p:nvPr/>
        </p:nvGrpSpPr>
        <p:grpSpPr>
          <a:xfrm>
            <a:off x="2133600" y="2174529"/>
            <a:ext cx="7543800" cy="1133858"/>
            <a:chOff x="2133600" y="2174529"/>
            <a:chExt cx="7543800" cy="1133858"/>
          </a:xfrm>
        </p:grpSpPr>
        <p:pic>
          <p:nvPicPr>
            <p:cNvPr id="8" name="Graphic 7" descr="Monitor with solid fill">
              <a:extLst>
                <a:ext uri="{FF2B5EF4-FFF2-40B4-BE49-F238E27FC236}">
                  <a16:creationId xmlns:a16="http://schemas.microsoft.com/office/drawing/2014/main" id="{471599F3-E239-4DDC-886F-FFFA59013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33600" y="2209800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Monitor with solid fill">
              <a:extLst>
                <a:ext uri="{FF2B5EF4-FFF2-40B4-BE49-F238E27FC236}">
                  <a16:creationId xmlns:a16="http://schemas.microsoft.com/office/drawing/2014/main" id="{7DD230B3-33EE-46EB-A733-98251DB0A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10600" y="2209800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Ethernet outline">
              <a:extLst>
                <a:ext uri="{FF2B5EF4-FFF2-40B4-BE49-F238E27FC236}">
                  <a16:creationId xmlns:a16="http://schemas.microsoft.com/office/drawing/2014/main" id="{671DB181-5B6E-476E-8BD4-2E33032A7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2100" y="2209800"/>
              <a:ext cx="914400" cy="914400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8121CF-AE79-46DB-BA69-C5F4B862553B}"/>
                </a:ext>
              </a:extLst>
            </p:cNvPr>
            <p:cNvCxnSpPr>
              <a:cxnSpLocks/>
              <a:stCxn id="22" idx="3"/>
              <a:endCxn id="12" idx="1"/>
            </p:cNvCxnSpPr>
            <p:nvPr/>
          </p:nvCxnSpPr>
          <p:spPr>
            <a:xfrm>
              <a:off x="7924800" y="2667000"/>
              <a:ext cx="685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Graphic 21" descr="Wireless router outline">
              <a:extLst>
                <a:ext uri="{FF2B5EF4-FFF2-40B4-BE49-F238E27FC236}">
                  <a16:creationId xmlns:a16="http://schemas.microsoft.com/office/drawing/2014/main" id="{C0923D73-084C-46D8-BAC1-D4C207626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10400" y="2209800"/>
              <a:ext cx="914400" cy="914400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E516F39-18FC-4034-8A84-724502A4D008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>
              <a:off x="6286500" y="2667000"/>
              <a:ext cx="723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50592B7-C834-4C3A-AC54-2786CC8FFEB5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4686300" y="2631729"/>
              <a:ext cx="685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Graphic 29" descr="Wireless router outline">
              <a:extLst>
                <a:ext uri="{FF2B5EF4-FFF2-40B4-BE49-F238E27FC236}">
                  <a16:creationId xmlns:a16="http://schemas.microsoft.com/office/drawing/2014/main" id="{475CD64F-DC10-4DA6-B233-4D30FA52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71900" y="2174529"/>
              <a:ext cx="914400" cy="914400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DD0D337-93D8-41E6-9A8F-67FE37B94699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3048000" y="2631729"/>
              <a:ext cx="723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376024-228F-491A-B782-4872931893C2}"/>
                </a:ext>
              </a:extLst>
            </p:cNvPr>
            <p:cNvSpPr txBox="1"/>
            <p:nvPr/>
          </p:nvSpPr>
          <p:spPr>
            <a:xfrm>
              <a:off x="8763000" y="2954923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Bob</a:t>
              </a:r>
              <a:endParaRPr lang="en-IL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8942B8-87CB-4141-B62F-6D39506B3E37}"/>
                </a:ext>
              </a:extLst>
            </p:cNvPr>
            <p:cNvSpPr txBox="1"/>
            <p:nvPr/>
          </p:nvSpPr>
          <p:spPr>
            <a:xfrm>
              <a:off x="2286000" y="2969833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Alice</a:t>
              </a:r>
              <a:endParaRPr lang="en-IL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316C98-78EF-48A7-A4E3-C23B84760BF5}"/>
                </a:ext>
              </a:extLst>
            </p:cNvPr>
            <p:cNvSpPr txBox="1"/>
            <p:nvPr/>
          </p:nvSpPr>
          <p:spPr>
            <a:xfrm>
              <a:off x="3860524" y="2958409"/>
              <a:ext cx="1028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Router A</a:t>
              </a:r>
              <a:endParaRPr lang="en-IL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C344973-F4F6-4EE0-BCAF-5E048A0A7CF3}"/>
                </a:ext>
              </a:extLst>
            </p:cNvPr>
            <p:cNvSpPr txBox="1"/>
            <p:nvPr/>
          </p:nvSpPr>
          <p:spPr>
            <a:xfrm>
              <a:off x="7073900" y="2954923"/>
              <a:ext cx="1028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Router B</a:t>
              </a:r>
              <a:endParaRPr lang="en-IL" dirty="0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212F594-5802-4A44-8B02-2640CC098828}"/>
              </a:ext>
            </a:extLst>
          </p:cNvPr>
          <p:cNvCxnSpPr>
            <a:cxnSpLocks/>
          </p:cNvCxnSpPr>
          <p:nvPr/>
        </p:nvCxnSpPr>
        <p:spPr>
          <a:xfrm>
            <a:off x="5981700" y="6132913"/>
            <a:ext cx="685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4A60193-F971-4A33-BC41-3C81C22F51F8}"/>
              </a:ext>
            </a:extLst>
          </p:cNvPr>
          <p:cNvCxnSpPr>
            <a:cxnSpLocks/>
          </p:cNvCxnSpPr>
          <p:nvPr/>
        </p:nvCxnSpPr>
        <p:spPr>
          <a:xfrm>
            <a:off x="4229100" y="6132913"/>
            <a:ext cx="723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65B1BCC-0FE4-4FE9-BC77-1F493F514D72}"/>
              </a:ext>
            </a:extLst>
          </p:cNvPr>
          <p:cNvSpPr txBox="1"/>
          <p:nvPr/>
        </p:nvSpPr>
        <p:spPr>
          <a:xfrm>
            <a:off x="6286500" y="5929567"/>
            <a:ext cx="120677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Plaintext</a:t>
            </a:r>
            <a:endParaRPr lang="en-I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DEB6B7-C8A8-42A3-A179-FBCE6371BD5E}"/>
              </a:ext>
            </a:extLst>
          </p:cNvPr>
          <p:cNvSpPr txBox="1"/>
          <p:nvPr/>
        </p:nvSpPr>
        <p:spPr>
          <a:xfrm>
            <a:off x="4508638" y="5944298"/>
            <a:ext cx="11682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Ciphertext</a:t>
            </a:r>
            <a:endParaRPr lang="en-IL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5EFA20-4374-46C5-A0A2-9961FF0210FE}"/>
              </a:ext>
            </a:extLst>
          </p:cNvPr>
          <p:cNvGrpSpPr/>
          <p:nvPr/>
        </p:nvGrpSpPr>
        <p:grpSpPr>
          <a:xfrm>
            <a:off x="2133600" y="4231929"/>
            <a:ext cx="7543800" cy="1133858"/>
            <a:chOff x="2133600" y="4231929"/>
            <a:chExt cx="7543800" cy="1133858"/>
          </a:xfrm>
        </p:grpSpPr>
        <p:pic>
          <p:nvPicPr>
            <p:cNvPr id="41" name="Graphic 40" descr="Monitor with solid fill">
              <a:extLst>
                <a:ext uri="{FF2B5EF4-FFF2-40B4-BE49-F238E27FC236}">
                  <a16:creationId xmlns:a16="http://schemas.microsoft.com/office/drawing/2014/main" id="{1B951FEA-7206-4194-A50F-7EB44F230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33600" y="4267200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Monitor with solid fill">
              <a:extLst>
                <a:ext uri="{FF2B5EF4-FFF2-40B4-BE49-F238E27FC236}">
                  <a16:creationId xmlns:a16="http://schemas.microsoft.com/office/drawing/2014/main" id="{D7F0299A-5D6C-4BDC-9CFB-B2C5867AB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10600" y="4267200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Ethernet outline">
              <a:extLst>
                <a:ext uri="{FF2B5EF4-FFF2-40B4-BE49-F238E27FC236}">
                  <a16:creationId xmlns:a16="http://schemas.microsoft.com/office/drawing/2014/main" id="{C29D8A05-7BE7-4153-91C5-8F74B94B3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2100" y="4267200"/>
              <a:ext cx="914400" cy="914400"/>
            </a:xfrm>
            <a:prstGeom prst="rect">
              <a:avLst/>
            </a:prstGeom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A5D4FE3-1D9E-473B-B329-EB4A1DFB5FA6}"/>
                </a:ext>
              </a:extLst>
            </p:cNvPr>
            <p:cNvCxnSpPr>
              <a:cxnSpLocks/>
              <a:stCxn id="45" idx="3"/>
              <a:endCxn id="42" idx="1"/>
            </p:cNvCxnSpPr>
            <p:nvPr/>
          </p:nvCxnSpPr>
          <p:spPr>
            <a:xfrm>
              <a:off x="7924800" y="4724400"/>
              <a:ext cx="6858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Graphic 44" descr="Wireless router outline">
              <a:extLst>
                <a:ext uri="{FF2B5EF4-FFF2-40B4-BE49-F238E27FC236}">
                  <a16:creationId xmlns:a16="http://schemas.microsoft.com/office/drawing/2014/main" id="{8A34BB33-0B0C-4D1F-9ED0-9A2045A13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10400" y="4267200"/>
              <a:ext cx="914400" cy="914400"/>
            </a:xfrm>
            <a:prstGeom prst="rect">
              <a:avLst/>
            </a:prstGeom>
          </p:spPr>
        </p:pic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EBCDF0-93F5-49E2-B9E6-45244F3977EF}"/>
                </a:ext>
              </a:extLst>
            </p:cNvPr>
            <p:cNvCxnSpPr>
              <a:cxnSpLocks/>
              <a:stCxn id="43" idx="3"/>
              <a:endCxn id="45" idx="1"/>
            </p:cNvCxnSpPr>
            <p:nvPr/>
          </p:nvCxnSpPr>
          <p:spPr>
            <a:xfrm>
              <a:off x="6286500" y="4724400"/>
              <a:ext cx="723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62D7EB7-2180-4C9B-B03D-0FA3A2EF3244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4686300" y="4689129"/>
              <a:ext cx="685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Graphic 47" descr="Wireless router outline">
              <a:extLst>
                <a:ext uri="{FF2B5EF4-FFF2-40B4-BE49-F238E27FC236}">
                  <a16:creationId xmlns:a16="http://schemas.microsoft.com/office/drawing/2014/main" id="{F9557611-D53C-4123-A3AB-C72630A9A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71900" y="4231929"/>
              <a:ext cx="914400" cy="914400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00EC6B-7B95-4A3C-91C4-2BE9CDE39411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3048000" y="4689129"/>
              <a:ext cx="7239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8743DE-D0EF-4754-9624-85A1FCF19B3D}"/>
                </a:ext>
              </a:extLst>
            </p:cNvPr>
            <p:cNvSpPr txBox="1"/>
            <p:nvPr/>
          </p:nvSpPr>
          <p:spPr>
            <a:xfrm>
              <a:off x="8763000" y="5012323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Bob</a:t>
              </a:r>
              <a:endParaRPr lang="en-IL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F33504-8851-43A5-A049-8F3B5CB92564}"/>
                </a:ext>
              </a:extLst>
            </p:cNvPr>
            <p:cNvSpPr txBox="1"/>
            <p:nvPr/>
          </p:nvSpPr>
          <p:spPr>
            <a:xfrm>
              <a:off x="2286000" y="5027233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Alice</a:t>
              </a:r>
              <a:endParaRPr lang="en-IL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4759A06-5F73-4502-9298-A5D0524EB9A7}"/>
                </a:ext>
              </a:extLst>
            </p:cNvPr>
            <p:cNvSpPr txBox="1"/>
            <p:nvPr/>
          </p:nvSpPr>
          <p:spPr>
            <a:xfrm>
              <a:off x="3860524" y="5015809"/>
              <a:ext cx="1028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Router A</a:t>
              </a:r>
              <a:endParaRPr lang="en-IL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48B5982-0099-493B-A042-C75D10D9AB3C}"/>
                </a:ext>
              </a:extLst>
            </p:cNvPr>
            <p:cNvSpPr txBox="1"/>
            <p:nvPr/>
          </p:nvSpPr>
          <p:spPr>
            <a:xfrm>
              <a:off x="7073900" y="4995446"/>
              <a:ext cx="1028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Router B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51190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Original packet</a:t>
            </a:r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r>
              <a:rPr lang="en-US" dirty="0"/>
              <a:t>Transport mode</a:t>
            </a:r>
            <a:endParaRPr lang="en-US" dirty="0">
              <a:solidFill>
                <a:schemeClr val="tx1"/>
              </a:solidFill>
            </a:endParaRPr>
          </a:p>
          <a:p>
            <a:pPr rtl="0"/>
            <a:endParaRPr lang="en-US" dirty="0">
              <a:solidFill>
                <a:schemeClr val="tx1"/>
              </a:solidFill>
            </a:endParaRPr>
          </a:p>
          <a:p>
            <a:pPr rtl="0"/>
            <a:endParaRPr lang="en-US" dirty="0">
              <a:solidFill>
                <a:schemeClr val="tx1"/>
              </a:solidFill>
            </a:endParaRPr>
          </a:p>
          <a:p>
            <a:pPr rtl="0"/>
            <a:r>
              <a:rPr lang="en-US" dirty="0">
                <a:solidFill>
                  <a:schemeClr val="tx1"/>
                </a:solidFill>
              </a:rPr>
              <a:t>Tunnel mode</a:t>
            </a:r>
          </a:p>
          <a:p>
            <a:pPr rtl="0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rtl="0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72000" indent="0" rtl="0">
              <a:buNone/>
            </a:pP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B7A4F07-B376-4219-82D6-91DF256C3B4D}"/>
              </a:ext>
            </a:extLst>
          </p:cNvPr>
          <p:cNvGrpSpPr/>
          <p:nvPr/>
        </p:nvGrpSpPr>
        <p:grpSpPr>
          <a:xfrm>
            <a:off x="3962400" y="3062150"/>
            <a:ext cx="2541952" cy="366850"/>
            <a:chOff x="2133600" y="2174529"/>
            <a:chExt cx="7391400" cy="949671"/>
          </a:xfrm>
        </p:grpSpPr>
        <p:pic>
          <p:nvPicPr>
            <p:cNvPr id="8" name="Graphic 7" descr="Monitor with solid fill">
              <a:extLst>
                <a:ext uri="{FF2B5EF4-FFF2-40B4-BE49-F238E27FC236}">
                  <a16:creationId xmlns:a16="http://schemas.microsoft.com/office/drawing/2014/main" id="{471599F3-E239-4DDC-886F-FFFA59013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33600" y="2209800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Monitor with solid fill">
              <a:extLst>
                <a:ext uri="{FF2B5EF4-FFF2-40B4-BE49-F238E27FC236}">
                  <a16:creationId xmlns:a16="http://schemas.microsoft.com/office/drawing/2014/main" id="{7DD230B3-33EE-46EB-A733-98251DB0A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10600" y="2209800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Ethernet outline">
              <a:extLst>
                <a:ext uri="{FF2B5EF4-FFF2-40B4-BE49-F238E27FC236}">
                  <a16:creationId xmlns:a16="http://schemas.microsoft.com/office/drawing/2014/main" id="{671DB181-5B6E-476E-8BD4-2E33032A7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2100" y="2209800"/>
              <a:ext cx="914400" cy="914400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8121CF-AE79-46DB-BA69-C5F4B862553B}"/>
                </a:ext>
              </a:extLst>
            </p:cNvPr>
            <p:cNvCxnSpPr>
              <a:cxnSpLocks/>
              <a:stCxn id="22" idx="3"/>
              <a:endCxn id="12" idx="1"/>
            </p:cNvCxnSpPr>
            <p:nvPr/>
          </p:nvCxnSpPr>
          <p:spPr>
            <a:xfrm>
              <a:off x="7924800" y="2667000"/>
              <a:ext cx="685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Graphic 21" descr="Wireless router outline">
              <a:extLst>
                <a:ext uri="{FF2B5EF4-FFF2-40B4-BE49-F238E27FC236}">
                  <a16:creationId xmlns:a16="http://schemas.microsoft.com/office/drawing/2014/main" id="{C0923D73-084C-46D8-BAC1-D4C207626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10400" y="2209800"/>
              <a:ext cx="914400" cy="914400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E516F39-18FC-4034-8A84-724502A4D008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>
              <a:off x="6286500" y="2667000"/>
              <a:ext cx="723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50592B7-C834-4C3A-AC54-2786CC8FFEB5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4686300" y="2631729"/>
              <a:ext cx="685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Graphic 29" descr="Wireless router outline">
              <a:extLst>
                <a:ext uri="{FF2B5EF4-FFF2-40B4-BE49-F238E27FC236}">
                  <a16:creationId xmlns:a16="http://schemas.microsoft.com/office/drawing/2014/main" id="{475CD64F-DC10-4DA6-B233-4D30FA52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71900" y="2174529"/>
              <a:ext cx="914400" cy="914400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DD0D337-93D8-41E6-9A8F-67FE37B94699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3048000" y="2631729"/>
              <a:ext cx="723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5EFA20-4374-46C5-A0A2-9961FF0210FE}"/>
              </a:ext>
            </a:extLst>
          </p:cNvPr>
          <p:cNvGrpSpPr/>
          <p:nvPr/>
        </p:nvGrpSpPr>
        <p:grpSpPr>
          <a:xfrm>
            <a:off x="3989752" y="4499297"/>
            <a:ext cx="2514600" cy="381000"/>
            <a:chOff x="2133600" y="4231929"/>
            <a:chExt cx="7391400" cy="949671"/>
          </a:xfrm>
        </p:grpSpPr>
        <p:pic>
          <p:nvPicPr>
            <p:cNvPr id="41" name="Graphic 40" descr="Monitor with solid fill">
              <a:extLst>
                <a:ext uri="{FF2B5EF4-FFF2-40B4-BE49-F238E27FC236}">
                  <a16:creationId xmlns:a16="http://schemas.microsoft.com/office/drawing/2014/main" id="{1B951FEA-7206-4194-A50F-7EB44F230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33600" y="4267200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Monitor with solid fill">
              <a:extLst>
                <a:ext uri="{FF2B5EF4-FFF2-40B4-BE49-F238E27FC236}">
                  <a16:creationId xmlns:a16="http://schemas.microsoft.com/office/drawing/2014/main" id="{D7F0299A-5D6C-4BDC-9CFB-B2C5867AB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10600" y="4267200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Ethernet outline">
              <a:extLst>
                <a:ext uri="{FF2B5EF4-FFF2-40B4-BE49-F238E27FC236}">
                  <a16:creationId xmlns:a16="http://schemas.microsoft.com/office/drawing/2014/main" id="{C29D8A05-7BE7-4153-91C5-8F74B94B3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2100" y="4267200"/>
              <a:ext cx="914400" cy="914400"/>
            </a:xfrm>
            <a:prstGeom prst="rect">
              <a:avLst/>
            </a:prstGeom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A5D4FE3-1D9E-473B-B329-EB4A1DFB5FA6}"/>
                </a:ext>
              </a:extLst>
            </p:cNvPr>
            <p:cNvCxnSpPr>
              <a:cxnSpLocks/>
              <a:stCxn id="45" idx="3"/>
              <a:endCxn id="42" idx="1"/>
            </p:cNvCxnSpPr>
            <p:nvPr/>
          </p:nvCxnSpPr>
          <p:spPr>
            <a:xfrm>
              <a:off x="7924800" y="4724400"/>
              <a:ext cx="6858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Graphic 44" descr="Wireless router outline">
              <a:extLst>
                <a:ext uri="{FF2B5EF4-FFF2-40B4-BE49-F238E27FC236}">
                  <a16:creationId xmlns:a16="http://schemas.microsoft.com/office/drawing/2014/main" id="{8A34BB33-0B0C-4D1F-9ED0-9A2045A13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10400" y="4267200"/>
              <a:ext cx="914400" cy="914400"/>
            </a:xfrm>
            <a:prstGeom prst="rect">
              <a:avLst/>
            </a:prstGeom>
          </p:spPr>
        </p:pic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EBCDF0-93F5-49E2-B9E6-45244F3977EF}"/>
                </a:ext>
              </a:extLst>
            </p:cNvPr>
            <p:cNvCxnSpPr>
              <a:cxnSpLocks/>
              <a:stCxn id="43" idx="3"/>
              <a:endCxn id="45" idx="1"/>
            </p:cNvCxnSpPr>
            <p:nvPr/>
          </p:nvCxnSpPr>
          <p:spPr>
            <a:xfrm>
              <a:off x="6286500" y="4724400"/>
              <a:ext cx="723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62D7EB7-2180-4C9B-B03D-0FA3A2EF3244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4686300" y="4689129"/>
              <a:ext cx="685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Graphic 47" descr="Wireless router outline">
              <a:extLst>
                <a:ext uri="{FF2B5EF4-FFF2-40B4-BE49-F238E27FC236}">
                  <a16:creationId xmlns:a16="http://schemas.microsoft.com/office/drawing/2014/main" id="{F9557611-D53C-4123-A3AB-C72630A9A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71900" y="4231929"/>
              <a:ext cx="914400" cy="914400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00EC6B-7B95-4A3C-91C4-2BE9CDE39411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3048000" y="4689129"/>
              <a:ext cx="7239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9028DB4-CF68-44F9-A7AA-363C13C427A6}"/>
              </a:ext>
            </a:extLst>
          </p:cNvPr>
          <p:cNvGrpSpPr/>
          <p:nvPr/>
        </p:nvGrpSpPr>
        <p:grpSpPr>
          <a:xfrm>
            <a:off x="3975021" y="1516925"/>
            <a:ext cx="2514600" cy="381000"/>
            <a:chOff x="2133600" y="4231929"/>
            <a:chExt cx="7391400" cy="949671"/>
          </a:xfrm>
        </p:grpSpPr>
        <p:pic>
          <p:nvPicPr>
            <p:cNvPr id="38" name="Graphic 37" descr="Monitor with solid fill">
              <a:extLst>
                <a:ext uri="{FF2B5EF4-FFF2-40B4-BE49-F238E27FC236}">
                  <a16:creationId xmlns:a16="http://schemas.microsoft.com/office/drawing/2014/main" id="{E7C453D2-5931-473A-B6E2-44156815F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33600" y="4267200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Monitor with solid fill">
              <a:extLst>
                <a:ext uri="{FF2B5EF4-FFF2-40B4-BE49-F238E27FC236}">
                  <a16:creationId xmlns:a16="http://schemas.microsoft.com/office/drawing/2014/main" id="{54569E46-0F41-48E5-971D-464E71FCE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10600" y="4267200"/>
              <a:ext cx="914400" cy="914400"/>
            </a:xfrm>
            <a:prstGeom prst="rect">
              <a:avLst/>
            </a:prstGeom>
          </p:spPr>
        </p:pic>
        <p:pic>
          <p:nvPicPr>
            <p:cNvPr id="40" name="Graphic 39" descr="Ethernet outline">
              <a:extLst>
                <a:ext uri="{FF2B5EF4-FFF2-40B4-BE49-F238E27FC236}">
                  <a16:creationId xmlns:a16="http://schemas.microsoft.com/office/drawing/2014/main" id="{269957C1-C821-4F1A-BE8D-35F7FB8E2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2100" y="4267200"/>
              <a:ext cx="914400" cy="914400"/>
            </a:xfrm>
            <a:prstGeom prst="rect">
              <a:avLst/>
            </a:prstGeom>
          </p:spPr>
        </p:pic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B48C808-C102-4A04-879C-48D88A543108}"/>
                </a:ext>
              </a:extLst>
            </p:cNvPr>
            <p:cNvCxnSpPr>
              <a:cxnSpLocks/>
              <a:stCxn id="55" idx="3"/>
              <a:endCxn id="39" idx="1"/>
            </p:cNvCxnSpPr>
            <p:nvPr/>
          </p:nvCxnSpPr>
          <p:spPr>
            <a:xfrm>
              <a:off x="7924800" y="4724400"/>
              <a:ext cx="6858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Graphic 54" descr="Wireless router outline">
              <a:extLst>
                <a:ext uri="{FF2B5EF4-FFF2-40B4-BE49-F238E27FC236}">
                  <a16:creationId xmlns:a16="http://schemas.microsoft.com/office/drawing/2014/main" id="{F5714BEE-F505-4CFB-A42F-1C8455A95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10400" y="4267200"/>
              <a:ext cx="914400" cy="914400"/>
            </a:xfrm>
            <a:prstGeom prst="rect">
              <a:avLst/>
            </a:prstGeom>
          </p:spPr>
        </p:pic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80F34B9-B53C-465B-B2A5-9D3F50209847}"/>
                </a:ext>
              </a:extLst>
            </p:cNvPr>
            <p:cNvCxnSpPr>
              <a:cxnSpLocks/>
              <a:stCxn id="40" idx="3"/>
              <a:endCxn id="55" idx="1"/>
            </p:cNvCxnSpPr>
            <p:nvPr/>
          </p:nvCxnSpPr>
          <p:spPr>
            <a:xfrm>
              <a:off x="6286500" y="4724400"/>
              <a:ext cx="7239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0A0959-6A58-4C29-B235-2844CD6CC631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4686300" y="4689129"/>
              <a:ext cx="6858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Graphic 57" descr="Wireless router outline">
              <a:extLst>
                <a:ext uri="{FF2B5EF4-FFF2-40B4-BE49-F238E27FC236}">
                  <a16:creationId xmlns:a16="http://schemas.microsoft.com/office/drawing/2014/main" id="{ACA150C1-47E0-43E5-911D-21B981B42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71900" y="4231929"/>
              <a:ext cx="914400" cy="914400"/>
            </a:xfrm>
            <a:prstGeom prst="rect">
              <a:avLst/>
            </a:prstGeom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DF1FD2C-9D56-4993-8B1F-043F97328183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3048000" y="4689129"/>
              <a:ext cx="7239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007FA44-370B-4C67-93B9-EFEB007414F5}"/>
              </a:ext>
            </a:extLst>
          </p:cNvPr>
          <p:cNvSpPr/>
          <p:nvPr/>
        </p:nvSpPr>
        <p:spPr>
          <a:xfrm>
            <a:off x="5127834" y="1800061"/>
            <a:ext cx="221936" cy="1625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E0646684-E125-4CB2-93CC-D698C93A123F}"/>
              </a:ext>
            </a:extLst>
          </p:cNvPr>
          <p:cNvSpPr/>
          <p:nvPr/>
        </p:nvSpPr>
        <p:spPr>
          <a:xfrm>
            <a:off x="5121353" y="3334111"/>
            <a:ext cx="221936" cy="1625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138F5251-57A4-482E-8827-B4E7189DF9BA}"/>
              </a:ext>
            </a:extLst>
          </p:cNvPr>
          <p:cNvSpPr/>
          <p:nvPr/>
        </p:nvSpPr>
        <p:spPr>
          <a:xfrm>
            <a:off x="5121353" y="4799033"/>
            <a:ext cx="221936" cy="1625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4873843A-B936-497F-91F2-6DDA596C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3" y="144463"/>
            <a:ext cx="11906250" cy="795337"/>
          </a:xfrm>
        </p:spPr>
        <p:txBody>
          <a:bodyPr/>
          <a:lstStyle/>
          <a:p>
            <a:r>
              <a:rPr lang="en-US" dirty="0"/>
              <a:t>Tunnel vs. transport mode packets</a:t>
            </a:r>
          </a:p>
        </p:txBody>
      </p:sp>
      <p:grpSp>
        <p:nvGrpSpPr>
          <p:cNvPr id="70" name="Group 68">
            <a:extLst>
              <a:ext uri="{FF2B5EF4-FFF2-40B4-BE49-F238E27FC236}">
                <a16:creationId xmlns:a16="http://schemas.microsoft.com/office/drawing/2014/main" id="{1D3B066B-40B9-4DE7-82E5-7EAEFA864054}"/>
              </a:ext>
            </a:extLst>
          </p:cNvPr>
          <p:cNvGrpSpPr/>
          <p:nvPr/>
        </p:nvGrpSpPr>
        <p:grpSpPr>
          <a:xfrm>
            <a:off x="2297224" y="2196488"/>
            <a:ext cx="2807564" cy="483891"/>
            <a:chOff x="-1815107" y="8182256"/>
            <a:chExt cx="5486396" cy="5334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F809A88-2DE0-4B3E-8AF6-EC3F8E08354F}"/>
                </a:ext>
              </a:extLst>
            </p:cNvPr>
            <p:cNvSpPr/>
            <p:nvPr/>
          </p:nvSpPr>
          <p:spPr>
            <a:xfrm>
              <a:off x="1842490" y="8182256"/>
              <a:ext cx="1828799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TCP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1ECABC8-4458-46CA-B094-8158231E250C}"/>
                </a:ext>
              </a:extLst>
            </p:cNvPr>
            <p:cNvSpPr/>
            <p:nvPr/>
          </p:nvSpPr>
          <p:spPr>
            <a:xfrm>
              <a:off x="13691" y="8182256"/>
              <a:ext cx="1828799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IP:A-&gt;B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D122FFF-FA88-430D-88D2-FF176E4A3308}"/>
                </a:ext>
              </a:extLst>
            </p:cNvPr>
            <p:cNvSpPr/>
            <p:nvPr/>
          </p:nvSpPr>
          <p:spPr>
            <a:xfrm>
              <a:off x="-1815107" y="8182256"/>
              <a:ext cx="1828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1BFFCF9F-3CE1-45FA-AFED-5A74ECEA847D}"/>
              </a:ext>
            </a:extLst>
          </p:cNvPr>
          <p:cNvSpPr/>
          <p:nvPr/>
        </p:nvSpPr>
        <p:spPr>
          <a:xfrm>
            <a:off x="5098162" y="3739451"/>
            <a:ext cx="935855" cy="48389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83240C-ED3A-4418-ABFE-3E43E1A2BEFF}"/>
              </a:ext>
            </a:extLst>
          </p:cNvPr>
          <p:cNvSpPr/>
          <p:nvPr/>
        </p:nvSpPr>
        <p:spPr>
          <a:xfrm>
            <a:off x="3211058" y="3739451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IP:A-&gt;B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003E27-48A1-4476-8441-CC47419F8E46}"/>
              </a:ext>
            </a:extLst>
          </p:cNvPr>
          <p:cNvSpPr/>
          <p:nvPr/>
        </p:nvSpPr>
        <p:spPr>
          <a:xfrm>
            <a:off x="2275204" y="3739451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45BDEC-932D-4B42-ABD6-6AA31DD3862B}"/>
              </a:ext>
            </a:extLst>
          </p:cNvPr>
          <p:cNvSpPr/>
          <p:nvPr/>
        </p:nvSpPr>
        <p:spPr>
          <a:xfrm>
            <a:off x="4156618" y="3739451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12FBD2E-BAE4-43A1-91A9-426BB577DC39}"/>
              </a:ext>
            </a:extLst>
          </p:cNvPr>
          <p:cNvSpPr/>
          <p:nvPr/>
        </p:nvSpPr>
        <p:spPr>
          <a:xfrm>
            <a:off x="6034017" y="3739451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ESP-trailer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A44C8BD-3A7E-4306-837B-6534AF4EBD43}"/>
              </a:ext>
            </a:extLst>
          </p:cNvPr>
          <p:cNvSpPr/>
          <p:nvPr/>
        </p:nvSpPr>
        <p:spPr>
          <a:xfrm>
            <a:off x="5943600" y="5322345"/>
            <a:ext cx="935855" cy="4838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DF39E95-7C3F-4ABB-9C40-297B74903149}"/>
              </a:ext>
            </a:extLst>
          </p:cNvPr>
          <p:cNvSpPr/>
          <p:nvPr/>
        </p:nvSpPr>
        <p:spPr>
          <a:xfrm>
            <a:off x="3122264" y="5322345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IP:</a:t>
            </a:r>
          </a:p>
          <a:p>
            <a:pPr algn="ctr"/>
            <a:r>
              <a:rPr lang="en-US" dirty="0"/>
              <a:t>RA-&gt;RB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515467A-3A0A-4702-A812-A1607ED365F9}"/>
              </a:ext>
            </a:extLst>
          </p:cNvPr>
          <p:cNvSpPr/>
          <p:nvPr/>
        </p:nvSpPr>
        <p:spPr>
          <a:xfrm>
            <a:off x="2186410" y="5322345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EB95F54-B921-44D2-AEE3-6FE0C8B6CACF}"/>
              </a:ext>
            </a:extLst>
          </p:cNvPr>
          <p:cNvSpPr/>
          <p:nvPr/>
        </p:nvSpPr>
        <p:spPr>
          <a:xfrm>
            <a:off x="4067824" y="5322345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E83B5C1-A9C5-495D-AB25-238DECCAD9AD}"/>
              </a:ext>
            </a:extLst>
          </p:cNvPr>
          <p:cNvSpPr/>
          <p:nvPr/>
        </p:nvSpPr>
        <p:spPr>
          <a:xfrm>
            <a:off x="6858000" y="5322345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ESP-trailer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38A681A-901F-4615-B607-88E3E6FDCD73}"/>
              </a:ext>
            </a:extLst>
          </p:cNvPr>
          <p:cNvSpPr/>
          <p:nvPr/>
        </p:nvSpPr>
        <p:spPr>
          <a:xfrm>
            <a:off x="5013383" y="5322345"/>
            <a:ext cx="935855" cy="4838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IP:A-&gt;B</a:t>
            </a:r>
          </a:p>
        </p:txBody>
      </p:sp>
    </p:spTree>
    <p:extLst>
      <p:ext uri="{BB962C8B-B14F-4D97-AF65-F5344CB8AC3E}">
        <p14:creationId xmlns:p14="http://schemas.microsoft.com/office/powerpoint/2010/main" val="409608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7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2000" indent="0" rtl="0">
              <a:buNone/>
            </a:pPr>
            <a:r>
              <a:rPr lang="en-US" dirty="0"/>
              <a:t>Do the following configurations work?</a:t>
            </a:r>
          </a:p>
          <a:p>
            <a:pPr rtl="0"/>
            <a:r>
              <a:rPr lang="en-US" dirty="0">
                <a:solidFill>
                  <a:schemeClr val="tx1"/>
                </a:solidFill>
              </a:rPr>
              <a:t>Tunnel mode running on end-host</a:t>
            </a:r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marL="72000" indent="0" rtl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Yes! </a:t>
            </a:r>
            <a:r>
              <a:rPr lang="en-US" dirty="0">
                <a:solidFill>
                  <a:schemeClr val="tx1"/>
                </a:solidFill>
              </a:rPr>
              <a:t>Just use the end-host IPs in the tunnel</a:t>
            </a:r>
            <a:endParaRPr lang="en-US" dirty="0"/>
          </a:p>
          <a:p>
            <a:pPr rtl="0"/>
            <a:endParaRPr lang="en-US" dirty="0"/>
          </a:p>
          <a:p>
            <a:pPr rtl="0"/>
            <a:r>
              <a:rPr lang="en-US" dirty="0"/>
              <a:t>Transport mode running on middle-box</a:t>
            </a:r>
          </a:p>
          <a:p>
            <a:pPr rtl="0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rtl="0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72000" indent="0" rtl="0">
              <a:buNone/>
            </a:pPr>
            <a:r>
              <a:rPr lang="en-US" dirty="0">
                <a:solidFill>
                  <a:srgbClr val="C00000"/>
                </a:solidFill>
              </a:rPr>
              <a:t>No! </a:t>
            </a:r>
            <a:r>
              <a:rPr lang="en-US" dirty="0"/>
              <a:t>transport mode can’t handle IP fragments!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B7A4F07-B376-4219-82D6-91DF256C3B4D}"/>
              </a:ext>
            </a:extLst>
          </p:cNvPr>
          <p:cNvGrpSpPr/>
          <p:nvPr/>
        </p:nvGrpSpPr>
        <p:grpSpPr>
          <a:xfrm>
            <a:off x="7497410" y="2023266"/>
            <a:ext cx="2541952" cy="366850"/>
            <a:chOff x="2133600" y="2174529"/>
            <a:chExt cx="7391400" cy="949671"/>
          </a:xfrm>
        </p:grpSpPr>
        <p:pic>
          <p:nvPicPr>
            <p:cNvPr id="8" name="Graphic 7" descr="Monitor with solid fill">
              <a:extLst>
                <a:ext uri="{FF2B5EF4-FFF2-40B4-BE49-F238E27FC236}">
                  <a16:creationId xmlns:a16="http://schemas.microsoft.com/office/drawing/2014/main" id="{471599F3-E239-4DDC-886F-FFFA59013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33600" y="2209800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Monitor with solid fill">
              <a:extLst>
                <a:ext uri="{FF2B5EF4-FFF2-40B4-BE49-F238E27FC236}">
                  <a16:creationId xmlns:a16="http://schemas.microsoft.com/office/drawing/2014/main" id="{7DD230B3-33EE-46EB-A733-98251DB0A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10600" y="2209800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Ethernet outline">
              <a:extLst>
                <a:ext uri="{FF2B5EF4-FFF2-40B4-BE49-F238E27FC236}">
                  <a16:creationId xmlns:a16="http://schemas.microsoft.com/office/drawing/2014/main" id="{671DB181-5B6E-476E-8BD4-2E33032A7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2100" y="2209800"/>
              <a:ext cx="914400" cy="914400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8121CF-AE79-46DB-BA69-C5F4B862553B}"/>
                </a:ext>
              </a:extLst>
            </p:cNvPr>
            <p:cNvCxnSpPr>
              <a:cxnSpLocks/>
              <a:stCxn id="22" idx="3"/>
              <a:endCxn id="12" idx="1"/>
            </p:cNvCxnSpPr>
            <p:nvPr/>
          </p:nvCxnSpPr>
          <p:spPr>
            <a:xfrm>
              <a:off x="7924800" y="2667000"/>
              <a:ext cx="685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Graphic 21" descr="Wireless router outline">
              <a:extLst>
                <a:ext uri="{FF2B5EF4-FFF2-40B4-BE49-F238E27FC236}">
                  <a16:creationId xmlns:a16="http://schemas.microsoft.com/office/drawing/2014/main" id="{C0923D73-084C-46D8-BAC1-D4C207626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10400" y="2209800"/>
              <a:ext cx="914400" cy="914400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E516F39-18FC-4034-8A84-724502A4D008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>
              <a:off x="6286500" y="2667000"/>
              <a:ext cx="723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50592B7-C834-4C3A-AC54-2786CC8FFEB5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4686300" y="2631729"/>
              <a:ext cx="685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Graphic 29" descr="Wireless router outline">
              <a:extLst>
                <a:ext uri="{FF2B5EF4-FFF2-40B4-BE49-F238E27FC236}">
                  <a16:creationId xmlns:a16="http://schemas.microsoft.com/office/drawing/2014/main" id="{475CD64F-DC10-4DA6-B233-4D30FA52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71900" y="2174529"/>
              <a:ext cx="914400" cy="914400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DD0D337-93D8-41E6-9A8F-67FE37B94699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3048000" y="2631729"/>
              <a:ext cx="723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E0646684-E125-4CB2-93CC-D698C93A123F}"/>
              </a:ext>
            </a:extLst>
          </p:cNvPr>
          <p:cNvSpPr/>
          <p:nvPr/>
        </p:nvSpPr>
        <p:spPr>
          <a:xfrm>
            <a:off x="8649654" y="2308852"/>
            <a:ext cx="221936" cy="1625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4873843A-B936-497F-91F2-6DDA596C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3" y="144463"/>
            <a:ext cx="11906250" cy="795337"/>
          </a:xfrm>
        </p:spPr>
        <p:txBody>
          <a:bodyPr/>
          <a:lstStyle/>
          <a:p>
            <a:r>
              <a:rPr lang="en-US" dirty="0"/>
              <a:t>Tunnel vs. transport mode packets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A44C8BD-3A7E-4306-837B-6534AF4EBD43}"/>
              </a:ext>
            </a:extLst>
          </p:cNvPr>
          <p:cNvSpPr/>
          <p:nvPr/>
        </p:nvSpPr>
        <p:spPr>
          <a:xfrm>
            <a:off x="6242762" y="2564109"/>
            <a:ext cx="935855" cy="4838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DF39E95-7C3F-4ABB-9C40-297B74903149}"/>
              </a:ext>
            </a:extLst>
          </p:cNvPr>
          <p:cNvSpPr/>
          <p:nvPr/>
        </p:nvSpPr>
        <p:spPr>
          <a:xfrm>
            <a:off x="3421426" y="2564109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IP:</a:t>
            </a:r>
          </a:p>
          <a:p>
            <a:pPr algn="ctr"/>
            <a:r>
              <a:rPr lang="en-US" dirty="0"/>
              <a:t>A-&gt;B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515467A-3A0A-4702-A812-A1607ED365F9}"/>
              </a:ext>
            </a:extLst>
          </p:cNvPr>
          <p:cNvSpPr/>
          <p:nvPr/>
        </p:nvSpPr>
        <p:spPr>
          <a:xfrm>
            <a:off x="2485572" y="2564109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EB95F54-B921-44D2-AEE3-6FE0C8B6CACF}"/>
              </a:ext>
            </a:extLst>
          </p:cNvPr>
          <p:cNvSpPr/>
          <p:nvPr/>
        </p:nvSpPr>
        <p:spPr>
          <a:xfrm>
            <a:off x="4366986" y="2564109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E83B5C1-A9C5-495D-AB25-238DECCAD9AD}"/>
              </a:ext>
            </a:extLst>
          </p:cNvPr>
          <p:cNvSpPr/>
          <p:nvPr/>
        </p:nvSpPr>
        <p:spPr>
          <a:xfrm>
            <a:off x="7157162" y="2564109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ESP-trailer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38A681A-901F-4615-B607-88E3E6FDCD73}"/>
              </a:ext>
            </a:extLst>
          </p:cNvPr>
          <p:cNvSpPr/>
          <p:nvPr/>
        </p:nvSpPr>
        <p:spPr>
          <a:xfrm>
            <a:off x="5312545" y="2564109"/>
            <a:ext cx="935855" cy="4838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IP:A-&gt;B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2A95594-C9A6-4EB5-9CA0-2EAB9FBD1B31}"/>
              </a:ext>
            </a:extLst>
          </p:cNvPr>
          <p:cNvGrpSpPr/>
          <p:nvPr/>
        </p:nvGrpSpPr>
        <p:grpSpPr>
          <a:xfrm>
            <a:off x="7550162" y="4063670"/>
            <a:ext cx="2514600" cy="381000"/>
            <a:chOff x="2133600" y="4231929"/>
            <a:chExt cx="7391400" cy="949671"/>
          </a:xfrm>
        </p:grpSpPr>
        <p:pic>
          <p:nvPicPr>
            <p:cNvPr id="95" name="Graphic 94" descr="Monitor with solid fill">
              <a:extLst>
                <a:ext uri="{FF2B5EF4-FFF2-40B4-BE49-F238E27FC236}">
                  <a16:creationId xmlns:a16="http://schemas.microsoft.com/office/drawing/2014/main" id="{D4D5044C-6EAB-4ECC-99EF-3E4D20570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33600" y="4267200"/>
              <a:ext cx="914400" cy="914400"/>
            </a:xfrm>
            <a:prstGeom prst="rect">
              <a:avLst/>
            </a:prstGeom>
          </p:spPr>
        </p:pic>
        <p:pic>
          <p:nvPicPr>
            <p:cNvPr id="96" name="Graphic 95" descr="Monitor with solid fill">
              <a:extLst>
                <a:ext uri="{FF2B5EF4-FFF2-40B4-BE49-F238E27FC236}">
                  <a16:creationId xmlns:a16="http://schemas.microsoft.com/office/drawing/2014/main" id="{D452970B-F80F-462E-84FB-52EFC20E2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10600" y="4267200"/>
              <a:ext cx="914400" cy="914400"/>
            </a:xfrm>
            <a:prstGeom prst="rect">
              <a:avLst/>
            </a:prstGeom>
          </p:spPr>
        </p:pic>
        <p:pic>
          <p:nvPicPr>
            <p:cNvPr id="97" name="Graphic 96" descr="Ethernet outline">
              <a:extLst>
                <a:ext uri="{FF2B5EF4-FFF2-40B4-BE49-F238E27FC236}">
                  <a16:creationId xmlns:a16="http://schemas.microsoft.com/office/drawing/2014/main" id="{C69D6A68-CC5E-4E1C-933D-B4084D16A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2100" y="4267200"/>
              <a:ext cx="914400" cy="914400"/>
            </a:xfrm>
            <a:prstGeom prst="rect">
              <a:avLst/>
            </a:prstGeom>
          </p:spPr>
        </p:pic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4CB34DF-7196-436C-BC90-53103DEFB6F4}"/>
                </a:ext>
              </a:extLst>
            </p:cNvPr>
            <p:cNvCxnSpPr>
              <a:cxnSpLocks/>
              <a:stCxn id="99" idx="3"/>
              <a:endCxn id="96" idx="1"/>
            </p:cNvCxnSpPr>
            <p:nvPr/>
          </p:nvCxnSpPr>
          <p:spPr>
            <a:xfrm>
              <a:off x="7924800" y="4724400"/>
              <a:ext cx="6858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Graphic 98" descr="Wireless router outline">
              <a:extLst>
                <a:ext uri="{FF2B5EF4-FFF2-40B4-BE49-F238E27FC236}">
                  <a16:creationId xmlns:a16="http://schemas.microsoft.com/office/drawing/2014/main" id="{D368158E-1780-4EC8-BA52-13B66A91F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10400" y="4267200"/>
              <a:ext cx="914400" cy="914400"/>
            </a:xfrm>
            <a:prstGeom prst="rect">
              <a:avLst/>
            </a:prstGeom>
          </p:spPr>
        </p:pic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E9FAE9A-6D09-463F-B5FF-721257C3146F}"/>
                </a:ext>
              </a:extLst>
            </p:cNvPr>
            <p:cNvCxnSpPr>
              <a:cxnSpLocks/>
              <a:stCxn id="97" idx="3"/>
              <a:endCxn id="99" idx="1"/>
            </p:cNvCxnSpPr>
            <p:nvPr/>
          </p:nvCxnSpPr>
          <p:spPr>
            <a:xfrm>
              <a:off x="6286500" y="4724400"/>
              <a:ext cx="723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2F05AA1-6EDF-4302-8A9F-9D51D340905A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>
              <a:off x="4686300" y="4689129"/>
              <a:ext cx="685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Graphic 101" descr="Wireless router outline">
              <a:extLst>
                <a:ext uri="{FF2B5EF4-FFF2-40B4-BE49-F238E27FC236}">
                  <a16:creationId xmlns:a16="http://schemas.microsoft.com/office/drawing/2014/main" id="{E7473D17-22F3-4C0C-BC0F-22EB9C514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71900" y="4231929"/>
              <a:ext cx="914400" cy="914400"/>
            </a:xfrm>
            <a:prstGeom prst="rect">
              <a:avLst/>
            </a:prstGeom>
          </p:spPr>
        </p:pic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083BDE4-7DA3-4530-896F-FE31C329EDDB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3048000" y="4689129"/>
              <a:ext cx="7239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4A664408-CB61-428D-ADCD-803060464498}"/>
              </a:ext>
            </a:extLst>
          </p:cNvPr>
          <p:cNvSpPr/>
          <p:nvPr/>
        </p:nvSpPr>
        <p:spPr>
          <a:xfrm>
            <a:off x="8681763" y="4363406"/>
            <a:ext cx="221936" cy="1625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1FE08AE-DB3A-4F10-B0E1-B53E587479A0}"/>
              </a:ext>
            </a:extLst>
          </p:cNvPr>
          <p:cNvSpPr/>
          <p:nvPr/>
        </p:nvSpPr>
        <p:spPr>
          <a:xfrm>
            <a:off x="5365297" y="4850109"/>
            <a:ext cx="935855" cy="48389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08CAE2D-16B0-481D-9C63-83D4FA91FC17}"/>
              </a:ext>
            </a:extLst>
          </p:cNvPr>
          <p:cNvSpPr/>
          <p:nvPr/>
        </p:nvSpPr>
        <p:spPr>
          <a:xfrm>
            <a:off x="3478193" y="4850109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IP:A-&gt;B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39D1BA3-E95C-4EE4-A9D4-70094CDC8485}"/>
              </a:ext>
            </a:extLst>
          </p:cNvPr>
          <p:cNvSpPr/>
          <p:nvPr/>
        </p:nvSpPr>
        <p:spPr>
          <a:xfrm>
            <a:off x="2542339" y="4850109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188357F-68CE-46EE-98F6-DE6013FE1023}"/>
              </a:ext>
            </a:extLst>
          </p:cNvPr>
          <p:cNvSpPr/>
          <p:nvPr/>
        </p:nvSpPr>
        <p:spPr>
          <a:xfrm>
            <a:off x="4423753" y="4850109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3DF0A4B-B30B-483C-A51E-1A0AEC7E4A6F}"/>
              </a:ext>
            </a:extLst>
          </p:cNvPr>
          <p:cNvSpPr/>
          <p:nvPr/>
        </p:nvSpPr>
        <p:spPr>
          <a:xfrm>
            <a:off x="6301152" y="4850109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ESP-trailer</a:t>
            </a:r>
          </a:p>
        </p:txBody>
      </p:sp>
    </p:spTree>
    <p:extLst>
      <p:ext uri="{BB962C8B-B14F-4D97-AF65-F5344CB8AC3E}">
        <p14:creationId xmlns:p14="http://schemas.microsoft.com/office/powerpoint/2010/main" val="368276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5D012-0105-4C76-96CE-9A12DDD3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5049844" cy="4724400"/>
          </a:xfrm>
        </p:spPr>
        <p:txBody>
          <a:bodyPr/>
          <a:lstStyle/>
          <a:p>
            <a:pPr rtl="0"/>
            <a:r>
              <a:rPr lang="en-US" dirty="0"/>
              <a:t>Split large IP packets (&gt;MTU)</a:t>
            </a:r>
          </a:p>
          <a:p>
            <a:pPr rtl="0"/>
            <a:r>
              <a:rPr lang="en-US" dirty="0"/>
              <a:t>Only first fragment has the transport header (e.g., UDP)</a:t>
            </a:r>
          </a:p>
          <a:p>
            <a:pPr rtl="0"/>
            <a:r>
              <a:rPr lang="en-US" dirty="0"/>
              <a:t>Subsequent fragments have only an IP header</a:t>
            </a:r>
            <a:endParaRPr lang="en-IL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IP fragments</a:t>
            </a:r>
            <a:endParaRPr lang="he-IL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6324600" y="1179832"/>
            <a:ext cx="5319387" cy="3622109"/>
            <a:chOff x="1620" y="7200"/>
            <a:chExt cx="5760" cy="4320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1620" y="7200"/>
              <a:ext cx="5760" cy="540"/>
              <a:chOff x="2160" y="2160"/>
              <a:chExt cx="5760" cy="540"/>
            </a:xfrm>
          </p:grpSpPr>
          <p:sp>
            <p:nvSpPr>
              <p:cNvPr id="29" name="Text Box 30"/>
              <p:cNvSpPr txBox="1">
                <a:spLocks noChangeArrowheads="1"/>
              </p:cNvSpPr>
              <p:nvPr/>
            </p:nvSpPr>
            <p:spPr bwMode="auto">
              <a:xfrm>
                <a:off x="4320" y="2160"/>
                <a:ext cx="144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8000" tIns="90000" rIns="1800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he-IL" dirty="0">
                    <a:cs typeface="Arial" pitchFamily="34" charset="0"/>
                  </a:rPr>
                  <a:t>32 bits</a:t>
                </a:r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 flipV="1">
                <a:off x="7920" y="2160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 dirty="0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 flipV="1">
                <a:off x="2160" y="2160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 dirty="0"/>
              </a:p>
            </p:txBody>
          </p:sp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>
                <a:off x="5400" y="2445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 dirty="0"/>
              </a:p>
            </p:txBody>
          </p:sp>
          <p:sp>
            <p:nvSpPr>
              <p:cNvPr id="33" name="Line 26"/>
              <p:cNvSpPr>
                <a:spLocks noChangeShapeType="1"/>
              </p:cNvSpPr>
              <p:nvPr/>
            </p:nvSpPr>
            <p:spPr bwMode="auto">
              <a:xfrm>
                <a:off x="2160" y="2445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 dirty="0"/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620" y="7740"/>
              <a:ext cx="5760" cy="3780"/>
              <a:chOff x="2160" y="2700"/>
              <a:chExt cx="5760" cy="3780"/>
            </a:xfrm>
          </p:grpSpPr>
          <p:sp>
            <p:nvSpPr>
              <p:cNvPr id="13" name="Text Box 23"/>
              <p:cNvSpPr txBox="1">
                <a:spLocks noChangeArrowheads="1"/>
              </p:cNvSpPr>
              <p:nvPr/>
            </p:nvSpPr>
            <p:spPr bwMode="auto">
              <a:xfrm>
                <a:off x="2160" y="4860"/>
                <a:ext cx="5760" cy="5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000" tIns="90000" rIns="1800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he-IL" dirty="0">
                    <a:cs typeface="Arial" pitchFamily="34" charset="0"/>
                  </a:rPr>
                  <a:t>Destination Address</a:t>
                </a:r>
              </a:p>
            </p:txBody>
          </p:sp>
          <p:sp>
            <p:nvSpPr>
              <p:cNvPr id="14" name="Text Box 22"/>
              <p:cNvSpPr txBox="1">
                <a:spLocks noChangeArrowheads="1"/>
              </p:cNvSpPr>
              <p:nvPr/>
            </p:nvSpPr>
            <p:spPr bwMode="auto">
              <a:xfrm>
                <a:off x="2160" y="3240"/>
                <a:ext cx="2880" cy="5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000" tIns="90000" rIns="1800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altLang="he-IL" dirty="0">
                    <a:ea typeface="Times New Roman" pitchFamily="18" charset="0"/>
                    <a:cs typeface="David" pitchFamily="34" charset="-79"/>
                  </a:rPr>
                  <a:t>Identification</a:t>
                </a:r>
                <a:endParaRPr lang="he-IL" altLang="he-IL" sz="2800" dirty="0">
                  <a:cs typeface="Arial" pitchFamily="34" charset="0"/>
                </a:endParaRPr>
              </a:p>
            </p:txBody>
          </p:sp>
          <p:sp>
            <p:nvSpPr>
              <p:cNvPr id="15" name="Text Box 21"/>
              <p:cNvSpPr txBox="1">
                <a:spLocks noChangeArrowheads="1"/>
              </p:cNvSpPr>
              <p:nvPr/>
            </p:nvSpPr>
            <p:spPr bwMode="auto">
              <a:xfrm>
                <a:off x="2160" y="2700"/>
                <a:ext cx="720" cy="5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000" tIns="90000" rIns="1800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altLang="he-IL" dirty="0">
                    <a:ea typeface="Times New Roman" pitchFamily="18" charset="0"/>
                    <a:cs typeface="David" pitchFamily="34" charset="-79"/>
                  </a:rPr>
                  <a:t>Ver</a:t>
                </a:r>
                <a:r>
                  <a:rPr lang="en-US" altLang="he-IL" dirty="0">
                    <a:ea typeface="Times New Roman" pitchFamily="18" charset="0"/>
                    <a:cs typeface="David" pitchFamily="34" charset="-79"/>
                  </a:rPr>
                  <a:t> (4)</a:t>
                </a:r>
                <a:endParaRPr lang="he-IL" altLang="he-IL" sz="2800" dirty="0">
                  <a:cs typeface="Arial" pitchFamily="34" charset="0"/>
                </a:endParaRPr>
              </a:p>
            </p:txBody>
          </p:sp>
          <p:sp>
            <p:nvSpPr>
              <p:cNvPr id="16" name="Text Box 20"/>
              <p:cNvSpPr txBox="1">
                <a:spLocks noChangeArrowheads="1"/>
              </p:cNvSpPr>
              <p:nvPr/>
            </p:nvSpPr>
            <p:spPr bwMode="auto">
              <a:xfrm>
                <a:off x="2880" y="2700"/>
                <a:ext cx="720" cy="5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000" tIns="90000" rIns="1800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altLang="he-IL" dirty="0">
                    <a:ea typeface="Times New Roman" pitchFamily="18" charset="0"/>
                    <a:cs typeface="David" pitchFamily="34" charset="-79"/>
                  </a:rPr>
                  <a:t>H.Len</a:t>
                </a:r>
                <a:endParaRPr lang="he-IL" altLang="he-IL" sz="2800" dirty="0">
                  <a:cs typeface="Arial" pitchFamily="34" charset="0"/>
                </a:endParaRPr>
              </a:p>
            </p:txBody>
          </p:sp>
          <p:sp>
            <p:nvSpPr>
              <p:cNvPr id="17" name="Text Box 19"/>
              <p:cNvSpPr txBox="1">
                <a:spLocks noChangeArrowheads="1"/>
              </p:cNvSpPr>
              <p:nvPr/>
            </p:nvSpPr>
            <p:spPr bwMode="auto">
              <a:xfrm>
                <a:off x="3600" y="2700"/>
                <a:ext cx="1440" cy="5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000" tIns="90000" rIns="1800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altLang="he-IL" dirty="0">
                    <a:ea typeface="Times New Roman" pitchFamily="18" charset="0"/>
                    <a:cs typeface="David" pitchFamily="34" charset="-79"/>
                  </a:rPr>
                  <a:t>ToS</a:t>
                </a:r>
                <a:endParaRPr lang="he-IL" altLang="he-IL" sz="2800" dirty="0">
                  <a:cs typeface="Arial" pitchFamily="34" charset="0"/>
                </a:endParaRPr>
              </a:p>
            </p:txBody>
          </p:sp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5040" y="2700"/>
                <a:ext cx="2880" cy="5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000" tIns="90000" rIns="1800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he-IL" b="1" dirty="0">
                    <a:cs typeface="Arial" pitchFamily="34" charset="0"/>
                  </a:rPr>
                  <a:t>Total Length</a:t>
                </a:r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5040" y="3240"/>
                <a:ext cx="720" cy="5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9000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he-IL" dirty="0">
                    <a:cs typeface="Arial" panose="020B0604020202020204" pitchFamily="34" charset="0"/>
                  </a:rPr>
                  <a:t>Flags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5760" y="3240"/>
                <a:ext cx="2160" cy="5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000" tIns="90000" rIns="1800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he-IL" b="1" dirty="0"/>
                  <a:t>Fragment Offset</a:t>
                </a:r>
              </a:p>
            </p:txBody>
          </p:sp>
          <p:sp>
            <p:nvSpPr>
              <p:cNvPr id="21" name="Text Box 15"/>
              <p:cNvSpPr txBox="1">
                <a:spLocks noChangeArrowheads="1"/>
              </p:cNvSpPr>
              <p:nvPr/>
            </p:nvSpPr>
            <p:spPr bwMode="auto">
              <a:xfrm>
                <a:off x="2160" y="4320"/>
                <a:ext cx="5760" cy="5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000" tIns="90000" rIns="1800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he-IL" dirty="0">
                    <a:cs typeface="Arial" pitchFamily="34" charset="0"/>
                  </a:rPr>
                  <a:t>Source Address</a:t>
                </a:r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2160" y="5940"/>
                <a:ext cx="57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000" tIns="90000" rIns="1800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 altLang="he-IL" sz="2800" dirty="0">
                  <a:cs typeface="Arial" pitchFamily="34" charset="0"/>
                </a:endParaRPr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160" y="3780"/>
                <a:ext cx="1440" cy="5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000" tIns="90000" rIns="1800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he-IL" dirty="0">
                    <a:cs typeface="Arial" pitchFamily="34" charset="0"/>
                  </a:rPr>
                  <a:t>Time to Live</a:t>
                </a:r>
              </a:p>
            </p:txBody>
          </p:sp>
          <p:sp>
            <p:nvSpPr>
              <p:cNvPr id="24" name="Text Box 12"/>
              <p:cNvSpPr txBox="1">
                <a:spLocks noChangeArrowheads="1"/>
              </p:cNvSpPr>
              <p:nvPr/>
            </p:nvSpPr>
            <p:spPr bwMode="auto">
              <a:xfrm>
                <a:off x="3600" y="3780"/>
                <a:ext cx="1440" cy="5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000" tIns="90000" rIns="1800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he-IL" dirty="0">
                    <a:cs typeface="Arial" pitchFamily="34" charset="0"/>
                  </a:rPr>
                  <a:t>Protocol</a:t>
                </a:r>
              </a:p>
            </p:txBody>
          </p:sp>
          <p:sp>
            <p:nvSpPr>
              <p:cNvPr id="25" name="Text Box 11"/>
              <p:cNvSpPr txBox="1">
                <a:spLocks noChangeArrowheads="1"/>
              </p:cNvSpPr>
              <p:nvPr/>
            </p:nvSpPr>
            <p:spPr bwMode="auto">
              <a:xfrm>
                <a:off x="5040" y="3780"/>
                <a:ext cx="2880" cy="5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000" tIns="90000" rIns="1800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he-IL" dirty="0"/>
                  <a:t>Header Checksum</a:t>
                </a: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2160" y="5400"/>
                <a:ext cx="3960" cy="5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000" tIns="90000" rIns="1800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he-IL" dirty="0">
                    <a:cs typeface="Arial" pitchFamily="34" charset="0"/>
                  </a:rPr>
                  <a:t>Options</a:t>
                </a:r>
              </a:p>
            </p:txBody>
          </p:sp>
          <p:sp>
            <p:nvSpPr>
              <p:cNvPr id="27" name="Text Box 9"/>
              <p:cNvSpPr txBox="1">
                <a:spLocks noChangeArrowheads="1"/>
              </p:cNvSpPr>
              <p:nvPr/>
            </p:nvSpPr>
            <p:spPr bwMode="auto">
              <a:xfrm>
                <a:off x="6120" y="5400"/>
                <a:ext cx="1800" cy="5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000" tIns="90000" rIns="1800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he-IL" dirty="0">
                    <a:cs typeface="Arial" pitchFamily="34" charset="0"/>
                  </a:rPr>
                  <a:t>Padding</a:t>
                </a:r>
                <a:endParaRPr lang="he-IL" altLang="he-IL" dirty="0">
                  <a:cs typeface="Arial" pitchFamily="34" charset="0"/>
                </a:endParaRPr>
              </a:p>
            </p:txBody>
          </p:sp>
          <p:sp>
            <p:nvSpPr>
              <p:cNvPr id="28" name="Text Box 8"/>
              <p:cNvSpPr txBox="1">
                <a:spLocks noChangeArrowheads="1"/>
              </p:cNvSpPr>
              <p:nvPr/>
            </p:nvSpPr>
            <p:spPr bwMode="auto">
              <a:xfrm>
                <a:off x="2160" y="5940"/>
                <a:ext cx="5760" cy="5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000" tIns="90000" rIns="1800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he-IL" dirty="0">
                    <a:cs typeface="Arial" pitchFamily="34" charset="0"/>
                  </a:rPr>
                  <a:t>Data (upper layers)</a:t>
                </a:r>
              </a:p>
            </p:txBody>
          </p: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B2AD432-FF54-4412-9814-B2772E0A9AAF}"/>
              </a:ext>
            </a:extLst>
          </p:cNvPr>
          <p:cNvSpPr/>
          <p:nvPr/>
        </p:nvSpPr>
        <p:spPr>
          <a:xfrm>
            <a:off x="4224044" y="4107231"/>
            <a:ext cx="935855" cy="48389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21CB05-5425-43A3-AF54-07F1CEA1FA46}"/>
              </a:ext>
            </a:extLst>
          </p:cNvPr>
          <p:cNvSpPr/>
          <p:nvPr/>
        </p:nvSpPr>
        <p:spPr>
          <a:xfrm>
            <a:off x="2336940" y="4107231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IP:A-&gt;B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1413C2-3818-4F0E-8841-02CE0B0C7C50}"/>
              </a:ext>
            </a:extLst>
          </p:cNvPr>
          <p:cNvSpPr/>
          <p:nvPr/>
        </p:nvSpPr>
        <p:spPr>
          <a:xfrm>
            <a:off x="1401086" y="4107231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E2F43E-A03E-45EA-A78A-F1268A89BF2C}"/>
              </a:ext>
            </a:extLst>
          </p:cNvPr>
          <p:cNvSpPr/>
          <p:nvPr/>
        </p:nvSpPr>
        <p:spPr>
          <a:xfrm>
            <a:off x="3282500" y="4107231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DF50BC-58A3-4931-8FB7-C331B463C62A}"/>
              </a:ext>
            </a:extLst>
          </p:cNvPr>
          <p:cNvSpPr/>
          <p:nvPr/>
        </p:nvSpPr>
        <p:spPr>
          <a:xfrm>
            <a:off x="5159899" y="4107231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ESP-trailer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BCC255-C041-490A-9959-CEE0FFD1EDCA}"/>
              </a:ext>
            </a:extLst>
          </p:cNvPr>
          <p:cNvSpPr/>
          <p:nvPr/>
        </p:nvSpPr>
        <p:spPr>
          <a:xfrm>
            <a:off x="4262390" y="4856556"/>
            <a:ext cx="935855" cy="48389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IP-frag2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44FD3C-27EF-4CF6-BDD6-7EF9689ABDBA}"/>
              </a:ext>
            </a:extLst>
          </p:cNvPr>
          <p:cNvSpPr/>
          <p:nvPr/>
        </p:nvSpPr>
        <p:spPr>
          <a:xfrm>
            <a:off x="2375286" y="4856556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IP:A-&gt;B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464F36-2874-469C-A0AA-73A5DABFCADB}"/>
              </a:ext>
            </a:extLst>
          </p:cNvPr>
          <p:cNvSpPr/>
          <p:nvPr/>
        </p:nvSpPr>
        <p:spPr>
          <a:xfrm>
            <a:off x="1439432" y="4856556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301892-AB9E-4295-A581-123A17955672}"/>
              </a:ext>
            </a:extLst>
          </p:cNvPr>
          <p:cNvSpPr/>
          <p:nvPr/>
        </p:nvSpPr>
        <p:spPr>
          <a:xfrm>
            <a:off x="3320846" y="4856556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FB94786-F12E-4175-BD97-7A90CF10E04B}"/>
              </a:ext>
            </a:extLst>
          </p:cNvPr>
          <p:cNvSpPr/>
          <p:nvPr/>
        </p:nvSpPr>
        <p:spPr>
          <a:xfrm>
            <a:off x="5198245" y="4856556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ESP-trailer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FCC345-A3A4-47DD-BB4A-B58C3287DE77}"/>
              </a:ext>
            </a:extLst>
          </p:cNvPr>
          <p:cNvSpPr/>
          <p:nvPr/>
        </p:nvSpPr>
        <p:spPr>
          <a:xfrm>
            <a:off x="4256701" y="5605881"/>
            <a:ext cx="935855" cy="48389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IP-frag3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C518B98-5290-4D63-A457-551AD5B92AB6}"/>
              </a:ext>
            </a:extLst>
          </p:cNvPr>
          <p:cNvSpPr/>
          <p:nvPr/>
        </p:nvSpPr>
        <p:spPr>
          <a:xfrm>
            <a:off x="2369597" y="5605881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IP:A-&gt;B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ADFCB1-F2F0-4126-84B7-7E3BBBF5FED1}"/>
              </a:ext>
            </a:extLst>
          </p:cNvPr>
          <p:cNvSpPr/>
          <p:nvPr/>
        </p:nvSpPr>
        <p:spPr>
          <a:xfrm>
            <a:off x="1433743" y="5605881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41E3F1-8981-4002-968C-4F059B60A443}"/>
              </a:ext>
            </a:extLst>
          </p:cNvPr>
          <p:cNvSpPr/>
          <p:nvPr/>
        </p:nvSpPr>
        <p:spPr>
          <a:xfrm>
            <a:off x="3315157" y="5605881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CE15B6E-537C-48DE-B32B-317A5AAD4ACC}"/>
              </a:ext>
            </a:extLst>
          </p:cNvPr>
          <p:cNvSpPr/>
          <p:nvPr/>
        </p:nvSpPr>
        <p:spPr>
          <a:xfrm>
            <a:off x="5192556" y="5605881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ESP-trailer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E8D87A-6366-4BE3-96EB-8BDCD445F4C9}"/>
              </a:ext>
            </a:extLst>
          </p:cNvPr>
          <p:cNvSpPr txBox="1"/>
          <p:nvPr/>
        </p:nvSpPr>
        <p:spPr>
          <a:xfrm>
            <a:off x="6781800" y="5340447"/>
            <a:ext cx="504984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These are tunnel mode not transport mode!</a:t>
            </a:r>
            <a:endParaRPr lang="en-IL" sz="20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B6C8C6-CAD4-4E07-A1BD-E8474C90074C}"/>
              </a:ext>
            </a:extLst>
          </p:cNvPr>
          <p:cNvCxnSpPr>
            <a:stCxn id="56" idx="1"/>
            <a:endCxn id="50" idx="3"/>
          </p:cNvCxnSpPr>
          <p:nvPr/>
        </p:nvCxnSpPr>
        <p:spPr>
          <a:xfrm flipH="1" flipV="1">
            <a:off x="6134100" y="5098502"/>
            <a:ext cx="647700" cy="3958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FAF4584-B3FC-4A78-ABD3-512E0DFD9605}"/>
              </a:ext>
            </a:extLst>
          </p:cNvPr>
          <p:cNvCxnSpPr>
            <a:cxnSpLocks/>
            <a:stCxn id="56" idx="1"/>
            <a:endCxn id="55" idx="3"/>
          </p:cNvCxnSpPr>
          <p:nvPr/>
        </p:nvCxnSpPr>
        <p:spPr>
          <a:xfrm flipH="1">
            <a:off x="6128411" y="5494336"/>
            <a:ext cx="653389" cy="3534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94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Two databases:</a:t>
            </a:r>
          </a:p>
          <a:p>
            <a:pPr lvl="1" rtl="0"/>
            <a:r>
              <a:rPr lang="en-US" dirty="0"/>
              <a:t>Security Association Database (SAD)</a:t>
            </a:r>
          </a:p>
          <a:p>
            <a:pPr lvl="1" rtl="0"/>
            <a:r>
              <a:rPr lang="en-US" dirty="0"/>
              <a:t>Security Policy Database (SPD)</a:t>
            </a:r>
          </a:p>
          <a:p>
            <a:pPr lvl="1" rtl="0"/>
            <a:endParaRPr lang="en-US" dirty="0"/>
          </a:p>
          <a:p>
            <a:pPr rtl="0"/>
            <a:r>
              <a:rPr lang="en-US" dirty="0"/>
              <a:t>SA database:</a:t>
            </a:r>
          </a:p>
          <a:p>
            <a:pPr lvl="1" rtl="0"/>
            <a:r>
              <a:rPr lang="en-US" dirty="0"/>
              <a:t>Encryption (algorithm, key, iv)</a:t>
            </a:r>
          </a:p>
          <a:p>
            <a:pPr lvl="1" rtl="0"/>
            <a:r>
              <a:rPr lang="en-US" dirty="0"/>
              <a:t>Encapsulation (SPI, sequence number)</a:t>
            </a:r>
          </a:p>
          <a:p>
            <a:pPr lvl="1" rtl="0"/>
            <a:r>
              <a:rPr lang="en-US" dirty="0"/>
              <a:t>Tunnel/transport mode</a:t>
            </a:r>
          </a:p>
          <a:p>
            <a:pPr lvl="1" rtl="0"/>
            <a:endParaRPr lang="en-US" dirty="0"/>
          </a:p>
          <a:p>
            <a:pPr rtl="0"/>
            <a:r>
              <a:rPr lang="en-US" dirty="0"/>
              <a:t>SP database</a:t>
            </a:r>
          </a:p>
          <a:p>
            <a:pPr lvl="1" rtl="0"/>
            <a:r>
              <a:rPr lang="en-US" dirty="0"/>
              <a:t>What packets need protection? (e.g., from 192.168.0.0/16 to 44.0.0.0/8)</a:t>
            </a:r>
          </a:p>
          <a:p>
            <a:pPr lvl="1" rtl="0"/>
            <a:r>
              <a:rPr lang="en-US" dirty="0"/>
              <a:t>What packets are expected after IPsec decapsulation?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IPsec databases</a:t>
            </a:r>
          </a:p>
        </p:txBody>
      </p:sp>
    </p:spTree>
    <p:extLst>
      <p:ext uri="{BB962C8B-B14F-4D97-AF65-F5344CB8AC3E}">
        <p14:creationId xmlns:p14="http://schemas.microsoft.com/office/powerpoint/2010/main" val="1544297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CA27A-07CD-4DAC-AA31-A5C36BC3D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Receive</a:t>
            </a:r>
            <a:endParaRPr lang="en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IPsec databases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D93DCB6-7A4D-4670-BF69-FFF381CB6882}"/>
              </a:ext>
            </a:extLst>
          </p:cNvPr>
          <p:cNvSpPr txBox="1">
            <a:spLocks/>
          </p:cNvSpPr>
          <p:nvPr/>
        </p:nvSpPr>
        <p:spPr>
          <a:xfrm>
            <a:off x="914400" y="1392627"/>
            <a:ext cx="4888320" cy="5803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marL="324000" indent="-252000" algn="r" defTabSz="829452" rtl="1" eaLnBrk="1" latinLnBrk="0" hangingPunct="1">
              <a:spcBef>
                <a:spcPts val="600"/>
              </a:spcBef>
              <a:buClrTx/>
              <a:buNone/>
              <a:defRPr sz="2800" u="none" kern="0">
                <a:solidFill>
                  <a:srgbClr val="000000"/>
                </a:solidFill>
                <a:latin typeface="Tahoma"/>
                <a:ea typeface="+mn-ea"/>
                <a:cs typeface="+mn-cs"/>
              </a:defRPr>
            </a:lvl1pPr>
            <a:lvl2pPr marL="865390" indent="-342900" algn="r" defTabSz="829452" rtl="1" eaLnBrk="1" latinLnBrk="0" hangingPunct="1">
              <a:buClrTx/>
              <a:buFont typeface="Wingdings" panose="05000000000000000000" pitchFamily="2" charset="2"/>
              <a:buNone/>
              <a:defRPr sz="2400" u="none" kern="0" spc="0">
                <a:solidFill>
                  <a:srgbClr val="000000"/>
                </a:solidFill>
                <a:latin typeface="Tahoma"/>
                <a:ea typeface="+mn-ea"/>
                <a:cs typeface="+mn-cs"/>
              </a:defRPr>
            </a:lvl2pPr>
            <a:lvl3pPr marL="979668" indent="195934" algn="r" defTabSz="829452" rtl="1" eaLnBrk="1" latinLnBrk="0" hangingPunct="1">
              <a:buClr>
                <a:srgbClr val="000000"/>
              </a:buClr>
              <a:buSzPct val="80000"/>
              <a:buFont typeface="Courier New" panose="02070309020205020404" pitchFamily="49" charset="0"/>
              <a:buNone/>
              <a:defRPr sz="2000" u="none" kern="0" spc="0">
                <a:solidFill>
                  <a:srgbClr val="000000"/>
                </a:solidFill>
                <a:latin typeface="Tahoma"/>
                <a:ea typeface="+mn-ea"/>
                <a:cs typeface="+mn-cs"/>
              </a:defRPr>
            </a:lvl3pPr>
            <a:lvl4pPr marL="1371535" indent="195934" algn="r" defTabSz="829452" rtl="1" eaLnBrk="1" latinLnBrk="0" hangingPunct="1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None/>
              <a:defRPr sz="2000" u="none" kern="0" spc="0">
                <a:solidFill>
                  <a:srgbClr val="000000"/>
                </a:solidFill>
                <a:latin typeface="Tahoma"/>
                <a:ea typeface="+mn-ea"/>
                <a:cs typeface="+mn-cs"/>
              </a:defRPr>
            </a:lvl4pPr>
            <a:lvl5pPr marL="1763402" indent="195934" algn="r" defTabSz="829452" rtl="1" eaLnBrk="1" latinLnBrk="0" hangingPunct="1">
              <a:buClr>
                <a:srgbClr val="E6E6E6"/>
              </a:buClr>
              <a:buSzPct val="45000"/>
              <a:buFont typeface="StarSymbol"/>
              <a:buNone/>
              <a:defRPr sz="2000" u="none" kern="0" spc="0">
                <a:solidFill>
                  <a:srgbClr val="000000"/>
                </a:solidFill>
                <a:latin typeface="Tahoma"/>
                <a:ea typeface="+mn-ea"/>
                <a:cs typeface="+mn-cs"/>
              </a:defRPr>
            </a:lvl5pPr>
            <a:lvl6pPr marL="2155270" indent="195934" algn="r" defTabSz="829452" rtl="1" eaLnBrk="1" latinLnBrk="0" hangingPunct="1">
              <a:buClr>
                <a:srgbClr val="E6E6E6"/>
              </a:buClr>
              <a:buSzPct val="45000"/>
              <a:buFont typeface="StarSymbol"/>
              <a:buNone/>
              <a:defRPr sz="2000" u="none" kern="0" spc="0">
                <a:solidFill>
                  <a:srgbClr val="000000"/>
                </a:solidFill>
                <a:latin typeface="Tahoma"/>
                <a:ea typeface="+mn-ea"/>
                <a:cs typeface="+mn-cs"/>
              </a:defRPr>
            </a:lvl6pPr>
            <a:lvl7pPr marL="2547137" indent="195934" algn="r" defTabSz="829452" rtl="1" eaLnBrk="1" latinLnBrk="0" hangingPunct="1">
              <a:buClr>
                <a:srgbClr val="E6E6E6"/>
              </a:buClr>
              <a:buSzPct val="45000"/>
              <a:buFont typeface="StarSymbol"/>
              <a:buNone/>
              <a:defRPr sz="2000" u="none" kern="0" spc="0">
                <a:solidFill>
                  <a:srgbClr val="000000"/>
                </a:solidFill>
                <a:latin typeface="Tahoma"/>
                <a:ea typeface="+mn-ea"/>
                <a:cs typeface="+mn-cs"/>
              </a:defRPr>
            </a:lvl7pPr>
            <a:lvl8pPr marL="2939004" indent="195934" algn="r" defTabSz="829452" rtl="1" eaLnBrk="1" latinLnBrk="0" hangingPunct="1">
              <a:buClr>
                <a:srgbClr val="E6E6E6"/>
              </a:buClr>
              <a:buSzPct val="45000"/>
              <a:buFont typeface="StarSymbol"/>
              <a:buNone/>
              <a:defRPr sz="2000" u="none" kern="0" spc="0">
                <a:solidFill>
                  <a:srgbClr val="000000"/>
                </a:solidFill>
                <a:latin typeface="Tahoma"/>
                <a:ea typeface="+mn-ea"/>
                <a:cs typeface="+mn-cs"/>
              </a:defRPr>
            </a:lvl8pPr>
            <a:lvl9pPr marL="3330871" indent="195934" algn="r" defTabSz="829452" rtl="1" eaLnBrk="1" latinLnBrk="0" hangingPunct="1">
              <a:buClr>
                <a:srgbClr val="E6E6E6"/>
              </a:buClr>
              <a:buSzPct val="45000"/>
              <a:buFont typeface="StarSymbol"/>
              <a:buNone/>
              <a:defRPr sz="2000" u="none" kern="0" spc="0">
                <a:solidFill>
                  <a:srgbClr val="000000"/>
                </a:solidFill>
                <a:latin typeface="Tahoma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Transmit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91FCF-546B-4CFA-A769-2144DDA79E30}"/>
              </a:ext>
            </a:extLst>
          </p:cNvPr>
          <p:cNvSpPr/>
          <p:nvPr/>
        </p:nvSpPr>
        <p:spPr>
          <a:xfrm>
            <a:off x="2362200" y="3725919"/>
            <a:ext cx="1981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SPD</a:t>
            </a:r>
            <a:endParaRPr lang="en-IL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B01F0-046C-415D-81B5-57C4BCA2577F}"/>
              </a:ext>
            </a:extLst>
          </p:cNvPr>
          <p:cNvSpPr/>
          <p:nvPr/>
        </p:nvSpPr>
        <p:spPr>
          <a:xfrm>
            <a:off x="2362200" y="3015990"/>
            <a:ext cx="1981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TCP/IP</a:t>
            </a:r>
            <a:endParaRPr lang="en-IL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9F8F7D-894A-4586-9D1E-377E835CD8A1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3352800" y="3473190"/>
            <a:ext cx="0" cy="2527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41827-57ED-4040-9786-81420791A48A}"/>
              </a:ext>
            </a:extLst>
          </p:cNvPr>
          <p:cNvSpPr/>
          <p:nvPr/>
        </p:nvSpPr>
        <p:spPr>
          <a:xfrm>
            <a:off x="2362200" y="4435848"/>
            <a:ext cx="1981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SAD</a:t>
            </a:r>
            <a:endParaRPr lang="en-IL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CF4FF6-836D-4A49-9146-547AC8516BFC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3352800" y="4183119"/>
            <a:ext cx="0" cy="2527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99902-8138-4C50-9C40-6FAC43405D88}"/>
              </a:ext>
            </a:extLst>
          </p:cNvPr>
          <p:cNvSpPr/>
          <p:nvPr/>
        </p:nvSpPr>
        <p:spPr>
          <a:xfrm>
            <a:off x="2362200" y="5145777"/>
            <a:ext cx="1981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  <a:endParaRPr lang="en-IL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B97BC9-76C2-4421-A70F-6A44597A03DC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3352800" y="4893048"/>
            <a:ext cx="0" cy="2527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8AE2F6E-D47E-41B2-89F6-8A731843B688}"/>
              </a:ext>
            </a:extLst>
          </p:cNvPr>
          <p:cNvSpPr/>
          <p:nvPr/>
        </p:nvSpPr>
        <p:spPr>
          <a:xfrm>
            <a:off x="7086600" y="3725919"/>
            <a:ext cx="1981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SPD</a:t>
            </a:r>
            <a:endParaRPr lang="en-IL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AF3CB1-491C-43BD-A0A0-BE7AD4F34836}"/>
              </a:ext>
            </a:extLst>
          </p:cNvPr>
          <p:cNvSpPr/>
          <p:nvPr/>
        </p:nvSpPr>
        <p:spPr>
          <a:xfrm>
            <a:off x="7086600" y="3015990"/>
            <a:ext cx="1981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TCP/IP</a:t>
            </a:r>
            <a:endParaRPr lang="en-IL" sz="2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2419AE-90CE-44DE-BA8A-550408A8CA53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>
            <a:off x="8077200" y="3473190"/>
            <a:ext cx="0" cy="252729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FA5C034-418B-4B34-8929-4A9629BBC26D}"/>
              </a:ext>
            </a:extLst>
          </p:cNvPr>
          <p:cNvSpPr/>
          <p:nvPr/>
        </p:nvSpPr>
        <p:spPr>
          <a:xfrm>
            <a:off x="7086600" y="4435848"/>
            <a:ext cx="1981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SAD</a:t>
            </a:r>
            <a:endParaRPr lang="en-IL" sz="2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A55AB5-0800-4E8B-B5D6-1F7D4B4D5E62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8077200" y="4183119"/>
            <a:ext cx="0" cy="252729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36BAB03-C3E6-4AD6-BC56-84737C9D2EB3}"/>
              </a:ext>
            </a:extLst>
          </p:cNvPr>
          <p:cNvSpPr/>
          <p:nvPr/>
        </p:nvSpPr>
        <p:spPr>
          <a:xfrm>
            <a:off x="7086600" y="5145777"/>
            <a:ext cx="1981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  <a:endParaRPr lang="en-IL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882A6B-6880-404E-80D9-8A69FD6053B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8077200" y="4893048"/>
            <a:ext cx="0" cy="252729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CE293C-8BD2-4DF2-AAB5-3BC5C2B7D051}"/>
              </a:ext>
            </a:extLst>
          </p:cNvPr>
          <p:cNvSpPr txBox="1"/>
          <p:nvPr/>
        </p:nvSpPr>
        <p:spPr>
          <a:xfrm>
            <a:off x="304800" y="2430519"/>
            <a:ext cx="18288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Do we need to protect this packet?</a:t>
            </a:r>
            <a:endParaRPr lang="en-IL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48B5854-BD29-49BB-8827-476EBDB78FB2}"/>
              </a:ext>
            </a:extLst>
          </p:cNvPr>
          <p:cNvCxnSpPr>
            <a:stCxn id="32" idx="2"/>
            <a:endCxn id="13" idx="1"/>
          </p:cNvCxnSpPr>
          <p:nvPr/>
        </p:nvCxnSpPr>
        <p:spPr>
          <a:xfrm rot="16200000" flipH="1">
            <a:off x="1274922" y="2867240"/>
            <a:ext cx="1031557" cy="1143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39D5F1-A053-402B-8850-C8A86A4C6E16}"/>
              </a:ext>
            </a:extLst>
          </p:cNvPr>
          <p:cNvSpPr txBox="1"/>
          <p:nvPr/>
        </p:nvSpPr>
        <p:spPr>
          <a:xfrm>
            <a:off x="304800" y="4135271"/>
            <a:ext cx="18288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Protect packet with ESP transport mode</a:t>
            </a:r>
            <a:endParaRPr lang="en-IL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D68903A-AEE5-469A-BF94-76CDB1D52A0C}"/>
              </a:ext>
            </a:extLst>
          </p:cNvPr>
          <p:cNvCxnSpPr>
            <a:cxnSpLocks/>
            <a:stCxn id="35" idx="2"/>
            <a:endCxn id="17" idx="1"/>
          </p:cNvCxnSpPr>
          <p:nvPr/>
        </p:nvCxnSpPr>
        <p:spPr>
          <a:xfrm rot="16200000" flipH="1">
            <a:off x="1772333" y="4074581"/>
            <a:ext cx="36734" cy="1143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14C105-F474-4316-9707-206A15AC3F6D}"/>
              </a:ext>
            </a:extLst>
          </p:cNvPr>
          <p:cNvCxnSpPr>
            <a:cxnSpLocks/>
            <a:stCxn id="13" idx="3"/>
            <a:endCxn id="22" idx="3"/>
          </p:cNvCxnSpPr>
          <p:nvPr/>
        </p:nvCxnSpPr>
        <p:spPr>
          <a:xfrm>
            <a:off x="4343400" y="3954519"/>
            <a:ext cx="12700" cy="1419858"/>
          </a:xfrm>
          <a:prstGeom prst="bentConnector3">
            <a:avLst>
              <a:gd name="adj1" fmla="val 1800000"/>
            </a:avLst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B9DF7AB-3639-454B-B8C9-A894C0470C1F}"/>
              </a:ext>
            </a:extLst>
          </p:cNvPr>
          <p:cNvSpPr txBox="1"/>
          <p:nvPr/>
        </p:nvSpPr>
        <p:spPr>
          <a:xfrm>
            <a:off x="9448800" y="4900136"/>
            <a:ext cx="18288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Remove ESP and decrypt network packet</a:t>
            </a:r>
            <a:endParaRPr lang="en-IL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ED6A814-A98D-47F3-A129-7BCB74C607E6}"/>
              </a:ext>
            </a:extLst>
          </p:cNvPr>
          <p:cNvCxnSpPr>
            <a:cxnSpLocks/>
            <a:stCxn id="41" idx="0"/>
            <a:endCxn id="28" idx="3"/>
          </p:cNvCxnSpPr>
          <p:nvPr/>
        </p:nvCxnSpPr>
        <p:spPr>
          <a:xfrm rot="16200000" flipV="1">
            <a:off x="9597656" y="4134592"/>
            <a:ext cx="235688" cy="1295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1FAB61-9302-4C1C-8592-DE416B08B240}"/>
              </a:ext>
            </a:extLst>
          </p:cNvPr>
          <p:cNvCxnSpPr>
            <a:cxnSpLocks/>
            <a:stCxn id="25" idx="1"/>
            <a:endCxn id="30" idx="1"/>
          </p:cNvCxnSpPr>
          <p:nvPr/>
        </p:nvCxnSpPr>
        <p:spPr>
          <a:xfrm rot="10800000" flipV="1">
            <a:off x="7086600" y="3954519"/>
            <a:ext cx="12700" cy="1419858"/>
          </a:xfrm>
          <a:prstGeom prst="bentConnector3">
            <a:avLst>
              <a:gd name="adj1" fmla="val 1800000"/>
            </a:avLst>
          </a:prstGeom>
          <a:ln w="25400">
            <a:prstDash val="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E540E6F-3C81-46EC-9CAC-02273F4F12BB}"/>
              </a:ext>
            </a:extLst>
          </p:cNvPr>
          <p:cNvSpPr txBox="1"/>
          <p:nvPr/>
        </p:nvSpPr>
        <p:spPr>
          <a:xfrm>
            <a:off x="9448799" y="3179720"/>
            <a:ext cx="205739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Do we expect to get this packet decrypted?</a:t>
            </a:r>
            <a:endParaRPr lang="en-IL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34623C3-7013-48CD-AF8E-EDC365D61854}"/>
              </a:ext>
            </a:extLst>
          </p:cNvPr>
          <p:cNvCxnSpPr>
            <a:cxnSpLocks/>
            <a:stCxn id="49" idx="2"/>
            <a:endCxn id="25" idx="3"/>
          </p:cNvCxnSpPr>
          <p:nvPr/>
        </p:nvCxnSpPr>
        <p:spPr>
          <a:xfrm rot="5400000">
            <a:off x="9631471" y="3108493"/>
            <a:ext cx="282356" cy="1409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C945A53-20ED-4282-8A9B-E6FFC68D96FA}"/>
              </a:ext>
            </a:extLst>
          </p:cNvPr>
          <p:cNvSpPr/>
          <p:nvPr/>
        </p:nvSpPr>
        <p:spPr>
          <a:xfrm>
            <a:off x="2362200" y="2339397"/>
            <a:ext cx="1981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IL" sz="2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8EF183-F440-43CC-AD27-C9E862A15155}"/>
              </a:ext>
            </a:extLst>
          </p:cNvPr>
          <p:cNvCxnSpPr>
            <a:cxnSpLocks/>
            <a:stCxn id="54" idx="2"/>
            <a:endCxn id="14" idx="0"/>
          </p:cNvCxnSpPr>
          <p:nvPr/>
        </p:nvCxnSpPr>
        <p:spPr>
          <a:xfrm>
            <a:off x="3352800" y="2796597"/>
            <a:ext cx="0" cy="2193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CF086A5-E603-49B6-86FA-0F9EEDE0464D}"/>
              </a:ext>
            </a:extLst>
          </p:cNvPr>
          <p:cNvSpPr/>
          <p:nvPr/>
        </p:nvSpPr>
        <p:spPr>
          <a:xfrm>
            <a:off x="7086600" y="2339397"/>
            <a:ext cx="1981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IL" sz="2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168F807-C759-4262-93E6-03D3FF62A40B}"/>
              </a:ext>
            </a:extLst>
          </p:cNvPr>
          <p:cNvCxnSpPr>
            <a:cxnSpLocks/>
            <a:stCxn id="58" idx="2"/>
            <a:endCxn id="26" idx="0"/>
          </p:cNvCxnSpPr>
          <p:nvPr/>
        </p:nvCxnSpPr>
        <p:spPr>
          <a:xfrm>
            <a:off x="8077200" y="2796597"/>
            <a:ext cx="0" cy="219393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1309235-DB03-49F5-BB94-4846125F67CC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2895600"/>
            <a:ext cx="3440520" cy="8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004498F-D0BB-4540-8513-F35278B1C0B3}"/>
              </a:ext>
            </a:extLst>
          </p:cNvPr>
          <p:cNvSpPr txBox="1"/>
          <p:nvPr/>
        </p:nvSpPr>
        <p:spPr>
          <a:xfrm>
            <a:off x="4926419" y="2643505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User land</a:t>
            </a:r>
            <a:endParaRPr lang="en-IL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5FB51B-ED87-46D0-86AE-9036F39B062F}"/>
              </a:ext>
            </a:extLst>
          </p:cNvPr>
          <p:cNvSpPr txBox="1"/>
          <p:nvPr/>
        </p:nvSpPr>
        <p:spPr>
          <a:xfrm>
            <a:off x="4712881" y="2915682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Kernel land</a:t>
            </a:r>
            <a:endParaRPr lang="en-IL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501712A-3024-486A-AFA8-198C3216014F}"/>
              </a:ext>
            </a:extLst>
          </p:cNvPr>
          <p:cNvCxnSpPr>
            <a:cxnSpLocks/>
          </p:cNvCxnSpPr>
          <p:nvPr/>
        </p:nvCxnSpPr>
        <p:spPr>
          <a:xfrm flipH="1" flipV="1">
            <a:off x="5802720" y="2905641"/>
            <a:ext cx="3493679" cy="173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3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5" grpId="0" animBg="1"/>
      <p:bldP spid="26" grpId="0" animBg="1"/>
      <p:bldP spid="28" grpId="0" animBg="1"/>
      <p:bldP spid="30" grpId="0" animBg="1"/>
      <p:bldP spid="32" grpId="0"/>
      <p:bldP spid="35" grpId="0"/>
      <p:bldP spid="41" grpId="0"/>
      <p:bldP spid="49" grpId="0"/>
      <p:bldP spid="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/>
            <a:r>
              <a:rPr lang="en-US" dirty="0"/>
              <a:t>Manually – for testing</a:t>
            </a:r>
          </a:p>
          <a:p>
            <a:pPr rtl="0"/>
            <a:r>
              <a:rPr lang="en-US" dirty="0"/>
              <a:t>Dynamically – Internet key exchange (IKE) protocol</a:t>
            </a:r>
          </a:p>
          <a:p>
            <a:pPr rtl="0"/>
            <a:endParaRPr lang="en-US" dirty="0"/>
          </a:p>
          <a:p>
            <a:pPr marL="72000" indent="0" rtl="0">
              <a:buNone/>
            </a:pPr>
            <a:r>
              <a:rPr lang="en-US" dirty="0"/>
              <a:t>Why to populate databases dynamic?</a:t>
            </a:r>
          </a:p>
          <a:p>
            <a:pPr rtl="0"/>
            <a:r>
              <a:rPr lang="en-US" dirty="0"/>
              <a:t>Automatic rekey</a:t>
            </a:r>
          </a:p>
          <a:p>
            <a:pPr rtl="0"/>
            <a:r>
              <a:rPr lang="en-US" dirty="0"/>
              <a:t>Establish SAs on demand</a:t>
            </a:r>
          </a:p>
          <a:p>
            <a:pPr rtl="0"/>
            <a:r>
              <a:rPr lang="en-US" dirty="0"/>
              <a:t>Update policies with network changes</a:t>
            </a:r>
          </a:p>
          <a:p>
            <a:pPr marL="72000" indent="0" rtl="0">
              <a:buNone/>
            </a:pPr>
            <a:endParaRPr lang="en-US" dirty="0"/>
          </a:p>
          <a:p>
            <a:pPr marL="72000" indent="0" rtl="0">
              <a:buNone/>
            </a:pPr>
            <a:r>
              <a:rPr lang="en-US" dirty="0"/>
              <a:t>When to populate databases?</a:t>
            </a:r>
          </a:p>
          <a:p>
            <a:pPr rtl="0"/>
            <a:r>
              <a:rPr lang="en-US" dirty="0"/>
              <a:t>Before sending the first policy protected packet trigger IKE</a:t>
            </a:r>
          </a:p>
          <a:p>
            <a:pPr marL="72000" indent="0" rtl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IPsec databases</a:t>
            </a:r>
          </a:p>
        </p:txBody>
      </p:sp>
    </p:spTree>
    <p:extLst>
      <p:ext uri="{BB962C8B-B14F-4D97-AF65-F5344CB8AC3E}">
        <p14:creationId xmlns:p14="http://schemas.microsoft.com/office/powerpoint/2010/main" val="415059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חומות אש מספקות הגנה על מחשבים הנמצאים בתוך הרשת המוגנת</a:t>
            </a:r>
          </a:p>
          <a:p>
            <a:pPr lvl="1"/>
            <a:r>
              <a:rPr lang="he-IL" dirty="0"/>
              <a:t>מפני תקיפות מחוץ לרשת</a:t>
            </a:r>
          </a:p>
          <a:p>
            <a:r>
              <a:rPr lang="he-IL" dirty="0"/>
              <a:t>פרוטוקולי אבטחה נועדו להגן על נתונים הנכנסים ויוצאים מהרשת</a:t>
            </a:r>
          </a:p>
          <a:p>
            <a:pPr lvl="1"/>
            <a:r>
              <a:rPr lang="he-IL" dirty="0"/>
              <a:t>לספק סודיות, שלמות, אימות השולח, ועוד</a:t>
            </a:r>
          </a:p>
          <a:p>
            <a:r>
              <a:rPr lang="he-IL" dirty="0"/>
              <a:t>ולמנוע התקפות שחומות אש אינן מסוגלות להגן כנגדן</a:t>
            </a:r>
          </a:p>
          <a:p>
            <a:pPr lvl="1"/>
            <a:r>
              <a:rPr lang="he-IL" dirty="0"/>
              <a:t>למשל, חטיפת הקשר ו-</a:t>
            </a:r>
            <a:r>
              <a:rPr lang="en-US" dirty="0"/>
              <a:t>Syn attack</a:t>
            </a:r>
            <a:endParaRPr lang="he-IL" dirty="0"/>
          </a:p>
          <a:p>
            <a:r>
              <a:rPr lang="he-IL" dirty="0"/>
              <a:t>דוגמאות</a:t>
            </a:r>
          </a:p>
          <a:p>
            <a:pPr lvl="1"/>
            <a:r>
              <a:rPr lang="en-US" dirty="0"/>
              <a:t>SSL/TLS, IPsec, WEP/WPA</a:t>
            </a:r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מבוא</a:t>
            </a:r>
          </a:p>
        </p:txBody>
      </p:sp>
    </p:spTree>
    <p:extLst>
      <p:ext uri="{BB962C8B-B14F-4D97-AF65-F5344CB8AC3E}">
        <p14:creationId xmlns:p14="http://schemas.microsoft.com/office/powerpoint/2010/main" val="552293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loud 35">
            <a:extLst>
              <a:ext uri="{FF2B5EF4-FFF2-40B4-BE49-F238E27FC236}">
                <a16:creationId xmlns:a16="http://schemas.microsoft.com/office/drawing/2014/main" id="{0D8CFBDB-6208-4EAB-A454-5C684E4893F2}"/>
              </a:ext>
            </a:extLst>
          </p:cNvPr>
          <p:cNvSpPr/>
          <p:nvPr/>
        </p:nvSpPr>
        <p:spPr>
          <a:xfrm>
            <a:off x="1234787" y="1788914"/>
            <a:ext cx="3328554" cy="70644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Triggering IKE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C4FDEBB-4954-4E40-82DD-4B130F6BBD7D}"/>
              </a:ext>
            </a:extLst>
          </p:cNvPr>
          <p:cNvSpPr txBox="1">
            <a:spLocks/>
          </p:cNvSpPr>
          <p:nvPr/>
        </p:nvSpPr>
        <p:spPr>
          <a:xfrm>
            <a:off x="4191000" y="1428450"/>
            <a:ext cx="4888320" cy="5803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marL="324000" indent="-252000" algn="r" defTabSz="829452" rtl="1" eaLnBrk="1" latinLnBrk="0" hangingPunct="1">
              <a:spcBef>
                <a:spcPts val="600"/>
              </a:spcBef>
              <a:buClrTx/>
              <a:buNone/>
              <a:defRPr sz="2800" u="none" kern="0">
                <a:solidFill>
                  <a:srgbClr val="000000"/>
                </a:solidFill>
                <a:latin typeface="Tahoma"/>
                <a:ea typeface="+mn-ea"/>
                <a:cs typeface="+mn-cs"/>
              </a:defRPr>
            </a:lvl1pPr>
            <a:lvl2pPr marL="865390" indent="-342900" algn="r" defTabSz="829452" rtl="1" eaLnBrk="1" latinLnBrk="0" hangingPunct="1">
              <a:buClrTx/>
              <a:buFont typeface="Wingdings" panose="05000000000000000000" pitchFamily="2" charset="2"/>
              <a:buNone/>
              <a:defRPr sz="2400" u="none" kern="0" spc="0">
                <a:solidFill>
                  <a:srgbClr val="000000"/>
                </a:solidFill>
                <a:latin typeface="Tahoma"/>
                <a:ea typeface="+mn-ea"/>
                <a:cs typeface="+mn-cs"/>
              </a:defRPr>
            </a:lvl2pPr>
            <a:lvl3pPr marL="979668" indent="195934" algn="r" defTabSz="829452" rtl="1" eaLnBrk="1" latinLnBrk="0" hangingPunct="1">
              <a:buClr>
                <a:srgbClr val="000000"/>
              </a:buClr>
              <a:buSzPct val="80000"/>
              <a:buFont typeface="Courier New" panose="02070309020205020404" pitchFamily="49" charset="0"/>
              <a:buNone/>
              <a:defRPr sz="2000" u="none" kern="0" spc="0">
                <a:solidFill>
                  <a:srgbClr val="000000"/>
                </a:solidFill>
                <a:latin typeface="Tahoma"/>
                <a:ea typeface="+mn-ea"/>
                <a:cs typeface="+mn-cs"/>
              </a:defRPr>
            </a:lvl3pPr>
            <a:lvl4pPr marL="1371535" indent="195934" algn="r" defTabSz="829452" rtl="1" eaLnBrk="1" latinLnBrk="0" hangingPunct="1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None/>
              <a:defRPr sz="2000" u="none" kern="0" spc="0">
                <a:solidFill>
                  <a:srgbClr val="000000"/>
                </a:solidFill>
                <a:latin typeface="Tahoma"/>
                <a:ea typeface="+mn-ea"/>
                <a:cs typeface="+mn-cs"/>
              </a:defRPr>
            </a:lvl4pPr>
            <a:lvl5pPr marL="1763402" indent="195934" algn="r" defTabSz="829452" rtl="1" eaLnBrk="1" latinLnBrk="0" hangingPunct="1">
              <a:buClr>
                <a:srgbClr val="E6E6E6"/>
              </a:buClr>
              <a:buSzPct val="45000"/>
              <a:buFont typeface="StarSymbol"/>
              <a:buNone/>
              <a:defRPr sz="2000" u="none" kern="0" spc="0">
                <a:solidFill>
                  <a:srgbClr val="000000"/>
                </a:solidFill>
                <a:latin typeface="Tahoma"/>
                <a:ea typeface="+mn-ea"/>
                <a:cs typeface="+mn-cs"/>
              </a:defRPr>
            </a:lvl5pPr>
            <a:lvl6pPr marL="2155270" indent="195934" algn="r" defTabSz="829452" rtl="1" eaLnBrk="1" latinLnBrk="0" hangingPunct="1">
              <a:buClr>
                <a:srgbClr val="E6E6E6"/>
              </a:buClr>
              <a:buSzPct val="45000"/>
              <a:buFont typeface="StarSymbol"/>
              <a:buNone/>
              <a:defRPr sz="2000" u="none" kern="0" spc="0">
                <a:solidFill>
                  <a:srgbClr val="000000"/>
                </a:solidFill>
                <a:latin typeface="Tahoma"/>
                <a:ea typeface="+mn-ea"/>
                <a:cs typeface="+mn-cs"/>
              </a:defRPr>
            </a:lvl6pPr>
            <a:lvl7pPr marL="2547137" indent="195934" algn="r" defTabSz="829452" rtl="1" eaLnBrk="1" latinLnBrk="0" hangingPunct="1">
              <a:buClr>
                <a:srgbClr val="E6E6E6"/>
              </a:buClr>
              <a:buSzPct val="45000"/>
              <a:buFont typeface="StarSymbol"/>
              <a:buNone/>
              <a:defRPr sz="2000" u="none" kern="0" spc="0">
                <a:solidFill>
                  <a:srgbClr val="000000"/>
                </a:solidFill>
                <a:latin typeface="Tahoma"/>
                <a:ea typeface="+mn-ea"/>
                <a:cs typeface="+mn-cs"/>
              </a:defRPr>
            </a:lvl7pPr>
            <a:lvl8pPr marL="2939004" indent="195934" algn="r" defTabSz="829452" rtl="1" eaLnBrk="1" latinLnBrk="0" hangingPunct="1">
              <a:buClr>
                <a:srgbClr val="E6E6E6"/>
              </a:buClr>
              <a:buSzPct val="45000"/>
              <a:buFont typeface="StarSymbol"/>
              <a:buNone/>
              <a:defRPr sz="2000" u="none" kern="0" spc="0">
                <a:solidFill>
                  <a:srgbClr val="000000"/>
                </a:solidFill>
                <a:latin typeface="Tahoma"/>
                <a:ea typeface="+mn-ea"/>
                <a:cs typeface="+mn-cs"/>
              </a:defRPr>
            </a:lvl8pPr>
            <a:lvl9pPr marL="3330871" indent="195934" algn="r" defTabSz="829452" rtl="1" eaLnBrk="1" latinLnBrk="0" hangingPunct="1">
              <a:buClr>
                <a:srgbClr val="E6E6E6"/>
              </a:buClr>
              <a:buSzPct val="45000"/>
              <a:buFont typeface="StarSymbol"/>
              <a:buNone/>
              <a:defRPr sz="2000" u="none" kern="0" spc="0">
                <a:solidFill>
                  <a:srgbClr val="000000"/>
                </a:solidFill>
                <a:latin typeface="Tahoma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Transmit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46E1C-7622-410F-B3EA-879771484C29}"/>
              </a:ext>
            </a:extLst>
          </p:cNvPr>
          <p:cNvSpPr/>
          <p:nvPr/>
        </p:nvSpPr>
        <p:spPr>
          <a:xfrm>
            <a:off x="5638800" y="3761742"/>
            <a:ext cx="1981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SPD</a:t>
            </a:r>
            <a:endParaRPr lang="en-I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EE242-A096-4FD7-A8E2-DB1061107D00}"/>
              </a:ext>
            </a:extLst>
          </p:cNvPr>
          <p:cNvSpPr/>
          <p:nvPr/>
        </p:nvSpPr>
        <p:spPr>
          <a:xfrm>
            <a:off x="5638800" y="3051813"/>
            <a:ext cx="1981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TCP/IP</a:t>
            </a:r>
            <a:endParaRPr lang="en-IL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61B8CC-089A-4DB5-8F19-CB1758261C01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6629400" y="3509013"/>
            <a:ext cx="0" cy="2527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41850E5-6AD6-48B9-AEA8-F7FC72B2DCEF}"/>
              </a:ext>
            </a:extLst>
          </p:cNvPr>
          <p:cNvSpPr/>
          <p:nvPr/>
        </p:nvSpPr>
        <p:spPr>
          <a:xfrm>
            <a:off x="5638800" y="4471671"/>
            <a:ext cx="1981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SAD</a:t>
            </a:r>
            <a:endParaRPr lang="en-IL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4EB09-104E-4933-8120-8EEF9E4EC5F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629400" y="4218942"/>
            <a:ext cx="0" cy="2527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D8EAEDB-2F7B-4E5D-AD81-9AE9AC794DA7}"/>
              </a:ext>
            </a:extLst>
          </p:cNvPr>
          <p:cNvSpPr/>
          <p:nvPr/>
        </p:nvSpPr>
        <p:spPr>
          <a:xfrm>
            <a:off x="5638800" y="5181600"/>
            <a:ext cx="1981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  <a:endParaRPr lang="en-IL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458336-8C9B-4D80-A8EF-FEFEB8F1E10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629400" y="4928871"/>
            <a:ext cx="0" cy="2527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36">
            <a:extLst>
              <a:ext uri="{FF2B5EF4-FFF2-40B4-BE49-F238E27FC236}">
                <a16:creationId xmlns:a16="http://schemas.microsoft.com/office/drawing/2014/main" id="{4C8F32E5-E7FC-43C5-B92D-6F77C9EE7520}"/>
              </a:ext>
            </a:extLst>
          </p:cNvPr>
          <p:cNvCxnSpPr>
            <a:cxnSpLocks/>
            <a:stCxn id="5" idx="3"/>
            <a:endCxn id="10" idx="3"/>
          </p:cNvCxnSpPr>
          <p:nvPr/>
        </p:nvCxnSpPr>
        <p:spPr>
          <a:xfrm>
            <a:off x="7620000" y="3990342"/>
            <a:ext cx="12700" cy="1419858"/>
          </a:xfrm>
          <a:prstGeom prst="bentConnector3">
            <a:avLst>
              <a:gd name="adj1" fmla="val 1800000"/>
            </a:avLst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651E888-D50C-4F08-A9CB-D85FA12AD3C0}"/>
              </a:ext>
            </a:extLst>
          </p:cNvPr>
          <p:cNvSpPr/>
          <p:nvPr/>
        </p:nvSpPr>
        <p:spPr>
          <a:xfrm>
            <a:off x="5638800" y="2375220"/>
            <a:ext cx="1981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IL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47B9D8-FF2B-4869-8708-64A9D989A6BD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>
            <a:off x="6629400" y="2832420"/>
            <a:ext cx="0" cy="2193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258326-FD60-4AFA-AA0D-EB9552A765AC}"/>
              </a:ext>
            </a:extLst>
          </p:cNvPr>
          <p:cNvCxnSpPr>
            <a:cxnSpLocks/>
          </p:cNvCxnSpPr>
          <p:nvPr/>
        </p:nvCxnSpPr>
        <p:spPr>
          <a:xfrm flipH="1" flipV="1">
            <a:off x="2133600" y="2921282"/>
            <a:ext cx="6945720" cy="184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51F001-C1B3-4A48-B8CE-DCC5D22F9561}"/>
              </a:ext>
            </a:extLst>
          </p:cNvPr>
          <p:cNvSpPr txBox="1"/>
          <p:nvPr/>
        </p:nvSpPr>
        <p:spPr>
          <a:xfrm>
            <a:off x="8267623" y="2659246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User land</a:t>
            </a:r>
            <a:endParaRPr lang="en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4BF7BE-4C25-4C52-A6D5-7058A92BA798}"/>
              </a:ext>
            </a:extLst>
          </p:cNvPr>
          <p:cNvSpPr txBox="1"/>
          <p:nvPr/>
        </p:nvSpPr>
        <p:spPr>
          <a:xfrm>
            <a:off x="8054085" y="2931423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Kernel land</a:t>
            </a:r>
            <a:endParaRPr lang="en-I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A50C75-8B6B-4E93-8930-E8A8F073133B}"/>
              </a:ext>
            </a:extLst>
          </p:cNvPr>
          <p:cNvSpPr/>
          <p:nvPr/>
        </p:nvSpPr>
        <p:spPr>
          <a:xfrm>
            <a:off x="3151909" y="2375220"/>
            <a:ext cx="19812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IKE</a:t>
            </a:r>
            <a:endParaRPr lang="en-IL" sz="2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0D2067-08B6-44A2-8601-31A0C7961A5E}"/>
              </a:ext>
            </a:extLst>
          </p:cNvPr>
          <p:cNvCxnSpPr>
            <a:cxnSpLocks/>
            <a:stCxn id="5" idx="1"/>
            <a:endCxn id="24" idx="2"/>
          </p:cNvCxnSpPr>
          <p:nvPr/>
        </p:nvCxnSpPr>
        <p:spPr>
          <a:xfrm rot="10800000">
            <a:off x="4142510" y="2832420"/>
            <a:ext cx="1496291" cy="1157922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B40E26-144C-413F-8E59-C1EC16051767}"/>
              </a:ext>
            </a:extLst>
          </p:cNvPr>
          <p:cNvSpPr txBox="1"/>
          <p:nvPr/>
        </p:nvSpPr>
        <p:spPr>
          <a:xfrm>
            <a:off x="4242954" y="3696903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1. Missing SA</a:t>
            </a:r>
            <a:endParaRPr lang="en-IL" dirty="0"/>
          </a:p>
        </p:txBody>
      </p:sp>
      <p:cxnSp>
        <p:nvCxnSpPr>
          <p:cNvPr id="29" name="Straight Arrow Connector 24">
            <a:extLst>
              <a:ext uri="{FF2B5EF4-FFF2-40B4-BE49-F238E27FC236}">
                <a16:creationId xmlns:a16="http://schemas.microsoft.com/office/drawing/2014/main" id="{B0CE1E97-BFC2-4FB8-B49F-B2FAAD305F72}"/>
              </a:ext>
            </a:extLst>
          </p:cNvPr>
          <p:cNvCxnSpPr>
            <a:cxnSpLocks/>
            <a:stCxn id="24" idx="1"/>
            <a:endCxn id="8" idx="1"/>
          </p:cNvCxnSpPr>
          <p:nvPr/>
        </p:nvCxnSpPr>
        <p:spPr>
          <a:xfrm rot="10800000" flipH="1" flipV="1">
            <a:off x="3151908" y="2603819"/>
            <a:ext cx="2486891" cy="2096451"/>
          </a:xfrm>
          <a:prstGeom prst="bentConnector3">
            <a:avLst>
              <a:gd name="adj1" fmla="val -9192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C092F07-ECFD-4F99-9EF9-021C9C4C1172}"/>
              </a:ext>
            </a:extLst>
          </p:cNvPr>
          <p:cNvSpPr txBox="1"/>
          <p:nvPr/>
        </p:nvSpPr>
        <p:spPr>
          <a:xfrm>
            <a:off x="3061855" y="4445238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3. Add new SA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209AD2-4E83-452E-BFA4-2BEA2AB9C6D8}"/>
              </a:ext>
            </a:extLst>
          </p:cNvPr>
          <p:cNvSpPr txBox="1"/>
          <p:nvPr/>
        </p:nvSpPr>
        <p:spPr>
          <a:xfrm>
            <a:off x="1792432" y="2001790"/>
            <a:ext cx="22132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2. Negotiate new SA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6827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8" grpId="0"/>
      <p:bldP spid="32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/>
              <a:t>NAT translates </a:t>
            </a:r>
            <a:r>
              <a:rPr lang="en-US" sz="2400" dirty="0" err="1"/>
              <a:t>srcIP</a:t>
            </a:r>
            <a:r>
              <a:rPr lang="en-US" sz="2400" dirty="0"/>
              <a:t> address</a:t>
            </a:r>
          </a:p>
          <a:p>
            <a:pPr lvl="2" rtl="0"/>
            <a:endParaRPr lang="en-US" dirty="0">
              <a:sym typeface="Wingdings" panose="05000000000000000000" pitchFamily="2" charset="2"/>
            </a:endParaRPr>
          </a:p>
          <a:p>
            <a:pPr lvl="2" rtl="0"/>
            <a:endParaRPr lang="en-US" dirty="0">
              <a:sym typeface="Wingdings" panose="05000000000000000000" pitchFamily="2" charset="2"/>
            </a:endParaRPr>
          </a:p>
          <a:p>
            <a:pPr lvl="2" rtl="0"/>
            <a:endParaRPr lang="en-US" dirty="0">
              <a:sym typeface="Wingdings" panose="05000000000000000000" pitchFamily="2" charset="2"/>
            </a:endParaRPr>
          </a:p>
          <a:p>
            <a:pPr lvl="1" rtl="0"/>
            <a:endParaRPr lang="en-US" dirty="0">
              <a:sym typeface="Wingdings" panose="05000000000000000000" pitchFamily="2" charset="2"/>
            </a:endParaRPr>
          </a:p>
          <a:p>
            <a:pPr lvl="1" rtl="0"/>
            <a:endParaRPr lang="en-US" dirty="0">
              <a:sym typeface="Wingdings" panose="05000000000000000000" pitchFamily="2" charset="2"/>
            </a:endParaRPr>
          </a:p>
          <a:p>
            <a:pPr rtl="0"/>
            <a:r>
              <a:rPr lang="en-US" sz="2400" dirty="0">
                <a:sym typeface="Wingdings" panose="05000000000000000000" pitchFamily="2" charset="2"/>
              </a:rPr>
              <a:t>To support multiple hosts per-NAT gateway translates </a:t>
            </a:r>
            <a:r>
              <a:rPr lang="en-US" sz="2400" dirty="0" err="1">
                <a:sym typeface="Wingdings" panose="05000000000000000000" pitchFamily="2" charset="2"/>
              </a:rPr>
              <a:t>src</a:t>
            </a:r>
            <a:r>
              <a:rPr lang="en-US" sz="2400" dirty="0">
                <a:sym typeface="Wingdings" panose="05000000000000000000" pitchFamily="2" charset="2"/>
              </a:rPr>
              <a:t> ports too</a:t>
            </a:r>
            <a:endParaRPr lang="en-US" dirty="0">
              <a:sym typeface="Wingdings" panose="05000000000000000000" pitchFamily="2" charset="2"/>
            </a:endParaRPr>
          </a:p>
          <a:p>
            <a:pPr rtl="0"/>
            <a:endParaRPr lang="en-US" dirty="0"/>
          </a:p>
          <a:p>
            <a:pPr marL="72000" indent="0" rtl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4ABAC03E-6B2E-474B-BB06-E468F2143338}"/>
              </a:ext>
            </a:extLst>
          </p:cNvPr>
          <p:cNvSpPr/>
          <p:nvPr/>
        </p:nvSpPr>
        <p:spPr>
          <a:xfrm>
            <a:off x="1981200" y="2667000"/>
            <a:ext cx="1828800" cy="64107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Internet</a:t>
            </a:r>
            <a:endParaRPr lang="en-IL" sz="2400" dirty="0"/>
          </a:p>
        </p:txBody>
      </p:sp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88ABD36D-AD5A-41EF-B438-03FC6EC25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2027" y="2609849"/>
            <a:ext cx="755373" cy="75537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D520E5-90AD-4DA5-A0A3-911C3D98C392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6927573" y="2987536"/>
            <a:ext cx="199445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Wireless router outline">
            <a:extLst>
              <a:ext uri="{FF2B5EF4-FFF2-40B4-BE49-F238E27FC236}">
                <a16:creationId xmlns:a16="http://schemas.microsoft.com/office/drawing/2014/main" id="{E507FE0F-0B5D-4C08-852C-17BEB990C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72200" y="2609850"/>
            <a:ext cx="755373" cy="7553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FCE384-F937-4680-82E4-DFEF485D648A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>
            <a:off x="3808476" y="2987537"/>
            <a:ext cx="23637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98382B-145C-4CD7-B6C8-D386F0D2005B}"/>
              </a:ext>
            </a:extLst>
          </p:cNvPr>
          <p:cNvSpPr txBox="1"/>
          <p:nvPr/>
        </p:nvSpPr>
        <p:spPr>
          <a:xfrm>
            <a:off x="8659466" y="2383454"/>
            <a:ext cx="186220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dirty="0"/>
              <a:t>192.168.1.100:1234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F417A-9E8B-41C7-A718-D0EFA30693F3}"/>
              </a:ext>
            </a:extLst>
          </p:cNvPr>
          <p:cNvSpPr txBox="1"/>
          <p:nvPr/>
        </p:nvSpPr>
        <p:spPr>
          <a:xfrm>
            <a:off x="4493866" y="2387596"/>
            <a:ext cx="1828800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213.57.108.142:1234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0F2F5-D467-4077-9E5D-AD79C413E919}"/>
              </a:ext>
            </a:extLst>
          </p:cNvPr>
          <p:cNvSpPr txBox="1"/>
          <p:nvPr/>
        </p:nvSpPr>
        <p:spPr>
          <a:xfrm>
            <a:off x="6692900" y="2387596"/>
            <a:ext cx="1155700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dirty="0"/>
              <a:t>192.168.1.1</a:t>
            </a:r>
            <a:endParaRPr lang="en-IL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191B87-7CDF-44DE-863B-E8268B583B88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7848600" y="2506565"/>
            <a:ext cx="810866" cy="4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9F7F21-DF22-45A6-AC03-D480AA79F2BA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6322666" y="2510707"/>
            <a:ext cx="370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EA212F8-3479-47CE-852C-01C998B8E083}"/>
              </a:ext>
            </a:extLst>
          </p:cNvPr>
          <p:cNvSpPr txBox="1"/>
          <p:nvPr/>
        </p:nvSpPr>
        <p:spPr>
          <a:xfrm>
            <a:off x="6231833" y="3259723"/>
            <a:ext cx="686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</a:t>
            </a:r>
            <a:endParaRPr lang="en-I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1BD45D-FB3F-48D8-AF2C-F93F3507AA55}"/>
              </a:ext>
            </a:extLst>
          </p:cNvPr>
          <p:cNvCxnSpPr>
            <a:cxnSpLocks/>
            <a:stCxn id="14" idx="1"/>
            <a:endCxn id="30" idx="3"/>
          </p:cNvCxnSpPr>
          <p:nvPr/>
        </p:nvCxnSpPr>
        <p:spPr>
          <a:xfrm flipH="1" flipV="1">
            <a:off x="3683000" y="2510706"/>
            <a:ext cx="81086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EB5624-CDA7-409E-991A-79FEEBFBEABF}"/>
              </a:ext>
            </a:extLst>
          </p:cNvPr>
          <p:cNvSpPr txBox="1"/>
          <p:nvPr/>
        </p:nvSpPr>
        <p:spPr>
          <a:xfrm>
            <a:off x="2052152" y="2341429"/>
            <a:ext cx="163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VPN</a:t>
            </a:r>
            <a:endParaRPr lang="en-IL" dirty="0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2560552B-E8CE-4DD1-9EE2-43493EE1CD1B}"/>
              </a:ext>
            </a:extLst>
          </p:cNvPr>
          <p:cNvSpPr/>
          <p:nvPr/>
        </p:nvSpPr>
        <p:spPr>
          <a:xfrm>
            <a:off x="1939099" y="4539459"/>
            <a:ext cx="1828800" cy="64107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Internet</a:t>
            </a:r>
            <a:endParaRPr lang="en-IL" sz="2400" dirty="0"/>
          </a:p>
        </p:txBody>
      </p:sp>
      <p:pic>
        <p:nvPicPr>
          <p:cNvPr id="46" name="Graphic 45" descr="Monitor with solid fill">
            <a:extLst>
              <a:ext uri="{FF2B5EF4-FFF2-40B4-BE49-F238E27FC236}">
                <a16:creationId xmlns:a16="http://schemas.microsoft.com/office/drawing/2014/main" id="{5B7929E5-57D3-45F1-9C50-F5594977B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9926" y="4482308"/>
            <a:ext cx="755373" cy="755373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D1A8B84-E5AB-4A8B-A9F0-63C2868BEA7F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6885472" y="4859995"/>
            <a:ext cx="199445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Wireless router outline">
            <a:extLst>
              <a:ext uri="{FF2B5EF4-FFF2-40B4-BE49-F238E27FC236}">
                <a16:creationId xmlns:a16="http://schemas.microsoft.com/office/drawing/2014/main" id="{9424D2D8-5BF1-43E6-A64E-687DCF8C8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0099" y="4482309"/>
            <a:ext cx="755373" cy="755373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AFB1A69-D241-409D-8842-9D9A4D0957BD}"/>
              </a:ext>
            </a:extLst>
          </p:cNvPr>
          <p:cNvCxnSpPr>
            <a:cxnSpLocks/>
            <a:stCxn id="45" idx="0"/>
            <a:endCxn id="48" idx="1"/>
          </p:cNvCxnSpPr>
          <p:nvPr/>
        </p:nvCxnSpPr>
        <p:spPr>
          <a:xfrm>
            <a:off x="3766375" y="4859996"/>
            <a:ext cx="23637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B9654C0-53AE-4FCE-9186-442BACE83202}"/>
              </a:ext>
            </a:extLst>
          </p:cNvPr>
          <p:cNvSpPr txBox="1"/>
          <p:nvPr/>
        </p:nvSpPr>
        <p:spPr>
          <a:xfrm>
            <a:off x="8617364" y="4255913"/>
            <a:ext cx="1862208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dirty="0"/>
              <a:t>192.168.1.100:1234</a:t>
            </a:r>
            <a:endParaRPr lang="en-I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363956-843F-4C0B-862F-368E6A8DEED8}"/>
              </a:ext>
            </a:extLst>
          </p:cNvPr>
          <p:cNvSpPr txBox="1"/>
          <p:nvPr/>
        </p:nvSpPr>
        <p:spPr>
          <a:xfrm>
            <a:off x="4267891" y="4260055"/>
            <a:ext cx="192184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213.57.108.142:9876</a:t>
            </a:r>
            <a:endParaRPr lang="en-IL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A43B6-348D-4890-9490-C613CCC7C60E}"/>
              </a:ext>
            </a:extLst>
          </p:cNvPr>
          <p:cNvSpPr txBox="1"/>
          <p:nvPr/>
        </p:nvSpPr>
        <p:spPr>
          <a:xfrm>
            <a:off x="6650799" y="4260055"/>
            <a:ext cx="1155700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dirty="0"/>
              <a:t>192.168.1.1</a:t>
            </a:r>
            <a:endParaRPr lang="en-IL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10BDF2-3A81-4392-A70B-1640D1352A27}"/>
              </a:ext>
            </a:extLst>
          </p:cNvPr>
          <p:cNvCxnSpPr>
            <a:cxnSpLocks/>
            <a:stCxn id="50" idx="1"/>
            <a:endCxn id="52" idx="3"/>
          </p:cNvCxnSpPr>
          <p:nvPr/>
        </p:nvCxnSpPr>
        <p:spPr>
          <a:xfrm flipH="1">
            <a:off x="7806499" y="4379024"/>
            <a:ext cx="810865" cy="4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953560-6724-4938-A4DC-F0204E042E2B}"/>
              </a:ext>
            </a:extLst>
          </p:cNvPr>
          <p:cNvCxnSpPr>
            <a:cxnSpLocks/>
            <a:stCxn id="52" idx="1"/>
            <a:endCxn id="51" idx="3"/>
          </p:cNvCxnSpPr>
          <p:nvPr/>
        </p:nvCxnSpPr>
        <p:spPr>
          <a:xfrm flipH="1">
            <a:off x="6189733" y="4383166"/>
            <a:ext cx="4610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CE2AB8B-67DE-4968-99D5-9D3AC8C84B4E}"/>
              </a:ext>
            </a:extLst>
          </p:cNvPr>
          <p:cNvSpPr txBox="1"/>
          <p:nvPr/>
        </p:nvSpPr>
        <p:spPr>
          <a:xfrm>
            <a:off x="6172200" y="5085955"/>
            <a:ext cx="686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</a:t>
            </a:r>
            <a:endParaRPr lang="en-IL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C58FBBF-4F0A-4B20-87A3-0523785A35F6}"/>
              </a:ext>
            </a:extLst>
          </p:cNvPr>
          <p:cNvCxnSpPr>
            <a:cxnSpLocks/>
            <a:stCxn id="51" idx="1"/>
            <a:endCxn id="57" idx="3"/>
          </p:cNvCxnSpPr>
          <p:nvPr/>
        </p:nvCxnSpPr>
        <p:spPr>
          <a:xfrm flipH="1" flipV="1">
            <a:off x="3640899" y="4383165"/>
            <a:ext cx="62699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C74CFC1-68CB-4365-80A9-092CA3086E04}"/>
              </a:ext>
            </a:extLst>
          </p:cNvPr>
          <p:cNvSpPr txBox="1"/>
          <p:nvPr/>
        </p:nvSpPr>
        <p:spPr>
          <a:xfrm>
            <a:off x="2010051" y="4213888"/>
            <a:ext cx="163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VPN</a:t>
            </a:r>
            <a:endParaRPr lang="en-IL" dirty="0"/>
          </a:p>
        </p:txBody>
      </p:sp>
      <p:pic>
        <p:nvPicPr>
          <p:cNvPr id="58" name="Graphic 57" descr="Monitor with solid fill">
            <a:extLst>
              <a:ext uri="{FF2B5EF4-FFF2-40B4-BE49-F238E27FC236}">
                <a16:creationId xmlns:a16="http://schemas.microsoft.com/office/drawing/2014/main" id="{00F52C72-31EE-49E2-BBF8-5DB5F9EE4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035" y="5115732"/>
            <a:ext cx="755373" cy="75537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D0E08F8-8E5A-4DD8-944E-988709956390}"/>
              </a:ext>
            </a:extLst>
          </p:cNvPr>
          <p:cNvSpPr txBox="1"/>
          <p:nvPr/>
        </p:nvSpPr>
        <p:spPr>
          <a:xfrm>
            <a:off x="8630478" y="5848615"/>
            <a:ext cx="1709807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dirty="0"/>
              <a:t>192.168.1.101:1234</a:t>
            </a:r>
            <a:endParaRPr lang="en-IL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1A6EDD1-F2C1-4FB0-ADB6-CDCB325D0E48}"/>
              </a:ext>
            </a:extLst>
          </p:cNvPr>
          <p:cNvSpPr txBox="1"/>
          <p:nvPr/>
        </p:nvSpPr>
        <p:spPr>
          <a:xfrm>
            <a:off x="4281005" y="5854580"/>
            <a:ext cx="192184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213.57.108.142:25841</a:t>
            </a:r>
            <a:endParaRPr lang="en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88FC12-DE58-4223-BC0D-09DB29981225}"/>
              </a:ext>
            </a:extLst>
          </p:cNvPr>
          <p:cNvSpPr txBox="1"/>
          <p:nvPr/>
        </p:nvSpPr>
        <p:spPr>
          <a:xfrm>
            <a:off x="6663913" y="5854580"/>
            <a:ext cx="1155700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dirty="0"/>
              <a:t>192.168.1.1</a:t>
            </a:r>
            <a:endParaRPr lang="en-IL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F15AB00-D3AD-4CA8-9FA6-CF4448549E75}"/>
              </a:ext>
            </a:extLst>
          </p:cNvPr>
          <p:cNvCxnSpPr>
            <a:cxnSpLocks/>
            <a:endCxn id="73" idx="3"/>
          </p:cNvCxnSpPr>
          <p:nvPr/>
        </p:nvCxnSpPr>
        <p:spPr>
          <a:xfrm flipH="1">
            <a:off x="7819613" y="5973549"/>
            <a:ext cx="810865" cy="4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A48E8A-7982-44EB-A312-02DAB92E9278}"/>
              </a:ext>
            </a:extLst>
          </p:cNvPr>
          <p:cNvCxnSpPr>
            <a:cxnSpLocks/>
            <a:stCxn id="73" idx="1"/>
            <a:endCxn id="72" idx="3"/>
          </p:cNvCxnSpPr>
          <p:nvPr/>
        </p:nvCxnSpPr>
        <p:spPr>
          <a:xfrm flipH="1">
            <a:off x="6202847" y="5977691"/>
            <a:ext cx="4610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8832706-6CEC-40E6-91B1-9AD8593568BF}"/>
              </a:ext>
            </a:extLst>
          </p:cNvPr>
          <p:cNvCxnSpPr>
            <a:cxnSpLocks/>
            <a:stCxn id="72" idx="1"/>
            <a:endCxn id="77" idx="3"/>
          </p:cNvCxnSpPr>
          <p:nvPr/>
        </p:nvCxnSpPr>
        <p:spPr>
          <a:xfrm flipH="1" flipV="1">
            <a:off x="3654013" y="5977690"/>
            <a:ext cx="62699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17D2B1D-C7A7-46D3-AFAD-EC3DA2B0D3A5}"/>
              </a:ext>
            </a:extLst>
          </p:cNvPr>
          <p:cNvSpPr txBox="1"/>
          <p:nvPr/>
        </p:nvSpPr>
        <p:spPr>
          <a:xfrm>
            <a:off x="2023165" y="5808413"/>
            <a:ext cx="163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VPN</a:t>
            </a:r>
            <a:endParaRPr lang="en-IL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B41FE79-5207-488B-9BC6-9F57214144CA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6885472" y="4859996"/>
            <a:ext cx="2005563" cy="633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80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11049000" cy="4724400"/>
          </a:xfrm>
        </p:spPr>
        <p:txBody>
          <a:bodyPr>
            <a:normAutofit/>
          </a:bodyPr>
          <a:lstStyle/>
          <a:p>
            <a:pPr rtl="0"/>
            <a:r>
              <a:rPr lang="en-US" sz="2400" dirty="0"/>
              <a:t>Motivation: NAT with IPsec needs plain transport layer port addresses</a:t>
            </a:r>
          </a:p>
          <a:p>
            <a:pPr marL="72000" indent="0" rtl="0">
              <a:buNone/>
            </a:pPr>
            <a:endParaRPr lang="en-US" sz="2400" dirty="0"/>
          </a:p>
          <a:p>
            <a:pPr marL="72000" indent="0" rtl="0">
              <a:buNone/>
            </a:pPr>
            <a:endParaRPr lang="en-US" sz="2400" dirty="0"/>
          </a:p>
          <a:p>
            <a:pPr rtl="0"/>
            <a:endParaRPr lang="en-US" sz="2400" dirty="0"/>
          </a:p>
          <a:p>
            <a:pPr rtl="0"/>
            <a:r>
              <a:rPr lang="en-US" sz="2400" dirty="0"/>
              <a:t>Solution: Add UDP header before the ESP header</a:t>
            </a:r>
          </a:p>
          <a:p>
            <a:pPr rtl="0"/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encapsulation</a:t>
            </a:r>
          </a:p>
        </p:txBody>
      </p:sp>
      <p:grpSp>
        <p:nvGrpSpPr>
          <p:cNvPr id="39" name="Group 68">
            <a:extLst>
              <a:ext uri="{FF2B5EF4-FFF2-40B4-BE49-F238E27FC236}">
                <a16:creationId xmlns:a16="http://schemas.microsoft.com/office/drawing/2014/main" id="{0E3CE608-3189-4125-9DAA-309AD05C3A0C}"/>
              </a:ext>
            </a:extLst>
          </p:cNvPr>
          <p:cNvGrpSpPr/>
          <p:nvPr/>
        </p:nvGrpSpPr>
        <p:grpSpPr>
          <a:xfrm>
            <a:off x="996746" y="3707109"/>
            <a:ext cx="2807564" cy="483891"/>
            <a:chOff x="-1815107" y="8182256"/>
            <a:chExt cx="5486396" cy="5334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44D226D-84E0-4292-BB19-9CB39EED2E1B}"/>
                </a:ext>
              </a:extLst>
            </p:cNvPr>
            <p:cNvSpPr/>
            <p:nvPr/>
          </p:nvSpPr>
          <p:spPr>
            <a:xfrm>
              <a:off x="1842490" y="8182256"/>
              <a:ext cx="1828799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TCP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90B71F-8AAB-452A-98D1-1F00C8C5A34B}"/>
                </a:ext>
              </a:extLst>
            </p:cNvPr>
            <p:cNvSpPr/>
            <p:nvPr/>
          </p:nvSpPr>
          <p:spPr>
            <a:xfrm>
              <a:off x="13691" y="8182256"/>
              <a:ext cx="1828799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IP:A-&gt;B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46497E-8DFB-4CC0-BCE2-D6C3869E3DA1}"/>
                </a:ext>
              </a:extLst>
            </p:cNvPr>
            <p:cNvSpPr/>
            <p:nvPr/>
          </p:nvSpPr>
          <p:spPr>
            <a:xfrm>
              <a:off x="-1815107" y="8182256"/>
              <a:ext cx="1828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CD44DEC1-DB69-430E-B09B-9CC854C754D0}"/>
              </a:ext>
            </a:extLst>
          </p:cNvPr>
          <p:cNvSpPr/>
          <p:nvPr/>
        </p:nvSpPr>
        <p:spPr>
          <a:xfrm>
            <a:off x="9241076" y="3707109"/>
            <a:ext cx="935855" cy="48389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E7103CB-C11A-4A45-9B52-CB0ED9B9015D}"/>
              </a:ext>
            </a:extLst>
          </p:cNvPr>
          <p:cNvSpPr/>
          <p:nvPr/>
        </p:nvSpPr>
        <p:spPr>
          <a:xfrm>
            <a:off x="6427823" y="3707109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IP:A-&gt;B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120426-80C6-43D4-BF4F-398EFFD190CA}"/>
              </a:ext>
            </a:extLst>
          </p:cNvPr>
          <p:cNvSpPr/>
          <p:nvPr/>
        </p:nvSpPr>
        <p:spPr>
          <a:xfrm>
            <a:off x="5491969" y="3707109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44B546-5856-40FE-8036-2BF48EA8033F}"/>
              </a:ext>
            </a:extLst>
          </p:cNvPr>
          <p:cNvSpPr/>
          <p:nvPr/>
        </p:nvSpPr>
        <p:spPr>
          <a:xfrm>
            <a:off x="8299532" y="3707109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9E9562-13C0-467F-AE78-A30F97ECA396}"/>
              </a:ext>
            </a:extLst>
          </p:cNvPr>
          <p:cNvSpPr/>
          <p:nvPr/>
        </p:nvSpPr>
        <p:spPr>
          <a:xfrm>
            <a:off x="10176931" y="3707109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ESP-trailer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AE8227-6F17-484B-BC23-4E9082569830}"/>
              </a:ext>
            </a:extLst>
          </p:cNvPr>
          <p:cNvSpPr/>
          <p:nvPr/>
        </p:nvSpPr>
        <p:spPr>
          <a:xfrm>
            <a:off x="7363678" y="3707109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UDP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2C32A-7731-411C-A9D2-1B02331A4116}"/>
              </a:ext>
            </a:extLst>
          </p:cNvPr>
          <p:cNvCxnSpPr>
            <a:stCxn id="40" idx="3"/>
            <a:endCxn id="60" idx="1"/>
          </p:cNvCxnSpPr>
          <p:nvPr/>
        </p:nvCxnSpPr>
        <p:spPr>
          <a:xfrm>
            <a:off x="3804310" y="3949055"/>
            <a:ext cx="16876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8">
            <a:extLst>
              <a:ext uri="{FF2B5EF4-FFF2-40B4-BE49-F238E27FC236}">
                <a16:creationId xmlns:a16="http://schemas.microsoft.com/office/drawing/2014/main" id="{BB3E0D23-532A-4D98-B365-27ECD2825A61}"/>
              </a:ext>
            </a:extLst>
          </p:cNvPr>
          <p:cNvGrpSpPr/>
          <p:nvPr/>
        </p:nvGrpSpPr>
        <p:grpSpPr>
          <a:xfrm>
            <a:off x="996746" y="2106909"/>
            <a:ext cx="2807564" cy="483891"/>
            <a:chOff x="-1815107" y="8182256"/>
            <a:chExt cx="5486396" cy="5334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D32676C-7B1F-490C-BF20-DD72030AB290}"/>
                </a:ext>
              </a:extLst>
            </p:cNvPr>
            <p:cNvSpPr/>
            <p:nvPr/>
          </p:nvSpPr>
          <p:spPr>
            <a:xfrm>
              <a:off x="1842490" y="8182256"/>
              <a:ext cx="1828799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TCP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00CF8F0-DA36-411E-94E4-B30E11DC9A32}"/>
                </a:ext>
              </a:extLst>
            </p:cNvPr>
            <p:cNvSpPr/>
            <p:nvPr/>
          </p:nvSpPr>
          <p:spPr>
            <a:xfrm>
              <a:off x="13691" y="8182256"/>
              <a:ext cx="1828799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IP:A-&gt;B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FA7FCAF-2F1E-4B19-A808-3AF7ADA6963D}"/>
                </a:ext>
              </a:extLst>
            </p:cNvPr>
            <p:cNvSpPr/>
            <p:nvPr/>
          </p:nvSpPr>
          <p:spPr>
            <a:xfrm>
              <a:off x="-1815107" y="8182256"/>
              <a:ext cx="1828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415B7C00-F069-4BC9-BB69-E85DFE5EBAEB}"/>
              </a:ext>
            </a:extLst>
          </p:cNvPr>
          <p:cNvSpPr/>
          <p:nvPr/>
        </p:nvSpPr>
        <p:spPr>
          <a:xfrm>
            <a:off x="8299532" y="2106909"/>
            <a:ext cx="935855" cy="48389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9F0A613-C7A7-423E-BB5D-1F4B452480A9}"/>
              </a:ext>
            </a:extLst>
          </p:cNvPr>
          <p:cNvSpPr/>
          <p:nvPr/>
        </p:nvSpPr>
        <p:spPr>
          <a:xfrm>
            <a:off x="6427823" y="2106909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IP:A-&gt;B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D10B2B-A47B-456C-A655-E78E650CF836}"/>
              </a:ext>
            </a:extLst>
          </p:cNvPr>
          <p:cNvSpPr/>
          <p:nvPr/>
        </p:nvSpPr>
        <p:spPr>
          <a:xfrm>
            <a:off x="5491969" y="2106909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04FFE38-CD5B-47C4-B935-3E3302B542A5}"/>
              </a:ext>
            </a:extLst>
          </p:cNvPr>
          <p:cNvSpPr/>
          <p:nvPr/>
        </p:nvSpPr>
        <p:spPr>
          <a:xfrm>
            <a:off x="9235387" y="2106909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ESP-trailer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5471765-2D27-4A01-89A0-73D45BD0435B}"/>
              </a:ext>
            </a:extLst>
          </p:cNvPr>
          <p:cNvSpPr/>
          <p:nvPr/>
        </p:nvSpPr>
        <p:spPr>
          <a:xfrm>
            <a:off x="7363678" y="2106909"/>
            <a:ext cx="935855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A94EC50-F7DC-462B-ADA5-DC53084EC3E0}"/>
              </a:ext>
            </a:extLst>
          </p:cNvPr>
          <p:cNvCxnSpPr>
            <a:stCxn id="65" idx="3"/>
            <a:endCxn id="70" idx="1"/>
          </p:cNvCxnSpPr>
          <p:nvPr/>
        </p:nvCxnSpPr>
        <p:spPr>
          <a:xfrm>
            <a:off x="3804310" y="2348855"/>
            <a:ext cx="16876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77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60" grpId="0" animBg="1"/>
      <p:bldP spid="61" grpId="0" animBg="1"/>
      <p:bldP spid="62" grpId="0" animBg="1"/>
      <p:bldP spid="63" grpId="0" animBg="1"/>
      <p:bldP spid="68" grpId="0" animBg="1"/>
      <p:bldP spid="69" grpId="0" animBg="1"/>
      <p:bldP spid="70" grpId="0" animBg="1"/>
      <p:bldP spid="78" grpId="0" animBg="1"/>
      <p:bldP spid="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47800"/>
                <a:ext cx="11049000" cy="4724400"/>
              </a:xfrm>
            </p:spPr>
            <p:txBody>
              <a:bodyPr>
                <a:normAutofit fontScale="92500" lnSpcReduction="20000"/>
              </a:bodyPr>
              <a:lstStyle/>
              <a:p>
                <a:pPr marL="72000" indent="0" rtl="0">
                  <a:buNone/>
                </a:pPr>
                <a:r>
                  <a:rPr lang="en-US" sz="2400" dirty="0"/>
                  <a:t>Problem</a:t>
                </a:r>
              </a:p>
              <a:p>
                <a:pPr rtl="0"/>
                <a:r>
                  <a:rPr lang="en-US" sz="2400" dirty="0"/>
                  <a:t>IPsec has 32 bit sequence numbers (max 2^32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/>
                  <a:t>4 billion packets)</a:t>
                </a:r>
              </a:p>
              <a:p>
                <a:pPr rtl="0"/>
                <a:r>
                  <a:rPr lang="en-US" sz="2400" dirty="0"/>
                  <a:t>How long does it take to exhaust all sequence numbers?</a:t>
                </a:r>
              </a:p>
              <a:p>
                <a:pPr lvl="1" rtl="0"/>
                <a:r>
                  <a:rPr lang="en-US" sz="2000" dirty="0"/>
                  <a:t>On fast 100Gbps networks with 64B packets; there are 144 million packets per sec</a:t>
                </a:r>
              </a:p>
              <a:p>
                <a:pPr rtl="0"/>
                <a:r>
                  <a:rPr lang="en-US" sz="2400" dirty="0"/>
                  <a:t>In the worst case ~40sec to exhaustion</a:t>
                </a:r>
              </a:p>
              <a:p>
                <a:pPr rtl="0"/>
                <a:endParaRPr lang="en-US" sz="2400" dirty="0"/>
              </a:p>
              <a:p>
                <a:pPr marL="72000" indent="0" rtl="0">
                  <a:buNone/>
                </a:pPr>
                <a:r>
                  <a:rPr lang="en-US" sz="2400" dirty="0"/>
                  <a:t>Solution proposal 1</a:t>
                </a:r>
              </a:p>
              <a:p>
                <a:pPr rtl="0"/>
                <a:r>
                  <a:rPr lang="en-US" sz="2400" dirty="0"/>
                  <a:t>Extend sequence number field</a:t>
                </a:r>
              </a:p>
              <a:p>
                <a:pPr lvl="1" rtl="0"/>
                <a:r>
                  <a:rPr lang="en-US" sz="2000" dirty="0"/>
                  <a:t>Breaks existing implementation</a:t>
                </a:r>
              </a:p>
              <a:p>
                <a:pPr marL="72000" indent="0" rtl="0">
                  <a:buNone/>
                </a:pPr>
                <a:endParaRPr lang="en-US" sz="2400" dirty="0"/>
              </a:p>
              <a:p>
                <a:pPr marL="72000" indent="0" rtl="0">
                  <a:buNone/>
                </a:pPr>
                <a:r>
                  <a:rPr lang="en-US" sz="2400" dirty="0"/>
                  <a:t>Solution proposal 2</a:t>
                </a:r>
              </a:p>
              <a:p>
                <a:pPr rtl="0"/>
                <a:r>
                  <a:rPr lang="en-US" sz="2400" dirty="0"/>
                  <a:t>Extend sequence number (64 bits) </a:t>
                </a:r>
              </a:p>
              <a:p>
                <a:pPr rtl="0"/>
                <a:r>
                  <a:rPr lang="en-US" sz="2400" dirty="0"/>
                  <a:t>Send only the lowest 32 bits on the wire</a:t>
                </a:r>
              </a:p>
              <a:p>
                <a:pPr rtl="0"/>
                <a:r>
                  <a:rPr lang="en-US" sz="2400" dirty="0"/>
                  <a:t>Store 32 MSBs in the context</a:t>
                </a:r>
              </a:p>
              <a:p>
                <a:pPr rtl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47800"/>
                <a:ext cx="11049000" cy="4724400"/>
              </a:xfrm>
              <a:blipFill>
                <a:blip r:embed="rId3"/>
                <a:stretch>
                  <a:fillRect l="-938" t="-32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sequence numbers</a:t>
            </a:r>
          </a:p>
        </p:txBody>
      </p:sp>
    </p:spTree>
    <p:extLst>
      <p:ext uri="{BB962C8B-B14F-4D97-AF65-F5344CB8AC3E}">
        <p14:creationId xmlns:p14="http://schemas.microsoft.com/office/powerpoint/2010/main" val="381654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11049000" cy="4724400"/>
          </a:xfrm>
        </p:spPr>
        <p:txBody>
          <a:bodyPr>
            <a:normAutofit/>
          </a:bodyPr>
          <a:lstStyle/>
          <a:p>
            <a:pPr marL="72000" indent="0" rtl="0">
              <a:buNone/>
            </a:pPr>
            <a:r>
              <a:rPr lang="en-US" sz="2400" dirty="0"/>
              <a:t>What performs better?</a:t>
            </a:r>
          </a:p>
          <a:p>
            <a:pPr rtl="0"/>
            <a:r>
              <a:rPr lang="en-US" sz="2400" dirty="0"/>
              <a:t>1 core sends 1GB over TLS </a:t>
            </a:r>
          </a:p>
          <a:p>
            <a:pPr rtl="0"/>
            <a:r>
              <a:rPr lang="en-US" sz="2400" dirty="0"/>
              <a:t>1 core sends 1GB over IPSEC</a:t>
            </a:r>
          </a:p>
          <a:p>
            <a:pPr rtl="0"/>
            <a:endParaRPr lang="en-US" sz="2400" dirty="0"/>
          </a:p>
          <a:p>
            <a:pPr marL="72000" indent="0" rtl="0">
              <a:buNone/>
            </a:pPr>
            <a:r>
              <a:rPr lang="en-US" sz="2400" dirty="0"/>
              <a:t>Why?</a:t>
            </a:r>
          </a:p>
          <a:p>
            <a:pPr rtl="0"/>
            <a:r>
              <a:rPr lang="en-US" sz="2400" dirty="0"/>
              <a:t>TLS maximum data unit is 16KB</a:t>
            </a:r>
          </a:p>
          <a:p>
            <a:pPr rtl="0"/>
            <a:r>
              <a:rPr lang="en-US" sz="2400" dirty="0"/>
              <a:t>IPsec maximum data unit is 1.5KB (single packet)</a:t>
            </a:r>
          </a:p>
          <a:p>
            <a:pPr rtl="0"/>
            <a:r>
              <a:rPr lang="en-US" sz="2400" dirty="0"/>
              <a:t>IPsec needs extra lookup for SPD</a:t>
            </a:r>
          </a:p>
          <a:p>
            <a:pPr rtl="0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IPsec performance: transmit</a:t>
            </a:r>
          </a:p>
        </p:txBody>
      </p:sp>
    </p:spTree>
    <p:extLst>
      <p:ext uri="{BB962C8B-B14F-4D97-AF65-F5344CB8AC3E}">
        <p14:creationId xmlns:p14="http://schemas.microsoft.com/office/powerpoint/2010/main" val="38736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43B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43B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11049000" cy="4724400"/>
          </a:xfrm>
        </p:spPr>
        <p:txBody>
          <a:bodyPr>
            <a:normAutofit/>
          </a:bodyPr>
          <a:lstStyle/>
          <a:p>
            <a:pPr marL="72000" indent="0" rtl="0">
              <a:buNone/>
            </a:pPr>
            <a:r>
              <a:rPr lang="en-US" sz="2400" dirty="0"/>
              <a:t>What performs better?</a:t>
            </a:r>
          </a:p>
          <a:p>
            <a:pPr rtl="0"/>
            <a:r>
              <a:rPr lang="en-US" sz="2400" dirty="0"/>
              <a:t>1 core receives 1GB over TLS </a:t>
            </a:r>
          </a:p>
          <a:p>
            <a:pPr rtl="0"/>
            <a:r>
              <a:rPr lang="en-US" sz="2400" dirty="0"/>
              <a:t>1 core receives 1GB over IPSEC</a:t>
            </a:r>
          </a:p>
          <a:p>
            <a:pPr rtl="0"/>
            <a:endParaRPr lang="en-US" sz="2400" dirty="0"/>
          </a:p>
          <a:p>
            <a:pPr marL="72000" indent="0" rtl="0">
              <a:buNone/>
            </a:pPr>
            <a:r>
              <a:rPr lang="en-US" sz="2400" dirty="0"/>
              <a:t>Why?</a:t>
            </a:r>
          </a:p>
          <a:p>
            <a:pPr rtl="0"/>
            <a:r>
              <a:rPr lang="en-US" sz="2400" dirty="0"/>
              <a:t>Same as before </a:t>
            </a:r>
          </a:p>
          <a:p>
            <a:pPr lvl="1" rtl="0"/>
            <a:r>
              <a:rPr lang="en-US" sz="2000" dirty="0"/>
              <a:t>TLS maximum data unit is 16KB</a:t>
            </a:r>
          </a:p>
          <a:p>
            <a:pPr lvl="1" rtl="0"/>
            <a:r>
              <a:rPr lang="en-US" sz="2000" dirty="0"/>
              <a:t>IPsec maximum data unit is 1.5KB (single packet)</a:t>
            </a:r>
          </a:p>
          <a:p>
            <a:pPr rtl="0"/>
            <a:r>
              <a:rPr lang="en-US" sz="2400" dirty="0"/>
              <a:t>IPsec needs extra lookup for SAD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IPsec performance: receive</a:t>
            </a:r>
          </a:p>
        </p:txBody>
      </p:sp>
    </p:spTree>
    <p:extLst>
      <p:ext uri="{BB962C8B-B14F-4D97-AF65-F5344CB8AC3E}">
        <p14:creationId xmlns:p14="http://schemas.microsoft.com/office/powerpoint/2010/main" val="26245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43B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43B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11049000" cy="4724400"/>
          </a:xfrm>
        </p:spPr>
        <p:txBody>
          <a:bodyPr>
            <a:normAutofit/>
          </a:bodyPr>
          <a:lstStyle/>
          <a:p>
            <a:pPr marL="72000" indent="0" rtl="0">
              <a:buNone/>
            </a:pPr>
            <a:r>
              <a:rPr lang="en-US" sz="2400" dirty="0"/>
              <a:t>What performs better?</a:t>
            </a:r>
          </a:p>
          <a:p>
            <a:pPr rtl="0"/>
            <a:r>
              <a:rPr lang="en-US" sz="2400" dirty="0"/>
              <a:t>TLS handshake triggered by application</a:t>
            </a:r>
          </a:p>
          <a:p>
            <a:pPr rtl="0"/>
            <a:r>
              <a:rPr lang="en-US" sz="2400" dirty="0"/>
              <a:t>IPSEC IKE handshake triggered by application</a:t>
            </a:r>
          </a:p>
          <a:p>
            <a:pPr rtl="0"/>
            <a:endParaRPr lang="en-US" sz="2400" dirty="0"/>
          </a:p>
          <a:p>
            <a:pPr marL="72000" indent="0" rtl="0">
              <a:buNone/>
            </a:pPr>
            <a:r>
              <a:rPr lang="en-US" sz="2400" dirty="0"/>
              <a:t>Why?</a:t>
            </a:r>
          </a:p>
          <a:p>
            <a:pPr rtl="0"/>
            <a:r>
              <a:rPr lang="en-US" sz="2400" dirty="0"/>
              <a:t>TLS handshake uses TCP; IKE uses UDP</a:t>
            </a:r>
          </a:p>
          <a:p>
            <a:pPr rtl="0"/>
            <a:r>
              <a:rPr lang="en-US" sz="2400" dirty="0"/>
              <a:t>TLS needs less user/kernel transitions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IPsec performance: handshake</a:t>
            </a:r>
          </a:p>
        </p:txBody>
      </p:sp>
    </p:spTree>
    <p:extLst>
      <p:ext uri="{BB962C8B-B14F-4D97-AF65-F5344CB8AC3E}">
        <p14:creationId xmlns:p14="http://schemas.microsoft.com/office/powerpoint/2010/main" val="82553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43B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43B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DD298CF-0650-48A4-9939-54A3C0B6A427}"/>
              </a:ext>
            </a:extLst>
          </p:cNvPr>
          <p:cNvSpPr/>
          <p:nvPr/>
        </p:nvSpPr>
        <p:spPr>
          <a:xfrm>
            <a:off x="6934200" y="1828800"/>
            <a:ext cx="1288770" cy="1113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3D9FED-739C-46E9-A33B-A6CE845EE755}"/>
              </a:ext>
            </a:extLst>
          </p:cNvPr>
          <p:cNvSpPr/>
          <p:nvPr/>
        </p:nvSpPr>
        <p:spPr>
          <a:xfrm>
            <a:off x="6934200" y="3185353"/>
            <a:ext cx="1288769" cy="20149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4BC80ADA-D88D-4422-9DD4-BB9B2CD1A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9295" y="2187093"/>
            <a:ext cx="755373" cy="755373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3E99832D-6344-41A4-8642-3BE86144C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9295" y="3523906"/>
            <a:ext cx="755373" cy="755373"/>
          </a:xfrm>
          <a:prstGeom prst="rect">
            <a:avLst/>
          </a:prstGeom>
        </p:spPr>
      </p:pic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454116ED-ECB1-4649-AE12-CB0D6772C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9295" y="4362106"/>
            <a:ext cx="755373" cy="755373"/>
          </a:xfrm>
          <a:prstGeom prst="rect">
            <a:avLst/>
          </a:prstGeom>
        </p:spPr>
      </p:pic>
      <p:pic>
        <p:nvPicPr>
          <p:cNvPr id="7" name="Graphic 6" descr="Wireless router outline">
            <a:extLst>
              <a:ext uri="{FF2B5EF4-FFF2-40B4-BE49-F238E27FC236}">
                <a16:creationId xmlns:a16="http://schemas.microsoft.com/office/drawing/2014/main" id="{7E8A360E-A231-47D1-89E8-6FAB28E87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73295" y="3025293"/>
            <a:ext cx="755373" cy="7553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00F28D-9C1A-4E70-AFB8-06D84941811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8104668" y="3402980"/>
            <a:ext cx="768627" cy="49861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F4F027-D240-4CC5-B7D3-51907E775BD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8104668" y="3402980"/>
            <a:ext cx="768627" cy="133681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F9FCCB-F8AB-44ED-B0D4-A557FDA209F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104668" y="2564780"/>
            <a:ext cx="768627" cy="838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F9F9F6-CAA3-4F08-9998-0CE597972230}"/>
              </a:ext>
            </a:extLst>
          </p:cNvPr>
          <p:cNvSpPr txBox="1"/>
          <p:nvPr/>
        </p:nvSpPr>
        <p:spPr>
          <a:xfrm>
            <a:off x="7044496" y="1853292"/>
            <a:ext cx="984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A</a:t>
            </a:r>
            <a:endParaRPr lang="en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74D949-EDB2-4B6C-991E-97E723B82552}"/>
              </a:ext>
            </a:extLst>
          </p:cNvPr>
          <p:cNvSpPr txBox="1"/>
          <p:nvPr/>
        </p:nvSpPr>
        <p:spPr>
          <a:xfrm>
            <a:off x="7117295" y="3185352"/>
            <a:ext cx="984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B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4BD574-B9A8-42BB-8AF3-7419AE178B8E}"/>
              </a:ext>
            </a:extLst>
          </p:cNvPr>
          <p:cNvSpPr txBox="1"/>
          <p:nvPr/>
        </p:nvSpPr>
        <p:spPr>
          <a:xfrm>
            <a:off x="7536480" y="2335040"/>
            <a:ext cx="498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DABEEA-77B1-423E-A23D-721BD308C296}"/>
              </a:ext>
            </a:extLst>
          </p:cNvPr>
          <p:cNvSpPr txBox="1"/>
          <p:nvPr/>
        </p:nvSpPr>
        <p:spPr>
          <a:xfrm>
            <a:off x="7548091" y="3675166"/>
            <a:ext cx="498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5D74C5-5CE9-4A79-A9C6-19B2DBE5B63F}"/>
              </a:ext>
            </a:extLst>
          </p:cNvPr>
          <p:cNvSpPr txBox="1"/>
          <p:nvPr/>
        </p:nvSpPr>
        <p:spPr>
          <a:xfrm>
            <a:off x="7548091" y="4509622"/>
            <a:ext cx="498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  <a:endParaRPr lang="en-IL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B06A775-9565-4D15-BA94-038F9E644576}"/>
              </a:ext>
            </a:extLst>
          </p:cNvPr>
          <p:cNvSpPr/>
          <p:nvPr/>
        </p:nvSpPr>
        <p:spPr>
          <a:xfrm>
            <a:off x="10280370" y="2673627"/>
            <a:ext cx="1288770" cy="1113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pic>
        <p:nvPicPr>
          <p:cNvPr id="32" name="Graphic 31" descr="Monitor with solid fill">
            <a:extLst>
              <a:ext uri="{FF2B5EF4-FFF2-40B4-BE49-F238E27FC236}">
                <a16:creationId xmlns:a16="http://schemas.microsoft.com/office/drawing/2014/main" id="{B41A8885-4F50-443E-AAFA-6C581380F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9455" y="3029544"/>
            <a:ext cx="755373" cy="7553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00CE613-0911-4B88-91C9-233065C0F20E}"/>
              </a:ext>
            </a:extLst>
          </p:cNvPr>
          <p:cNvSpPr txBox="1"/>
          <p:nvPr/>
        </p:nvSpPr>
        <p:spPr>
          <a:xfrm>
            <a:off x="10508971" y="2698119"/>
            <a:ext cx="984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C</a:t>
            </a:r>
            <a:endParaRPr lang="en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8435D6-60C4-46F7-B359-E4F98DDEC31C}"/>
              </a:ext>
            </a:extLst>
          </p:cNvPr>
          <p:cNvSpPr txBox="1"/>
          <p:nvPr/>
        </p:nvSpPr>
        <p:spPr>
          <a:xfrm>
            <a:off x="10467555" y="3177491"/>
            <a:ext cx="498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  <a:endParaRPr lang="en-IL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5F5A29-85D8-4C89-9CC8-BB4433DB6A2A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>
            <a:off x="9628668" y="3402980"/>
            <a:ext cx="800787" cy="4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C001A6-3F84-48DA-A2E7-F6E18FA38C28}"/>
              </a:ext>
            </a:extLst>
          </p:cNvPr>
          <p:cNvSpPr txBox="1"/>
          <p:nvPr/>
        </p:nvSpPr>
        <p:spPr>
          <a:xfrm>
            <a:off x="8882982" y="3679937"/>
            <a:ext cx="98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IPsec tunnel mode</a:t>
            </a:r>
            <a:endParaRPr lang="en-IL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7C9B8CF-9D31-41ED-A80F-F2FD3C95F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47800"/>
            <a:ext cx="6138391" cy="4724400"/>
          </a:xfrm>
        </p:spPr>
        <p:txBody>
          <a:bodyPr>
            <a:normAutofit/>
          </a:bodyPr>
          <a:lstStyle/>
          <a:p>
            <a:pPr marL="72000" indent="0" rtl="0">
              <a:buNone/>
            </a:pPr>
            <a:r>
              <a:rPr lang="en-US" sz="2400" dirty="0"/>
              <a:t>Given</a:t>
            </a:r>
          </a:p>
          <a:p>
            <a:pPr rtl="0"/>
            <a:r>
              <a:rPr lang="en-US" sz="2400" dirty="0"/>
              <a:t>Two hosts A and B in a subnet connected to host C through a router</a:t>
            </a:r>
          </a:p>
          <a:p>
            <a:pPr rtl="0"/>
            <a:r>
              <a:rPr lang="en-US" sz="2400" dirty="0"/>
              <a:t>Host B is running two processes B1 and B2</a:t>
            </a:r>
          </a:p>
          <a:p>
            <a:pPr rtl="0"/>
            <a:r>
              <a:rPr lang="en-US" sz="2400" dirty="0"/>
              <a:t>The router uses tunnel mode</a:t>
            </a:r>
          </a:p>
          <a:p>
            <a:pPr marL="72000" indent="0" rtl="0">
              <a:buNone/>
            </a:pPr>
            <a:endParaRPr lang="en-US" sz="2400" dirty="0"/>
          </a:p>
          <a:p>
            <a:pPr marL="72000" indent="0" rtl="0">
              <a:buNone/>
            </a:pPr>
            <a:r>
              <a:rPr lang="en-US" sz="2400" dirty="0"/>
              <a:t>Problem</a:t>
            </a:r>
          </a:p>
          <a:p>
            <a:pPr rtl="0"/>
            <a:r>
              <a:rPr lang="en-US" sz="2400" dirty="0"/>
              <a:t>Tunnel mode does not distinguish between hosts</a:t>
            </a:r>
          </a:p>
          <a:p>
            <a:pPr rtl="0"/>
            <a:r>
              <a:rPr lang="en-US" sz="2400" dirty="0"/>
              <a:t>A1 can inject traffic to sessions between B1/B2 and C1</a:t>
            </a:r>
          </a:p>
          <a:p>
            <a:pPr marL="72000" indent="0" rtl="0">
              <a:buNone/>
            </a:pPr>
            <a:endParaRPr lang="en-US" sz="2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AB4E5B-0C35-4BE0-A781-F8A75B9E9D8B}"/>
              </a:ext>
            </a:extLst>
          </p:cNvPr>
          <p:cNvCxnSpPr>
            <a:cxnSpLocks/>
          </p:cNvCxnSpPr>
          <p:nvPr/>
        </p:nvCxnSpPr>
        <p:spPr>
          <a:xfrm>
            <a:off x="9323868" y="5587947"/>
            <a:ext cx="685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AE5A36-C9B1-4B71-853B-94CEDF1ECCB1}"/>
              </a:ext>
            </a:extLst>
          </p:cNvPr>
          <p:cNvCxnSpPr>
            <a:cxnSpLocks/>
          </p:cNvCxnSpPr>
          <p:nvPr/>
        </p:nvCxnSpPr>
        <p:spPr>
          <a:xfrm>
            <a:off x="7571268" y="5587947"/>
            <a:ext cx="723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49391D3-A70D-42E7-9278-CA3519EF90B7}"/>
              </a:ext>
            </a:extLst>
          </p:cNvPr>
          <p:cNvSpPr txBox="1"/>
          <p:nvPr/>
        </p:nvSpPr>
        <p:spPr>
          <a:xfrm>
            <a:off x="9628668" y="5384601"/>
            <a:ext cx="120677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Plaintext</a:t>
            </a:r>
            <a:endParaRPr lang="en-I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AB964B-E1BA-4CEA-86BD-86E5322A54D3}"/>
              </a:ext>
            </a:extLst>
          </p:cNvPr>
          <p:cNvSpPr txBox="1"/>
          <p:nvPr/>
        </p:nvSpPr>
        <p:spPr>
          <a:xfrm>
            <a:off x="7850806" y="5399332"/>
            <a:ext cx="11682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Ciphertext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93539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DD298CF-0650-48A4-9939-54A3C0B6A427}"/>
              </a:ext>
            </a:extLst>
          </p:cNvPr>
          <p:cNvSpPr/>
          <p:nvPr/>
        </p:nvSpPr>
        <p:spPr>
          <a:xfrm>
            <a:off x="6934200" y="1828800"/>
            <a:ext cx="1288770" cy="1113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3D9FED-739C-46E9-A33B-A6CE845EE755}"/>
              </a:ext>
            </a:extLst>
          </p:cNvPr>
          <p:cNvSpPr/>
          <p:nvPr/>
        </p:nvSpPr>
        <p:spPr>
          <a:xfrm>
            <a:off x="6934200" y="3185353"/>
            <a:ext cx="1373533" cy="20149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4BC80ADA-D88D-4422-9DD4-BB9B2CD1A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9295" y="2187093"/>
            <a:ext cx="755373" cy="755373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3E99832D-6344-41A4-8642-3BE86144C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9295" y="3523906"/>
            <a:ext cx="755373" cy="755373"/>
          </a:xfrm>
          <a:prstGeom prst="rect">
            <a:avLst/>
          </a:prstGeom>
        </p:spPr>
      </p:pic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454116ED-ECB1-4649-AE12-CB0D6772C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9295" y="4362106"/>
            <a:ext cx="755373" cy="7553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00F28D-9C1A-4E70-AFB8-06D849418114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8104668" y="3901593"/>
            <a:ext cx="203065" cy="291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F4F027-D240-4CC5-B7D3-51907E775BD0}"/>
              </a:ext>
            </a:extLst>
          </p:cNvPr>
          <p:cNvCxnSpPr>
            <a:cxnSpLocks/>
            <a:stCxn id="6" idx="3"/>
            <a:endCxn id="20" idx="3"/>
          </p:cNvCxnSpPr>
          <p:nvPr/>
        </p:nvCxnSpPr>
        <p:spPr>
          <a:xfrm flipV="1">
            <a:off x="8104668" y="4192830"/>
            <a:ext cx="203065" cy="546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F9FCCB-F8AB-44ED-B0D4-A557FDA209F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104668" y="2564780"/>
            <a:ext cx="786576" cy="65464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F9F9F6-CAA3-4F08-9998-0CE597972230}"/>
              </a:ext>
            </a:extLst>
          </p:cNvPr>
          <p:cNvSpPr txBox="1"/>
          <p:nvPr/>
        </p:nvSpPr>
        <p:spPr>
          <a:xfrm>
            <a:off x="7044496" y="1853292"/>
            <a:ext cx="984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A</a:t>
            </a:r>
            <a:endParaRPr lang="en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74D949-EDB2-4B6C-991E-97E723B82552}"/>
              </a:ext>
            </a:extLst>
          </p:cNvPr>
          <p:cNvSpPr txBox="1"/>
          <p:nvPr/>
        </p:nvSpPr>
        <p:spPr>
          <a:xfrm>
            <a:off x="7117295" y="3185352"/>
            <a:ext cx="984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B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4BD574-B9A8-42BB-8AF3-7419AE178B8E}"/>
              </a:ext>
            </a:extLst>
          </p:cNvPr>
          <p:cNvSpPr txBox="1"/>
          <p:nvPr/>
        </p:nvSpPr>
        <p:spPr>
          <a:xfrm>
            <a:off x="7536480" y="2335040"/>
            <a:ext cx="498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DABEEA-77B1-423E-A23D-721BD308C296}"/>
              </a:ext>
            </a:extLst>
          </p:cNvPr>
          <p:cNvSpPr txBox="1"/>
          <p:nvPr/>
        </p:nvSpPr>
        <p:spPr>
          <a:xfrm>
            <a:off x="7548091" y="3675166"/>
            <a:ext cx="498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5D74C5-5CE9-4A79-A9C6-19B2DBE5B63F}"/>
              </a:ext>
            </a:extLst>
          </p:cNvPr>
          <p:cNvSpPr txBox="1"/>
          <p:nvPr/>
        </p:nvSpPr>
        <p:spPr>
          <a:xfrm>
            <a:off x="7548091" y="4509622"/>
            <a:ext cx="498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  <a:endParaRPr lang="en-IL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B06A775-9565-4D15-BA94-038F9E644576}"/>
              </a:ext>
            </a:extLst>
          </p:cNvPr>
          <p:cNvSpPr/>
          <p:nvPr/>
        </p:nvSpPr>
        <p:spPr>
          <a:xfrm>
            <a:off x="10280370" y="2673627"/>
            <a:ext cx="1288770" cy="1113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pic>
        <p:nvPicPr>
          <p:cNvPr id="32" name="Graphic 31" descr="Monitor with solid fill">
            <a:extLst>
              <a:ext uri="{FF2B5EF4-FFF2-40B4-BE49-F238E27FC236}">
                <a16:creationId xmlns:a16="http://schemas.microsoft.com/office/drawing/2014/main" id="{B41A8885-4F50-443E-AAFA-6C581380F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9455" y="3029544"/>
            <a:ext cx="755373" cy="7553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00CE613-0911-4B88-91C9-233065C0F20E}"/>
              </a:ext>
            </a:extLst>
          </p:cNvPr>
          <p:cNvSpPr txBox="1"/>
          <p:nvPr/>
        </p:nvSpPr>
        <p:spPr>
          <a:xfrm>
            <a:off x="10508971" y="2698119"/>
            <a:ext cx="984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C</a:t>
            </a:r>
            <a:endParaRPr lang="en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8435D6-60C4-46F7-B359-E4F98DDEC31C}"/>
              </a:ext>
            </a:extLst>
          </p:cNvPr>
          <p:cNvSpPr txBox="1"/>
          <p:nvPr/>
        </p:nvSpPr>
        <p:spPr>
          <a:xfrm>
            <a:off x="10467555" y="3177491"/>
            <a:ext cx="498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  <a:endParaRPr lang="en-IL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5F5A29-85D8-4C89-9CC8-BB4433DB6A2A}"/>
              </a:ext>
            </a:extLst>
          </p:cNvPr>
          <p:cNvCxnSpPr>
            <a:cxnSpLocks/>
            <a:stCxn id="7" idx="1"/>
            <a:endCxn id="32" idx="1"/>
          </p:cNvCxnSpPr>
          <p:nvPr/>
        </p:nvCxnSpPr>
        <p:spPr>
          <a:xfrm>
            <a:off x="8873295" y="3402980"/>
            <a:ext cx="1556160" cy="4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7C9B8CF-9D31-41ED-A80F-F2FD3C95F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6036516" cy="4724400"/>
          </a:xfrm>
        </p:spPr>
        <p:txBody>
          <a:bodyPr>
            <a:normAutofit lnSpcReduction="10000"/>
          </a:bodyPr>
          <a:lstStyle/>
          <a:p>
            <a:pPr marL="72000" indent="0" rtl="0">
              <a:buNone/>
            </a:pPr>
            <a:r>
              <a:rPr lang="en-US" sz="2400" dirty="0"/>
              <a:t>Given</a:t>
            </a:r>
          </a:p>
          <a:p>
            <a:pPr rtl="0"/>
            <a:r>
              <a:rPr lang="en-US" sz="2400" dirty="0"/>
              <a:t>Two hosts A and B in a subnet connected to host C through a router</a:t>
            </a:r>
          </a:p>
          <a:p>
            <a:pPr rtl="0"/>
            <a:r>
              <a:rPr lang="en-US" sz="2400" dirty="0"/>
              <a:t>Host B is running two processes B1 and B2</a:t>
            </a:r>
          </a:p>
          <a:p>
            <a:pPr rtl="0"/>
            <a:r>
              <a:rPr lang="en-US" sz="2400" dirty="0"/>
              <a:t>Host B connects to C with transport mode</a:t>
            </a:r>
          </a:p>
          <a:p>
            <a:pPr rtl="0"/>
            <a:endParaRPr lang="en-US" sz="2400" dirty="0"/>
          </a:p>
          <a:p>
            <a:pPr marL="72000" indent="0" rtl="0">
              <a:buNone/>
            </a:pPr>
            <a:r>
              <a:rPr lang="en-US" sz="2400" dirty="0"/>
              <a:t>Problem</a:t>
            </a:r>
          </a:p>
          <a:p>
            <a:pPr rtl="0"/>
            <a:r>
              <a:rPr lang="en-US" sz="2400" dirty="0"/>
              <a:t>Transport mode does not distinguish between processes on the same host</a:t>
            </a:r>
          </a:p>
          <a:p>
            <a:pPr rtl="0"/>
            <a:r>
              <a:rPr lang="en-US" sz="2400" dirty="0"/>
              <a:t>B1 can inject traffic to sessions between B2 and C1</a:t>
            </a:r>
          </a:p>
          <a:p>
            <a:pPr marL="72000" indent="0" rtl="0">
              <a:buNone/>
            </a:pP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349C71-8B8B-4905-A77B-4189EB950C43}"/>
              </a:ext>
            </a:extLst>
          </p:cNvPr>
          <p:cNvSpPr txBox="1"/>
          <p:nvPr/>
        </p:nvSpPr>
        <p:spPr>
          <a:xfrm>
            <a:off x="8882982" y="3679937"/>
            <a:ext cx="984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</a:t>
            </a:r>
            <a:endParaRPr lang="en-IL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A0EF82-2978-4E7B-8854-2BF0C14D0AF6}"/>
              </a:ext>
            </a:extLst>
          </p:cNvPr>
          <p:cNvCxnSpPr>
            <a:cxnSpLocks/>
          </p:cNvCxnSpPr>
          <p:nvPr/>
        </p:nvCxnSpPr>
        <p:spPr>
          <a:xfrm>
            <a:off x="9532852" y="5486480"/>
            <a:ext cx="685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894B539-4148-4475-9DA8-BDBB80A09C90}"/>
              </a:ext>
            </a:extLst>
          </p:cNvPr>
          <p:cNvCxnSpPr>
            <a:cxnSpLocks/>
          </p:cNvCxnSpPr>
          <p:nvPr/>
        </p:nvCxnSpPr>
        <p:spPr>
          <a:xfrm>
            <a:off x="7780252" y="5486480"/>
            <a:ext cx="723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347D5D2-A244-42EE-AB98-9201E4957493}"/>
              </a:ext>
            </a:extLst>
          </p:cNvPr>
          <p:cNvSpPr txBox="1"/>
          <p:nvPr/>
        </p:nvSpPr>
        <p:spPr>
          <a:xfrm>
            <a:off x="9837652" y="5283134"/>
            <a:ext cx="120677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Plaintext</a:t>
            </a:r>
            <a:endParaRPr lang="en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B3CB36-B5EA-4EAA-B0FA-0DDDD2FC765B}"/>
              </a:ext>
            </a:extLst>
          </p:cNvPr>
          <p:cNvSpPr txBox="1"/>
          <p:nvPr/>
        </p:nvSpPr>
        <p:spPr>
          <a:xfrm>
            <a:off x="8059790" y="5297865"/>
            <a:ext cx="11682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Ciphertext</a:t>
            </a:r>
            <a:endParaRPr lang="en-IL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359556D-AA5C-4C57-A052-7AEAC5EDD663}"/>
              </a:ext>
            </a:extLst>
          </p:cNvPr>
          <p:cNvCxnSpPr>
            <a:cxnSpLocks/>
          </p:cNvCxnSpPr>
          <p:nvPr/>
        </p:nvCxnSpPr>
        <p:spPr>
          <a:xfrm>
            <a:off x="8870064" y="3212011"/>
            <a:ext cx="1559391" cy="688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3D1A282-6BB7-45CB-B2D7-EA644EA9FC9E}"/>
              </a:ext>
            </a:extLst>
          </p:cNvPr>
          <p:cNvSpPr/>
          <p:nvPr/>
        </p:nvSpPr>
        <p:spPr>
          <a:xfrm>
            <a:off x="8858454" y="2978427"/>
            <a:ext cx="763211" cy="7553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" name="Graphic 6" descr="Wireless router outline">
            <a:extLst>
              <a:ext uri="{FF2B5EF4-FFF2-40B4-BE49-F238E27FC236}">
                <a16:creationId xmlns:a16="http://schemas.microsoft.com/office/drawing/2014/main" id="{7E8A360E-A231-47D1-89E8-6FAB28E87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73295" y="3025293"/>
            <a:ext cx="755373" cy="75537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9A77B85-93F2-4E4E-A782-C3DD2254E541}"/>
              </a:ext>
            </a:extLst>
          </p:cNvPr>
          <p:cNvSpPr txBox="1"/>
          <p:nvPr/>
        </p:nvSpPr>
        <p:spPr>
          <a:xfrm>
            <a:off x="8303465" y="4230239"/>
            <a:ext cx="1069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IPsec</a:t>
            </a:r>
          </a:p>
          <a:p>
            <a:r>
              <a:rPr lang="en-US" dirty="0"/>
              <a:t>transport mode</a:t>
            </a:r>
            <a:endParaRPr lang="en-IL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BD8568-E240-45CC-9714-D1CF31E3EAB9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 flipV="1">
            <a:off x="8307733" y="3402980"/>
            <a:ext cx="565562" cy="789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38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הגדרה:</a:t>
            </a:r>
          </a:p>
          <a:p>
            <a:pPr lvl="1"/>
            <a:r>
              <a:rPr lang="he-IL" dirty="0"/>
              <a:t>נאמר שפרוטוקול אבטחה עובד בשכבה כלשהי</a:t>
            </a:r>
          </a:p>
          <a:p>
            <a:pPr lvl="1"/>
            <a:r>
              <a:rPr lang="he-IL" dirty="0"/>
              <a:t>אם הוא מגן על המידע של השכבות שמעל אותה שכבה</a:t>
            </a:r>
          </a:p>
          <a:p>
            <a:pPr marL="522490" lvl="1" indent="0">
              <a:buNone/>
            </a:pPr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באיזו שכבה להוסיף שירותי אבטחה?</a:t>
            </a:r>
            <a:endParaRPr lang="en-US" dirty="0"/>
          </a:p>
        </p:txBody>
      </p:sp>
      <p:grpSp>
        <p:nvGrpSpPr>
          <p:cNvPr id="25" name="Group 68">
            <a:extLst>
              <a:ext uri="{FF2B5EF4-FFF2-40B4-BE49-F238E27FC236}">
                <a16:creationId xmlns:a16="http://schemas.microsoft.com/office/drawing/2014/main" id="{A419B432-E0ED-4DC0-98F2-DCB16B3FA4E1}"/>
              </a:ext>
            </a:extLst>
          </p:cNvPr>
          <p:cNvGrpSpPr/>
          <p:nvPr/>
        </p:nvGrpSpPr>
        <p:grpSpPr>
          <a:xfrm>
            <a:off x="2209799" y="3249906"/>
            <a:ext cx="1665165" cy="2176713"/>
            <a:chOff x="7326312" y="3895015"/>
            <a:chExt cx="1835729" cy="239942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70245BF-1BD0-41C8-BE84-7B37DF6F50F4}"/>
                </a:ext>
              </a:extLst>
            </p:cNvPr>
            <p:cNvSpPr/>
            <p:nvPr/>
          </p:nvSpPr>
          <p:spPr>
            <a:xfrm>
              <a:off x="7326312" y="3895015"/>
              <a:ext cx="914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TCP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EFBF12-E4EE-4A0A-AF82-CBB521DEE840}"/>
                </a:ext>
              </a:extLst>
            </p:cNvPr>
            <p:cNvSpPr/>
            <p:nvPr/>
          </p:nvSpPr>
          <p:spPr>
            <a:xfrm>
              <a:off x="8247641" y="3895017"/>
              <a:ext cx="914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UDP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F795638-6A8B-4E78-A046-648421088FB9}"/>
                </a:ext>
              </a:extLst>
            </p:cNvPr>
            <p:cNvSpPr/>
            <p:nvPr/>
          </p:nvSpPr>
          <p:spPr>
            <a:xfrm>
              <a:off x="7326312" y="4818978"/>
              <a:ext cx="1828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DD6A14-4B0C-4234-B9D9-793847BC17E6}"/>
                </a:ext>
              </a:extLst>
            </p:cNvPr>
            <p:cNvSpPr/>
            <p:nvPr/>
          </p:nvSpPr>
          <p:spPr>
            <a:xfrm>
              <a:off x="7326312" y="5761037"/>
              <a:ext cx="1828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F345D6-889C-4052-8F53-D67A2DDC0308}"/>
              </a:ext>
            </a:extLst>
          </p:cNvPr>
          <p:cNvSpPr/>
          <p:nvPr/>
        </p:nvSpPr>
        <p:spPr>
          <a:xfrm>
            <a:off x="4495800" y="4088108"/>
            <a:ext cx="1658880" cy="55240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Security?</a:t>
            </a:r>
            <a:endParaRPr lang="en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24529C-E9A4-4AEC-8FB2-4BAAFF4F4DF1}"/>
              </a:ext>
            </a:extLst>
          </p:cNvPr>
          <p:cNvCxnSpPr>
            <a:stCxn id="33" idx="0"/>
          </p:cNvCxnSpPr>
          <p:nvPr/>
        </p:nvCxnSpPr>
        <p:spPr>
          <a:xfrm flipV="1">
            <a:off x="3039239" y="3770344"/>
            <a:ext cx="0" cy="3177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8F06FC-6D96-4AC1-A2BE-51E16ECE97C4}"/>
              </a:ext>
            </a:extLst>
          </p:cNvPr>
          <p:cNvCxnSpPr/>
          <p:nvPr/>
        </p:nvCxnSpPr>
        <p:spPr>
          <a:xfrm flipV="1">
            <a:off x="3039239" y="4608087"/>
            <a:ext cx="0" cy="3177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9B0F5CA-8137-4D3B-BDE6-ED137FE91BF4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3039236" y="3928024"/>
            <a:ext cx="1456564" cy="436288"/>
          </a:xfrm>
          <a:prstGeom prst="bentConnector3">
            <a:avLst>
              <a:gd name="adj1" fmla="val 24752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52743C4-C78E-4F28-809E-EAADF16A8C01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3039240" y="4364311"/>
            <a:ext cx="1456561" cy="401911"/>
          </a:xfrm>
          <a:prstGeom prst="bentConnector3">
            <a:avLst>
              <a:gd name="adj1" fmla="val 24752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FE3D43E-CE09-46D9-B9B3-C2293EF08D7F}"/>
              </a:ext>
            </a:extLst>
          </p:cNvPr>
          <p:cNvSpPr/>
          <p:nvPr/>
        </p:nvSpPr>
        <p:spPr>
          <a:xfrm>
            <a:off x="2209799" y="2451999"/>
            <a:ext cx="1658880" cy="483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613378-6264-4681-8A9B-952D9DAE5310}"/>
              </a:ext>
            </a:extLst>
          </p:cNvPr>
          <p:cNvCxnSpPr/>
          <p:nvPr/>
        </p:nvCxnSpPr>
        <p:spPr>
          <a:xfrm flipV="1">
            <a:off x="3039239" y="2932141"/>
            <a:ext cx="0" cy="3177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6AF9E57-88E1-489F-8271-70C285E7DCF7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3039238" y="3089824"/>
            <a:ext cx="1456562" cy="1274488"/>
          </a:xfrm>
          <a:prstGeom prst="bentConnector3">
            <a:avLst>
              <a:gd name="adj1" fmla="val 24752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45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ניתן לספק סודיות, שלמות ואימות השולח</a:t>
            </a:r>
            <a:endParaRPr lang="en-US" dirty="0"/>
          </a:p>
          <a:p>
            <a:r>
              <a:rPr lang="he-IL" dirty="0"/>
              <a:t>תלוי מדיה פיסית</a:t>
            </a:r>
          </a:p>
          <a:p>
            <a:r>
              <a:rPr lang="en-US" dirty="0"/>
              <a:t>hop by hop</a:t>
            </a:r>
            <a:endParaRPr lang="he-IL" dirty="0"/>
          </a:p>
          <a:p>
            <a:pPr lvl="1"/>
            <a:r>
              <a:rPr lang="he-IL" dirty="0"/>
              <a:t>לא קצה לקצה</a:t>
            </a:r>
          </a:p>
          <a:p>
            <a:r>
              <a:rPr lang="he-IL" dirty="0"/>
              <a:t>מגן על החלק הגדול ביותר מה-</a:t>
            </a:r>
            <a:r>
              <a:rPr lang="en-US" dirty="0"/>
              <a:t>datagram</a:t>
            </a:r>
          </a:p>
          <a:p>
            <a:pPr lvl="1"/>
            <a:r>
              <a:rPr lang="he-IL" dirty="0"/>
              <a:t>כלומר בין כל שתי נקודות בניתוב צריך להחליף את שכבות ההגנה.</a:t>
            </a:r>
          </a:p>
          <a:p>
            <a:r>
              <a:rPr lang="he-IL" dirty="0"/>
              <a:t>שקוף ל-</a:t>
            </a:r>
            <a:r>
              <a:rPr lang="en-US" dirty="0"/>
              <a:t>IP</a:t>
            </a:r>
            <a:r>
              <a:rPr lang="he-IL" dirty="0"/>
              <a:t> ומעלה</a:t>
            </a:r>
          </a:p>
          <a:p>
            <a:pPr lvl="1"/>
            <a:r>
              <a:rPr lang="he-IL" dirty="0"/>
              <a:t>כי כל תחנה שמטפלת מורידה את שכבות ההגנה בשכבת ה-</a:t>
            </a:r>
            <a:r>
              <a:rPr lang="en-US" dirty="0"/>
              <a:t>MAC</a:t>
            </a:r>
          </a:p>
          <a:p>
            <a:r>
              <a:rPr lang="he-IL" dirty="0"/>
              <a:t>דוגמאות: </a:t>
            </a:r>
            <a:r>
              <a:rPr lang="en-US" dirty="0"/>
              <a:t>WEP</a:t>
            </a:r>
            <a:r>
              <a:rPr lang="he-IL" dirty="0"/>
              <a:t> ו-</a:t>
            </a:r>
            <a:r>
              <a:rPr lang="en-US" dirty="0"/>
              <a:t>WPA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60635" y="144679"/>
            <a:ext cx="8870201" cy="795741"/>
          </a:xfrm>
        </p:spPr>
        <p:txBody>
          <a:bodyPr/>
          <a:lstStyle/>
          <a:p>
            <a:r>
              <a:rPr lang="he-IL" dirty="0"/>
              <a:t>פרוטוקול אבטחה בשכבת </a:t>
            </a:r>
            <a:r>
              <a:rPr lang="en-US" dirty="0"/>
              <a:t>MAC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057401" y="914400"/>
            <a:ext cx="1662517" cy="2419454"/>
            <a:chOff x="5493502" y="3844005"/>
            <a:chExt cx="1832810" cy="2667000"/>
          </a:xfrm>
        </p:grpSpPr>
        <p:sp>
          <p:nvSpPr>
            <p:cNvPr id="28" name="Rectangle 27"/>
            <p:cNvSpPr/>
            <p:nvPr/>
          </p:nvSpPr>
          <p:spPr>
            <a:xfrm>
              <a:off x="5493502" y="3844005"/>
              <a:ext cx="18288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Application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93502" y="4377405"/>
              <a:ext cx="914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TCP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07902" y="4377405"/>
              <a:ext cx="914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UDP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97512" y="5440195"/>
              <a:ext cx="1828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WEP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97512" y="5977605"/>
              <a:ext cx="1828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802.11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97512" y="4906795"/>
              <a:ext cx="18288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IP</a:t>
              </a:r>
            </a:p>
          </p:txBody>
        </p:sp>
      </p:grpSp>
      <p:sp>
        <p:nvSpPr>
          <p:cNvPr id="12" name="סוגר מסולסל ימני 11"/>
          <p:cNvSpPr/>
          <p:nvPr/>
        </p:nvSpPr>
        <p:spPr>
          <a:xfrm>
            <a:off x="3747884" y="2412359"/>
            <a:ext cx="304800" cy="9067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4052684" y="2696452"/>
            <a:ext cx="11963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he-IL" dirty="0"/>
              <a:t>שכבת </a:t>
            </a:r>
            <a:r>
              <a:rPr lang="en-US" dirty="0"/>
              <a:t>MAC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650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ניתן לספק סודיות, שלמות, הגנה נגד שידור חוזר ואימות השולח</a:t>
            </a:r>
            <a:endParaRPr lang="en-US" dirty="0"/>
          </a:p>
          <a:p>
            <a:r>
              <a:rPr lang="he-IL" dirty="0"/>
              <a:t>איננו פוגע בניתוב</a:t>
            </a:r>
          </a:p>
          <a:p>
            <a:r>
              <a:rPr lang="he-IL" dirty="0"/>
              <a:t>ניתן לספק אבטחה</a:t>
            </a:r>
          </a:p>
          <a:p>
            <a:pPr lvl="1"/>
            <a:r>
              <a:rPr lang="he-IL" dirty="0"/>
              <a:t>מקצה לקצה (</a:t>
            </a:r>
            <a:r>
              <a:rPr lang="en-US" dirty="0"/>
              <a:t>end to end</a:t>
            </a:r>
            <a:r>
              <a:rPr lang="he-IL" dirty="0"/>
              <a:t>)</a:t>
            </a:r>
            <a:endParaRPr lang="en-US" dirty="0"/>
          </a:p>
          <a:p>
            <a:pPr lvl="1"/>
            <a:r>
              <a:rPr lang="en-US" dirty="0"/>
              <a:t>gateway to gateway</a:t>
            </a:r>
          </a:p>
          <a:p>
            <a:r>
              <a:rPr lang="he-IL" dirty="0"/>
              <a:t>משבש בדיקות של </a:t>
            </a:r>
            <a:r>
              <a:rPr lang="en-US" dirty="0"/>
              <a:t>firewalls</a:t>
            </a:r>
          </a:p>
          <a:p>
            <a:r>
              <a:rPr lang="he-IL" dirty="0"/>
              <a:t>ניתן להגן נגד התקפות על שכבת התובלה</a:t>
            </a:r>
          </a:p>
          <a:p>
            <a:pPr lvl="1"/>
            <a:r>
              <a:rPr lang="he-IL" dirty="0"/>
              <a:t>כגון </a:t>
            </a:r>
            <a:r>
              <a:rPr lang="en-US" dirty="0"/>
              <a:t>Syn attack</a:t>
            </a:r>
          </a:p>
          <a:p>
            <a:r>
              <a:rPr lang="he-IL" dirty="0"/>
              <a:t>דוגמא: </a:t>
            </a:r>
            <a:r>
              <a:rPr lang="en-US" dirty="0"/>
              <a:t>IPsec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60635" y="144679"/>
            <a:ext cx="8870201" cy="795741"/>
          </a:xfrm>
        </p:spPr>
        <p:txBody>
          <a:bodyPr/>
          <a:lstStyle/>
          <a:p>
            <a:r>
              <a:rPr lang="he-IL" dirty="0"/>
              <a:t>פרוטוקול אבטחה בשכבת ה-</a:t>
            </a:r>
            <a:r>
              <a:rPr lang="en-US" dirty="0"/>
              <a:t>IP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195717" y="1600201"/>
            <a:ext cx="1662517" cy="2430369"/>
            <a:chOff x="5493502" y="3844005"/>
            <a:chExt cx="1832810" cy="2679032"/>
          </a:xfrm>
        </p:grpSpPr>
        <p:sp>
          <p:nvSpPr>
            <p:cNvPr id="28" name="Rectangle 27"/>
            <p:cNvSpPr/>
            <p:nvPr/>
          </p:nvSpPr>
          <p:spPr>
            <a:xfrm>
              <a:off x="5493502" y="3844005"/>
              <a:ext cx="18288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Application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93502" y="4377405"/>
              <a:ext cx="914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TCP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07902" y="4377405"/>
              <a:ext cx="914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UDP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97512" y="5989637"/>
              <a:ext cx="1828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97512" y="4922837"/>
              <a:ext cx="1828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IPsec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97512" y="5456237"/>
              <a:ext cx="1828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97512" y="5977605"/>
              <a:ext cx="1828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97512" y="5965573"/>
              <a:ext cx="1828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</a:t>
              </a:r>
            </a:p>
          </p:txBody>
        </p:sp>
      </p:grpSp>
      <p:sp>
        <p:nvSpPr>
          <p:cNvPr id="2" name="סוגר מסולסל ימני 1"/>
          <p:cNvSpPr/>
          <p:nvPr/>
        </p:nvSpPr>
        <p:spPr>
          <a:xfrm>
            <a:off x="3886200" y="2598462"/>
            <a:ext cx="304800" cy="9067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4191000" y="2882555"/>
            <a:ext cx="11963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he-IL" dirty="0"/>
              <a:t>שכבת הרשת</a:t>
            </a:r>
          </a:p>
        </p:txBody>
      </p:sp>
    </p:spTree>
    <p:extLst>
      <p:ext uri="{BB962C8B-B14F-4D97-AF65-F5344CB8AC3E}">
        <p14:creationId xmlns:p14="http://schemas.microsoft.com/office/powerpoint/2010/main" val="173397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ניתן לספק סודיות, שלמות, הגנה נגד שידור חוזר ואימות השולח</a:t>
            </a:r>
          </a:p>
          <a:p>
            <a:r>
              <a:rPr lang="he-IL" dirty="0"/>
              <a:t>איננו פוגע בניתוב</a:t>
            </a:r>
          </a:p>
          <a:p>
            <a:r>
              <a:rPr lang="he-IL" dirty="0"/>
              <a:t>ניתן לספק </a:t>
            </a:r>
            <a:r>
              <a:rPr lang="en-US" dirty="0"/>
              <a:t>end to end</a:t>
            </a:r>
          </a:p>
          <a:p>
            <a:r>
              <a:rPr lang="he-IL" dirty="0"/>
              <a:t>איננו משבש בדיקות של </a:t>
            </a:r>
            <a:r>
              <a:rPr lang="en-US" dirty="0"/>
              <a:t>firewalls</a:t>
            </a:r>
          </a:p>
          <a:p>
            <a:r>
              <a:rPr lang="he-IL" dirty="0"/>
              <a:t>איננו מגן כנגד התקפות על שכבות התובלה</a:t>
            </a:r>
          </a:p>
          <a:p>
            <a:pPr lvl="1"/>
            <a:r>
              <a:rPr lang="he-IL" dirty="0"/>
              <a:t>כדוגמת </a:t>
            </a:r>
            <a:r>
              <a:rPr lang="en-US" dirty="0"/>
              <a:t>Syn attack</a:t>
            </a:r>
          </a:p>
          <a:p>
            <a:r>
              <a:rPr lang="he-IL" dirty="0"/>
              <a:t>שקוף לאפליקציה</a:t>
            </a:r>
          </a:p>
          <a:p>
            <a:r>
              <a:rPr lang="he-IL" dirty="0"/>
              <a:t>דוגמאות: </a:t>
            </a:r>
            <a:r>
              <a:rPr lang="en-US" dirty="0"/>
              <a:t>SSL, TLS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635" y="144679"/>
            <a:ext cx="8870201" cy="795741"/>
          </a:xfrm>
        </p:spPr>
        <p:txBody>
          <a:bodyPr>
            <a:normAutofit/>
          </a:bodyPr>
          <a:lstStyle/>
          <a:p>
            <a:r>
              <a:rPr lang="he-IL" dirty="0"/>
              <a:t>פרוטוקול אבטחה בשכבת ה-</a:t>
            </a:r>
            <a:r>
              <a:rPr lang="en-US" dirty="0"/>
              <a:t>TCP/UDP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195717" y="1600200"/>
            <a:ext cx="1662517" cy="2415816"/>
            <a:chOff x="5493502" y="3844005"/>
            <a:chExt cx="1832810" cy="2662990"/>
          </a:xfrm>
        </p:grpSpPr>
        <p:sp>
          <p:nvSpPr>
            <p:cNvPr id="28" name="Rectangle 27"/>
            <p:cNvSpPr/>
            <p:nvPr/>
          </p:nvSpPr>
          <p:spPr>
            <a:xfrm>
              <a:off x="5493502" y="3844005"/>
              <a:ext cx="18288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Application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493502" y="4377405"/>
              <a:ext cx="1828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SSL/TLS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93502" y="4910805"/>
              <a:ext cx="914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TCP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07902" y="4910805"/>
              <a:ext cx="914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UDP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97512" y="5440195"/>
              <a:ext cx="1828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497512" y="5973595"/>
              <a:ext cx="1828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</a:t>
              </a:r>
            </a:p>
          </p:txBody>
        </p:sp>
      </p:grpSp>
      <p:sp>
        <p:nvSpPr>
          <p:cNvPr id="12" name="סוגר מסולסל ימני 11"/>
          <p:cNvSpPr/>
          <p:nvPr/>
        </p:nvSpPr>
        <p:spPr>
          <a:xfrm>
            <a:off x="3886200" y="2121408"/>
            <a:ext cx="304800" cy="9067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4191000" y="2405500"/>
            <a:ext cx="13716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שכבת התובלה</a:t>
            </a:r>
          </a:p>
        </p:txBody>
      </p:sp>
    </p:spTree>
    <p:extLst>
      <p:ext uri="{BB962C8B-B14F-4D97-AF65-F5344CB8AC3E}">
        <p14:creationId xmlns:p14="http://schemas.microsoft.com/office/powerpoint/2010/main" val="134170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ניתן לספק סודיות, שלמות, אי-הכחשה, הגנה נגד שידור חוזר ואימות השולח</a:t>
            </a:r>
          </a:p>
          <a:p>
            <a:r>
              <a:rPr lang="he-IL" dirty="0"/>
              <a:t>איננו פוגע בניתוב</a:t>
            </a:r>
          </a:p>
          <a:p>
            <a:r>
              <a:rPr lang="he-IL" dirty="0"/>
              <a:t>מסופק </a:t>
            </a:r>
            <a:r>
              <a:rPr lang="en-US" dirty="0"/>
              <a:t>end to end</a:t>
            </a:r>
          </a:p>
          <a:p>
            <a:r>
              <a:rPr lang="he-IL" dirty="0"/>
              <a:t>איננו משבש בדיקות של </a:t>
            </a:r>
            <a:r>
              <a:rPr lang="en-US" dirty="0"/>
              <a:t>firewalls</a:t>
            </a:r>
          </a:p>
          <a:p>
            <a:r>
              <a:rPr lang="he-IL" dirty="0"/>
              <a:t>איננו מגן כנגד התקפות כדוגמת </a:t>
            </a:r>
            <a:r>
              <a:rPr lang="en-US" dirty="0"/>
              <a:t>Syn attack</a:t>
            </a:r>
          </a:p>
          <a:p>
            <a:r>
              <a:rPr lang="he-IL" dirty="0"/>
              <a:t>מחייב שינוי/עדכון האפליקציה</a:t>
            </a:r>
          </a:p>
          <a:p>
            <a:r>
              <a:rPr lang="he-IL" dirty="0"/>
              <a:t>דוגמאות: </a:t>
            </a:r>
            <a:r>
              <a:rPr lang="en-US" dirty="0"/>
              <a:t>PGP, SSH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635" y="144679"/>
            <a:ext cx="8870201" cy="795741"/>
          </a:xfrm>
        </p:spPr>
        <p:txBody>
          <a:bodyPr/>
          <a:lstStyle/>
          <a:p>
            <a:r>
              <a:rPr lang="he-IL" dirty="0"/>
              <a:t>אבטחה בשכבת האפליקציה</a:t>
            </a:r>
            <a:endParaRPr lang="en-US" dirty="0"/>
          </a:p>
        </p:txBody>
      </p:sp>
      <p:grpSp>
        <p:nvGrpSpPr>
          <p:cNvPr id="24" name="Group 68"/>
          <p:cNvGrpSpPr/>
          <p:nvPr/>
        </p:nvGrpSpPr>
        <p:grpSpPr>
          <a:xfrm>
            <a:off x="914400" y="2040982"/>
            <a:ext cx="1658880" cy="2073818"/>
            <a:chOff x="7326312" y="4008437"/>
            <a:chExt cx="1828800" cy="2286000"/>
          </a:xfrm>
        </p:grpSpPr>
        <p:sp>
          <p:nvSpPr>
            <p:cNvPr id="25" name="Rectangle 24"/>
            <p:cNvSpPr/>
            <p:nvPr/>
          </p:nvSpPr>
          <p:spPr>
            <a:xfrm>
              <a:off x="7326312" y="4008437"/>
              <a:ext cx="182880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Secure Application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26312" y="4694237"/>
              <a:ext cx="914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TCP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240712" y="4694237"/>
              <a:ext cx="914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UDP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26312" y="5227637"/>
              <a:ext cx="1828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26312" y="5761037"/>
              <a:ext cx="1828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</a:t>
              </a:r>
            </a:p>
          </p:txBody>
        </p:sp>
      </p:grpSp>
      <p:sp>
        <p:nvSpPr>
          <p:cNvPr id="13" name="סוגר מסולסל ימני 12"/>
          <p:cNvSpPr/>
          <p:nvPr/>
        </p:nvSpPr>
        <p:spPr>
          <a:xfrm>
            <a:off x="2604884" y="2053175"/>
            <a:ext cx="304800" cy="609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958838" y="2182778"/>
            <a:ext cx="155104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he-IL" dirty="0"/>
              <a:t>שכבת האפליקציה</a:t>
            </a:r>
          </a:p>
        </p:txBody>
      </p:sp>
    </p:spTree>
    <p:extLst>
      <p:ext uri="{BB962C8B-B14F-4D97-AF65-F5344CB8AC3E}">
        <p14:creationId xmlns:p14="http://schemas.microsoft.com/office/powerpoint/2010/main" val="404104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טקסט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IPsec is using one of two protocols to protect data:</a:t>
            </a:r>
          </a:p>
          <a:p>
            <a:pPr lvl="1" rtl="0"/>
            <a:r>
              <a:rPr lang="en-US" dirty="0">
                <a:solidFill>
                  <a:schemeClr val="tx1"/>
                </a:solidFill>
              </a:rPr>
              <a:t>Authenticated Header (AH)</a:t>
            </a:r>
            <a:endParaRPr lang="en-US" dirty="0"/>
          </a:p>
          <a:p>
            <a:pPr lvl="1" rtl="0"/>
            <a:r>
              <a:rPr lang="en-US" dirty="0"/>
              <a:t>Encapsulating Security Protocol (ESP)</a:t>
            </a:r>
          </a:p>
          <a:p>
            <a:pPr lvl="1" rtl="0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rtl="0"/>
            <a:r>
              <a:rPr lang="en-US" dirty="0">
                <a:solidFill>
                  <a:schemeClr val="tx1"/>
                </a:solidFill>
              </a:rPr>
              <a:t>IPsec provides:</a:t>
            </a:r>
          </a:p>
          <a:p>
            <a:pPr lvl="1" rtl="0"/>
            <a:r>
              <a:rPr lang="en-US" dirty="0">
                <a:solidFill>
                  <a:schemeClr val="tx1"/>
                </a:solidFill>
              </a:rPr>
              <a:t>Encryption (only ESP)</a:t>
            </a:r>
          </a:p>
          <a:p>
            <a:pPr lvl="1" rtl="0"/>
            <a:r>
              <a:rPr lang="en-US" dirty="0">
                <a:solidFill>
                  <a:schemeClr val="tx1"/>
                </a:solidFill>
              </a:rPr>
              <a:t>Authentication</a:t>
            </a:r>
          </a:p>
          <a:p>
            <a:pPr lvl="1" rtl="0"/>
            <a:r>
              <a:rPr lang="en-US" dirty="0">
                <a:solidFill>
                  <a:schemeClr val="tx1"/>
                </a:solidFill>
              </a:rPr>
              <a:t>Replay protection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security protocols (IPsec)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CF514B-8192-40DA-B223-2D73E626039C}"/>
              </a:ext>
            </a:extLst>
          </p:cNvPr>
          <p:cNvGrpSpPr/>
          <p:nvPr/>
        </p:nvGrpSpPr>
        <p:grpSpPr>
          <a:xfrm>
            <a:off x="8610600" y="2309487"/>
            <a:ext cx="1662517" cy="2430369"/>
            <a:chOff x="5493502" y="3844005"/>
            <a:chExt cx="1832810" cy="26790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4B9858-D806-4AD6-A532-17ECDD156E6F}"/>
                </a:ext>
              </a:extLst>
            </p:cNvPr>
            <p:cNvSpPr/>
            <p:nvPr/>
          </p:nvSpPr>
          <p:spPr>
            <a:xfrm>
              <a:off x="5493502" y="3844005"/>
              <a:ext cx="1828800" cy="5334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Application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25351B-672F-4B82-A727-F9A19F169804}"/>
                </a:ext>
              </a:extLst>
            </p:cNvPr>
            <p:cNvSpPr/>
            <p:nvPr/>
          </p:nvSpPr>
          <p:spPr>
            <a:xfrm>
              <a:off x="5493502" y="4377405"/>
              <a:ext cx="914400" cy="5334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93BA21-B2D7-4FCD-AC94-842B1CF7E5ED}"/>
                </a:ext>
              </a:extLst>
            </p:cNvPr>
            <p:cNvSpPr/>
            <p:nvPr/>
          </p:nvSpPr>
          <p:spPr>
            <a:xfrm>
              <a:off x="6407902" y="4377405"/>
              <a:ext cx="914400" cy="5334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56D2DF-4D2F-49D2-A2D6-7468713F7814}"/>
                </a:ext>
              </a:extLst>
            </p:cNvPr>
            <p:cNvSpPr/>
            <p:nvPr/>
          </p:nvSpPr>
          <p:spPr>
            <a:xfrm>
              <a:off x="5497512" y="5989637"/>
              <a:ext cx="1828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5A22E2-E5D1-4853-92D5-B0AFC850BC46}"/>
                </a:ext>
              </a:extLst>
            </p:cNvPr>
            <p:cNvSpPr/>
            <p:nvPr/>
          </p:nvSpPr>
          <p:spPr>
            <a:xfrm>
              <a:off x="5497512" y="4922837"/>
              <a:ext cx="1828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IPsec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F67500-B3B1-4E8F-9E5F-A8A162B85B0E}"/>
                </a:ext>
              </a:extLst>
            </p:cNvPr>
            <p:cNvSpPr/>
            <p:nvPr/>
          </p:nvSpPr>
          <p:spPr>
            <a:xfrm>
              <a:off x="5497512" y="5456237"/>
              <a:ext cx="1828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0390EC-CF88-430D-9376-C2D221747D90}"/>
                </a:ext>
              </a:extLst>
            </p:cNvPr>
            <p:cNvSpPr/>
            <p:nvPr/>
          </p:nvSpPr>
          <p:spPr>
            <a:xfrm>
              <a:off x="5497512" y="5977605"/>
              <a:ext cx="1828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8AB8E7-09B4-47A1-81AC-CD9617796282}"/>
                </a:ext>
              </a:extLst>
            </p:cNvPr>
            <p:cNvSpPr/>
            <p:nvPr/>
          </p:nvSpPr>
          <p:spPr>
            <a:xfrm>
              <a:off x="5497512" y="5965573"/>
              <a:ext cx="1828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00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 protocol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>
          <a:xfrm>
            <a:off x="3386649" y="3370233"/>
            <a:ext cx="5513951" cy="658206"/>
            <a:chOff x="1293" y="1013"/>
            <a:chExt cx="3827" cy="456"/>
          </a:xfrm>
        </p:grpSpPr>
        <p:sp>
          <p:nvSpPr>
            <p:cNvPr id="31203" name="Rectangle 1"/>
            <p:cNvSpPr/>
            <p:nvPr/>
          </p:nvSpPr>
          <p:spPr>
            <a:xfrm>
              <a:off x="1293" y="1120"/>
              <a:ext cx="3827" cy="241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680" tIns="4680" rIns="4680" bIns="4680" anchor="ctr" anchorCtr="1">
              <a:spAutoFit/>
            </a:bodyPr>
            <a:lstStyle/>
            <a:p>
              <a:endParaRPr lang="en-US" sz="2200" dirty="0">
                <a:latin typeface="Times New Roman" charset="0"/>
              </a:endParaRPr>
            </a:p>
          </p:txBody>
        </p:sp>
        <p:sp>
          <p:nvSpPr>
            <p:cNvPr id="32204" name="Rectangle 1"/>
            <p:cNvSpPr/>
            <p:nvPr/>
          </p:nvSpPr>
          <p:spPr>
            <a:xfrm>
              <a:off x="1293" y="1013"/>
              <a:ext cx="3827" cy="456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 anchorCtr="0"/>
            <a:lstStyle/>
            <a:p>
              <a:pPr algn="ctr"/>
              <a:r>
                <a:rPr lang="en-US" sz="2400" kern="0" dirty="0">
                  <a:solidFill>
                    <a:sysClr val="windowText" lastClr="000000"/>
                  </a:solidFill>
                  <a:latin typeface="Times New Roman" charset="0"/>
                </a:rPr>
                <a:t>SPI</a:t>
              </a:r>
            </a:p>
          </p:txBody>
        </p:sp>
      </p:grpSp>
      <p:grpSp>
        <p:nvGrpSpPr>
          <p:cNvPr id="42" name="Group 42"/>
          <p:cNvGrpSpPr>
            <a:grpSpLocks/>
          </p:cNvGrpSpPr>
          <p:nvPr/>
        </p:nvGrpSpPr>
        <p:grpSpPr>
          <a:xfrm>
            <a:off x="3390795" y="5743326"/>
            <a:ext cx="5513951" cy="657474"/>
            <a:chOff x="1293" y="2429"/>
            <a:chExt cx="3827" cy="456"/>
          </a:xfrm>
        </p:grpSpPr>
        <p:sp>
          <p:nvSpPr>
            <p:cNvPr id="411205" name="Rectangle 1"/>
            <p:cNvSpPr/>
            <p:nvPr/>
          </p:nvSpPr>
          <p:spPr>
            <a:xfrm>
              <a:off x="1293" y="2536"/>
              <a:ext cx="3827" cy="2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36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680" tIns="4680" rIns="4680" bIns="4680" anchor="ctr" anchorCtr="1">
              <a:spAutoFit/>
            </a:bodyPr>
            <a:lstStyle/>
            <a:p>
              <a:endParaRPr lang="en-US" sz="2200" dirty="0">
                <a:latin typeface="Times New Roman" charset="0"/>
              </a:endParaRPr>
            </a:p>
          </p:txBody>
        </p:sp>
        <p:sp>
          <p:nvSpPr>
            <p:cNvPr id="412206" name="Rectangle 1"/>
            <p:cNvSpPr/>
            <p:nvPr/>
          </p:nvSpPr>
          <p:spPr>
            <a:xfrm>
              <a:off x="1293" y="2429"/>
              <a:ext cx="3827" cy="456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 anchorCtr="0"/>
            <a:lstStyle/>
            <a:p>
              <a:pPr algn="ctr"/>
              <a:r>
                <a:rPr lang="en-US" sz="24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Payload</a:t>
              </a:r>
              <a:r>
                <a:rPr lang="en-US" sz="24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(upper layers)</a:t>
              </a:r>
              <a:r>
                <a:rPr lang="en-US" sz="24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>
          <a:xfrm>
            <a:off x="3386649" y="4026997"/>
            <a:ext cx="5513951" cy="692824"/>
            <a:chOff x="1293" y="1469"/>
            <a:chExt cx="3827" cy="480"/>
          </a:xfrm>
        </p:grpSpPr>
        <p:sp>
          <p:nvSpPr>
            <p:cNvPr id="101218" name="Rectangle 1"/>
            <p:cNvSpPr/>
            <p:nvPr/>
          </p:nvSpPr>
          <p:spPr>
            <a:xfrm>
              <a:off x="1293" y="1588"/>
              <a:ext cx="3827" cy="241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680" tIns="4680" rIns="4680" bIns="4680" anchor="ctr" anchorCtr="1">
              <a:spAutoFit/>
            </a:bodyPr>
            <a:lstStyle/>
            <a:p>
              <a:endParaRPr lang="en-US" sz="2200" dirty="0">
                <a:latin typeface="Times New Roman" charset="0"/>
              </a:endParaRPr>
            </a:p>
          </p:txBody>
        </p:sp>
        <p:sp>
          <p:nvSpPr>
            <p:cNvPr id="102219" name="Rectangle 1"/>
            <p:cNvSpPr/>
            <p:nvPr/>
          </p:nvSpPr>
          <p:spPr>
            <a:xfrm>
              <a:off x="1293" y="1469"/>
              <a:ext cx="3827" cy="48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 anchorCtr="0"/>
            <a:lstStyle/>
            <a:p>
              <a:pPr algn="ctr"/>
              <a:r>
                <a:rPr lang="en-US" sz="2400" kern="0" dirty="0">
                  <a:solidFill>
                    <a:sysClr val="windowText" lastClr="000000"/>
                  </a:solidFill>
                  <a:latin typeface="Times New Roman" charset="0"/>
                </a:rPr>
                <a:t>Sequence number</a:t>
              </a: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>
          <a:xfrm>
            <a:off x="3400320" y="4356504"/>
            <a:ext cx="5513951" cy="1716231"/>
            <a:chOff x="1293" y="1949"/>
            <a:chExt cx="3827" cy="480"/>
          </a:xfrm>
        </p:grpSpPr>
        <p:sp>
          <p:nvSpPr>
            <p:cNvPr id="131224" name="Rectangle 1"/>
            <p:cNvSpPr/>
            <p:nvPr/>
          </p:nvSpPr>
          <p:spPr>
            <a:xfrm>
              <a:off x="1293" y="2068"/>
              <a:ext cx="3827" cy="241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680" tIns="4680" rIns="4680" bIns="4680" anchor="ctr" anchorCtr="1">
              <a:spAutoFit/>
            </a:bodyPr>
            <a:lstStyle/>
            <a:p>
              <a:endParaRPr lang="en-US" sz="2200" dirty="0">
                <a:latin typeface="Times New Roman" charset="0"/>
              </a:endParaRPr>
            </a:p>
          </p:txBody>
        </p:sp>
        <p:sp>
          <p:nvSpPr>
            <p:cNvPr id="132225" name="Rectangle 1"/>
            <p:cNvSpPr/>
            <p:nvPr/>
          </p:nvSpPr>
          <p:spPr>
            <a:xfrm>
              <a:off x="1293" y="1949"/>
              <a:ext cx="3827" cy="48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 anchorCtr="0"/>
            <a:lstStyle/>
            <a:p>
              <a:pPr algn="ctr"/>
              <a:r>
                <a:rPr lang="en-US" sz="2400" kern="0" dirty="0">
                  <a:solidFill>
                    <a:sysClr val="windowText" lastClr="000000"/>
                  </a:solidFill>
                  <a:latin typeface="Times New Roman" charset="0"/>
                </a:rPr>
                <a:t>HMAC</a:t>
              </a:r>
            </a:p>
          </p:txBody>
        </p:sp>
      </p:grpSp>
      <p:cxnSp>
        <p:nvCxnSpPr>
          <p:cNvPr id="17" name="Straight Connector 14"/>
          <p:cNvCxnSpPr>
            <a:cxnSpLocks/>
          </p:cNvCxnSpPr>
          <p:nvPr/>
        </p:nvCxnSpPr>
        <p:spPr>
          <a:xfrm>
            <a:off x="2856023" y="2896752"/>
            <a:ext cx="8553" cy="2746925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/>
          <p:nvPr/>
        </p:nvSpPr>
        <p:spPr>
          <a:xfrm rot="16200000">
            <a:off x="1638358" y="3749830"/>
            <a:ext cx="1583592" cy="82439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1639" tIns="42452" rIns="81639" bIns="42452" anchor="t" anchorCtr="0">
            <a:spAutoFit/>
          </a:bodyPr>
          <a:lstStyle/>
          <a:p>
            <a:pPr algn="ctr"/>
            <a:r>
              <a:rPr lang="en-US" sz="2400" kern="0" dirty="0">
                <a:solidFill>
                  <a:srgbClr val="A50021"/>
                </a:solidFill>
                <a:latin typeface="Times New Roman" charset="0"/>
              </a:rPr>
              <a:t>AH</a:t>
            </a:r>
          </a:p>
          <a:p>
            <a:pPr algn="ctr"/>
            <a:r>
              <a:rPr lang="en-US" sz="2400" kern="0" dirty="0">
                <a:solidFill>
                  <a:srgbClr val="A50021"/>
                </a:solidFill>
                <a:latin typeface="Times New Roman" charset="0"/>
              </a:rPr>
              <a:t>header</a:t>
            </a:r>
          </a:p>
        </p:txBody>
      </p:sp>
      <p:sp>
        <p:nvSpPr>
          <p:cNvPr id="67" name="Up-Down Arrow 66"/>
          <p:cNvSpPr/>
          <p:nvPr/>
        </p:nvSpPr>
        <p:spPr>
          <a:xfrm>
            <a:off x="9483780" y="1097082"/>
            <a:ext cx="969100" cy="5148001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 rtl="1"/>
            <a:endParaRPr lang="en-US" sz="2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9734040" y="6277486"/>
            <a:ext cx="552960" cy="144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734040" y="1091322"/>
            <a:ext cx="552960" cy="144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400320" y="2442950"/>
            <a:ext cx="5460480" cy="14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8" name="Group 10"/>
          <p:cNvGrpSpPr>
            <a:grpSpLocks/>
          </p:cNvGrpSpPr>
          <p:nvPr/>
        </p:nvGrpSpPr>
        <p:grpSpPr>
          <a:xfrm>
            <a:off x="5806281" y="2257759"/>
            <a:ext cx="761981" cy="381590"/>
            <a:chOff x="3008" y="1041"/>
            <a:chExt cx="528" cy="264"/>
          </a:xfrm>
        </p:grpSpPr>
        <p:sp>
          <p:nvSpPr>
            <p:cNvPr id="59" name="Rectangle 1"/>
            <p:cNvSpPr/>
            <p:nvPr/>
          </p:nvSpPr>
          <p:spPr>
            <a:xfrm>
              <a:off x="3008" y="1056"/>
              <a:ext cx="528" cy="234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anchor="ctr" anchorCtr="1">
              <a:spAutoFit/>
            </a:bodyPr>
            <a:lstStyle/>
            <a:p>
              <a:endParaRPr lang="en-US" sz="2200" dirty="0">
                <a:latin typeface="Times New Roman" charset="0"/>
              </a:endParaRPr>
            </a:p>
          </p:txBody>
        </p:sp>
        <p:sp>
          <p:nvSpPr>
            <p:cNvPr id="60" name="Rectangle 1"/>
            <p:cNvSpPr/>
            <p:nvPr/>
          </p:nvSpPr>
          <p:spPr>
            <a:xfrm>
              <a:off x="3008" y="1041"/>
              <a:ext cx="528" cy="264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 anchorCtr="1"/>
            <a:lstStyle/>
            <a:p>
              <a:pPr algn="ctr"/>
              <a:r>
                <a:rPr lang="en-US" sz="2200" kern="0" dirty="0">
                  <a:solidFill>
                    <a:srgbClr val="FF0000"/>
                  </a:solidFill>
                  <a:latin typeface="Times New Roman" charset="0"/>
                </a:rPr>
                <a:t>32 bits</a:t>
              </a:r>
            </a:p>
          </p:txBody>
        </p:sp>
      </p:grpSp>
      <p:grpSp>
        <p:nvGrpSpPr>
          <p:cNvPr id="62" name="Group 4">
            <a:extLst>
              <a:ext uri="{FF2B5EF4-FFF2-40B4-BE49-F238E27FC236}">
                <a16:creationId xmlns:a16="http://schemas.microsoft.com/office/drawing/2014/main" id="{4EF9A7F7-5B7A-45CC-A943-1B4E74F14F2C}"/>
              </a:ext>
            </a:extLst>
          </p:cNvPr>
          <p:cNvGrpSpPr>
            <a:grpSpLocks/>
          </p:cNvGrpSpPr>
          <p:nvPr/>
        </p:nvGrpSpPr>
        <p:grpSpPr>
          <a:xfrm>
            <a:off x="3373585" y="2742305"/>
            <a:ext cx="1427016" cy="658206"/>
            <a:chOff x="1293" y="1013"/>
            <a:chExt cx="3827" cy="456"/>
          </a:xfrm>
        </p:grpSpPr>
        <p:sp>
          <p:nvSpPr>
            <p:cNvPr id="63" name="Rectangle 1">
              <a:extLst>
                <a:ext uri="{FF2B5EF4-FFF2-40B4-BE49-F238E27FC236}">
                  <a16:creationId xmlns:a16="http://schemas.microsoft.com/office/drawing/2014/main" id="{ADCF23C6-4152-4379-BF1F-3F9BE30D67A8}"/>
                </a:ext>
              </a:extLst>
            </p:cNvPr>
            <p:cNvSpPr/>
            <p:nvPr/>
          </p:nvSpPr>
          <p:spPr>
            <a:xfrm>
              <a:off x="1293" y="1120"/>
              <a:ext cx="3827" cy="241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680" tIns="4680" rIns="4680" bIns="4680" anchor="ctr" anchorCtr="1">
              <a:spAutoFit/>
            </a:bodyPr>
            <a:lstStyle/>
            <a:p>
              <a:endParaRPr lang="en-US" sz="2200" dirty="0">
                <a:latin typeface="Times New Roman" charset="0"/>
              </a:endParaRPr>
            </a:p>
          </p:txBody>
        </p:sp>
        <p:sp>
          <p:nvSpPr>
            <p:cNvPr id="65" name="Rectangle 1">
              <a:extLst>
                <a:ext uri="{FF2B5EF4-FFF2-40B4-BE49-F238E27FC236}">
                  <a16:creationId xmlns:a16="http://schemas.microsoft.com/office/drawing/2014/main" id="{5EF55B9F-1D42-4333-AD91-40C7D3BFAF67}"/>
                </a:ext>
              </a:extLst>
            </p:cNvPr>
            <p:cNvSpPr/>
            <p:nvPr/>
          </p:nvSpPr>
          <p:spPr>
            <a:xfrm>
              <a:off x="1293" y="1013"/>
              <a:ext cx="3827" cy="456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 anchorCtr="0"/>
            <a:lstStyle/>
            <a:p>
              <a:pPr algn="ctr"/>
              <a:r>
                <a:rPr lang="en-US" sz="2400" kern="0" dirty="0">
                  <a:solidFill>
                    <a:sysClr val="windowText" lastClr="000000"/>
                  </a:solidFill>
                  <a:latin typeface="Times New Roman" charset="0"/>
                </a:rPr>
                <a:t>Next </a:t>
              </a:r>
              <a:r>
                <a:rPr lang="en-US" sz="2400" kern="0" dirty="0" err="1">
                  <a:solidFill>
                    <a:sysClr val="windowText" lastClr="000000"/>
                  </a:solidFill>
                  <a:latin typeface="Times New Roman" charset="0"/>
                </a:rPr>
                <a:t>hdr</a:t>
              </a:r>
              <a:endParaRPr lang="en-US" sz="2400" kern="0" dirty="0">
                <a:solidFill>
                  <a:sysClr val="windowText" lastClr="000000"/>
                </a:solidFill>
                <a:latin typeface="Times New Roman" charset="0"/>
              </a:endParaRPr>
            </a:p>
          </p:txBody>
        </p:sp>
      </p:grpSp>
      <p:grpSp>
        <p:nvGrpSpPr>
          <p:cNvPr id="70" name="Group 4">
            <a:extLst>
              <a:ext uri="{FF2B5EF4-FFF2-40B4-BE49-F238E27FC236}">
                <a16:creationId xmlns:a16="http://schemas.microsoft.com/office/drawing/2014/main" id="{A807C307-1DBB-4508-89CF-7E481CB18B83}"/>
              </a:ext>
            </a:extLst>
          </p:cNvPr>
          <p:cNvGrpSpPr>
            <a:grpSpLocks/>
          </p:cNvGrpSpPr>
          <p:nvPr/>
        </p:nvGrpSpPr>
        <p:grpSpPr>
          <a:xfrm>
            <a:off x="4813665" y="2742305"/>
            <a:ext cx="1427016" cy="658206"/>
            <a:chOff x="1293" y="1013"/>
            <a:chExt cx="3827" cy="456"/>
          </a:xfrm>
        </p:grpSpPr>
        <p:sp>
          <p:nvSpPr>
            <p:cNvPr id="72" name="Rectangle 1">
              <a:extLst>
                <a:ext uri="{FF2B5EF4-FFF2-40B4-BE49-F238E27FC236}">
                  <a16:creationId xmlns:a16="http://schemas.microsoft.com/office/drawing/2014/main" id="{5DE51BB7-908E-43C3-AD0D-6C6752AB3D97}"/>
                </a:ext>
              </a:extLst>
            </p:cNvPr>
            <p:cNvSpPr/>
            <p:nvPr/>
          </p:nvSpPr>
          <p:spPr>
            <a:xfrm>
              <a:off x="1293" y="1120"/>
              <a:ext cx="3827" cy="241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680" tIns="4680" rIns="4680" bIns="4680" anchor="ctr" anchorCtr="1">
              <a:spAutoFit/>
            </a:bodyPr>
            <a:lstStyle/>
            <a:p>
              <a:endParaRPr lang="en-US" sz="2200" dirty="0">
                <a:latin typeface="Times New Roman" charset="0"/>
              </a:endParaRPr>
            </a:p>
          </p:txBody>
        </p:sp>
        <p:sp>
          <p:nvSpPr>
            <p:cNvPr id="73" name="Rectangle 1">
              <a:extLst>
                <a:ext uri="{FF2B5EF4-FFF2-40B4-BE49-F238E27FC236}">
                  <a16:creationId xmlns:a16="http://schemas.microsoft.com/office/drawing/2014/main" id="{F284D17D-28BC-4188-ACDA-430B6A663110}"/>
                </a:ext>
              </a:extLst>
            </p:cNvPr>
            <p:cNvSpPr/>
            <p:nvPr/>
          </p:nvSpPr>
          <p:spPr>
            <a:xfrm>
              <a:off x="1293" y="1013"/>
              <a:ext cx="3827" cy="456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 anchorCtr="0"/>
            <a:lstStyle/>
            <a:p>
              <a:pPr algn="ctr"/>
              <a:r>
                <a:rPr lang="en-US" sz="2400" kern="0" dirty="0">
                  <a:solidFill>
                    <a:sysClr val="windowText" lastClr="000000"/>
                  </a:solidFill>
                  <a:latin typeface="Times New Roman" charset="0"/>
                </a:rPr>
                <a:t>AH </a:t>
              </a:r>
              <a:r>
                <a:rPr lang="en-US" sz="2400" kern="0" dirty="0" err="1">
                  <a:solidFill>
                    <a:sysClr val="windowText" lastClr="000000"/>
                  </a:solidFill>
                  <a:latin typeface="Times New Roman" charset="0"/>
                </a:rPr>
                <a:t>len</a:t>
              </a:r>
              <a:endParaRPr lang="en-US" sz="2400" kern="0" dirty="0">
                <a:solidFill>
                  <a:sysClr val="windowText" lastClr="000000"/>
                </a:solidFill>
                <a:latin typeface="Times New Roman" charset="0"/>
              </a:endParaRPr>
            </a:p>
          </p:txBody>
        </p:sp>
      </p:grpSp>
      <p:grpSp>
        <p:nvGrpSpPr>
          <p:cNvPr id="75" name="Group 4">
            <a:extLst>
              <a:ext uri="{FF2B5EF4-FFF2-40B4-BE49-F238E27FC236}">
                <a16:creationId xmlns:a16="http://schemas.microsoft.com/office/drawing/2014/main" id="{AC296CCD-F648-483C-80B6-FB6830AAAB14}"/>
              </a:ext>
            </a:extLst>
          </p:cNvPr>
          <p:cNvGrpSpPr>
            <a:grpSpLocks/>
          </p:cNvGrpSpPr>
          <p:nvPr/>
        </p:nvGrpSpPr>
        <p:grpSpPr>
          <a:xfrm>
            <a:off x="6253744" y="2742305"/>
            <a:ext cx="2646855" cy="658206"/>
            <a:chOff x="1293" y="1013"/>
            <a:chExt cx="3827" cy="456"/>
          </a:xfrm>
        </p:grpSpPr>
        <p:sp>
          <p:nvSpPr>
            <p:cNvPr id="76" name="Rectangle 1">
              <a:extLst>
                <a:ext uri="{FF2B5EF4-FFF2-40B4-BE49-F238E27FC236}">
                  <a16:creationId xmlns:a16="http://schemas.microsoft.com/office/drawing/2014/main" id="{845F0640-EE9C-4438-9A3D-73129F2B4120}"/>
                </a:ext>
              </a:extLst>
            </p:cNvPr>
            <p:cNvSpPr/>
            <p:nvPr/>
          </p:nvSpPr>
          <p:spPr>
            <a:xfrm>
              <a:off x="1293" y="1120"/>
              <a:ext cx="3827" cy="241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680" tIns="4680" rIns="4680" bIns="4680" anchor="ctr" anchorCtr="1">
              <a:spAutoFit/>
            </a:bodyPr>
            <a:lstStyle/>
            <a:p>
              <a:endParaRPr lang="en-US" sz="2200" dirty="0">
                <a:latin typeface="Times New Roman" charset="0"/>
              </a:endParaRPr>
            </a:p>
          </p:txBody>
        </p:sp>
        <p:sp>
          <p:nvSpPr>
            <p:cNvPr id="77" name="Rectangle 1">
              <a:extLst>
                <a:ext uri="{FF2B5EF4-FFF2-40B4-BE49-F238E27FC236}">
                  <a16:creationId xmlns:a16="http://schemas.microsoft.com/office/drawing/2014/main" id="{1434BF8E-D59F-41F2-9F72-B5FD679BD0CF}"/>
                </a:ext>
              </a:extLst>
            </p:cNvPr>
            <p:cNvSpPr/>
            <p:nvPr/>
          </p:nvSpPr>
          <p:spPr>
            <a:xfrm>
              <a:off x="1293" y="1013"/>
              <a:ext cx="3827" cy="456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 anchorCtr="0"/>
            <a:lstStyle/>
            <a:p>
              <a:pPr algn="ctr"/>
              <a:r>
                <a:rPr lang="en-US" sz="2400" kern="0" dirty="0">
                  <a:solidFill>
                    <a:sysClr val="windowText" lastClr="000000"/>
                  </a:solidFill>
                  <a:latin typeface="Times New Roman" charset="0"/>
                </a:rPr>
                <a:t>Reserved</a:t>
              </a:r>
            </a:p>
          </p:txBody>
        </p:sp>
      </p:grpSp>
      <p:sp>
        <p:nvSpPr>
          <p:cNvPr id="36" name="Rectangle 1">
            <a:extLst>
              <a:ext uri="{FF2B5EF4-FFF2-40B4-BE49-F238E27FC236}">
                <a16:creationId xmlns:a16="http://schemas.microsoft.com/office/drawing/2014/main" id="{128FFFFF-92B1-4EA3-B5B5-972F431A5C5F}"/>
              </a:ext>
            </a:extLst>
          </p:cNvPr>
          <p:cNvSpPr/>
          <p:nvPr/>
        </p:nvSpPr>
        <p:spPr>
          <a:xfrm>
            <a:off x="3386974" y="1447743"/>
            <a:ext cx="5513625" cy="378783"/>
          </a:xfrm>
          <a:prstGeom prst="rect">
            <a:avLst/>
          </a:prstGeom>
          <a:solidFill>
            <a:srgbClr val="92D050"/>
          </a:solidFill>
          <a:ln w="9360"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680" tIns="4680" rIns="4680" bIns="4680" anchor="ctr" anchorCtr="1">
            <a:spAutoFit/>
          </a:bodyPr>
          <a:lstStyle/>
          <a:p>
            <a:pPr algn="ctr"/>
            <a:r>
              <a:rPr lang="en-US" sz="24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</a:p>
        </p:txBody>
      </p:sp>
      <p:cxnSp>
        <p:nvCxnSpPr>
          <p:cNvPr id="37" name="Straight Connector 14">
            <a:extLst>
              <a:ext uri="{FF2B5EF4-FFF2-40B4-BE49-F238E27FC236}">
                <a16:creationId xmlns:a16="http://schemas.microsoft.com/office/drawing/2014/main" id="{25228EF5-B50D-4EBC-ABEA-A2D0A1A5BF10}"/>
              </a:ext>
            </a:extLst>
          </p:cNvPr>
          <p:cNvCxnSpPr>
            <a:cxnSpLocks/>
          </p:cNvCxnSpPr>
          <p:nvPr/>
        </p:nvCxnSpPr>
        <p:spPr>
          <a:xfrm flipH="1">
            <a:off x="2856023" y="1020614"/>
            <a:ext cx="8554" cy="1237145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15">
            <a:extLst>
              <a:ext uri="{FF2B5EF4-FFF2-40B4-BE49-F238E27FC236}">
                <a16:creationId xmlns:a16="http://schemas.microsoft.com/office/drawing/2014/main" id="{A8F0646E-5A3A-4EC8-9BC6-14F96FC4003A}"/>
              </a:ext>
            </a:extLst>
          </p:cNvPr>
          <p:cNvSpPr/>
          <p:nvPr/>
        </p:nvSpPr>
        <p:spPr>
          <a:xfrm rot="16200000">
            <a:off x="1638359" y="1263063"/>
            <a:ext cx="1583592" cy="824397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1639" tIns="42452" rIns="81639" bIns="42452" anchor="t" anchorCtr="0">
            <a:spAutoFit/>
          </a:bodyPr>
          <a:lstStyle/>
          <a:p>
            <a:pPr algn="ctr"/>
            <a:r>
              <a:rPr lang="en-US" sz="2400" kern="0" dirty="0">
                <a:solidFill>
                  <a:srgbClr val="A50021"/>
                </a:solidFill>
                <a:latin typeface="Times New Roman" charset="0"/>
              </a:rPr>
              <a:t>IP</a:t>
            </a:r>
            <a:br>
              <a:rPr lang="en-US" sz="2400" kern="0" dirty="0">
                <a:solidFill>
                  <a:srgbClr val="A50021"/>
                </a:solidFill>
                <a:latin typeface="Times New Roman" charset="0"/>
              </a:rPr>
            </a:br>
            <a:r>
              <a:rPr lang="en-US" sz="2400" kern="0" dirty="0">
                <a:solidFill>
                  <a:srgbClr val="A50021"/>
                </a:solidFill>
                <a:latin typeface="Times New Roman" charset="0"/>
              </a:rPr>
              <a:t>header</a:t>
            </a: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47AAD586-5CA4-4258-BC06-1320B5FB3525}"/>
              </a:ext>
            </a:extLst>
          </p:cNvPr>
          <p:cNvSpPr/>
          <p:nvPr/>
        </p:nvSpPr>
        <p:spPr>
          <a:xfrm>
            <a:off x="3386974" y="1020614"/>
            <a:ext cx="5513625" cy="378783"/>
          </a:xfrm>
          <a:prstGeom prst="rect">
            <a:avLst/>
          </a:prstGeom>
          <a:solidFill>
            <a:srgbClr val="92D050"/>
          </a:solidFill>
          <a:ln w="9360"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680" tIns="4680" rIns="4680" bIns="4680" anchor="ctr" anchorCtr="1">
            <a:spAutoFit/>
          </a:bodyPr>
          <a:lstStyle/>
          <a:p>
            <a:pPr algn="ctr"/>
            <a:r>
              <a:rPr lang="en-US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header metadata</a:t>
            </a:r>
          </a:p>
        </p:txBody>
      </p:sp>
      <p:grpSp>
        <p:nvGrpSpPr>
          <p:cNvPr id="51" name="Group 3"/>
          <p:cNvGrpSpPr>
            <a:grpSpLocks/>
          </p:cNvGrpSpPr>
          <p:nvPr/>
        </p:nvGrpSpPr>
        <p:grpSpPr>
          <a:xfrm>
            <a:off x="3390176" y="1707869"/>
            <a:ext cx="5513625" cy="658206"/>
            <a:chOff x="1340" y="1881"/>
            <a:chExt cx="3827" cy="456"/>
          </a:xfrm>
        </p:grpSpPr>
        <p:sp>
          <p:nvSpPr>
            <p:cNvPr id="56" name="Rectangle 1"/>
            <p:cNvSpPr/>
            <p:nvPr/>
          </p:nvSpPr>
          <p:spPr>
            <a:xfrm>
              <a:off x="1340" y="1988"/>
              <a:ext cx="3827" cy="241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680" tIns="4680" rIns="4680" bIns="4680" anchor="ctr" anchorCtr="1">
              <a:spAutoFit/>
            </a:bodyPr>
            <a:lstStyle/>
            <a:p>
              <a:endParaRPr lang="en-US" sz="2200" dirty="0">
                <a:latin typeface="Times New Roman" charset="0"/>
              </a:endParaRPr>
            </a:p>
          </p:txBody>
        </p:sp>
        <p:sp>
          <p:nvSpPr>
            <p:cNvPr id="57" name="Rectangle 1"/>
            <p:cNvSpPr/>
            <p:nvPr/>
          </p:nvSpPr>
          <p:spPr>
            <a:xfrm>
              <a:off x="1340" y="1881"/>
              <a:ext cx="3827" cy="456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 anchorCtr="0"/>
            <a:lstStyle/>
            <a:p>
              <a:pPr algn="ctr"/>
              <a:r>
                <a:rPr lang="en-US" sz="2400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Dst</a:t>
              </a:r>
              <a:r>
                <a:rPr lang="en-US" sz="24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IP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E657515-F988-4C90-B6F0-4C05712C8776}"/>
              </a:ext>
            </a:extLst>
          </p:cNvPr>
          <p:cNvSpPr txBox="1"/>
          <p:nvPr/>
        </p:nvSpPr>
        <p:spPr>
          <a:xfrm rot="16200000">
            <a:off x="7738906" y="3095582"/>
            <a:ext cx="4449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HMAC</a:t>
            </a:r>
          </a:p>
        </p:txBody>
      </p:sp>
    </p:spTree>
    <p:extLst>
      <p:ext uri="{BB962C8B-B14F-4D97-AF65-F5344CB8AC3E}">
        <p14:creationId xmlns:p14="http://schemas.microsoft.com/office/powerpoint/2010/main" val="3853212574"/>
      </p:ext>
    </p:extLst>
  </p:cSld>
  <p:clrMapOvr>
    <a:masterClrMapping/>
  </p:clrMapOvr>
</p:sld>
</file>

<file path=ppt/theme/theme1.xml><?xml version="1.0" encoding="utf-8"?>
<a:theme xmlns:a="http://schemas.openxmlformats.org/drawingml/2006/main" name="Hagana">
  <a:themeElements>
    <a:clrScheme name="Computer Security Slide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0000"/>
      </a:accent2>
      <a:accent3>
        <a:srgbClr val="00B050"/>
      </a:accent3>
      <a:accent4>
        <a:srgbClr val="7030A0"/>
      </a:accent4>
      <a:accent5>
        <a:srgbClr val="00B0F0"/>
      </a:accent5>
      <a:accent6>
        <a:srgbClr val="F79646"/>
      </a:accent6>
      <a:hlink>
        <a:srgbClr val="0000FF"/>
      </a:hlink>
      <a:folHlink>
        <a:srgbClr val="800080"/>
      </a:folHlink>
    </a:clrScheme>
    <a:fontScheme name="RE&amp;M">
      <a:majorFont>
        <a:latin typeface="Eras Demi ITC"/>
        <a:ea typeface=""/>
        <a:cs typeface="Guttman Yad-Brush"/>
      </a:majorFont>
      <a:minorFont>
        <a:latin typeface="Book Antiqua"/>
        <a:ea typeface=""/>
        <a:cs typeface="David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Hagana</Template>
  <TotalTime>120963</TotalTime>
  <Words>1519</Words>
  <Application>Microsoft Office PowerPoint</Application>
  <PresentationFormat>Widescreen</PresentationFormat>
  <Paragraphs>458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Book Antiqua</vt:lpstr>
      <vt:lpstr>Cambria Math</vt:lpstr>
      <vt:lpstr>Century Gothic</vt:lpstr>
      <vt:lpstr>Courier New</vt:lpstr>
      <vt:lpstr>Eras Demi ITC</vt:lpstr>
      <vt:lpstr>Miriam</vt:lpstr>
      <vt:lpstr>StarSymbol</vt:lpstr>
      <vt:lpstr>Tahoma</vt:lpstr>
      <vt:lpstr>Thorndale</vt:lpstr>
      <vt:lpstr>Times New Roman</vt:lpstr>
      <vt:lpstr>Wingdings</vt:lpstr>
      <vt:lpstr>Hagana</vt:lpstr>
      <vt:lpstr>הגנה בשכבת הרשת</vt:lpstr>
      <vt:lpstr>מבוא</vt:lpstr>
      <vt:lpstr>באיזו שכבה להוסיף שירותי אבטחה?</vt:lpstr>
      <vt:lpstr>פרוטוקול אבטחה בשכבת MAC</vt:lpstr>
      <vt:lpstr>פרוטוקול אבטחה בשכבת ה-IP</vt:lpstr>
      <vt:lpstr>פרוטוקול אבטחה בשכבת ה-TCP/UDP</vt:lpstr>
      <vt:lpstr>אבטחה בשכבת האפליקציה</vt:lpstr>
      <vt:lpstr>IP security protocols (IPsec)</vt:lpstr>
      <vt:lpstr>AH protocol</vt:lpstr>
      <vt:lpstr>Why AH is less common?</vt:lpstr>
      <vt:lpstr>ESP protocol</vt:lpstr>
      <vt:lpstr>Replay protection</vt:lpstr>
      <vt:lpstr>IPsec modes</vt:lpstr>
      <vt:lpstr>Tunnel vs. transport mode packets</vt:lpstr>
      <vt:lpstr>Tunnel vs. transport mode packets</vt:lpstr>
      <vt:lpstr>Reminder IP fragments</vt:lpstr>
      <vt:lpstr>IPsec databases</vt:lpstr>
      <vt:lpstr>IPsec databases</vt:lpstr>
      <vt:lpstr>Populating IPsec databases</vt:lpstr>
      <vt:lpstr>Triggering IKE</vt:lpstr>
      <vt:lpstr>NAT</vt:lpstr>
      <vt:lpstr>UDP encapsulation</vt:lpstr>
      <vt:lpstr>Extended sequence numbers</vt:lpstr>
      <vt:lpstr>IPsec performance: transmit</vt:lpstr>
      <vt:lpstr>IPsec performance: receive</vt:lpstr>
      <vt:lpstr>IPsec performance: handshake</vt:lpstr>
      <vt:lpstr>Weaknesses</vt:lpstr>
      <vt:lpstr>Weaknesses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הגנה - שקפי הרצאה</dc:title>
  <dc:creator>Eli Biham;et al.</dc:creator>
  <cp:lastModifiedBy>Boris Pismenny</cp:lastModifiedBy>
  <cp:revision>3419</cp:revision>
  <cp:lastPrinted>2018-03-18T20:01:46Z</cp:lastPrinted>
  <dcterms:created xsi:type="dcterms:W3CDTF">2006-08-16T00:00:00Z</dcterms:created>
  <dcterms:modified xsi:type="dcterms:W3CDTF">2022-01-02T07:02:57Z</dcterms:modified>
</cp:coreProperties>
</file>