
<file path=[Content_Types].xml><?xml version="1.0" encoding="utf-8"?>
<Types xmlns="http://schemas.openxmlformats.org/package/2006/content-types">
  <Default Extension="emf" ContentType="image/x-emf"/>
  <Default Extension="jpeg" ContentType="image/jpeg"/>
  <Default Extension="m4a" ContentType="audio/mp4"/>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23.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4.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5.xml" ContentType="application/vnd.openxmlformats-officedocument.presentationml.notesSlide+xml"/>
  <Override PartName="/ppt/tags/tag3.xml" ContentType="application/vnd.openxmlformats-officedocument.presentationml.tags+xml"/>
  <Override PartName="/ppt/notesSlides/notesSlide26.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43"/>
  </p:notesMasterIdLst>
  <p:sldIdLst>
    <p:sldId id="930" r:id="rId2"/>
    <p:sldId id="1130" r:id="rId3"/>
    <p:sldId id="1093" r:id="rId4"/>
    <p:sldId id="1094" r:id="rId5"/>
    <p:sldId id="1131" r:id="rId6"/>
    <p:sldId id="1132" r:id="rId7"/>
    <p:sldId id="1133" r:id="rId8"/>
    <p:sldId id="1134" r:id="rId9"/>
    <p:sldId id="871" r:id="rId10"/>
    <p:sldId id="908" r:id="rId11"/>
    <p:sldId id="1170" r:id="rId12"/>
    <p:sldId id="1148" r:id="rId13"/>
    <p:sldId id="1169" r:id="rId14"/>
    <p:sldId id="1110" r:id="rId15"/>
    <p:sldId id="1171" r:id="rId16"/>
    <p:sldId id="1172" r:id="rId17"/>
    <p:sldId id="1136" r:id="rId18"/>
    <p:sldId id="1180" r:id="rId19"/>
    <p:sldId id="1139" r:id="rId20"/>
    <p:sldId id="1137" r:id="rId21"/>
    <p:sldId id="1183" r:id="rId22"/>
    <p:sldId id="1162" r:id="rId23"/>
    <p:sldId id="1140" r:id="rId24"/>
    <p:sldId id="958" r:id="rId25"/>
    <p:sldId id="1141" r:id="rId26"/>
    <p:sldId id="1177" r:id="rId27"/>
    <p:sldId id="1051" r:id="rId28"/>
    <p:sldId id="1178" r:id="rId29"/>
    <p:sldId id="1166" r:id="rId30"/>
    <p:sldId id="1144" r:id="rId31"/>
    <p:sldId id="1143" r:id="rId32"/>
    <p:sldId id="1176" r:id="rId33"/>
    <p:sldId id="1179" r:id="rId34"/>
    <p:sldId id="1145" r:id="rId35"/>
    <p:sldId id="1182" r:id="rId36"/>
    <p:sldId id="1181" r:id="rId37"/>
    <p:sldId id="1146" r:id="rId38"/>
    <p:sldId id="998" r:id="rId39"/>
    <p:sldId id="1006" r:id="rId40"/>
    <p:sldId id="1173" r:id="rId41"/>
    <p:sldId id="1147" r:id="rId42"/>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B02A4E-A235-45C0-81A1-0C89F0C24E55}">
          <p14:sldIdLst>
            <p14:sldId id="930"/>
            <p14:sldId id="1130"/>
            <p14:sldId id="1093"/>
            <p14:sldId id="1094"/>
            <p14:sldId id="1131"/>
          </p14:sldIdLst>
        </p14:section>
        <p14:section name="SW I/F" id="{37EDE530-525C-1944-9EC3-5644A2E8A91B}">
          <p14:sldIdLst>
            <p14:sldId id="1132"/>
            <p14:sldId id="1133"/>
            <p14:sldId id="1134"/>
            <p14:sldId id="871"/>
            <p14:sldId id="908"/>
            <p14:sldId id="1170"/>
            <p14:sldId id="1148"/>
            <p14:sldId id="1169"/>
            <p14:sldId id="1110"/>
            <p14:sldId id="1171"/>
            <p14:sldId id="1172"/>
          </p14:sldIdLst>
        </p14:section>
        <p14:section name="HW I/F" id="{4607B69E-95BF-4D4E-A8D8-04B5FE0655AA}">
          <p14:sldIdLst>
            <p14:sldId id="1136"/>
            <p14:sldId id="1180"/>
            <p14:sldId id="1139"/>
            <p14:sldId id="1137"/>
            <p14:sldId id="1183"/>
            <p14:sldId id="1162"/>
            <p14:sldId id="1140"/>
            <p14:sldId id="958"/>
            <p14:sldId id="1141"/>
            <p14:sldId id="1177"/>
            <p14:sldId id="1051"/>
            <p14:sldId id="1178"/>
            <p14:sldId id="1166"/>
            <p14:sldId id="1144"/>
            <p14:sldId id="1143"/>
            <p14:sldId id="1176"/>
            <p14:sldId id="1179"/>
            <p14:sldId id="1145"/>
            <p14:sldId id="1182"/>
            <p14:sldId id="1181"/>
            <p14:sldId id="1146"/>
            <p14:sldId id="998"/>
            <p14:sldId id="1006"/>
            <p14:sldId id="1173"/>
            <p14:sldId id="114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D8D8C97-18AF-FA86-1714-DF02853A911D}" name="Boris Pismenny" initials="BP" userId="Boris Pismenny"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oris Pismenny" initials="BP" lastIdx="2" clrIdx="0">
    <p:extLst>
      <p:ext uri="{19B8F6BF-5375-455C-9EA6-DF929625EA0E}">
        <p15:presenceInfo xmlns:p15="http://schemas.microsoft.com/office/powerpoint/2012/main" userId="S::borispi@campus.technion.ac.il::00ac5293-89ea-4dd9-9cd7-8b2f1d4be16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9D9D9"/>
    <a:srgbClr val="548235"/>
    <a:srgbClr val="5E5E5E"/>
    <a:srgbClr val="0DA7FF"/>
    <a:srgbClr val="833B0A"/>
    <a:srgbClr val="538035"/>
    <a:srgbClr val="A94D0E"/>
    <a:srgbClr val="456A2E"/>
    <a:srgbClr val="0017FA"/>
    <a:srgbClr val="0000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82" autoAdjust="0"/>
    <p:restoredTop sz="83673" autoAdjust="0"/>
  </p:normalViewPr>
  <p:slideViewPr>
    <p:cSldViewPr snapToGrid="0">
      <p:cViewPr varScale="1">
        <p:scale>
          <a:sx n="106" d="100"/>
          <a:sy n="106" d="100"/>
        </p:scale>
        <p:origin x="1944" y="176"/>
      </p:cViewPr>
      <p:guideLst/>
    </p:cSldViewPr>
  </p:slideViewPr>
  <p:notesTextViewPr>
    <p:cViewPr>
      <p:scale>
        <a:sx n="3" d="2"/>
        <a:sy n="3" d="2"/>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Boris\work\git\shring\osdi23\figs\nic-queues\data3.slides.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Boris\work\git\shring\osdi23\figs\nic-queues\data3.slides.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Boris\work\git\shring\osdi23\figs\nic-queues\data3.slides.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tx1"/>
              </a:solidFill>
            </a:ln>
          </c:spPr>
          <c:dPt>
            <c:idx val="0"/>
            <c:bubble3D val="0"/>
            <c:spPr>
              <a:noFill/>
              <a:ln w="12700">
                <a:solidFill>
                  <a:schemeClr val="tx1"/>
                </a:solidFill>
              </a:ln>
              <a:effectLst/>
            </c:spPr>
            <c:extLst>
              <c:ext xmlns:c16="http://schemas.microsoft.com/office/drawing/2014/chart" uri="{C3380CC4-5D6E-409C-BE32-E72D297353CC}">
                <c16:uniqueId val="{00000001-B332-474C-AF97-5277CCC97F34}"/>
              </c:ext>
            </c:extLst>
          </c:dPt>
          <c:dPt>
            <c:idx val="1"/>
            <c:bubble3D val="0"/>
            <c:spPr>
              <a:noFill/>
              <a:ln w="12700">
                <a:solidFill>
                  <a:schemeClr val="tx1"/>
                </a:solidFill>
              </a:ln>
              <a:effectLst/>
            </c:spPr>
            <c:extLst>
              <c:ext xmlns:c16="http://schemas.microsoft.com/office/drawing/2014/chart" uri="{C3380CC4-5D6E-409C-BE32-E72D297353CC}">
                <c16:uniqueId val="{00000003-B332-474C-AF97-5277CCC97F34}"/>
              </c:ext>
            </c:extLst>
          </c:dPt>
          <c:dPt>
            <c:idx val="2"/>
            <c:bubble3D val="0"/>
            <c:spPr>
              <a:noFill/>
              <a:ln w="12700">
                <a:solidFill>
                  <a:schemeClr val="tx1"/>
                </a:solidFill>
              </a:ln>
              <a:effectLst/>
            </c:spPr>
            <c:extLst>
              <c:ext xmlns:c16="http://schemas.microsoft.com/office/drawing/2014/chart" uri="{C3380CC4-5D6E-409C-BE32-E72D297353CC}">
                <c16:uniqueId val="{00000005-B332-474C-AF97-5277CCC97F34}"/>
              </c:ext>
            </c:extLst>
          </c:dPt>
          <c:dPt>
            <c:idx val="3"/>
            <c:bubble3D val="0"/>
            <c:spPr>
              <a:noFill/>
              <a:ln w="12700">
                <a:solidFill>
                  <a:schemeClr val="tx1"/>
                </a:solidFill>
              </a:ln>
              <a:effectLst/>
            </c:spPr>
            <c:extLst>
              <c:ext xmlns:c16="http://schemas.microsoft.com/office/drawing/2014/chart" uri="{C3380CC4-5D6E-409C-BE32-E72D297353CC}">
                <c16:uniqueId val="{00000007-B332-474C-AF97-5277CCC97F34}"/>
              </c:ext>
            </c:extLst>
          </c:dPt>
          <c:dPt>
            <c:idx val="4"/>
            <c:bubble3D val="0"/>
            <c:spPr>
              <a:noFill/>
              <a:ln w="12700">
                <a:solidFill>
                  <a:schemeClr val="tx1"/>
                </a:solidFill>
              </a:ln>
              <a:effectLst/>
            </c:spPr>
            <c:extLst>
              <c:ext xmlns:c16="http://schemas.microsoft.com/office/drawing/2014/chart" uri="{C3380CC4-5D6E-409C-BE32-E72D297353CC}">
                <c16:uniqueId val="{00000009-B332-474C-AF97-5277CCC97F34}"/>
              </c:ext>
            </c:extLst>
          </c:dPt>
          <c:dPt>
            <c:idx val="5"/>
            <c:bubble3D val="0"/>
            <c:spPr>
              <a:noFill/>
              <a:ln w="12700">
                <a:solidFill>
                  <a:schemeClr val="tx1"/>
                </a:solidFill>
              </a:ln>
              <a:effectLst/>
            </c:spPr>
            <c:extLst>
              <c:ext xmlns:c16="http://schemas.microsoft.com/office/drawing/2014/chart" uri="{C3380CC4-5D6E-409C-BE32-E72D297353CC}">
                <c16:uniqueId val="{0000000B-B332-474C-AF97-5277CCC97F34}"/>
              </c:ext>
            </c:extLst>
          </c:dPt>
          <c:dPt>
            <c:idx val="6"/>
            <c:bubble3D val="0"/>
            <c:spPr>
              <a:noFill/>
              <a:ln w="38100">
                <a:solidFill>
                  <a:schemeClr val="tx1"/>
                </a:solidFill>
              </a:ln>
              <a:effectLst/>
            </c:spPr>
            <c:extLst>
              <c:ext xmlns:c16="http://schemas.microsoft.com/office/drawing/2014/chart" uri="{C3380CC4-5D6E-409C-BE32-E72D297353CC}">
                <c16:uniqueId val="{0000000D-B332-474C-AF97-5277CCC97F34}"/>
              </c:ext>
            </c:extLst>
          </c:dPt>
          <c:dPt>
            <c:idx val="7"/>
            <c:bubble3D val="0"/>
            <c:spPr>
              <a:noFill/>
              <a:ln w="12700">
                <a:solidFill>
                  <a:schemeClr val="tx1"/>
                </a:solidFill>
              </a:ln>
              <a:effectLst/>
            </c:spPr>
            <c:extLst>
              <c:ext xmlns:c16="http://schemas.microsoft.com/office/drawing/2014/chart" uri="{C3380CC4-5D6E-409C-BE32-E72D297353CC}">
                <c16:uniqueId val="{0000000F-B332-474C-AF97-5277CCC97F34}"/>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B332-474C-AF97-5277CCC97F34}"/>
            </c:ext>
          </c:extLst>
        </c:ser>
        <c:dLbls>
          <c:showLegendKey val="0"/>
          <c:showVal val="0"/>
          <c:showCatName val="0"/>
          <c:showSerName val="0"/>
          <c:showPercent val="0"/>
          <c:showBubbleSize val="0"/>
          <c:showLeaderLines val="1"/>
        </c:dLbls>
        <c:firstSliceAng val="0"/>
        <c:holeSize val="56"/>
      </c:doughnutChart>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LLC</c:v>
          </c:tx>
          <c:spPr>
            <a:ln w="53975" cap="rnd">
              <a:solidFill>
                <a:schemeClr val="accent1"/>
              </a:solidFill>
              <a:round/>
            </a:ln>
            <a:effectLst/>
          </c:spPr>
          <c:marker>
            <c:symbol val="circle"/>
            <c:size val="5"/>
            <c:spPr>
              <a:solidFill>
                <a:schemeClr val="accent1"/>
              </a:solidFill>
              <a:ln w="60325">
                <a:solidFill>
                  <a:schemeClr val="accent1"/>
                </a:solidFill>
              </a:ln>
              <a:effectLst/>
            </c:spPr>
          </c:marker>
          <c:cat>
            <c:numRef>
              <c:f>data3.slides!$E$2:$E$4</c:f>
              <c:numCache>
                <c:formatCode>General</c:formatCode>
                <c:ptCount val="3"/>
                <c:pt idx="0">
                  <c:v>2007</c:v>
                </c:pt>
                <c:pt idx="1">
                  <c:v>2014</c:v>
                </c:pt>
                <c:pt idx="2">
                  <c:v>2020</c:v>
                </c:pt>
              </c:numCache>
            </c:numRef>
          </c:cat>
          <c:val>
            <c:numRef>
              <c:f>data3.slides!$G$2:$G$4</c:f>
              <c:numCache>
                <c:formatCode>General</c:formatCode>
                <c:ptCount val="3"/>
                <c:pt idx="0">
                  <c:v>12288</c:v>
                </c:pt>
                <c:pt idx="1">
                  <c:v>38400</c:v>
                </c:pt>
                <c:pt idx="2">
                  <c:v>78848</c:v>
                </c:pt>
              </c:numCache>
            </c:numRef>
          </c:val>
          <c:smooth val="0"/>
          <c:extLst>
            <c:ext xmlns:c16="http://schemas.microsoft.com/office/drawing/2014/chart" uri="{C3380CC4-5D6E-409C-BE32-E72D297353CC}">
              <c16:uniqueId val="{00000000-3CF9-5C4F-9705-05C5773C1987}"/>
            </c:ext>
          </c:extLst>
        </c:ser>
        <c:dLbls>
          <c:showLegendKey val="0"/>
          <c:showVal val="0"/>
          <c:showCatName val="0"/>
          <c:showSerName val="0"/>
          <c:showPercent val="0"/>
          <c:showBubbleSize val="0"/>
        </c:dLbls>
        <c:marker val="1"/>
        <c:smooth val="0"/>
        <c:axId val="394368608"/>
        <c:axId val="394378688"/>
      </c:lineChart>
      <c:catAx>
        <c:axId val="39436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394378688"/>
        <c:crosses val="autoZero"/>
        <c:auto val="1"/>
        <c:lblAlgn val="ctr"/>
        <c:lblOffset val="100"/>
        <c:noMultiLvlLbl val="0"/>
      </c:catAx>
      <c:valAx>
        <c:axId val="394378688"/>
        <c:scaling>
          <c:logBase val="2"/>
          <c:orientation val="minMax"/>
          <c:max val="8388608"/>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394368608"/>
        <c:crosses val="autoZero"/>
        <c:crossBetween val="between"/>
        <c:majorUnit val="4"/>
        <c:dispUnits>
          <c:builtInUnit val="thousand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ysClr val="windowText" lastClr="000000"/>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v>Ring per core</c:v>
          </c:tx>
          <c:spPr>
            <a:ln w="53975" cap="rnd">
              <a:solidFill>
                <a:schemeClr val="accent6">
                  <a:lumMod val="75000"/>
                </a:schemeClr>
              </a:solidFill>
              <a:round/>
            </a:ln>
            <a:effectLst/>
          </c:spPr>
          <c:marker>
            <c:symbol val="circle"/>
            <c:size val="5"/>
            <c:spPr>
              <a:solidFill>
                <a:srgbClr val="237B1F"/>
              </a:solidFill>
              <a:ln w="60325">
                <a:solidFill>
                  <a:schemeClr val="accent6">
                    <a:lumMod val="75000"/>
                  </a:schemeClr>
                </a:solidFill>
              </a:ln>
              <a:effectLst/>
            </c:spPr>
          </c:marker>
          <c:val>
            <c:numRef>
              <c:f>data3.slides!$D$6:$D$8</c:f>
              <c:numCache>
                <c:formatCode>General</c:formatCode>
                <c:ptCount val="3"/>
                <c:pt idx="0">
                  <c:v>3072</c:v>
                </c:pt>
                <c:pt idx="1">
                  <c:v>23040</c:v>
                </c:pt>
                <c:pt idx="2">
                  <c:v>344064</c:v>
                </c:pt>
              </c:numCache>
            </c:numRef>
          </c:val>
          <c:smooth val="0"/>
          <c:extLst>
            <c:ext xmlns:c16="http://schemas.microsoft.com/office/drawing/2014/chart" uri="{C3380CC4-5D6E-409C-BE32-E72D297353CC}">
              <c16:uniqueId val="{00000000-D8F7-441F-80F9-FEF5F95CE541}"/>
            </c:ext>
          </c:extLst>
        </c:ser>
        <c:ser>
          <c:idx val="0"/>
          <c:order val="1"/>
          <c:tx>
            <c:v>LLC</c:v>
          </c:tx>
          <c:spPr>
            <a:ln w="53975" cap="rnd">
              <a:solidFill>
                <a:schemeClr val="accent1"/>
              </a:solidFill>
              <a:round/>
            </a:ln>
            <a:effectLst/>
          </c:spPr>
          <c:marker>
            <c:symbol val="circle"/>
            <c:size val="5"/>
            <c:spPr>
              <a:solidFill>
                <a:schemeClr val="accent1"/>
              </a:solidFill>
              <a:ln w="60325">
                <a:solidFill>
                  <a:schemeClr val="accent1"/>
                </a:solidFill>
              </a:ln>
              <a:effectLst/>
            </c:spPr>
          </c:marker>
          <c:cat>
            <c:strRef>
              <c:f>data3.slides!$E$6:$E$8</c:f>
              <c:strCache>
                <c:ptCount val="3"/>
                <c:pt idx="0">
                  <c:v>2007
(10 GbE)</c:v>
                </c:pt>
                <c:pt idx="1">
                  <c:v>2014
(40 GbE)</c:v>
                </c:pt>
                <c:pt idx="2">
                  <c:v>2020
(100 GbE)</c:v>
                </c:pt>
              </c:strCache>
            </c:strRef>
          </c:cat>
          <c:val>
            <c:numRef>
              <c:f>data3.slides!$G$2:$G$4</c:f>
              <c:numCache>
                <c:formatCode>General</c:formatCode>
                <c:ptCount val="3"/>
                <c:pt idx="0">
                  <c:v>12288</c:v>
                </c:pt>
                <c:pt idx="1">
                  <c:v>38400</c:v>
                </c:pt>
                <c:pt idx="2">
                  <c:v>78848</c:v>
                </c:pt>
              </c:numCache>
            </c:numRef>
          </c:val>
          <c:smooth val="0"/>
          <c:extLst>
            <c:ext xmlns:c16="http://schemas.microsoft.com/office/drawing/2014/chart" uri="{C3380CC4-5D6E-409C-BE32-E72D297353CC}">
              <c16:uniqueId val="{00000001-D8F7-441F-80F9-FEF5F95CE541}"/>
            </c:ext>
          </c:extLst>
        </c:ser>
        <c:dLbls>
          <c:showLegendKey val="0"/>
          <c:showVal val="0"/>
          <c:showCatName val="0"/>
          <c:showSerName val="0"/>
          <c:showPercent val="0"/>
          <c:showBubbleSize val="0"/>
        </c:dLbls>
        <c:marker val="1"/>
        <c:smooth val="0"/>
        <c:axId val="394368608"/>
        <c:axId val="394378688"/>
      </c:lineChart>
      <c:catAx>
        <c:axId val="39436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394378688"/>
        <c:crosses val="autoZero"/>
        <c:auto val="1"/>
        <c:lblAlgn val="ctr"/>
        <c:lblOffset val="100"/>
        <c:noMultiLvlLbl val="0"/>
      </c:catAx>
      <c:valAx>
        <c:axId val="394378688"/>
        <c:scaling>
          <c:logBase val="2"/>
          <c:orientation val="minMax"/>
          <c:max val="8388608"/>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394368608"/>
        <c:crosses val="autoZero"/>
        <c:crossBetween val="between"/>
        <c:majorUnit val="4"/>
        <c:dispUnits>
          <c:builtInUnit val="thousand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ysClr val="windowText" lastClr="000000"/>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v>All rings</c:v>
          </c:tx>
          <c:spPr>
            <a:ln w="53975" cap="rnd">
              <a:solidFill>
                <a:srgbClr val="7030A0"/>
              </a:solidFill>
              <a:round/>
            </a:ln>
            <a:effectLst/>
          </c:spPr>
          <c:marker>
            <c:symbol val="circle"/>
            <c:size val="5"/>
            <c:spPr>
              <a:solidFill>
                <a:srgbClr val="7030A0"/>
              </a:solidFill>
              <a:ln w="60325">
                <a:solidFill>
                  <a:srgbClr val="7030A0"/>
                </a:solidFill>
              </a:ln>
              <a:effectLst/>
            </c:spPr>
          </c:marker>
          <c:val>
            <c:numRef>
              <c:f>data3.slides!$C$6:$C$8</c:f>
              <c:numCache>
                <c:formatCode>General</c:formatCode>
                <c:ptCount val="3"/>
                <c:pt idx="0">
                  <c:v>49152</c:v>
                </c:pt>
                <c:pt idx="1">
                  <c:v>1179648</c:v>
                </c:pt>
                <c:pt idx="2">
                  <c:v>6291456</c:v>
                </c:pt>
              </c:numCache>
            </c:numRef>
          </c:val>
          <c:smooth val="0"/>
          <c:extLst>
            <c:ext xmlns:c16="http://schemas.microsoft.com/office/drawing/2014/chart" uri="{C3380CC4-5D6E-409C-BE32-E72D297353CC}">
              <c16:uniqueId val="{00000000-014F-9246-B5B3-35B51FD71DC6}"/>
            </c:ext>
          </c:extLst>
        </c:ser>
        <c:ser>
          <c:idx val="1"/>
          <c:order val="1"/>
          <c:tx>
            <c:v>Ring per core</c:v>
          </c:tx>
          <c:spPr>
            <a:ln w="53975" cap="rnd">
              <a:solidFill>
                <a:schemeClr val="accent6">
                  <a:lumMod val="75000"/>
                </a:schemeClr>
              </a:solidFill>
              <a:round/>
            </a:ln>
            <a:effectLst/>
          </c:spPr>
          <c:marker>
            <c:symbol val="circle"/>
            <c:size val="5"/>
            <c:spPr>
              <a:solidFill>
                <a:schemeClr val="accent6">
                  <a:lumMod val="75000"/>
                </a:schemeClr>
              </a:solidFill>
              <a:ln w="60325">
                <a:solidFill>
                  <a:schemeClr val="accent6">
                    <a:lumMod val="75000"/>
                  </a:schemeClr>
                </a:solidFill>
              </a:ln>
              <a:effectLst/>
            </c:spPr>
          </c:marker>
          <c:val>
            <c:numRef>
              <c:f>data3.slides!$D$6:$D$8</c:f>
              <c:numCache>
                <c:formatCode>General</c:formatCode>
                <c:ptCount val="3"/>
                <c:pt idx="0">
                  <c:v>3072</c:v>
                </c:pt>
                <c:pt idx="1">
                  <c:v>23040</c:v>
                </c:pt>
                <c:pt idx="2">
                  <c:v>344064</c:v>
                </c:pt>
              </c:numCache>
            </c:numRef>
          </c:val>
          <c:smooth val="0"/>
          <c:extLst>
            <c:ext xmlns:c16="http://schemas.microsoft.com/office/drawing/2014/chart" uri="{C3380CC4-5D6E-409C-BE32-E72D297353CC}">
              <c16:uniqueId val="{00000001-014F-9246-B5B3-35B51FD71DC6}"/>
            </c:ext>
          </c:extLst>
        </c:ser>
        <c:ser>
          <c:idx val="0"/>
          <c:order val="2"/>
          <c:tx>
            <c:v>LLC</c:v>
          </c:tx>
          <c:spPr>
            <a:ln w="53975" cap="rnd">
              <a:solidFill>
                <a:schemeClr val="accent1"/>
              </a:solidFill>
              <a:round/>
            </a:ln>
            <a:effectLst/>
          </c:spPr>
          <c:marker>
            <c:symbol val="circle"/>
            <c:size val="5"/>
            <c:spPr>
              <a:solidFill>
                <a:schemeClr val="accent1"/>
              </a:solidFill>
              <a:ln w="60325">
                <a:solidFill>
                  <a:schemeClr val="accent1"/>
                </a:solidFill>
              </a:ln>
              <a:effectLst/>
            </c:spPr>
          </c:marker>
          <c:cat>
            <c:strRef>
              <c:f>data3.slides!$E$6:$E$8</c:f>
              <c:strCache>
                <c:ptCount val="3"/>
                <c:pt idx="0">
                  <c:v>2007
(10 GbE)</c:v>
                </c:pt>
                <c:pt idx="1">
                  <c:v>2014
(40 GbE)</c:v>
                </c:pt>
                <c:pt idx="2">
                  <c:v>2020
(100 GbE)</c:v>
                </c:pt>
              </c:strCache>
            </c:strRef>
          </c:cat>
          <c:val>
            <c:numRef>
              <c:f>data3.slides!$G$2:$G$4</c:f>
              <c:numCache>
                <c:formatCode>General</c:formatCode>
                <c:ptCount val="3"/>
                <c:pt idx="0">
                  <c:v>12288</c:v>
                </c:pt>
                <c:pt idx="1">
                  <c:v>38400</c:v>
                </c:pt>
                <c:pt idx="2">
                  <c:v>78848</c:v>
                </c:pt>
              </c:numCache>
            </c:numRef>
          </c:val>
          <c:smooth val="0"/>
          <c:extLst>
            <c:ext xmlns:c16="http://schemas.microsoft.com/office/drawing/2014/chart" uri="{C3380CC4-5D6E-409C-BE32-E72D297353CC}">
              <c16:uniqueId val="{00000002-014F-9246-B5B3-35B51FD71DC6}"/>
            </c:ext>
          </c:extLst>
        </c:ser>
        <c:dLbls>
          <c:showLegendKey val="0"/>
          <c:showVal val="0"/>
          <c:showCatName val="0"/>
          <c:showSerName val="0"/>
          <c:showPercent val="0"/>
          <c:showBubbleSize val="0"/>
        </c:dLbls>
        <c:marker val="1"/>
        <c:smooth val="0"/>
        <c:axId val="394368608"/>
        <c:axId val="394378688"/>
      </c:lineChart>
      <c:catAx>
        <c:axId val="394368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394378688"/>
        <c:crosses val="autoZero"/>
        <c:auto val="1"/>
        <c:lblAlgn val="ctr"/>
        <c:lblOffset val="100"/>
        <c:noMultiLvlLbl val="0"/>
      </c:catAx>
      <c:valAx>
        <c:axId val="394378688"/>
        <c:scaling>
          <c:logBase val="2"/>
          <c:orientation val="minMax"/>
          <c:min val="2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ysClr val="windowText" lastClr="000000"/>
                </a:solidFill>
                <a:latin typeface="+mn-lt"/>
                <a:ea typeface="+mn-ea"/>
                <a:cs typeface="+mn-cs"/>
              </a:defRPr>
            </a:pPr>
            <a:endParaRPr lang="en-CH"/>
          </a:p>
        </c:txPr>
        <c:crossAx val="394368608"/>
        <c:crosses val="autoZero"/>
        <c:crossBetween val="between"/>
        <c:majorUnit val="4"/>
        <c:dispUnits>
          <c:builtInUnit val="thousands"/>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400">
          <a:solidFill>
            <a:sysClr val="windowText" lastClr="000000"/>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9D87-4F15-B42D-1311AEFB6FD6}"/>
              </c:ext>
            </c:extLst>
          </c:dPt>
          <c:dPt>
            <c:idx val="1"/>
            <c:bubble3D val="0"/>
            <c:spPr>
              <a:noFill/>
              <a:ln w="12700">
                <a:solidFill>
                  <a:schemeClr val="bg1"/>
                </a:solidFill>
              </a:ln>
              <a:effectLst/>
            </c:spPr>
            <c:extLst>
              <c:ext xmlns:c16="http://schemas.microsoft.com/office/drawing/2014/chart" uri="{C3380CC4-5D6E-409C-BE32-E72D297353CC}">
                <c16:uniqueId val="{00000003-9D87-4F15-B42D-1311AEFB6FD6}"/>
              </c:ext>
            </c:extLst>
          </c:dPt>
          <c:dPt>
            <c:idx val="2"/>
            <c:bubble3D val="0"/>
            <c:spPr>
              <a:noFill/>
              <a:ln w="12700">
                <a:solidFill>
                  <a:schemeClr val="bg1"/>
                </a:solidFill>
              </a:ln>
              <a:effectLst/>
            </c:spPr>
            <c:extLst>
              <c:ext xmlns:c16="http://schemas.microsoft.com/office/drawing/2014/chart" uri="{C3380CC4-5D6E-409C-BE32-E72D297353CC}">
                <c16:uniqueId val="{00000005-9D87-4F15-B42D-1311AEFB6FD6}"/>
              </c:ext>
            </c:extLst>
          </c:dPt>
          <c:dPt>
            <c:idx val="3"/>
            <c:bubble3D val="0"/>
            <c:spPr>
              <a:noFill/>
              <a:ln w="76200">
                <a:solidFill>
                  <a:schemeClr val="bg1"/>
                </a:solidFill>
              </a:ln>
              <a:effectLst/>
            </c:spPr>
            <c:extLst>
              <c:ext xmlns:c16="http://schemas.microsoft.com/office/drawing/2014/chart" uri="{C3380CC4-5D6E-409C-BE32-E72D297353CC}">
                <c16:uniqueId val="{00000007-9D87-4F15-B42D-1311AEFB6FD6}"/>
              </c:ext>
            </c:extLst>
          </c:dPt>
          <c:dPt>
            <c:idx val="4"/>
            <c:bubble3D val="0"/>
            <c:spPr>
              <a:noFill/>
              <a:ln w="22225">
                <a:solidFill>
                  <a:schemeClr val="bg1"/>
                </a:solidFill>
              </a:ln>
              <a:effectLst/>
            </c:spPr>
            <c:extLst>
              <c:ext xmlns:c16="http://schemas.microsoft.com/office/drawing/2014/chart" uri="{C3380CC4-5D6E-409C-BE32-E72D297353CC}">
                <c16:uniqueId val="{00000009-9D87-4F15-B42D-1311AEFB6FD6}"/>
              </c:ext>
            </c:extLst>
          </c:dPt>
          <c:dPt>
            <c:idx val="5"/>
            <c:bubble3D val="0"/>
            <c:spPr>
              <a:noFill/>
              <a:ln w="12700">
                <a:solidFill>
                  <a:schemeClr val="bg1"/>
                </a:solidFill>
              </a:ln>
              <a:effectLst/>
            </c:spPr>
            <c:extLst>
              <c:ext xmlns:c16="http://schemas.microsoft.com/office/drawing/2014/chart" uri="{C3380CC4-5D6E-409C-BE32-E72D297353CC}">
                <c16:uniqueId val="{0000000B-9D87-4F15-B42D-1311AEFB6FD6}"/>
              </c:ext>
            </c:extLst>
          </c:dPt>
          <c:dPt>
            <c:idx val="6"/>
            <c:bubble3D val="0"/>
            <c:spPr>
              <a:noFill/>
              <a:ln w="12700">
                <a:solidFill>
                  <a:schemeClr val="bg1"/>
                </a:solidFill>
              </a:ln>
              <a:effectLst/>
            </c:spPr>
            <c:extLst>
              <c:ext xmlns:c16="http://schemas.microsoft.com/office/drawing/2014/chart" uri="{C3380CC4-5D6E-409C-BE32-E72D297353CC}">
                <c16:uniqueId val="{0000000D-9D87-4F15-B42D-1311AEFB6FD6}"/>
              </c:ext>
            </c:extLst>
          </c:dPt>
          <c:dPt>
            <c:idx val="7"/>
            <c:bubble3D val="0"/>
            <c:spPr>
              <a:noFill/>
              <a:ln w="12700">
                <a:solidFill>
                  <a:schemeClr val="bg1"/>
                </a:solidFill>
              </a:ln>
              <a:effectLst/>
            </c:spPr>
            <c:extLst>
              <c:ext xmlns:c16="http://schemas.microsoft.com/office/drawing/2014/chart" uri="{C3380CC4-5D6E-409C-BE32-E72D297353CC}">
                <c16:uniqueId val="{0000000F-9D87-4F15-B42D-1311AEFB6FD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9D87-4F15-B42D-1311AEFB6FD6}"/>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B257-4D92-A4FB-FE066D24B20F}"/>
              </c:ext>
            </c:extLst>
          </c:dPt>
          <c:dPt>
            <c:idx val="1"/>
            <c:bubble3D val="0"/>
            <c:spPr>
              <a:noFill/>
              <a:ln w="12700">
                <a:solidFill>
                  <a:schemeClr val="bg1"/>
                </a:solidFill>
              </a:ln>
              <a:effectLst/>
            </c:spPr>
            <c:extLst>
              <c:ext xmlns:c16="http://schemas.microsoft.com/office/drawing/2014/chart" uri="{C3380CC4-5D6E-409C-BE32-E72D297353CC}">
                <c16:uniqueId val="{00000003-B257-4D92-A4FB-FE066D24B20F}"/>
              </c:ext>
            </c:extLst>
          </c:dPt>
          <c:dPt>
            <c:idx val="2"/>
            <c:bubble3D val="0"/>
            <c:spPr>
              <a:noFill/>
              <a:ln w="12700">
                <a:solidFill>
                  <a:schemeClr val="bg1"/>
                </a:solidFill>
              </a:ln>
              <a:effectLst/>
            </c:spPr>
            <c:extLst>
              <c:ext xmlns:c16="http://schemas.microsoft.com/office/drawing/2014/chart" uri="{C3380CC4-5D6E-409C-BE32-E72D297353CC}">
                <c16:uniqueId val="{00000005-B257-4D92-A4FB-FE066D24B20F}"/>
              </c:ext>
            </c:extLst>
          </c:dPt>
          <c:dPt>
            <c:idx val="3"/>
            <c:bubble3D val="0"/>
            <c:spPr>
              <a:noFill/>
              <a:ln w="12700">
                <a:solidFill>
                  <a:schemeClr val="bg1"/>
                </a:solidFill>
              </a:ln>
              <a:effectLst/>
            </c:spPr>
            <c:extLst>
              <c:ext xmlns:c16="http://schemas.microsoft.com/office/drawing/2014/chart" uri="{C3380CC4-5D6E-409C-BE32-E72D297353CC}">
                <c16:uniqueId val="{00000007-B257-4D92-A4FB-FE066D24B20F}"/>
              </c:ext>
            </c:extLst>
          </c:dPt>
          <c:dPt>
            <c:idx val="4"/>
            <c:bubble3D val="0"/>
            <c:spPr>
              <a:noFill/>
              <a:ln w="73025">
                <a:solidFill>
                  <a:schemeClr val="bg1"/>
                </a:solidFill>
              </a:ln>
              <a:effectLst/>
            </c:spPr>
            <c:extLst>
              <c:ext xmlns:c16="http://schemas.microsoft.com/office/drawing/2014/chart" uri="{C3380CC4-5D6E-409C-BE32-E72D297353CC}">
                <c16:uniqueId val="{00000009-B257-4D92-A4FB-FE066D24B20F}"/>
              </c:ext>
            </c:extLst>
          </c:dPt>
          <c:dPt>
            <c:idx val="5"/>
            <c:bubble3D val="0"/>
            <c:spPr>
              <a:noFill/>
              <a:ln w="12700">
                <a:solidFill>
                  <a:schemeClr val="bg1"/>
                </a:solidFill>
              </a:ln>
              <a:effectLst/>
            </c:spPr>
            <c:extLst>
              <c:ext xmlns:c16="http://schemas.microsoft.com/office/drawing/2014/chart" uri="{C3380CC4-5D6E-409C-BE32-E72D297353CC}">
                <c16:uniqueId val="{0000000B-B257-4D92-A4FB-FE066D24B20F}"/>
              </c:ext>
            </c:extLst>
          </c:dPt>
          <c:dPt>
            <c:idx val="6"/>
            <c:bubble3D val="0"/>
            <c:spPr>
              <a:noFill/>
              <a:ln w="12700">
                <a:solidFill>
                  <a:schemeClr val="bg1"/>
                </a:solidFill>
              </a:ln>
              <a:effectLst/>
            </c:spPr>
            <c:extLst>
              <c:ext xmlns:c16="http://schemas.microsoft.com/office/drawing/2014/chart" uri="{C3380CC4-5D6E-409C-BE32-E72D297353CC}">
                <c16:uniqueId val="{0000000D-B257-4D92-A4FB-FE066D24B20F}"/>
              </c:ext>
            </c:extLst>
          </c:dPt>
          <c:dPt>
            <c:idx val="7"/>
            <c:bubble3D val="0"/>
            <c:spPr>
              <a:noFill/>
              <a:ln w="12700">
                <a:solidFill>
                  <a:schemeClr val="bg1"/>
                </a:solidFill>
              </a:ln>
              <a:effectLst/>
            </c:spPr>
            <c:extLst>
              <c:ext xmlns:c16="http://schemas.microsoft.com/office/drawing/2014/chart" uri="{C3380CC4-5D6E-409C-BE32-E72D297353CC}">
                <c16:uniqueId val="{0000000F-B257-4D92-A4FB-FE066D24B20F}"/>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B257-4D92-A4FB-FE066D24B20F}"/>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explosion val="2"/>
          <c:dPt>
            <c:idx val="0"/>
            <c:bubble3D val="0"/>
            <c:spPr>
              <a:noFill/>
              <a:ln w="12700">
                <a:solidFill>
                  <a:schemeClr val="bg1"/>
                </a:solidFill>
              </a:ln>
              <a:effectLst/>
            </c:spPr>
            <c:extLst>
              <c:ext xmlns:c16="http://schemas.microsoft.com/office/drawing/2014/chart" uri="{C3380CC4-5D6E-409C-BE32-E72D297353CC}">
                <c16:uniqueId val="{00000001-31F1-401A-9E7D-D839B02D16F8}"/>
              </c:ext>
            </c:extLst>
          </c:dPt>
          <c:dPt>
            <c:idx val="1"/>
            <c:bubble3D val="0"/>
            <c:spPr>
              <a:noFill/>
              <a:ln w="12700">
                <a:solidFill>
                  <a:schemeClr val="bg1"/>
                </a:solidFill>
              </a:ln>
              <a:effectLst/>
            </c:spPr>
            <c:extLst>
              <c:ext xmlns:c16="http://schemas.microsoft.com/office/drawing/2014/chart" uri="{C3380CC4-5D6E-409C-BE32-E72D297353CC}">
                <c16:uniqueId val="{00000003-31F1-401A-9E7D-D839B02D16F8}"/>
              </c:ext>
            </c:extLst>
          </c:dPt>
          <c:dPt>
            <c:idx val="2"/>
            <c:bubble3D val="0"/>
            <c:spPr>
              <a:noFill/>
              <a:ln w="12700">
                <a:solidFill>
                  <a:schemeClr val="bg1"/>
                </a:solidFill>
              </a:ln>
              <a:effectLst/>
            </c:spPr>
            <c:extLst>
              <c:ext xmlns:c16="http://schemas.microsoft.com/office/drawing/2014/chart" uri="{C3380CC4-5D6E-409C-BE32-E72D297353CC}">
                <c16:uniqueId val="{00000005-31F1-401A-9E7D-D839B02D16F8}"/>
              </c:ext>
            </c:extLst>
          </c:dPt>
          <c:dPt>
            <c:idx val="3"/>
            <c:bubble3D val="0"/>
            <c:spPr>
              <a:noFill/>
              <a:ln w="12700">
                <a:solidFill>
                  <a:schemeClr val="bg1"/>
                </a:solidFill>
              </a:ln>
              <a:effectLst/>
            </c:spPr>
            <c:extLst>
              <c:ext xmlns:c16="http://schemas.microsoft.com/office/drawing/2014/chart" uri="{C3380CC4-5D6E-409C-BE32-E72D297353CC}">
                <c16:uniqueId val="{00000007-31F1-401A-9E7D-D839B02D16F8}"/>
              </c:ext>
            </c:extLst>
          </c:dPt>
          <c:dPt>
            <c:idx val="4"/>
            <c:bubble3D val="0"/>
            <c:explosion val="4"/>
            <c:spPr>
              <a:noFill/>
              <a:ln w="12700">
                <a:solidFill>
                  <a:schemeClr val="bg1"/>
                </a:solidFill>
              </a:ln>
              <a:effectLst/>
            </c:spPr>
            <c:extLst>
              <c:ext xmlns:c16="http://schemas.microsoft.com/office/drawing/2014/chart" uri="{C3380CC4-5D6E-409C-BE32-E72D297353CC}">
                <c16:uniqueId val="{00000009-31F1-401A-9E7D-D839B02D16F8}"/>
              </c:ext>
            </c:extLst>
          </c:dPt>
          <c:dPt>
            <c:idx val="5"/>
            <c:bubble3D val="0"/>
            <c:spPr>
              <a:noFill/>
              <a:ln w="76200">
                <a:solidFill>
                  <a:schemeClr val="bg1"/>
                </a:solidFill>
              </a:ln>
              <a:effectLst/>
            </c:spPr>
            <c:extLst>
              <c:ext xmlns:c16="http://schemas.microsoft.com/office/drawing/2014/chart" uri="{C3380CC4-5D6E-409C-BE32-E72D297353CC}">
                <c16:uniqueId val="{0000000B-31F1-401A-9E7D-D839B02D16F8}"/>
              </c:ext>
            </c:extLst>
          </c:dPt>
          <c:dPt>
            <c:idx val="6"/>
            <c:bubble3D val="0"/>
            <c:spPr>
              <a:noFill/>
              <a:ln w="12700">
                <a:solidFill>
                  <a:schemeClr val="bg1"/>
                </a:solidFill>
              </a:ln>
              <a:effectLst/>
            </c:spPr>
            <c:extLst>
              <c:ext xmlns:c16="http://schemas.microsoft.com/office/drawing/2014/chart" uri="{C3380CC4-5D6E-409C-BE32-E72D297353CC}">
                <c16:uniqueId val="{0000000D-31F1-401A-9E7D-D839B02D16F8}"/>
              </c:ext>
            </c:extLst>
          </c:dPt>
          <c:dPt>
            <c:idx val="7"/>
            <c:bubble3D val="0"/>
            <c:spPr>
              <a:noFill/>
              <a:ln w="12700">
                <a:solidFill>
                  <a:schemeClr val="bg1"/>
                </a:solidFill>
              </a:ln>
              <a:effectLst/>
            </c:spPr>
            <c:extLst>
              <c:ext xmlns:c16="http://schemas.microsoft.com/office/drawing/2014/chart" uri="{C3380CC4-5D6E-409C-BE32-E72D297353CC}">
                <c16:uniqueId val="{0000000F-31F1-401A-9E7D-D839B02D16F8}"/>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31F1-401A-9E7D-D839B02D16F8}"/>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DD95-491F-B875-0534131A9358}"/>
              </c:ext>
            </c:extLst>
          </c:dPt>
          <c:dPt>
            <c:idx val="1"/>
            <c:bubble3D val="0"/>
            <c:spPr>
              <a:noFill/>
              <a:ln w="12700">
                <a:solidFill>
                  <a:schemeClr val="bg1"/>
                </a:solidFill>
              </a:ln>
              <a:effectLst/>
            </c:spPr>
            <c:extLst>
              <c:ext xmlns:c16="http://schemas.microsoft.com/office/drawing/2014/chart" uri="{C3380CC4-5D6E-409C-BE32-E72D297353CC}">
                <c16:uniqueId val="{00000003-DD95-491F-B875-0534131A9358}"/>
              </c:ext>
            </c:extLst>
          </c:dPt>
          <c:dPt>
            <c:idx val="2"/>
            <c:bubble3D val="0"/>
            <c:spPr>
              <a:noFill/>
              <a:ln w="12700">
                <a:solidFill>
                  <a:schemeClr val="bg1"/>
                </a:solidFill>
              </a:ln>
              <a:effectLst/>
            </c:spPr>
            <c:extLst>
              <c:ext xmlns:c16="http://schemas.microsoft.com/office/drawing/2014/chart" uri="{C3380CC4-5D6E-409C-BE32-E72D297353CC}">
                <c16:uniqueId val="{00000005-DD95-491F-B875-0534131A9358}"/>
              </c:ext>
            </c:extLst>
          </c:dPt>
          <c:dPt>
            <c:idx val="3"/>
            <c:bubble3D val="0"/>
            <c:spPr>
              <a:noFill/>
              <a:ln w="12700">
                <a:solidFill>
                  <a:schemeClr val="bg1"/>
                </a:solidFill>
              </a:ln>
              <a:effectLst/>
            </c:spPr>
            <c:extLst>
              <c:ext xmlns:c16="http://schemas.microsoft.com/office/drawing/2014/chart" uri="{C3380CC4-5D6E-409C-BE32-E72D297353CC}">
                <c16:uniqueId val="{00000007-DD95-491F-B875-0534131A9358}"/>
              </c:ext>
            </c:extLst>
          </c:dPt>
          <c:dPt>
            <c:idx val="4"/>
            <c:bubble3D val="0"/>
            <c:spPr>
              <a:noFill/>
              <a:ln w="73025">
                <a:solidFill>
                  <a:schemeClr val="bg1"/>
                </a:solidFill>
              </a:ln>
              <a:effectLst/>
            </c:spPr>
            <c:extLst>
              <c:ext xmlns:c16="http://schemas.microsoft.com/office/drawing/2014/chart" uri="{C3380CC4-5D6E-409C-BE32-E72D297353CC}">
                <c16:uniqueId val="{00000009-DD95-491F-B875-0534131A9358}"/>
              </c:ext>
            </c:extLst>
          </c:dPt>
          <c:dPt>
            <c:idx val="5"/>
            <c:bubble3D val="0"/>
            <c:spPr>
              <a:noFill/>
              <a:ln w="12700">
                <a:solidFill>
                  <a:schemeClr val="bg1"/>
                </a:solidFill>
              </a:ln>
              <a:effectLst/>
            </c:spPr>
            <c:extLst>
              <c:ext xmlns:c16="http://schemas.microsoft.com/office/drawing/2014/chart" uri="{C3380CC4-5D6E-409C-BE32-E72D297353CC}">
                <c16:uniqueId val="{0000000B-DD95-491F-B875-0534131A9358}"/>
              </c:ext>
            </c:extLst>
          </c:dPt>
          <c:dPt>
            <c:idx val="6"/>
            <c:bubble3D val="0"/>
            <c:spPr>
              <a:noFill/>
              <a:ln w="12700">
                <a:solidFill>
                  <a:schemeClr val="bg1"/>
                </a:solidFill>
              </a:ln>
              <a:effectLst/>
            </c:spPr>
            <c:extLst>
              <c:ext xmlns:c16="http://schemas.microsoft.com/office/drawing/2014/chart" uri="{C3380CC4-5D6E-409C-BE32-E72D297353CC}">
                <c16:uniqueId val="{0000000D-DD95-491F-B875-0534131A9358}"/>
              </c:ext>
            </c:extLst>
          </c:dPt>
          <c:dPt>
            <c:idx val="7"/>
            <c:bubble3D val="0"/>
            <c:spPr>
              <a:noFill/>
              <a:ln w="12700">
                <a:solidFill>
                  <a:schemeClr val="bg1"/>
                </a:solidFill>
              </a:ln>
              <a:effectLst/>
            </c:spPr>
            <c:extLst>
              <c:ext xmlns:c16="http://schemas.microsoft.com/office/drawing/2014/chart" uri="{C3380CC4-5D6E-409C-BE32-E72D297353CC}">
                <c16:uniqueId val="{0000000F-DD95-491F-B875-0534131A9358}"/>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DD95-491F-B875-0534131A9358}"/>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dLbls>
          <c:showLegendKey val="0"/>
          <c:showVal val="0"/>
          <c:showCatName val="0"/>
          <c:showSerName val="0"/>
          <c:showPercent val="0"/>
          <c:showBubbleSize val="0"/>
          <c:showLeaderLines val="0"/>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explosion val="2"/>
          <c:dPt>
            <c:idx val="0"/>
            <c:bubble3D val="0"/>
            <c:spPr>
              <a:noFill/>
              <a:ln w="12700">
                <a:solidFill>
                  <a:schemeClr val="bg1"/>
                </a:solidFill>
              </a:ln>
              <a:effectLst/>
            </c:spPr>
            <c:extLst>
              <c:ext xmlns:c16="http://schemas.microsoft.com/office/drawing/2014/chart" uri="{C3380CC4-5D6E-409C-BE32-E72D297353CC}">
                <c16:uniqueId val="{00000001-0335-EC4F-AE85-E5E8F90B4321}"/>
              </c:ext>
            </c:extLst>
          </c:dPt>
          <c:dPt>
            <c:idx val="1"/>
            <c:bubble3D val="0"/>
            <c:spPr>
              <a:noFill/>
              <a:ln w="12700">
                <a:solidFill>
                  <a:schemeClr val="bg1"/>
                </a:solidFill>
              </a:ln>
              <a:effectLst/>
            </c:spPr>
            <c:extLst>
              <c:ext xmlns:c16="http://schemas.microsoft.com/office/drawing/2014/chart" uri="{C3380CC4-5D6E-409C-BE32-E72D297353CC}">
                <c16:uniqueId val="{00000003-0335-EC4F-AE85-E5E8F90B4321}"/>
              </c:ext>
            </c:extLst>
          </c:dPt>
          <c:dPt>
            <c:idx val="2"/>
            <c:bubble3D val="0"/>
            <c:spPr>
              <a:noFill/>
              <a:ln w="12700">
                <a:solidFill>
                  <a:schemeClr val="bg1"/>
                </a:solidFill>
              </a:ln>
              <a:effectLst/>
            </c:spPr>
            <c:extLst>
              <c:ext xmlns:c16="http://schemas.microsoft.com/office/drawing/2014/chart" uri="{C3380CC4-5D6E-409C-BE32-E72D297353CC}">
                <c16:uniqueId val="{00000005-0335-EC4F-AE85-E5E8F90B4321}"/>
              </c:ext>
            </c:extLst>
          </c:dPt>
          <c:dPt>
            <c:idx val="3"/>
            <c:bubble3D val="0"/>
            <c:spPr>
              <a:noFill/>
              <a:ln w="12700">
                <a:solidFill>
                  <a:schemeClr val="bg1"/>
                </a:solidFill>
              </a:ln>
              <a:effectLst/>
            </c:spPr>
            <c:extLst>
              <c:ext xmlns:c16="http://schemas.microsoft.com/office/drawing/2014/chart" uri="{C3380CC4-5D6E-409C-BE32-E72D297353CC}">
                <c16:uniqueId val="{00000007-0335-EC4F-AE85-E5E8F90B4321}"/>
              </c:ext>
            </c:extLst>
          </c:dPt>
          <c:dPt>
            <c:idx val="4"/>
            <c:bubble3D val="0"/>
            <c:spPr>
              <a:noFill/>
              <a:ln w="12700">
                <a:solidFill>
                  <a:schemeClr val="bg1"/>
                </a:solidFill>
              </a:ln>
              <a:effectLst/>
            </c:spPr>
            <c:extLst>
              <c:ext xmlns:c16="http://schemas.microsoft.com/office/drawing/2014/chart" uri="{C3380CC4-5D6E-409C-BE32-E72D297353CC}">
                <c16:uniqueId val="{00000009-0335-EC4F-AE85-E5E8F90B4321}"/>
              </c:ext>
            </c:extLst>
          </c:dPt>
          <c:dPt>
            <c:idx val="5"/>
            <c:bubble3D val="0"/>
            <c:spPr>
              <a:noFill/>
              <a:ln w="12700">
                <a:solidFill>
                  <a:schemeClr val="bg1"/>
                </a:solidFill>
              </a:ln>
              <a:effectLst/>
            </c:spPr>
            <c:extLst>
              <c:ext xmlns:c16="http://schemas.microsoft.com/office/drawing/2014/chart" uri="{C3380CC4-5D6E-409C-BE32-E72D297353CC}">
                <c16:uniqueId val="{0000000B-0335-EC4F-AE85-E5E8F90B4321}"/>
              </c:ext>
            </c:extLst>
          </c:dPt>
          <c:dPt>
            <c:idx val="6"/>
            <c:bubble3D val="0"/>
            <c:spPr>
              <a:noFill/>
              <a:ln w="76200">
                <a:solidFill>
                  <a:schemeClr val="bg1"/>
                </a:solidFill>
              </a:ln>
              <a:effectLst/>
            </c:spPr>
            <c:extLst>
              <c:ext xmlns:c16="http://schemas.microsoft.com/office/drawing/2014/chart" uri="{C3380CC4-5D6E-409C-BE32-E72D297353CC}">
                <c16:uniqueId val="{0000000D-0335-EC4F-AE85-E5E8F90B4321}"/>
              </c:ext>
            </c:extLst>
          </c:dPt>
          <c:dPt>
            <c:idx val="7"/>
            <c:bubble3D val="0"/>
            <c:spPr>
              <a:noFill/>
              <a:ln w="12700">
                <a:solidFill>
                  <a:schemeClr val="bg1"/>
                </a:solidFill>
              </a:ln>
              <a:effectLst/>
            </c:spPr>
            <c:extLst>
              <c:ext xmlns:c16="http://schemas.microsoft.com/office/drawing/2014/chart" uri="{C3380CC4-5D6E-409C-BE32-E72D297353CC}">
                <c16:uniqueId val="{0000000F-0335-EC4F-AE85-E5E8F90B4321}"/>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0335-EC4F-AE85-E5E8F90B4321}"/>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980508097154336"/>
          <c:y val="3.7307105307783618E-2"/>
          <c:w val="0.68803027718812593"/>
          <c:h val="0.92538578938443272"/>
        </c:manualLayout>
      </c:layout>
      <c:doughnutChart>
        <c:varyColors val="1"/>
        <c:ser>
          <c:idx val="0"/>
          <c:order val="0"/>
          <c:tx>
            <c:strRef>
              <c:f>Sheet1!$B$1</c:f>
              <c:strCache>
                <c:ptCount val="1"/>
                <c:pt idx="0">
                  <c:v>Sales</c:v>
                </c:pt>
              </c:strCache>
            </c:strRef>
          </c:tx>
          <c:spPr>
            <a:noFill/>
            <a:ln w="12700">
              <a:solidFill>
                <a:schemeClr val="bg1"/>
              </a:solidFill>
            </a:ln>
          </c:spPr>
          <c:dPt>
            <c:idx val="0"/>
            <c:bubble3D val="0"/>
            <c:spPr>
              <a:noFill/>
              <a:ln w="12700">
                <a:solidFill>
                  <a:schemeClr val="bg1"/>
                </a:solidFill>
              </a:ln>
              <a:effectLst/>
            </c:spPr>
            <c:extLst>
              <c:ext xmlns:c16="http://schemas.microsoft.com/office/drawing/2014/chart" uri="{C3380CC4-5D6E-409C-BE32-E72D297353CC}">
                <c16:uniqueId val="{00000001-7CBB-E745-BAFF-A319DE7A8EA5}"/>
              </c:ext>
            </c:extLst>
          </c:dPt>
          <c:dPt>
            <c:idx val="1"/>
            <c:bubble3D val="0"/>
            <c:spPr>
              <a:noFill/>
              <a:ln w="12700">
                <a:solidFill>
                  <a:schemeClr val="bg1"/>
                </a:solidFill>
              </a:ln>
              <a:effectLst/>
            </c:spPr>
            <c:extLst>
              <c:ext xmlns:c16="http://schemas.microsoft.com/office/drawing/2014/chart" uri="{C3380CC4-5D6E-409C-BE32-E72D297353CC}">
                <c16:uniqueId val="{00000003-7CBB-E745-BAFF-A319DE7A8EA5}"/>
              </c:ext>
            </c:extLst>
          </c:dPt>
          <c:dPt>
            <c:idx val="2"/>
            <c:bubble3D val="0"/>
            <c:spPr>
              <a:noFill/>
              <a:ln w="12700">
                <a:solidFill>
                  <a:schemeClr val="bg1"/>
                </a:solidFill>
              </a:ln>
              <a:effectLst/>
            </c:spPr>
            <c:extLst>
              <c:ext xmlns:c16="http://schemas.microsoft.com/office/drawing/2014/chart" uri="{C3380CC4-5D6E-409C-BE32-E72D297353CC}">
                <c16:uniqueId val="{00000005-7CBB-E745-BAFF-A319DE7A8EA5}"/>
              </c:ext>
            </c:extLst>
          </c:dPt>
          <c:dPt>
            <c:idx val="3"/>
            <c:bubble3D val="0"/>
            <c:spPr>
              <a:noFill/>
              <a:ln w="12700">
                <a:solidFill>
                  <a:schemeClr val="bg1"/>
                </a:solidFill>
              </a:ln>
              <a:effectLst/>
            </c:spPr>
            <c:extLst>
              <c:ext xmlns:c16="http://schemas.microsoft.com/office/drawing/2014/chart" uri="{C3380CC4-5D6E-409C-BE32-E72D297353CC}">
                <c16:uniqueId val="{00000007-7CBB-E745-BAFF-A319DE7A8EA5}"/>
              </c:ext>
            </c:extLst>
          </c:dPt>
          <c:dPt>
            <c:idx val="4"/>
            <c:bubble3D val="0"/>
            <c:spPr>
              <a:noFill/>
              <a:ln w="12700">
                <a:solidFill>
                  <a:schemeClr val="bg1"/>
                </a:solidFill>
              </a:ln>
              <a:effectLst/>
            </c:spPr>
            <c:extLst>
              <c:ext xmlns:c16="http://schemas.microsoft.com/office/drawing/2014/chart" uri="{C3380CC4-5D6E-409C-BE32-E72D297353CC}">
                <c16:uniqueId val="{00000009-7CBB-E745-BAFF-A319DE7A8EA5}"/>
              </c:ext>
            </c:extLst>
          </c:dPt>
          <c:dPt>
            <c:idx val="5"/>
            <c:bubble3D val="0"/>
            <c:spPr>
              <a:noFill/>
              <a:ln w="12700">
                <a:solidFill>
                  <a:schemeClr val="bg1"/>
                </a:solidFill>
              </a:ln>
              <a:effectLst/>
            </c:spPr>
            <c:extLst>
              <c:ext xmlns:c16="http://schemas.microsoft.com/office/drawing/2014/chart" uri="{C3380CC4-5D6E-409C-BE32-E72D297353CC}">
                <c16:uniqueId val="{0000000B-7CBB-E745-BAFF-A319DE7A8EA5}"/>
              </c:ext>
            </c:extLst>
          </c:dPt>
          <c:dPt>
            <c:idx val="6"/>
            <c:bubble3D val="0"/>
            <c:spPr>
              <a:noFill/>
              <a:ln w="76200">
                <a:solidFill>
                  <a:schemeClr val="bg1"/>
                </a:solidFill>
              </a:ln>
              <a:effectLst/>
            </c:spPr>
            <c:extLst>
              <c:ext xmlns:c16="http://schemas.microsoft.com/office/drawing/2014/chart" uri="{C3380CC4-5D6E-409C-BE32-E72D297353CC}">
                <c16:uniqueId val="{0000000D-7CBB-E745-BAFF-A319DE7A8EA5}"/>
              </c:ext>
            </c:extLst>
          </c:dPt>
          <c:dPt>
            <c:idx val="7"/>
            <c:bubble3D val="0"/>
            <c:spPr>
              <a:noFill/>
              <a:ln w="12700">
                <a:solidFill>
                  <a:schemeClr val="bg1"/>
                </a:solidFill>
              </a:ln>
              <a:effectLst/>
            </c:spPr>
            <c:extLst>
              <c:ext xmlns:c16="http://schemas.microsoft.com/office/drawing/2014/chart" uri="{C3380CC4-5D6E-409C-BE32-E72D297353CC}">
                <c16:uniqueId val="{0000000F-7CBB-E745-BAFF-A319DE7A8EA5}"/>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7CBB-E745-BAFF-A319DE7A8EA5}"/>
            </c:ext>
          </c:extLst>
        </c:ser>
        <c:dLbls>
          <c:showLegendKey val="0"/>
          <c:showVal val="0"/>
          <c:showCatName val="0"/>
          <c:showSerName val="0"/>
          <c:showPercent val="0"/>
          <c:showBubbleSize val="0"/>
          <c:showLeaderLines val="1"/>
        </c:dLbls>
        <c:firstSliceAng val="0"/>
        <c:holeSize val="56"/>
      </c:doughnutChart>
      <c:spPr>
        <a:solidFill>
          <a:srgbClr val="5B9BD5"/>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324715126159335"/>
          <c:y val="0.16016062960523159"/>
          <c:w val="0.68803027718812593"/>
          <c:h val="0.92538578938443272"/>
        </c:manualLayout>
      </c:layout>
      <c:doughnutChart>
        <c:varyColors val="1"/>
        <c:ser>
          <c:idx val="0"/>
          <c:order val="0"/>
          <c:tx>
            <c:strRef>
              <c:f>Sheet1!$B$1</c:f>
              <c:strCache>
                <c:ptCount val="1"/>
                <c:pt idx="0">
                  <c:v>Sales</c:v>
                </c:pt>
              </c:strCache>
            </c:strRef>
          </c:tx>
          <c:spPr>
            <a:noFill/>
            <a:ln w="12700">
              <a:solidFill>
                <a:schemeClr val="tx1"/>
              </a:solidFill>
            </a:ln>
          </c:spPr>
          <c:dPt>
            <c:idx val="0"/>
            <c:bubble3D val="0"/>
            <c:spPr>
              <a:noFill/>
              <a:ln w="12700">
                <a:solidFill>
                  <a:schemeClr val="tx1"/>
                </a:solidFill>
              </a:ln>
              <a:effectLst/>
            </c:spPr>
            <c:extLst>
              <c:ext xmlns:c16="http://schemas.microsoft.com/office/drawing/2014/chart" uri="{C3380CC4-5D6E-409C-BE32-E72D297353CC}">
                <c16:uniqueId val="{00000001-F6BB-6249-A6F9-99B2AC18672D}"/>
              </c:ext>
            </c:extLst>
          </c:dPt>
          <c:dPt>
            <c:idx val="1"/>
            <c:bubble3D val="0"/>
            <c:spPr>
              <a:noFill/>
              <a:ln w="12700">
                <a:solidFill>
                  <a:schemeClr val="tx1"/>
                </a:solidFill>
              </a:ln>
              <a:effectLst/>
            </c:spPr>
            <c:extLst>
              <c:ext xmlns:c16="http://schemas.microsoft.com/office/drawing/2014/chart" uri="{C3380CC4-5D6E-409C-BE32-E72D297353CC}">
                <c16:uniqueId val="{00000003-F6BB-6249-A6F9-99B2AC18672D}"/>
              </c:ext>
            </c:extLst>
          </c:dPt>
          <c:dPt>
            <c:idx val="2"/>
            <c:bubble3D val="0"/>
            <c:spPr>
              <a:noFill/>
              <a:ln w="12700">
                <a:solidFill>
                  <a:schemeClr val="tx1"/>
                </a:solidFill>
              </a:ln>
              <a:effectLst/>
            </c:spPr>
            <c:extLst>
              <c:ext xmlns:c16="http://schemas.microsoft.com/office/drawing/2014/chart" uri="{C3380CC4-5D6E-409C-BE32-E72D297353CC}">
                <c16:uniqueId val="{00000005-F6BB-6249-A6F9-99B2AC18672D}"/>
              </c:ext>
            </c:extLst>
          </c:dPt>
          <c:dPt>
            <c:idx val="3"/>
            <c:bubble3D val="0"/>
            <c:spPr>
              <a:noFill/>
              <a:ln w="12700">
                <a:solidFill>
                  <a:schemeClr val="tx1"/>
                </a:solidFill>
              </a:ln>
              <a:effectLst/>
            </c:spPr>
            <c:extLst>
              <c:ext xmlns:c16="http://schemas.microsoft.com/office/drawing/2014/chart" uri="{C3380CC4-5D6E-409C-BE32-E72D297353CC}">
                <c16:uniqueId val="{00000007-F6BB-6249-A6F9-99B2AC18672D}"/>
              </c:ext>
            </c:extLst>
          </c:dPt>
          <c:dPt>
            <c:idx val="4"/>
            <c:bubble3D val="0"/>
            <c:spPr>
              <a:noFill/>
              <a:ln w="12700">
                <a:solidFill>
                  <a:schemeClr val="tx1"/>
                </a:solidFill>
              </a:ln>
              <a:effectLst/>
            </c:spPr>
            <c:extLst>
              <c:ext xmlns:c16="http://schemas.microsoft.com/office/drawing/2014/chart" uri="{C3380CC4-5D6E-409C-BE32-E72D297353CC}">
                <c16:uniqueId val="{00000009-F6BB-6249-A6F9-99B2AC18672D}"/>
              </c:ext>
            </c:extLst>
          </c:dPt>
          <c:dPt>
            <c:idx val="5"/>
            <c:bubble3D val="0"/>
            <c:spPr>
              <a:noFill/>
              <a:ln w="12700">
                <a:solidFill>
                  <a:schemeClr val="tx1"/>
                </a:solidFill>
              </a:ln>
              <a:effectLst/>
            </c:spPr>
            <c:extLst>
              <c:ext xmlns:c16="http://schemas.microsoft.com/office/drawing/2014/chart" uri="{C3380CC4-5D6E-409C-BE32-E72D297353CC}">
                <c16:uniqueId val="{0000000B-F6BB-6249-A6F9-99B2AC18672D}"/>
              </c:ext>
            </c:extLst>
          </c:dPt>
          <c:dPt>
            <c:idx val="6"/>
            <c:bubble3D val="0"/>
            <c:spPr>
              <a:noFill/>
              <a:ln w="38100">
                <a:solidFill>
                  <a:schemeClr val="tx1"/>
                </a:solidFill>
              </a:ln>
              <a:effectLst/>
            </c:spPr>
            <c:extLst>
              <c:ext xmlns:c16="http://schemas.microsoft.com/office/drawing/2014/chart" uri="{C3380CC4-5D6E-409C-BE32-E72D297353CC}">
                <c16:uniqueId val="{0000000D-F6BB-6249-A6F9-99B2AC18672D}"/>
              </c:ext>
            </c:extLst>
          </c:dPt>
          <c:dPt>
            <c:idx val="7"/>
            <c:bubble3D val="0"/>
            <c:spPr>
              <a:noFill/>
              <a:ln w="12700">
                <a:solidFill>
                  <a:schemeClr val="tx1"/>
                </a:solidFill>
              </a:ln>
              <a:effectLst/>
            </c:spPr>
            <c:extLst>
              <c:ext xmlns:c16="http://schemas.microsoft.com/office/drawing/2014/chart" uri="{C3380CC4-5D6E-409C-BE32-E72D297353CC}">
                <c16:uniqueId val="{0000000F-F6BB-6249-A6F9-99B2AC18672D}"/>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F6BB-6249-A6F9-99B2AC18672D}"/>
            </c:ext>
          </c:extLst>
        </c:ser>
        <c:dLbls>
          <c:showLegendKey val="0"/>
          <c:showVal val="0"/>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324715126159335"/>
          <c:y val="0.16016062960523159"/>
          <c:w val="0.68803027718812593"/>
          <c:h val="0.92538578938443272"/>
        </c:manualLayout>
      </c:layout>
      <c:doughnutChart>
        <c:varyColors val="1"/>
        <c:ser>
          <c:idx val="0"/>
          <c:order val="0"/>
          <c:tx>
            <c:strRef>
              <c:f>Sheet1!$B$1</c:f>
              <c:strCache>
                <c:ptCount val="1"/>
                <c:pt idx="0">
                  <c:v>Sales</c:v>
                </c:pt>
              </c:strCache>
            </c:strRef>
          </c:tx>
          <c:spPr>
            <a:noFill/>
            <a:ln w="12700">
              <a:solidFill>
                <a:schemeClr val="tx1"/>
              </a:solidFill>
            </a:ln>
          </c:spPr>
          <c:dPt>
            <c:idx val="0"/>
            <c:bubble3D val="0"/>
            <c:spPr>
              <a:noFill/>
              <a:ln w="12700">
                <a:solidFill>
                  <a:schemeClr val="tx1"/>
                </a:solidFill>
              </a:ln>
              <a:effectLst/>
            </c:spPr>
            <c:extLst>
              <c:ext xmlns:c16="http://schemas.microsoft.com/office/drawing/2014/chart" uri="{C3380CC4-5D6E-409C-BE32-E72D297353CC}">
                <c16:uniqueId val="{00000001-83C0-DB40-853A-EECF36D7B34F}"/>
              </c:ext>
            </c:extLst>
          </c:dPt>
          <c:dPt>
            <c:idx val="1"/>
            <c:bubble3D val="0"/>
            <c:spPr>
              <a:noFill/>
              <a:ln w="12700">
                <a:solidFill>
                  <a:schemeClr val="tx1"/>
                </a:solidFill>
              </a:ln>
              <a:effectLst/>
            </c:spPr>
            <c:extLst>
              <c:ext xmlns:c16="http://schemas.microsoft.com/office/drawing/2014/chart" uri="{C3380CC4-5D6E-409C-BE32-E72D297353CC}">
                <c16:uniqueId val="{00000003-83C0-DB40-853A-EECF36D7B34F}"/>
              </c:ext>
            </c:extLst>
          </c:dPt>
          <c:dPt>
            <c:idx val="2"/>
            <c:bubble3D val="0"/>
            <c:spPr>
              <a:noFill/>
              <a:ln w="12700">
                <a:solidFill>
                  <a:schemeClr val="tx1"/>
                </a:solidFill>
              </a:ln>
              <a:effectLst/>
            </c:spPr>
            <c:extLst>
              <c:ext xmlns:c16="http://schemas.microsoft.com/office/drawing/2014/chart" uri="{C3380CC4-5D6E-409C-BE32-E72D297353CC}">
                <c16:uniqueId val="{00000005-83C0-DB40-853A-EECF36D7B34F}"/>
              </c:ext>
            </c:extLst>
          </c:dPt>
          <c:dPt>
            <c:idx val="3"/>
            <c:bubble3D val="0"/>
            <c:spPr>
              <a:noFill/>
              <a:ln w="12700">
                <a:solidFill>
                  <a:schemeClr val="tx1"/>
                </a:solidFill>
              </a:ln>
              <a:effectLst/>
            </c:spPr>
            <c:extLst>
              <c:ext xmlns:c16="http://schemas.microsoft.com/office/drawing/2014/chart" uri="{C3380CC4-5D6E-409C-BE32-E72D297353CC}">
                <c16:uniqueId val="{00000007-83C0-DB40-853A-EECF36D7B34F}"/>
              </c:ext>
            </c:extLst>
          </c:dPt>
          <c:dPt>
            <c:idx val="4"/>
            <c:bubble3D val="0"/>
            <c:spPr>
              <a:noFill/>
              <a:ln w="12700">
                <a:solidFill>
                  <a:schemeClr val="tx1"/>
                </a:solidFill>
              </a:ln>
              <a:effectLst/>
            </c:spPr>
            <c:extLst>
              <c:ext xmlns:c16="http://schemas.microsoft.com/office/drawing/2014/chart" uri="{C3380CC4-5D6E-409C-BE32-E72D297353CC}">
                <c16:uniqueId val="{00000009-83C0-DB40-853A-EECF36D7B34F}"/>
              </c:ext>
            </c:extLst>
          </c:dPt>
          <c:dPt>
            <c:idx val="5"/>
            <c:bubble3D val="0"/>
            <c:spPr>
              <a:noFill/>
              <a:ln w="12700">
                <a:solidFill>
                  <a:schemeClr val="tx1"/>
                </a:solidFill>
              </a:ln>
              <a:effectLst/>
            </c:spPr>
            <c:extLst>
              <c:ext xmlns:c16="http://schemas.microsoft.com/office/drawing/2014/chart" uri="{C3380CC4-5D6E-409C-BE32-E72D297353CC}">
                <c16:uniqueId val="{0000000B-83C0-DB40-853A-EECF36D7B34F}"/>
              </c:ext>
            </c:extLst>
          </c:dPt>
          <c:dPt>
            <c:idx val="6"/>
            <c:bubble3D val="0"/>
            <c:spPr>
              <a:noFill/>
              <a:ln w="38100">
                <a:solidFill>
                  <a:schemeClr val="tx1"/>
                </a:solidFill>
              </a:ln>
              <a:effectLst/>
            </c:spPr>
            <c:extLst>
              <c:ext xmlns:c16="http://schemas.microsoft.com/office/drawing/2014/chart" uri="{C3380CC4-5D6E-409C-BE32-E72D297353CC}">
                <c16:uniqueId val="{0000000D-83C0-DB40-853A-EECF36D7B34F}"/>
              </c:ext>
            </c:extLst>
          </c:dPt>
          <c:dPt>
            <c:idx val="7"/>
            <c:bubble3D val="0"/>
            <c:spPr>
              <a:noFill/>
              <a:ln w="12700">
                <a:solidFill>
                  <a:schemeClr val="tx1"/>
                </a:solidFill>
              </a:ln>
              <a:effectLst/>
            </c:spPr>
            <c:extLst>
              <c:ext xmlns:c16="http://schemas.microsoft.com/office/drawing/2014/chart" uri="{C3380CC4-5D6E-409C-BE32-E72D297353CC}">
                <c16:uniqueId val="{0000000F-83C0-DB40-853A-EECF36D7B34F}"/>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83C0-DB40-853A-EECF36D7B34F}"/>
            </c:ext>
          </c:extLst>
        </c:ser>
        <c:dLbls>
          <c:showLegendKey val="0"/>
          <c:showVal val="0"/>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324715126159335"/>
          <c:y val="0.16016062960523159"/>
          <c:w val="0.68803027718812593"/>
          <c:h val="0.92538578938443272"/>
        </c:manualLayout>
      </c:layout>
      <c:doughnutChart>
        <c:varyColors val="1"/>
        <c:ser>
          <c:idx val="0"/>
          <c:order val="0"/>
          <c:tx>
            <c:strRef>
              <c:f>Sheet1!$B$1</c:f>
              <c:strCache>
                <c:ptCount val="1"/>
                <c:pt idx="0">
                  <c:v>Sales</c:v>
                </c:pt>
              </c:strCache>
            </c:strRef>
          </c:tx>
          <c:spPr>
            <a:noFill/>
            <a:ln w="12700">
              <a:solidFill>
                <a:schemeClr val="tx1"/>
              </a:solidFill>
            </a:ln>
          </c:spPr>
          <c:dPt>
            <c:idx val="0"/>
            <c:bubble3D val="0"/>
            <c:spPr>
              <a:noFill/>
              <a:ln w="12700">
                <a:solidFill>
                  <a:schemeClr val="tx1"/>
                </a:solidFill>
              </a:ln>
              <a:effectLst/>
            </c:spPr>
            <c:extLst>
              <c:ext xmlns:c16="http://schemas.microsoft.com/office/drawing/2014/chart" uri="{C3380CC4-5D6E-409C-BE32-E72D297353CC}">
                <c16:uniqueId val="{00000001-F095-1B46-8BB5-318D5E1B6455}"/>
              </c:ext>
            </c:extLst>
          </c:dPt>
          <c:dPt>
            <c:idx val="1"/>
            <c:bubble3D val="0"/>
            <c:spPr>
              <a:noFill/>
              <a:ln w="12700">
                <a:solidFill>
                  <a:schemeClr val="tx1"/>
                </a:solidFill>
              </a:ln>
              <a:effectLst/>
            </c:spPr>
            <c:extLst>
              <c:ext xmlns:c16="http://schemas.microsoft.com/office/drawing/2014/chart" uri="{C3380CC4-5D6E-409C-BE32-E72D297353CC}">
                <c16:uniqueId val="{00000003-F095-1B46-8BB5-318D5E1B6455}"/>
              </c:ext>
            </c:extLst>
          </c:dPt>
          <c:dPt>
            <c:idx val="2"/>
            <c:bubble3D val="0"/>
            <c:spPr>
              <a:noFill/>
              <a:ln w="12700">
                <a:solidFill>
                  <a:schemeClr val="tx1"/>
                </a:solidFill>
              </a:ln>
              <a:effectLst/>
            </c:spPr>
            <c:extLst>
              <c:ext xmlns:c16="http://schemas.microsoft.com/office/drawing/2014/chart" uri="{C3380CC4-5D6E-409C-BE32-E72D297353CC}">
                <c16:uniqueId val="{00000005-F095-1B46-8BB5-318D5E1B6455}"/>
              </c:ext>
            </c:extLst>
          </c:dPt>
          <c:dPt>
            <c:idx val="3"/>
            <c:bubble3D val="0"/>
            <c:spPr>
              <a:noFill/>
              <a:ln w="12700">
                <a:solidFill>
                  <a:schemeClr val="tx1"/>
                </a:solidFill>
              </a:ln>
              <a:effectLst/>
            </c:spPr>
            <c:extLst>
              <c:ext xmlns:c16="http://schemas.microsoft.com/office/drawing/2014/chart" uri="{C3380CC4-5D6E-409C-BE32-E72D297353CC}">
                <c16:uniqueId val="{00000007-F095-1B46-8BB5-318D5E1B6455}"/>
              </c:ext>
            </c:extLst>
          </c:dPt>
          <c:dPt>
            <c:idx val="4"/>
            <c:bubble3D val="0"/>
            <c:spPr>
              <a:noFill/>
              <a:ln w="12700">
                <a:solidFill>
                  <a:schemeClr val="tx1"/>
                </a:solidFill>
              </a:ln>
              <a:effectLst/>
            </c:spPr>
            <c:extLst>
              <c:ext xmlns:c16="http://schemas.microsoft.com/office/drawing/2014/chart" uri="{C3380CC4-5D6E-409C-BE32-E72D297353CC}">
                <c16:uniqueId val="{00000009-F095-1B46-8BB5-318D5E1B6455}"/>
              </c:ext>
            </c:extLst>
          </c:dPt>
          <c:dPt>
            <c:idx val="5"/>
            <c:bubble3D val="0"/>
            <c:spPr>
              <a:noFill/>
              <a:ln w="12700">
                <a:solidFill>
                  <a:schemeClr val="tx1"/>
                </a:solidFill>
              </a:ln>
              <a:effectLst/>
            </c:spPr>
            <c:extLst>
              <c:ext xmlns:c16="http://schemas.microsoft.com/office/drawing/2014/chart" uri="{C3380CC4-5D6E-409C-BE32-E72D297353CC}">
                <c16:uniqueId val="{0000000B-F095-1B46-8BB5-318D5E1B6455}"/>
              </c:ext>
            </c:extLst>
          </c:dPt>
          <c:dPt>
            <c:idx val="6"/>
            <c:bubble3D val="0"/>
            <c:spPr>
              <a:noFill/>
              <a:ln w="38100">
                <a:solidFill>
                  <a:schemeClr val="tx1"/>
                </a:solidFill>
              </a:ln>
              <a:effectLst/>
            </c:spPr>
            <c:extLst>
              <c:ext xmlns:c16="http://schemas.microsoft.com/office/drawing/2014/chart" uri="{C3380CC4-5D6E-409C-BE32-E72D297353CC}">
                <c16:uniqueId val="{0000000D-F095-1B46-8BB5-318D5E1B6455}"/>
              </c:ext>
            </c:extLst>
          </c:dPt>
          <c:dPt>
            <c:idx val="7"/>
            <c:bubble3D val="0"/>
            <c:spPr>
              <a:noFill/>
              <a:ln w="12700">
                <a:solidFill>
                  <a:schemeClr val="tx1"/>
                </a:solidFill>
              </a:ln>
              <a:effectLst/>
            </c:spPr>
            <c:extLst>
              <c:ext xmlns:c16="http://schemas.microsoft.com/office/drawing/2014/chart" uri="{C3380CC4-5D6E-409C-BE32-E72D297353CC}">
                <c16:uniqueId val="{0000000F-F095-1B46-8BB5-318D5E1B6455}"/>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F095-1B46-8BB5-318D5E1B6455}"/>
            </c:ext>
          </c:extLst>
        </c:ser>
        <c:dLbls>
          <c:showLegendKey val="0"/>
          <c:showVal val="0"/>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324715126159335"/>
          <c:y val="0.16016062960523159"/>
          <c:w val="0.68803027718812593"/>
          <c:h val="0.92538578938443272"/>
        </c:manualLayout>
      </c:layout>
      <c:doughnutChart>
        <c:varyColors val="1"/>
        <c:ser>
          <c:idx val="0"/>
          <c:order val="0"/>
          <c:tx>
            <c:strRef>
              <c:f>Sheet1!$B$1</c:f>
              <c:strCache>
                <c:ptCount val="1"/>
                <c:pt idx="0">
                  <c:v>Sales</c:v>
                </c:pt>
              </c:strCache>
            </c:strRef>
          </c:tx>
          <c:spPr>
            <a:noFill/>
            <a:ln w="12700">
              <a:solidFill>
                <a:schemeClr val="tx1"/>
              </a:solidFill>
            </a:ln>
          </c:spPr>
          <c:dPt>
            <c:idx val="0"/>
            <c:bubble3D val="0"/>
            <c:spPr>
              <a:noFill/>
              <a:ln w="12700">
                <a:solidFill>
                  <a:schemeClr val="tx1"/>
                </a:solidFill>
              </a:ln>
              <a:effectLst/>
            </c:spPr>
            <c:extLst>
              <c:ext xmlns:c16="http://schemas.microsoft.com/office/drawing/2014/chart" uri="{C3380CC4-5D6E-409C-BE32-E72D297353CC}">
                <c16:uniqueId val="{00000001-4260-EA41-A087-4A8F7DFBCB7C}"/>
              </c:ext>
            </c:extLst>
          </c:dPt>
          <c:dPt>
            <c:idx val="1"/>
            <c:bubble3D val="0"/>
            <c:spPr>
              <a:noFill/>
              <a:ln w="12700">
                <a:solidFill>
                  <a:schemeClr val="tx1"/>
                </a:solidFill>
              </a:ln>
              <a:effectLst/>
            </c:spPr>
            <c:extLst>
              <c:ext xmlns:c16="http://schemas.microsoft.com/office/drawing/2014/chart" uri="{C3380CC4-5D6E-409C-BE32-E72D297353CC}">
                <c16:uniqueId val="{00000003-4260-EA41-A087-4A8F7DFBCB7C}"/>
              </c:ext>
            </c:extLst>
          </c:dPt>
          <c:dPt>
            <c:idx val="2"/>
            <c:bubble3D val="0"/>
            <c:spPr>
              <a:noFill/>
              <a:ln w="12700">
                <a:solidFill>
                  <a:schemeClr val="tx1"/>
                </a:solidFill>
              </a:ln>
              <a:effectLst/>
            </c:spPr>
            <c:extLst>
              <c:ext xmlns:c16="http://schemas.microsoft.com/office/drawing/2014/chart" uri="{C3380CC4-5D6E-409C-BE32-E72D297353CC}">
                <c16:uniqueId val="{00000005-4260-EA41-A087-4A8F7DFBCB7C}"/>
              </c:ext>
            </c:extLst>
          </c:dPt>
          <c:dPt>
            <c:idx val="3"/>
            <c:bubble3D val="0"/>
            <c:spPr>
              <a:noFill/>
              <a:ln w="12700">
                <a:solidFill>
                  <a:schemeClr val="tx1"/>
                </a:solidFill>
              </a:ln>
              <a:effectLst/>
            </c:spPr>
            <c:extLst>
              <c:ext xmlns:c16="http://schemas.microsoft.com/office/drawing/2014/chart" uri="{C3380CC4-5D6E-409C-BE32-E72D297353CC}">
                <c16:uniqueId val="{00000007-4260-EA41-A087-4A8F7DFBCB7C}"/>
              </c:ext>
            </c:extLst>
          </c:dPt>
          <c:dPt>
            <c:idx val="4"/>
            <c:bubble3D val="0"/>
            <c:spPr>
              <a:noFill/>
              <a:ln w="12700">
                <a:solidFill>
                  <a:schemeClr val="tx1"/>
                </a:solidFill>
              </a:ln>
              <a:effectLst/>
            </c:spPr>
            <c:extLst>
              <c:ext xmlns:c16="http://schemas.microsoft.com/office/drawing/2014/chart" uri="{C3380CC4-5D6E-409C-BE32-E72D297353CC}">
                <c16:uniqueId val="{00000009-4260-EA41-A087-4A8F7DFBCB7C}"/>
              </c:ext>
            </c:extLst>
          </c:dPt>
          <c:dPt>
            <c:idx val="5"/>
            <c:bubble3D val="0"/>
            <c:spPr>
              <a:noFill/>
              <a:ln w="12700">
                <a:solidFill>
                  <a:schemeClr val="tx1"/>
                </a:solidFill>
              </a:ln>
              <a:effectLst/>
            </c:spPr>
            <c:extLst>
              <c:ext xmlns:c16="http://schemas.microsoft.com/office/drawing/2014/chart" uri="{C3380CC4-5D6E-409C-BE32-E72D297353CC}">
                <c16:uniqueId val="{0000000B-4260-EA41-A087-4A8F7DFBCB7C}"/>
              </c:ext>
            </c:extLst>
          </c:dPt>
          <c:dPt>
            <c:idx val="6"/>
            <c:bubble3D val="0"/>
            <c:spPr>
              <a:noFill/>
              <a:ln w="38100">
                <a:solidFill>
                  <a:schemeClr val="tx1"/>
                </a:solidFill>
              </a:ln>
              <a:effectLst/>
            </c:spPr>
            <c:extLst>
              <c:ext xmlns:c16="http://schemas.microsoft.com/office/drawing/2014/chart" uri="{C3380CC4-5D6E-409C-BE32-E72D297353CC}">
                <c16:uniqueId val="{0000000D-4260-EA41-A087-4A8F7DFBCB7C}"/>
              </c:ext>
            </c:extLst>
          </c:dPt>
          <c:dPt>
            <c:idx val="7"/>
            <c:bubble3D val="0"/>
            <c:spPr>
              <a:noFill/>
              <a:ln w="12700">
                <a:solidFill>
                  <a:schemeClr val="tx1"/>
                </a:solidFill>
              </a:ln>
              <a:effectLst/>
            </c:spPr>
            <c:extLst>
              <c:ext xmlns:c16="http://schemas.microsoft.com/office/drawing/2014/chart" uri="{C3380CC4-5D6E-409C-BE32-E72D297353CC}">
                <c16:uniqueId val="{0000000F-4260-EA41-A087-4A8F7DFBCB7C}"/>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4260-EA41-A087-4A8F7DFBCB7C}"/>
            </c:ext>
          </c:extLst>
        </c:ser>
        <c:dLbls>
          <c:showLegendKey val="0"/>
          <c:showVal val="0"/>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324715126159335"/>
          <c:y val="0.16016062960523159"/>
          <c:w val="0.68803027718812593"/>
          <c:h val="0.92538578938443272"/>
        </c:manualLayout>
      </c:layout>
      <c:doughnutChart>
        <c:varyColors val="1"/>
        <c:ser>
          <c:idx val="0"/>
          <c:order val="0"/>
          <c:tx>
            <c:strRef>
              <c:f>Sheet1!$B$1</c:f>
              <c:strCache>
                <c:ptCount val="1"/>
                <c:pt idx="0">
                  <c:v>Sales</c:v>
                </c:pt>
              </c:strCache>
            </c:strRef>
          </c:tx>
          <c:spPr>
            <a:noFill/>
            <a:ln w="12700">
              <a:solidFill>
                <a:schemeClr val="tx1"/>
              </a:solidFill>
            </a:ln>
          </c:spPr>
          <c:dPt>
            <c:idx val="0"/>
            <c:bubble3D val="0"/>
            <c:spPr>
              <a:noFill/>
              <a:ln w="12700">
                <a:solidFill>
                  <a:schemeClr val="tx1"/>
                </a:solidFill>
              </a:ln>
              <a:effectLst/>
            </c:spPr>
            <c:extLst>
              <c:ext xmlns:c16="http://schemas.microsoft.com/office/drawing/2014/chart" uri="{C3380CC4-5D6E-409C-BE32-E72D297353CC}">
                <c16:uniqueId val="{00000001-8CBD-F74F-BE96-D85C9B448281}"/>
              </c:ext>
            </c:extLst>
          </c:dPt>
          <c:dPt>
            <c:idx val="1"/>
            <c:bubble3D val="0"/>
            <c:spPr>
              <a:noFill/>
              <a:ln w="12700">
                <a:solidFill>
                  <a:schemeClr val="tx1"/>
                </a:solidFill>
              </a:ln>
              <a:effectLst/>
            </c:spPr>
            <c:extLst>
              <c:ext xmlns:c16="http://schemas.microsoft.com/office/drawing/2014/chart" uri="{C3380CC4-5D6E-409C-BE32-E72D297353CC}">
                <c16:uniqueId val="{00000003-8CBD-F74F-BE96-D85C9B448281}"/>
              </c:ext>
            </c:extLst>
          </c:dPt>
          <c:dPt>
            <c:idx val="2"/>
            <c:bubble3D val="0"/>
            <c:spPr>
              <a:noFill/>
              <a:ln w="12700">
                <a:solidFill>
                  <a:schemeClr val="tx1"/>
                </a:solidFill>
              </a:ln>
              <a:effectLst/>
            </c:spPr>
            <c:extLst>
              <c:ext xmlns:c16="http://schemas.microsoft.com/office/drawing/2014/chart" uri="{C3380CC4-5D6E-409C-BE32-E72D297353CC}">
                <c16:uniqueId val="{00000005-8CBD-F74F-BE96-D85C9B448281}"/>
              </c:ext>
            </c:extLst>
          </c:dPt>
          <c:dPt>
            <c:idx val="3"/>
            <c:bubble3D val="0"/>
            <c:spPr>
              <a:noFill/>
              <a:ln w="12700">
                <a:solidFill>
                  <a:schemeClr val="tx1"/>
                </a:solidFill>
              </a:ln>
              <a:effectLst/>
            </c:spPr>
            <c:extLst>
              <c:ext xmlns:c16="http://schemas.microsoft.com/office/drawing/2014/chart" uri="{C3380CC4-5D6E-409C-BE32-E72D297353CC}">
                <c16:uniqueId val="{00000007-8CBD-F74F-BE96-D85C9B448281}"/>
              </c:ext>
            </c:extLst>
          </c:dPt>
          <c:dPt>
            <c:idx val="4"/>
            <c:bubble3D val="0"/>
            <c:spPr>
              <a:noFill/>
              <a:ln w="12700">
                <a:solidFill>
                  <a:schemeClr val="tx1"/>
                </a:solidFill>
              </a:ln>
              <a:effectLst/>
            </c:spPr>
            <c:extLst>
              <c:ext xmlns:c16="http://schemas.microsoft.com/office/drawing/2014/chart" uri="{C3380CC4-5D6E-409C-BE32-E72D297353CC}">
                <c16:uniqueId val="{00000009-8CBD-F74F-BE96-D85C9B448281}"/>
              </c:ext>
            </c:extLst>
          </c:dPt>
          <c:dPt>
            <c:idx val="5"/>
            <c:bubble3D val="0"/>
            <c:spPr>
              <a:noFill/>
              <a:ln w="12700">
                <a:solidFill>
                  <a:schemeClr val="tx1"/>
                </a:solidFill>
              </a:ln>
              <a:effectLst/>
            </c:spPr>
            <c:extLst>
              <c:ext xmlns:c16="http://schemas.microsoft.com/office/drawing/2014/chart" uri="{C3380CC4-5D6E-409C-BE32-E72D297353CC}">
                <c16:uniqueId val="{0000000B-8CBD-F74F-BE96-D85C9B448281}"/>
              </c:ext>
            </c:extLst>
          </c:dPt>
          <c:dPt>
            <c:idx val="6"/>
            <c:bubble3D val="0"/>
            <c:spPr>
              <a:noFill/>
              <a:ln w="38100">
                <a:solidFill>
                  <a:schemeClr val="tx1"/>
                </a:solidFill>
              </a:ln>
              <a:effectLst/>
            </c:spPr>
            <c:extLst>
              <c:ext xmlns:c16="http://schemas.microsoft.com/office/drawing/2014/chart" uri="{C3380CC4-5D6E-409C-BE32-E72D297353CC}">
                <c16:uniqueId val="{0000000D-8CBD-F74F-BE96-D85C9B448281}"/>
              </c:ext>
            </c:extLst>
          </c:dPt>
          <c:dPt>
            <c:idx val="7"/>
            <c:bubble3D val="0"/>
            <c:spPr>
              <a:noFill/>
              <a:ln w="12700">
                <a:solidFill>
                  <a:schemeClr val="tx1"/>
                </a:solidFill>
              </a:ln>
              <a:effectLst/>
            </c:spPr>
            <c:extLst>
              <c:ext xmlns:c16="http://schemas.microsoft.com/office/drawing/2014/chart" uri="{C3380CC4-5D6E-409C-BE32-E72D297353CC}">
                <c16:uniqueId val="{0000000F-8CBD-F74F-BE96-D85C9B448281}"/>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8CBD-F74F-BE96-D85C9B448281}"/>
            </c:ext>
          </c:extLst>
        </c:ser>
        <c:dLbls>
          <c:showLegendKey val="0"/>
          <c:showVal val="0"/>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324715126159335"/>
          <c:y val="0.16016062960523159"/>
          <c:w val="0.68803027718812593"/>
          <c:h val="0.92538578938443272"/>
        </c:manualLayout>
      </c:layout>
      <c:doughnutChart>
        <c:varyColors val="1"/>
        <c:ser>
          <c:idx val="0"/>
          <c:order val="0"/>
          <c:tx>
            <c:strRef>
              <c:f>Sheet1!$B$1</c:f>
              <c:strCache>
                <c:ptCount val="1"/>
                <c:pt idx="0">
                  <c:v>Sales</c:v>
                </c:pt>
              </c:strCache>
            </c:strRef>
          </c:tx>
          <c:spPr>
            <a:noFill/>
            <a:ln w="12700">
              <a:solidFill>
                <a:schemeClr val="tx1"/>
              </a:solidFill>
            </a:ln>
          </c:spPr>
          <c:dPt>
            <c:idx val="0"/>
            <c:bubble3D val="0"/>
            <c:spPr>
              <a:noFill/>
              <a:ln w="12700">
                <a:solidFill>
                  <a:schemeClr val="tx1"/>
                </a:solidFill>
              </a:ln>
              <a:effectLst/>
            </c:spPr>
            <c:extLst>
              <c:ext xmlns:c16="http://schemas.microsoft.com/office/drawing/2014/chart" uri="{C3380CC4-5D6E-409C-BE32-E72D297353CC}">
                <c16:uniqueId val="{00000001-C852-4548-BF61-79F9F9529F45}"/>
              </c:ext>
            </c:extLst>
          </c:dPt>
          <c:dPt>
            <c:idx val="1"/>
            <c:bubble3D val="0"/>
            <c:spPr>
              <a:noFill/>
              <a:ln w="12700">
                <a:solidFill>
                  <a:schemeClr val="tx1"/>
                </a:solidFill>
              </a:ln>
              <a:effectLst/>
            </c:spPr>
            <c:extLst>
              <c:ext xmlns:c16="http://schemas.microsoft.com/office/drawing/2014/chart" uri="{C3380CC4-5D6E-409C-BE32-E72D297353CC}">
                <c16:uniqueId val="{00000003-C852-4548-BF61-79F9F9529F45}"/>
              </c:ext>
            </c:extLst>
          </c:dPt>
          <c:dPt>
            <c:idx val="2"/>
            <c:bubble3D val="0"/>
            <c:spPr>
              <a:noFill/>
              <a:ln w="12700">
                <a:solidFill>
                  <a:schemeClr val="tx1"/>
                </a:solidFill>
              </a:ln>
              <a:effectLst/>
            </c:spPr>
            <c:extLst>
              <c:ext xmlns:c16="http://schemas.microsoft.com/office/drawing/2014/chart" uri="{C3380CC4-5D6E-409C-BE32-E72D297353CC}">
                <c16:uniqueId val="{00000005-C852-4548-BF61-79F9F9529F45}"/>
              </c:ext>
            </c:extLst>
          </c:dPt>
          <c:dPt>
            <c:idx val="3"/>
            <c:bubble3D val="0"/>
            <c:spPr>
              <a:noFill/>
              <a:ln w="12700">
                <a:solidFill>
                  <a:schemeClr val="tx1"/>
                </a:solidFill>
              </a:ln>
              <a:effectLst/>
            </c:spPr>
            <c:extLst>
              <c:ext xmlns:c16="http://schemas.microsoft.com/office/drawing/2014/chart" uri="{C3380CC4-5D6E-409C-BE32-E72D297353CC}">
                <c16:uniqueId val="{00000007-C852-4548-BF61-79F9F9529F45}"/>
              </c:ext>
            </c:extLst>
          </c:dPt>
          <c:dPt>
            <c:idx val="4"/>
            <c:bubble3D val="0"/>
            <c:spPr>
              <a:noFill/>
              <a:ln w="12700">
                <a:solidFill>
                  <a:schemeClr val="tx1"/>
                </a:solidFill>
              </a:ln>
              <a:effectLst/>
            </c:spPr>
            <c:extLst>
              <c:ext xmlns:c16="http://schemas.microsoft.com/office/drawing/2014/chart" uri="{C3380CC4-5D6E-409C-BE32-E72D297353CC}">
                <c16:uniqueId val="{00000009-C852-4548-BF61-79F9F9529F45}"/>
              </c:ext>
            </c:extLst>
          </c:dPt>
          <c:dPt>
            <c:idx val="5"/>
            <c:bubble3D val="0"/>
            <c:spPr>
              <a:noFill/>
              <a:ln w="12700">
                <a:solidFill>
                  <a:schemeClr val="tx1"/>
                </a:solidFill>
              </a:ln>
              <a:effectLst/>
            </c:spPr>
            <c:extLst>
              <c:ext xmlns:c16="http://schemas.microsoft.com/office/drawing/2014/chart" uri="{C3380CC4-5D6E-409C-BE32-E72D297353CC}">
                <c16:uniqueId val="{0000000B-C852-4548-BF61-79F9F9529F45}"/>
              </c:ext>
            </c:extLst>
          </c:dPt>
          <c:dPt>
            <c:idx val="6"/>
            <c:bubble3D val="0"/>
            <c:spPr>
              <a:noFill/>
              <a:ln w="38100">
                <a:solidFill>
                  <a:schemeClr val="tx1"/>
                </a:solidFill>
              </a:ln>
              <a:effectLst/>
            </c:spPr>
            <c:extLst>
              <c:ext xmlns:c16="http://schemas.microsoft.com/office/drawing/2014/chart" uri="{C3380CC4-5D6E-409C-BE32-E72D297353CC}">
                <c16:uniqueId val="{0000000D-C852-4548-BF61-79F9F9529F45}"/>
              </c:ext>
            </c:extLst>
          </c:dPt>
          <c:dPt>
            <c:idx val="7"/>
            <c:bubble3D val="0"/>
            <c:spPr>
              <a:noFill/>
              <a:ln w="12700">
                <a:solidFill>
                  <a:schemeClr val="tx1"/>
                </a:solidFill>
              </a:ln>
              <a:effectLst/>
            </c:spPr>
            <c:extLst>
              <c:ext xmlns:c16="http://schemas.microsoft.com/office/drawing/2014/chart" uri="{C3380CC4-5D6E-409C-BE32-E72D297353CC}">
                <c16:uniqueId val="{0000000F-C852-4548-BF61-79F9F9529F45}"/>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C852-4548-BF61-79F9F9529F45}"/>
            </c:ext>
          </c:extLst>
        </c:ser>
        <c:dLbls>
          <c:showLegendKey val="0"/>
          <c:showVal val="0"/>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324715126159335"/>
          <c:y val="0.16016062960523159"/>
          <c:w val="0.68803027718812593"/>
          <c:h val="0.92538578938443272"/>
        </c:manualLayout>
      </c:layout>
      <c:doughnutChart>
        <c:varyColors val="1"/>
        <c:ser>
          <c:idx val="0"/>
          <c:order val="0"/>
          <c:tx>
            <c:strRef>
              <c:f>Sheet1!$B$1</c:f>
              <c:strCache>
                <c:ptCount val="1"/>
                <c:pt idx="0">
                  <c:v>Sales</c:v>
                </c:pt>
              </c:strCache>
            </c:strRef>
          </c:tx>
          <c:spPr>
            <a:noFill/>
            <a:ln w="12700">
              <a:solidFill>
                <a:schemeClr val="tx1"/>
              </a:solidFill>
            </a:ln>
          </c:spPr>
          <c:dPt>
            <c:idx val="0"/>
            <c:bubble3D val="0"/>
            <c:spPr>
              <a:noFill/>
              <a:ln w="12700">
                <a:solidFill>
                  <a:schemeClr val="tx1"/>
                </a:solidFill>
              </a:ln>
              <a:effectLst/>
            </c:spPr>
            <c:extLst>
              <c:ext xmlns:c16="http://schemas.microsoft.com/office/drawing/2014/chart" uri="{C3380CC4-5D6E-409C-BE32-E72D297353CC}">
                <c16:uniqueId val="{00000001-E7E6-6D44-9105-1C98B9DB1132}"/>
              </c:ext>
            </c:extLst>
          </c:dPt>
          <c:dPt>
            <c:idx val="1"/>
            <c:bubble3D val="0"/>
            <c:spPr>
              <a:noFill/>
              <a:ln w="12700">
                <a:solidFill>
                  <a:schemeClr val="tx1"/>
                </a:solidFill>
              </a:ln>
              <a:effectLst/>
            </c:spPr>
            <c:extLst>
              <c:ext xmlns:c16="http://schemas.microsoft.com/office/drawing/2014/chart" uri="{C3380CC4-5D6E-409C-BE32-E72D297353CC}">
                <c16:uniqueId val="{00000003-E7E6-6D44-9105-1C98B9DB1132}"/>
              </c:ext>
            </c:extLst>
          </c:dPt>
          <c:dPt>
            <c:idx val="2"/>
            <c:bubble3D val="0"/>
            <c:spPr>
              <a:noFill/>
              <a:ln w="12700">
                <a:solidFill>
                  <a:schemeClr val="tx1"/>
                </a:solidFill>
              </a:ln>
              <a:effectLst/>
            </c:spPr>
            <c:extLst>
              <c:ext xmlns:c16="http://schemas.microsoft.com/office/drawing/2014/chart" uri="{C3380CC4-5D6E-409C-BE32-E72D297353CC}">
                <c16:uniqueId val="{00000005-E7E6-6D44-9105-1C98B9DB1132}"/>
              </c:ext>
            </c:extLst>
          </c:dPt>
          <c:dPt>
            <c:idx val="3"/>
            <c:bubble3D val="0"/>
            <c:spPr>
              <a:noFill/>
              <a:ln w="12700">
                <a:solidFill>
                  <a:schemeClr val="tx1"/>
                </a:solidFill>
              </a:ln>
              <a:effectLst/>
            </c:spPr>
            <c:extLst>
              <c:ext xmlns:c16="http://schemas.microsoft.com/office/drawing/2014/chart" uri="{C3380CC4-5D6E-409C-BE32-E72D297353CC}">
                <c16:uniqueId val="{00000007-E7E6-6D44-9105-1C98B9DB1132}"/>
              </c:ext>
            </c:extLst>
          </c:dPt>
          <c:dPt>
            <c:idx val="4"/>
            <c:bubble3D val="0"/>
            <c:spPr>
              <a:noFill/>
              <a:ln w="12700">
                <a:solidFill>
                  <a:schemeClr val="tx1"/>
                </a:solidFill>
              </a:ln>
              <a:effectLst/>
            </c:spPr>
            <c:extLst>
              <c:ext xmlns:c16="http://schemas.microsoft.com/office/drawing/2014/chart" uri="{C3380CC4-5D6E-409C-BE32-E72D297353CC}">
                <c16:uniqueId val="{00000009-E7E6-6D44-9105-1C98B9DB1132}"/>
              </c:ext>
            </c:extLst>
          </c:dPt>
          <c:dPt>
            <c:idx val="5"/>
            <c:bubble3D val="0"/>
            <c:spPr>
              <a:noFill/>
              <a:ln w="12700">
                <a:solidFill>
                  <a:schemeClr val="tx1"/>
                </a:solidFill>
              </a:ln>
              <a:effectLst/>
            </c:spPr>
            <c:extLst>
              <c:ext xmlns:c16="http://schemas.microsoft.com/office/drawing/2014/chart" uri="{C3380CC4-5D6E-409C-BE32-E72D297353CC}">
                <c16:uniqueId val="{0000000B-E7E6-6D44-9105-1C98B9DB1132}"/>
              </c:ext>
            </c:extLst>
          </c:dPt>
          <c:dPt>
            <c:idx val="6"/>
            <c:bubble3D val="0"/>
            <c:spPr>
              <a:noFill/>
              <a:ln w="38100">
                <a:solidFill>
                  <a:schemeClr val="tx1"/>
                </a:solidFill>
              </a:ln>
              <a:effectLst/>
            </c:spPr>
            <c:extLst>
              <c:ext xmlns:c16="http://schemas.microsoft.com/office/drawing/2014/chart" uri="{C3380CC4-5D6E-409C-BE32-E72D297353CC}">
                <c16:uniqueId val="{0000000D-E7E6-6D44-9105-1C98B9DB1132}"/>
              </c:ext>
            </c:extLst>
          </c:dPt>
          <c:dPt>
            <c:idx val="7"/>
            <c:bubble3D val="0"/>
            <c:spPr>
              <a:noFill/>
              <a:ln w="12700">
                <a:solidFill>
                  <a:schemeClr val="tx1"/>
                </a:solidFill>
              </a:ln>
              <a:effectLst/>
            </c:spPr>
            <c:extLst>
              <c:ext xmlns:c16="http://schemas.microsoft.com/office/drawing/2014/chart" uri="{C3380CC4-5D6E-409C-BE32-E72D297353CC}">
                <c16:uniqueId val="{0000000F-E7E6-6D44-9105-1C98B9DB1132}"/>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E7E6-6D44-9105-1C98B9DB1132}"/>
            </c:ext>
          </c:extLst>
        </c:ser>
        <c:dLbls>
          <c:showLegendKey val="0"/>
          <c:showVal val="0"/>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30324715126159335"/>
          <c:y val="0.16016062960523159"/>
          <c:w val="0.68803027718812593"/>
          <c:h val="0.92538578938443272"/>
        </c:manualLayout>
      </c:layout>
      <c:doughnutChart>
        <c:varyColors val="1"/>
        <c:ser>
          <c:idx val="0"/>
          <c:order val="0"/>
          <c:tx>
            <c:strRef>
              <c:f>Sheet1!$B$1</c:f>
              <c:strCache>
                <c:ptCount val="1"/>
                <c:pt idx="0">
                  <c:v>Sales</c:v>
                </c:pt>
              </c:strCache>
            </c:strRef>
          </c:tx>
          <c:spPr>
            <a:noFill/>
            <a:ln w="12700">
              <a:solidFill>
                <a:schemeClr val="tx1"/>
              </a:solidFill>
            </a:ln>
          </c:spPr>
          <c:dPt>
            <c:idx val="0"/>
            <c:bubble3D val="0"/>
            <c:spPr>
              <a:noFill/>
              <a:ln w="12700">
                <a:solidFill>
                  <a:schemeClr val="tx1"/>
                </a:solidFill>
              </a:ln>
              <a:effectLst/>
            </c:spPr>
            <c:extLst>
              <c:ext xmlns:c16="http://schemas.microsoft.com/office/drawing/2014/chart" uri="{C3380CC4-5D6E-409C-BE32-E72D297353CC}">
                <c16:uniqueId val="{00000001-5A62-DC4F-A391-FFC20A3AD216}"/>
              </c:ext>
            </c:extLst>
          </c:dPt>
          <c:dPt>
            <c:idx val="1"/>
            <c:bubble3D val="0"/>
            <c:spPr>
              <a:noFill/>
              <a:ln w="12700">
                <a:solidFill>
                  <a:schemeClr val="tx1"/>
                </a:solidFill>
              </a:ln>
              <a:effectLst/>
            </c:spPr>
            <c:extLst>
              <c:ext xmlns:c16="http://schemas.microsoft.com/office/drawing/2014/chart" uri="{C3380CC4-5D6E-409C-BE32-E72D297353CC}">
                <c16:uniqueId val="{00000003-5A62-DC4F-A391-FFC20A3AD216}"/>
              </c:ext>
            </c:extLst>
          </c:dPt>
          <c:dPt>
            <c:idx val="2"/>
            <c:bubble3D val="0"/>
            <c:spPr>
              <a:noFill/>
              <a:ln w="12700">
                <a:solidFill>
                  <a:schemeClr val="tx1"/>
                </a:solidFill>
              </a:ln>
              <a:effectLst/>
            </c:spPr>
            <c:extLst>
              <c:ext xmlns:c16="http://schemas.microsoft.com/office/drawing/2014/chart" uri="{C3380CC4-5D6E-409C-BE32-E72D297353CC}">
                <c16:uniqueId val="{00000005-5A62-DC4F-A391-FFC20A3AD216}"/>
              </c:ext>
            </c:extLst>
          </c:dPt>
          <c:dPt>
            <c:idx val="3"/>
            <c:bubble3D val="0"/>
            <c:spPr>
              <a:noFill/>
              <a:ln w="12700">
                <a:solidFill>
                  <a:schemeClr val="tx1"/>
                </a:solidFill>
              </a:ln>
              <a:effectLst/>
            </c:spPr>
            <c:extLst>
              <c:ext xmlns:c16="http://schemas.microsoft.com/office/drawing/2014/chart" uri="{C3380CC4-5D6E-409C-BE32-E72D297353CC}">
                <c16:uniqueId val="{00000007-5A62-DC4F-A391-FFC20A3AD216}"/>
              </c:ext>
            </c:extLst>
          </c:dPt>
          <c:dPt>
            <c:idx val="4"/>
            <c:bubble3D val="0"/>
            <c:spPr>
              <a:noFill/>
              <a:ln w="12700">
                <a:solidFill>
                  <a:schemeClr val="tx1"/>
                </a:solidFill>
              </a:ln>
              <a:effectLst/>
            </c:spPr>
            <c:extLst>
              <c:ext xmlns:c16="http://schemas.microsoft.com/office/drawing/2014/chart" uri="{C3380CC4-5D6E-409C-BE32-E72D297353CC}">
                <c16:uniqueId val="{00000009-5A62-DC4F-A391-FFC20A3AD216}"/>
              </c:ext>
            </c:extLst>
          </c:dPt>
          <c:dPt>
            <c:idx val="5"/>
            <c:bubble3D val="0"/>
            <c:spPr>
              <a:noFill/>
              <a:ln w="12700">
                <a:solidFill>
                  <a:schemeClr val="tx1"/>
                </a:solidFill>
              </a:ln>
              <a:effectLst/>
            </c:spPr>
            <c:extLst>
              <c:ext xmlns:c16="http://schemas.microsoft.com/office/drawing/2014/chart" uri="{C3380CC4-5D6E-409C-BE32-E72D297353CC}">
                <c16:uniqueId val="{0000000B-5A62-DC4F-A391-FFC20A3AD216}"/>
              </c:ext>
            </c:extLst>
          </c:dPt>
          <c:dPt>
            <c:idx val="6"/>
            <c:bubble3D val="0"/>
            <c:spPr>
              <a:noFill/>
              <a:ln w="38100">
                <a:solidFill>
                  <a:schemeClr val="tx1"/>
                </a:solidFill>
              </a:ln>
              <a:effectLst/>
            </c:spPr>
            <c:extLst>
              <c:ext xmlns:c16="http://schemas.microsoft.com/office/drawing/2014/chart" uri="{C3380CC4-5D6E-409C-BE32-E72D297353CC}">
                <c16:uniqueId val="{0000000D-5A62-DC4F-A391-FFC20A3AD216}"/>
              </c:ext>
            </c:extLst>
          </c:dPt>
          <c:dPt>
            <c:idx val="7"/>
            <c:bubble3D val="0"/>
            <c:spPr>
              <a:noFill/>
              <a:ln w="12700">
                <a:solidFill>
                  <a:schemeClr val="tx1"/>
                </a:solidFill>
              </a:ln>
              <a:effectLst/>
            </c:spPr>
            <c:extLst>
              <c:ext xmlns:c16="http://schemas.microsoft.com/office/drawing/2014/chart" uri="{C3380CC4-5D6E-409C-BE32-E72D297353CC}">
                <c16:uniqueId val="{0000000F-5A62-DC4F-A391-FFC20A3AD216}"/>
              </c:ext>
            </c:extLst>
          </c:dPt>
          <c:cat>
            <c:strRef>
              <c:f>Sheet1!$A$2:$A$9</c:f>
              <c:strCache>
                <c:ptCount val="4"/>
                <c:pt idx="0">
                  <c:v>1st Qtr</c:v>
                </c:pt>
                <c:pt idx="1">
                  <c:v>2nd Qtr</c:v>
                </c:pt>
                <c:pt idx="2">
                  <c:v>3rd Qtr</c:v>
                </c:pt>
                <c:pt idx="3">
                  <c:v>4th Qtr</c:v>
                </c:pt>
              </c:strCache>
            </c:strRef>
          </c:cat>
          <c:val>
            <c:numRef>
              <c:f>Sheet1!$B$2:$B$9</c:f>
              <c:numCache>
                <c:formatCode>General</c:formatCode>
                <c:ptCount val="8"/>
                <c:pt idx="0">
                  <c:v>1</c:v>
                </c:pt>
                <c:pt idx="1">
                  <c:v>1</c:v>
                </c:pt>
                <c:pt idx="2">
                  <c:v>1</c:v>
                </c:pt>
                <c:pt idx="3">
                  <c:v>1</c:v>
                </c:pt>
                <c:pt idx="4">
                  <c:v>1</c:v>
                </c:pt>
                <c:pt idx="5">
                  <c:v>1</c:v>
                </c:pt>
                <c:pt idx="6">
                  <c:v>1</c:v>
                </c:pt>
                <c:pt idx="7">
                  <c:v>1</c:v>
                </c:pt>
              </c:numCache>
            </c:numRef>
          </c:val>
          <c:extLst>
            <c:ext xmlns:c16="http://schemas.microsoft.com/office/drawing/2014/chart" uri="{C3380CC4-5D6E-409C-BE32-E72D297353CC}">
              <c16:uniqueId val="{00000010-5A62-DC4F-A391-FFC20A3AD216}"/>
            </c:ext>
          </c:extLst>
        </c:ser>
        <c:dLbls>
          <c:showLegendKey val="0"/>
          <c:showVal val="0"/>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withinLinear" id="14">
  <a:schemeClr val="accent1"/>
</cs:colorStyle>
</file>

<file path=ppt/charts/colors14.xml><?xml version="1.0" encoding="utf-8"?>
<cs:colorStyle xmlns:cs="http://schemas.microsoft.com/office/drawing/2012/chartStyle" xmlns:a="http://schemas.openxmlformats.org/drawingml/2006/main" meth="withinLinear" id="14">
  <a:schemeClr val="accent1"/>
</cs:colorStyle>
</file>

<file path=ppt/charts/colors15.xml><?xml version="1.0" encoding="utf-8"?>
<cs:colorStyle xmlns:cs="http://schemas.microsoft.com/office/drawing/2012/chartStyle" xmlns:a="http://schemas.openxmlformats.org/drawingml/2006/main" meth="withinLinear" id="14">
  <a:schemeClr val="accent1"/>
</cs:colorStyle>
</file>

<file path=ppt/charts/colors16.xml><?xml version="1.0" encoding="utf-8"?>
<cs:colorStyle xmlns:cs="http://schemas.microsoft.com/office/drawing/2012/chartStyle" xmlns:a="http://schemas.openxmlformats.org/drawingml/2006/main" meth="withinLinear" id="14">
  <a:schemeClr val="accent1"/>
</cs:colorStyle>
</file>

<file path=ppt/charts/colors17.xml><?xml version="1.0" encoding="utf-8"?>
<cs:colorStyle xmlns:cs="http://schemas.microsoft.com/office/drawing/2012/chartStyle" xmlns:a="http://schemas.openxmlformats.org/drawingml/2006/main" meth="withinLinear" id="14">
  <a:schemeClr val="accent1"/>
</cs:colorStyle>
</file>

<file path=ppt/charts/colors18.xml><?xml version="1.0" encoding="utf-8"?>
<cs:colorStyle xmlns:cs="http://schemas.microsoft.com/office/drawing/2012/chartStyle" xmlns:a="http://schemas.openxmlformats.org/drawingml/2006/main" meth="withinLinear" id="14">
  <a:schemeClr val="accent1"/>
</cs:colorStyle>
</file>

<file path=ppt/charts/colors19.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withinLinear" id="14">
  <a:schemeClr val="accent1"/>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 id="14">
  <a:schemeClr val="accent1"/>
</cs:colorStyle>
</file>

<file path=ppt/charts/colors9.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0B0630-C1ED-4A15-8CAC-1BF5B8B1937E}" type="datetimeFigureOut">
              <a:rPr lang="en-IL" smtClean="0"/>
              <a:t>7/16/24</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579E3-5930-4916-A4EF-EC71AF67C39B}" type="slidenum">
              <a:rPr lang="en-IL" smtClean="0"/>
              <a:t>‹#›</a:t>
            </a:fld>
            <a:endParaRPr lang="en-IL"/>
          </a:p>
        </p:txBody>
      </p:sp>
    </p:spTree>
    <p:extLst>
      <p:ext uri="{BB962C8B-B14F-4D97-AF65-F5344CB8AC3E}">
        <p14:creationId xmlns:p14="http://schemas.microsoft.com/office/powerpoint/2010/main" val="3641035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22222"/>
                </a:solidFill>
                <a:effectLst/>
                <a:highlight>
                  <a:srgbClr val="FFFFFF"/>
                </a:highlight>
                <a:latin typeface="Arial" panose="020B0604020202020204" pitchFamily="34" charset="0"/>
              </a:rPr>
              <a:t>tutorial on how NICs and accelerators being integrated into the OS and software.</a:t>
            </a:r>
          </a:p>
        </p:txBody>
      </p:sp>
      <p:sp>
        <p:nvSpPr>
          <p:cNvPr id="4" name="Slide Number Placeholder 3"/>
          <p:cNvSpPr>
            <a:spLocks noGrp="1"/>
          </p:cNvSpPr>
          <p:nvPr>
            <p:ph type="sldNum" sz="quarter" idx="5"/>
          </p:nvPr>
        </p:nvSpPr>
        <p:spPr/>
        <p:txBody>
          <a:bodyPr/>
          <a:lstStyle/>
          <a:p>
            <a:fld id="{D5A579E3-5930-4916-A4EF-EC71AF67C39B}" type="slidenum">
              <a:rPr lang="en-IL" smtClean="0"/>
              <a:t>1</a:t>
            </a:fld>
            <a:endParaRPr lang="en-IL"/>
          </a:p>
        </p:txBody>
      </p:sp>
    </p:spTree>
    <p:extLst>
      <p:ext uri="{BB962C8B-B14F-4D97-AF65-F5344CB8AC3E}">
        <p14:creationId xmlns:p14="http://schemas.microsoft.com/office/powerpoint/2010/main" val="3396497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11</a:t>
            </a:fld>
            <a:endParaRPr lang="en-IL"/>
          </a:p>
        </p:txBody>
      </p:sp>
    </p:spTree>
    <p:extLst>
      <p:ext uri="{BB962C8B-B14F-4D97-AF65-F5344CB8AC3E}">
        <p14:creationId xmlns:p14="http://schemas.microsoft.com/office/powerpoint/2010/main" val="3960155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H" dirty="0"/>
              <a:t>Suppose we want to fill a 1MiB buffer with some input, say an image. We use zerocopy, and for example with io_uring, (click) we point Rx ring descriptors to buffers the together compose the 1MiB. Ideally, data arrives in-order and fills the 1MiB image as expected (click). But, if data arrives out-of-order or retransmissions happen (click), then we need to fallback to copying or to use an accessor function that can find the location of each byte of our image.</a:t>
            </a:r>
          </a:p>
        </p:txBody>
      </p:sp>
      <p:sp>
        <p:nvSpPr>
          <p:cNvPr id="4" name="Slide Number Placeholder 3"/>
          <p:cNvSpPr>
            <a:spLocks noGrp="1"/>
          </p:cNvSpPr>
          <p:nvPr>
            <p:ph type="sldNum" sz="quarter" idx="5"/>
          </p:nvPr>
        </p:nvSpPr>
        <p:spPr/>
        <p:txBody>
          <a:bodyPr/>
          <a:lstStyle/>
          <a:p>
            <a:fld id="{D5A579E3-5930-4916-A4EF-EC71AF67C39B}" type="slidenum">
              <a:rPr lang="en-IL" smtClean="0"/>
              <a:t>12</a:t>
            </a:fld>
            <a:endParaRPr lang="en-IL"/>
          </a:p>
        </p:txBody>
      </p:sp>
    </p:spTree>
    <p:extLst>
      <p:ext uri="{BB962C8B-B14F-4D97-AF65-F5344CB8AC3E}">
        <p14:creationId xmlns:p14="http://schemas.microsoft.com/office/powerpoint/2010/main" val="3970771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13</a:t>
            </a:fld>
            <a:endParaRPr lang="en-IL"/>
          </a:p>
        </p:txBody>
      </p:sp>
    </p:spTree>
    <p:extLst>
      <p:ext uri="{BB962C8B-B14F-4D97-AF65-F5344CB8AC3E}">
        <p14:creationId xmlns:p14="http://schemas.microsoft.com/office/powerpoint/2010/main" val="350860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22222"/>
                </a:solidFill>
                <a:effectLst/>
                <a:highlight>
                  <a:srgbClr val="FFFFFF"/>
                </a:highlight>
                <a:latin typeface="Arial" panose="020B0604020202020204" pitchFamily="34" charset="0"/>
              </a:rPr>
              <a:t>But zero-copy is kind of a dead-end, because as the following figure shows, if we want to fully saturate server I/O then we can’t even DMA data to memory, and this also further motivates the need for clever I/O acceleration.</a:t>
            </a:r>
          </a:p>
        </p:txBody>
      </p:sp>
      <p:sp>
        <p:nvSpPr>
          <p:cNvPr id="4" name="Slide Number Placeholder 3"/>
          <p:cNvSpPr>
            <a:spLocks noGrp="1"/>
          </p:cNvSpPr>
          <p:nvPr>
            <p:ph type="sldNum" sz="quarter" idx="5"/>
          </p:nvPr>
        </p:nvSpPr>
        <p:spPr/>
        <p:txBody>
          <a:bodyPr/>
          <a:lstStyle/>
          <a:p>
            <a:fld id="{F1A28FD9-C6BC-8C4D-A4AA-30DB3208A024}" type="slidenum">
              <a:rPr lang="en-CH" smtClean="0"/>
              <a:t>14</a:t>
            </a:fld>
            <a:endParaRPr lang="en-CH"/>
          </a:p>
        </p:txBody>
      </p:sp>
    </p:spTree>
    <p:extLst>
      <p:ext uri="{BB962C8B-B14F-4D97-AF65-F5344CB8AC3E}">
        <p14:creationId xmlns:p14="http://schemas.microsoft.com/office/powerpoint/2010/main" val="586393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15</a:t>
            </a:fld>
            <a:endParaRPr lang="en-IL"/>
          </a:p>
        </p:txBody>
      </p:sp>
    </p:spTree>
    <p:extLst>
      <p:ext uri="{BB962C8B-B14F-4D97-AF65-F5344CB8AC3E}">
        <p14:creationId xmlns:p14="http://schemas.microsoft.com/office/powerpoint/2010/main" val="3226427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16</a:t>
            </a:fld>
            <a:endParaRPr lang="en-IL"/>
          </a:p>
        </p:txBody>
      </p:sp>
    </p:spTree>
    <p:extLst>
      <p:ext uri="{BB962C8B-B14F-4D97-AF65-F5344CB8AC3E}">
        <p14:creationId xmlns:p14="http://schemas.microsoft.com/office/powerpoint/2010/main" val="30571224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t>15m</a:t>
            </a:r>
          </a:p>
        </p:txBody>
      </p:sp>
      <p:sp>
        <p:nvSpPr>
          <p:cNvPr id="4" name="Slide Number Placeholder 3"/>
          <p:cNvSpPr>
            <a:spLocks noGrp="1"/>
          </p:cNvSpPr>
          <p:nvPr>
            <p:ph type="sldNum" sz="quarter" idx="5"/>
          </p:nvPr>
        </p:nvSpPr>
        <p:spPr/>
        <p:txBody>
          <a:bodyPr/>
          <a:lstStyle/>
          <a:p>
            <a:fld id="{D5A579E3-5930-4916-A4EF-EC71AF67C39B}" type="slidenum">
              <a:rPr lang="en-IL" smtClean="0"/>
              <a:t>17</a:t>
            </a:fld>
            <a:endParaRPr lang="en-IL"/>
          </a:p>
        </p:txBody>
      </p:sp>
    </p:spTree>
    <p:extLst>
      <p:ext uri="{BB962C8B-B14F-4D97-AF65-F5344CB8AC3E}">
        <p14:creationId xmlns:p14="http://schemas.microsoft.com/office/powerpoint/2010/main" val="3701009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18</a:t>
            </a:fld>
            <a:endParaRPr lang="en-IL"/>
          </a:p>
        </p:txBody>
      </p:sp>
    </p:spTree>
    <p:extLst>
      <p:ext uri="{BB962C8B-B14F-4D97-AF65-F5344CB8AC3E}">
        <p14:creationId xmlns:p14="http://schemas.microsoft.com/office/powerpoint/2010/main" val="1144674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19</a:t>
            </a:fld>
            <a:endParaRPr lang="en-IL"/>
          </a:p>
        </p:txBody>
      </p:sp>
    </p:spTree>
    <p:extLst>
      <p:ext uri="{BB962C8B-B14F-4D97-AF65-F5344CB8AC3E}">
        <p14:creationId xmlns:p14="http://schemas.microsoft.com/office/powerpoint/2010/main" val="734760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20</a:t>
            </a:fld>
            <a:endParaRPr lang="en-IL"/>
          </a:p>
        </p:txBody>
      </p:sp>
    </p:spTree>
    <p:extLst>
      <p:ext uri="{BB962C8B-B14F-4D97-AF65-F5344CB8AC3E}">
        <p14:creationId xmlns:p14="http://schemas.microsoft.com/office/powerpoint/2010/main" val="277711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like to start from talking about NIC and CPU prices and I’m going to show that NIC upgrades are cheaper than CPU upgrades.</a:t>
            </a:r>
          </a:p>
          <a:p>
            <a:pPr rtl="0"/>
            <a:r>
              <a:rPr lang="en-US" dirty="0"/>
              <a:t>The following figure shows this trend by comparing the ratio of added hardware to the added cost. Every point represents a pair of CPUs in blue or a pair of NICs in red that differ only in one parameter other than price. For CPUs, the pair differs in the number of cores and the price, and for NICs, the pair differs in the network speed and the price. For example, (click) the blue point at (4,2) represents a pair of CPUs such that it is possible to double the number of cores by quadrupling the price. On the other hand, (click) the red point in (2,4) shows that it is possible to quadruple NIC speed by only doubling the cost. Since all the points above the break-even line are NICs and all the points below it are CPUs, we conclude that it is more profitable to invest in improving NIC speeds than in improving the number of CPU cores. Moreover</a:t>
            </a:r>
            <a:r>
              <a:rPr lang="en-CH" dirty="0"/>
              <a:t>, CPUs are the most expensive component in </a:t>
            </a:r>
            <a:r>
              <a:rPr lang="en-US" dirty="0"/>
              <a:t>servers</a:t>
            </a:r>
            <a:r>
              <a:rPr lang="en-CH" dirty="0"/>
              <a:t>. So, we would like to find ways to help CPUs manage with the growing speed of NICs.</a:t>
            </a:r>
            <a:endParaRPr lang="en-US" dirty="0"/>
          </a:p>
          <a:p>
            <a:pPr rtl="0"/>
            <a:endParaRPr lang="en-US" dirty="0"/>
          </a:p>
          <a:p>
            <a:pPr rtl="0"/>
            <a:r>
              <a:rPr lang="en-US" dirty="0"/>
              <a:t>90s</a:t>
            </a:r>
          </a:p>
          <a:p>
            <a:pPr marL="0" indent="0">
              <a:buNone/>
            </a:pP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3</a:t>
            </a:fld>
            <a:endParaRPr lang="en-IL"/>
          </a:p>
        </p:txBody>
      </p:sp>
    </p:spTree>
    <p:extLst>
      <p:ext uri="{BB962C8B-B14F-4D97-AF65-F5344CB8AC3E}">
        <p14:creationId xmlns:p14="http://schemas.microsoft.com/office/powerpoint/2010/main" val="15625330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21</a:t>
            </a:fld>
            <a:endParaRPr lang="en-IL"/>
          </a:p>
        </p:txBody>
      </p:sp>
    </p:spTree>
    <p:extLst>
      <p:ext uri="{BB962C8B-B14F-4D97-AF65-F5344CB8AC3E}">
        <p14:creationId xmlns:p14="http://schemas.microsoft.com/office/powerpoint/2010/main" val="35519580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22</a:t>
            </a:fld>
            <a:endParaRPr lang="en-IL"/>
          </a:p>
        </p:txBody>
      </p:sp>
    </p:spTree>
    <p:extLst>
      <p:ext uri="{BB962C8B-B14F-4D97-AF65-F5344CB8AC3E}">
        <p14:creationId xmlns:p14="http://schemas.microsoft.com/office/powerpoint/2010/main" val="6699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23</a:t>
            </a:fld>
            <a:endParaRPr lang="en-IL"/>
          </a:p>
        </p:txBody>
      </p:sp>
    </p:spTree>
    <p:extLst>
      <p:ext uri="{BB962C8B-B14F-4D97-AF65-F5344CB8AC3E}">
        <p14:creationId xmlns:p14="http://schemas.microsoft.com/office/powerpoint/2010/main" val="2600150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5A579E3-5930-4916-A4EF-EC71AF67C39B}" type="slidenum">
              <a:rPr lang="en-IL" smtClean="0"/>
              <a:t>24</a:t>
            </a:fld>
            <a:endParaRPr lang="en-IL"/>
          </a:p>
        </p:txBody>
      </p:sp>
    </p:spTree>
    <p:extLst>
      <p:ext uri="{BB962C8B-B14F-4D97-AF65-F5344CB8AC3E}">
        <p14:creationId xmlns:p14="http://schemas.microsoft.com/office/powerpoint/2010/main" val="332555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5"/>
          </p:nvPr>
        </p:nvSpPr>
        <p:spPr/>
        <p:txBody>
          <a:bodyPr/>
          <a:lstStyle/>
          <a:p>
            <a:fld id="{D5A579E3-5930-4916-A4EF-EC71AF67C39B}" type="slidenum">
              <a:rPr lang="en-IL" smtClean="0"/>
              <a:t>25</a:t>
            </a:fld>
            <a:endParaRPr lang="en-IL"/>
          </a:p>
        </p:txBody>
      </p:sp>
    </p:spTree>
    <p:extLst>
      <p:ext uri="{BB962C8B-B14F-4D97-AF65-F5344CB8AC3E}">
        <p14:creationId xmlns:p14="http://schemas.microsoft.com/office/powerpoint/2010/main" val="2745970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26</a:t>
            </a:fld>
            <a:endParaRPr lang="en-IL"/>
          </a:p>
        </p:txBody>
      </p:sp>
    </p:spTree>
    <p:extLst>
      <p:ext uri="{BB962C8B-B14F-4D97-AF65-F5344CB8AC3E}">
        <p14:creationId xmlns:p14="http://schemas.microsoft.com/office/powerpoint/2010/main" val="42527872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27</a:t>
            </a:fld>
            <a:endParaRPr lang="en-IL"/>
          </a:p>
        </p:txBody>
      </p:sp>
    </p:spTree>
    <p:extLst>
      <p:ext uri="{BB962C8B-B14F-4D97-AF65-F5344CB8AC3E}">
        <p14:creationId xmlns:p14="http://schemas.microsoft.com/office/powerpoint/2010/main" val="34065756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28</a:t>
            </a:fld>
            <a:endParaRPr lang="en-IL"/>
          </a:p>
        </p:txBody>
      </p:sp>
    </p:spTree>
    <p:extLst>
      <p:ext uri="{BB962C8B-B14F-4D97-AF65-F5344CB8AC3E}">
        <p14:creationId xmlns:p14="http://schemas.microsoft.com/office/powerpoint/2010/main" val="2422749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29</a:t>
            </a:fld>
            <a:endParaRPr lang="en-IL"/>
          </a:p>
        </p:txBody>
      </p:sp>
    </p:spTree>
    <p:extLst>
      <p:ext uri="{BB962C8B-B14F-4D97-AF65-F5344CB8AC3E}">
        <p14:creationId xmlns:p14="http://schemas.microsoft.com/office/powerpoint/2010/main" val="2330531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30</a:t>
            </a:fld>
            <a:endParaRPr lang="en-IL"/>
          </a:p>
        </p:txBody>
      </p:sp>
    </p:spTree>
    <p:extLst>
      <p:ext uri="{BB962C8B-B14F-4D97-AF65-F5344CB8AC3E}">
        <p14:creationId xmlns:p14="http://schemas.microsoft.com/office/powerpoint/2010/main" val="400613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 only is it more cost effective to upgrades NICs instead of servers, but NIC offloads are often practically free, and this is what we show next.</a:t>
            </a:r>
          </a:p>
          <a:p>
            <a:pPr marL="0" indent="0">
              <a:buFont typeface="Arial" panose="020B0604020202020204" pitchFamily="34" charset="0"/>
              <a:buNone/>
            </a:pPr>
            <a:r>
              <a:rPr lang="en-US" dirty="0"/>
              <a:t>The following table presents 4 generations of Mellanox ConnectX NICs between 2011 and 2019 (CX3 to CX6), each generation adds new offloads that improve performance (ODP, Enso, XTS). &lt;Click&gt; Now if we look at the prices of these NICs, then we can observe an interesting phenomena where in many cases what determines the price is not the NIC’s generation and its offloads but rather the number of NIC ports and their speed. So we conclude that offloads are often added for free.</a:t>
            </a:r>
            <a:endParaRPr lang="he-IL" dirty="0"/>
          </a:p>
        </p:txBody>
      </p:sp>
      <p:sp>
        <p:nvSpPr>
          <p:cNvPr id="4" name="Slide Number Placeholder 3"/>
          <p:cNvSpPr>
            <a:spLocks noGrp="1"/>
          </p:cNvSpPr>
          <p:nvPr>
            <p:ph type="sldNum" sz="quarter" idx="5"/>
          </p:nvPr>
        </p:nvSpPr>
        <p:spPr/>
        <p:txBody>
          <a:bodyPr/>
          <a:lstStyle/>
          <a:p>
            <a:fld id="{D5A579E3-5930-4916-A4EF-EC71AF67C39B}" type="slidenum">
              <a:rPr lang="en-IL" smtClean="0"/>
              <a:t>4</a:t>
            </a:fld>
            <a:endParaRPr lang="en-IL"/>
          </a:p>
        </p:txBody>
      </p:sp>
    </p:spTree>
    <p:extLst>
      <p:ext uri="{BB962C8B-B14F-4D97-AF65-F5344CB8AC3E}">
        <p14:creationId xmlns:p14="http://schemas.microsoft.com/office/powerpoint/2010/main" val="1291449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dirty="0"/>
              <a:t>Our main idea is to eliminate the </a:t>
            </a:r>
            <a:r>
              <a:rPr lang="en-US" dirty="0"/>
              <a:t>cost of moving data by leaving it on-NIC memory. Meanwhile, we pass only message metadata to the host for processing. By doing this, we avoid the costs associated we data movers.</a:t>
            </a:r>
          </a:p>
          <a:p>
            <a:pPr lvl="0"/>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31</a:t>
            </a:fld>
            <a:endParaRPr lang="en-IL"/>
          </a:p>
        </p:txBody>
      </p:sp>
    </p:spTree>
    <p:extLst>
      <p:ext uri="{BB962C8B-B14F-4D97-AF65-F5344CB8AC3E}">
        <p14:creationId xmlns:p14="http://schemas.microsoft.com/office/powerpoint/2010/main" val="24670383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32</a:t>
            </a:fld>
            <a:endParaRPr lang="en-IL"/>
          </a:p>
        </p:txBody>
      </p:sp>
    </p:spTree>
    <p:extLst>
      <p:ext uri="{BB962C8B-B14F-4D97-AF65-F5344CB8AC3E}">
        <p14:creationId xmlns:p14="http://schemas.microsoft.com/office/powerpoint/2010/main" val="2125043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33</a:t>
            </a:fld>
            <a:endParaRPr lang="en-IL"/>
          </a:p>
        </p:txBody>
      </p:sp>
    </p:spTree>
    <p:extLst>
      <p:ext uri="{BB962C8B-B14F-4D97-AF65-F5344CB8AC3E}">
        <p14:creationId xmlns:p14="http://schemas.microsoft.com/office/powerpoint/2010/main" val="13664645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34</a:t>
            </a:fld>
            <a:endParaRPr lang="en-IL"/>
          </a:p>
        </p:txBody>
      </p:sp>
    </p:spTree>
    <p:extLst>
      <p:ext uri="{BB962C8B-B14F-4D97-AF65-F5344CB8AC3E}">
        <p14:creationId xmlns:p14="http://schemas.microsoft.com/office/powerpoint/2010/main" val="1148157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35</a:t>
            </a:fld>
            <a:endParaRPr lang="en-IL"/>
          </a:p>
        </p:txBody>
      </p:sp>
    </p:spTree>
    <p:extLst>
      <p:ext uri="{BB962C8B-B14F-4D97-AF65-F5344CB8AC3E}">
        <p14:creationId xmlns:p14="http://schemas.microsoft.com/office/powerpoint/2010/main" val="41599815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36</a:t>
            </a:fld>
            <a:endParaRPr lang="en-IL"/>
          </a:p>
        </p:txBody>
      </p:sp>
    </p:spTree>
    <p:extLst>
      <p:ext uri="{BB962C8B-B14F-4D97-AF65-F5344CB8AC3E}">
        <p14:creationId xmlns:p14="http://schemas.microsoft.com/office/powerpoint/2010/main" val="41222492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37</a:t>
            </a:fld>
            <a:endParaRPr lang="en-IL"/>
          </a:p>
        </p:txBody>
      </p:sp>
    </p:spTree>
    <p:extLst>
      <p:ext uri="{BB962C8B-B14F-4D97-AF65-F5344CB8AC3E}">
        <p14:creationId xmlns:p14="http://schemas.microsoft.com/office/powerpoint/2010/main" val="1198671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38</a:t>
            </a:fld>
            <a:endParaRPr lang="en-IL"/>
          </a:p>
        </p:txBody>
      </p:sp>
    </p:spTree>
    <p:extLst>
      <p:ext uri="{BB962C8B-B14F-4D97-AF65-F5344CB8AC3E}">
        <p14:creationId xmlns:p14="http://schemas.microsoft.com/office/powerpoint/2010/main" val="17769749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39</a:t>
            </a:fld>
            <a:endParaRPr lang="en-IL"/>
          </a:p>
        </p:txBody>
      </p:sp>
    </p:spTree>
    <p:extLst>
      <p:ext uri="{BB962C8B-B14F-4D97-AF65-F5344CB8AC3E}">
        <p14:creationId xmlns:p14="http://schemas.microsoft.com/office/powerpoint/2010/main" val="39328135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40</a:t>
            </a:fld>
            <a:endParaRPr lang="en-IL"/>
          </a:p>
        </p:txBody>
      </p:sp>
    </p:spTree>
    <p:extLst>
      <p:ext uri="{BB962C8B-B14F-4D97-AF65-F5344CB8AC3E}">
        <p14:creationId xmlns:p14="http://schemas.microsoft.com/office/powerpoint/2010/main" val="193260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Mention: TCP </a:t>
            </a:r>
            <a:r>
              <a:rPr lang="en-US" sz="1200" dirty="0" err="1">
                <a:latin typeface="+mn-lt"/>
              </a:rPr>
              <a:t>baremetal</a:t>
            </a:r>
            <a:r>
              <a:rPr lang="en-US" sz="1200" dirty="0">
                <a:latin typeface="+mn-lt"/>
              </a:rPr>
              <a:t> is 25Gbps, and VM is 10Gbps, DPDK is higher.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ffectLst/>
                <a:latin typeface="arial" panose="020B0604020202020204" pitchFamily="34" charset="0"/>
              </a:rPr>
              <a:t>Message: offload when we can and otherwise make CPUs more efficient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So, what’s the takeaway from this analysis?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1) Don’t go through memory, even zero-copy isn’t good enough since the I/O device reads/writes to memory. DCA is a possible 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2) CPUs struggle to saturate line-rate and I/O offloads are necessary.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rPr>
              <a:t>TODO: do side-by-side slides and write the takeaways</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5</a:t>
            </a:fld>
            <a:endParaRPr lang="en-IL"/>
          </a:p>
        </p:txBody>
      </p:sp>
    </p:spTree>
    <p:extLst>
      <p:ext uri="{BB962C8B-B14F-4D97-AF65-F5344CB8AC3E}">
        <p14:creationId xmlns:p14="http://schemas.microsoft.com/office/powerpoint/2010/main" val="40252152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022503"/>
            <a:ext cx="5486400" cy="4356545"/>
          </a:xfrm>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We saw several technology trends that I believe are going to remain true for the next few years. These trends present an opportunity to rethink various aspects of the network stack, and we saw several examples of works that do that and the tradeoffs involved. We also discussed some emerging technologies and use-cases that present new opportunities. Two key trends are: (1) CPUs are expensive and slow whereas NIC speeds outpace CPU network processing speeds and their relative price is cheaper; and (2) memory is a key bottleneck for CPU and I/O. Based on these trends, I think that we should offload when we can, and otherwise make CPUs more efficient. My work follows this approach.</a:t>
            </a:r>
          </a:p>
        </p:txBody>
      </p:sp>
      <p:sp>
        <p:nvSpPr>
          <p:cNvPr id="4" name="Slide Number Placeholder 3"/>
          <p:cNvSpPr>
            <a:spLocks noGrp="1"/>
          </p:cNvSpPr>
          <p:nvPr>
            <p:ph type="sldNum" sz="quarter" idx="5"/>
          </p:nvPr>
        </p:nvSpPr>
        <p:spPr/>
        <p:txBody>
          <a:bodyPr/>
          <a:lstStyle/>
          <a:p>
            <a:fld id="{D5A579E3-5930-4916-A4EF-EC71AF67C39B}" type="slidenum">
              <a:rPr lang="en-IL" smtClean="0"/>
              <a:t>41</a:t>
            </a:fld>
            <a:endParaRPr lang="en-IL"/>
          </a:p>
        </p:txBody>
      </p:sp>
    </p:spTree>
    <p:extLst>
      <p:ext uri="{BB962C8B-B14F-4D97-AF65-F5344CB8AC3E}">
        <p14:creationId xmlns:p14="http://schemas.microsoft.com/office/powerpoint/2010/main" val="1768704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6</a:t>
            </a:fld>
            <a:endParaRPr lang="en-IL"/>
          </a:p>
        </p:txBody>
      </p:sp>
    </p:spTree>
    <p:extLst>
      <p:ext uri="{BB962C8B-B14F-4D97-AF65-F5344CB8AC3E}">
        <p14:creationId xmlns:p14="http://schemas.microsoft.com/office/powerpoint/2010/main" val="1861961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CH" sz="1100" dirty="0"/>
              <a:t>Batching is a very basic and straightforward technique to improve throughput at the cost of latency. I think that Nagle’s algorithm demonstrates this really well… </a:t>
            </a:r>
            <a:r>
              <a:rPr lang="en-US" sz="1100" dirty="0"/>
              <a:t>Jambo packets can be used in closed networks to send more data using each packets. </a:t>
            </a:r>
            <a:r>
              <a:rPr lang="en-CH" sz="1100" dirty="0"/>
              <a:t>Segmentation and aggregation offloads provide similar benefits to Jumbo even when the MTU is smaller. They do this by sending	</a:t>
            </a:r>
          </a:p>
          <a:p>
            <a:pPr marL="171450" indent="-171450">
              <a:buFontTx/>
              <a:buChar char="-"/>
            </a:pPr>
            <a:endParaRPr lang="en-CH" sz="1100" dirty="0"/>
          </a:p>
          <a:p>
            <a:pPr marL="171450" indent="-171450">
              <a:buFontTx/>
              <a:buChar char="-"/>
            </a:pPr>
            <a:r>
              <a:rPr lang="en-CH" sz="1100" dirty="0"/>
              <a:t>Cork is when a packet is being sent by the NIC to the network, so TCP can aggregate more data of the same flow being sent by the app.</a:t>
            </a:r>
          </a:p>
          <a:p>
            <a:pPr marL="171450" indent="-171450">
              <a:buFontTx/>
              <a:buChar char="-"/>
            </a:pPr>
            <a:r>
              <a:rPr lang="en-CH" sz="1100" dirty="0"/>
              <a:t>Segmentation up to 64KB (max ipv4 datagram), today segmentation up to 256KB (BIG_TCP)</a:t>
            </a:r>
          </a:p>
          <a:p>
            <a:pPr marL="171450" indent="-171450">
              <a:buFontTx/>
              <a:buChar char="-"/>
            </a:pPr>
            <a:r>
              <a:rPr lang="en-CH" sz="1100" dirty="0"/>
              <a:t>Segmentation and aggregation need checksum offload</a:t>
            </a:r>
          </a:p>
          <a:p>
            <a:pPr marL="171450" indent="-171450">
              <a:buFontTx/>
              <a:buChar char="-"/>
            </a:pPr>
            <a:r>
              <a:rPr lang="en-CH" sz="1100" dirty="0"/>
              <a:t>Driver software and hardware use batching too: for doorbell, descriptor and completion batching.</a:t>
            </a:r>
          </a:p>
          <a:p>
            <a:pPr marL="171450" indent="-171450">
              <a:buFontTx/>
              <a:buChar char="-"/>
            </a:pPr>
            <a:r>
              <a:rPr lang="en-CH" sz="1100" dirty="0"/>
              <a:t>Interrupts: send them when needed based on application-layer information</a:t>
            </a:r>
          </a:p>
          <a:p>
            <a:pPr marL="0" indent="0">
              <a:buFontTx/>
              <a:buNone/>
            </a:pPr>
            <a:r>
              <a:rPr lang="en-CH" sz="1100" dirty="0"/>
              <a:t>Still evolving: latency/throughput tension creates a tra</a:t>
            </a:r>
          </a:p>
        </p:txBody>
      </p:sp>
      <p:sp>
        <p:nvSpPr>
          <p:cNvPr id="4" name="Slide Number Placeholder 3"/>
          <p:cNvSpPr>
            <a:spLocks noGrp="1"/>
          </p:cNvSpPr>
          <p:nvPr>
            <p:ph type="sldNum" sz="quarter" idx="5"/>
          </p:nvPr>
        </p:nvSpPr>
        <p:spPr/>
        <p:txBody>
          <a:bodyPr/>
          <a:lstStyle/>
          <a:p>
            <a:fld id="{D5A579E3-5930-4916-A4EF-EC71AF67C39B}" type="slidenum">
              <a:rPr lang="en-IL" smtClean="0"/>
              <a:t>7</a:t>
            </a:fld>
            <a:endParaRPr lang="en-IL"/>
          </a:p>
        </p:txBody>
      </p:sp>
    </p:spTree>
    <p:extLst>
      <p:ext uri="{BB962C8B-B14F-4D97-AF65-F5344CB8AC3E}">
        <p14:creationId xmlns:p14="http://schemas.microsoft.com/office/powerpoint/2010/main" val="1538761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H" dirty="0"/>
          </a:p>
        </p:txBody>
      </p:sp>
      <p:sp>
        <p:nvSpPr>
          <p:cNvPr id="4" name="Slide Number Placeholder 3"/>
          <p:cNvSpPr>
            <a:spLocks noGrp="1"/>
          </p:cNvSpPr>
          <p:nvPr>
            <p:ph type="sldNum" sz="quarter" idx="5"/>
          </p:nvPr>
        </p:nvSpPr>
        <p:spPr/>
        <p:txBody>
          <a:bodyPr/>
          <a:lstStyle/>
          <a:p>
            <a:fld id="{D5A579E3-5930-4916-A4EF-EC71AF67C39B}" type="slidenum">
              <a:rPr lang="en-IL" smtClean="0"/>
              <a:t>8</a:t>
            </a:fld>
            <a:endParaRPr lang="en-IL"/>
          </a:p>
        </p:txBody>
      </p:sp>
    </p:spTree>
    <p:extLst>
      <p:ext uri="{BB962C8B-B14F-4D97-AF65-F5344CB8AC3E}">
        <p14:creationId xmlns:p14="http://schemas.microsoft.com/office/powerpoint/2010/main" val="3355896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sz="1200" b="0" i="0" u="none" strike="noStrike" baseline="0" dirty="0">
              <a:latin typeface="LinLibertineT"/>
            </a:endParaRPr>
          </a:p>
        </p:txBody>
      </p:sp>
      <p:sp>
        <p:nvSpPr>
          <p:cNvPr id="4" name="Slide Number Placeholder 3"/>
          <p:cNvSpPr>
            <a:spLocks noGrp="1"/>
          </p:cNvSpPr>
          <p:nvPr>
            <p:ph type="sldNum" sz="quarter" idx="5"/>
          </p:nvPr>
        </p:nvSpPr>
        <p:spPr/>
        <p:txBody>
          <a:bodyPr/>
          <a:lstStyle/>
          <a:p>
            <a:fld id="{D5A579E3-5930-4916-A4EF-EC71AF67C39B}" type="slidenum">
              <a:rPr lang="en-IL" smtClean="0"/>
              <a:t>9</a:t>
            </a:fld>
            <a:endParaRPr lang="en-IL"/>
          </a:p>
        </p:txBody>
      </p:sp>
    </p:spTree>
    <p:extLst>
      <p:ext uri="{BB962C8B-B14F-4D97-AF65-F5344CB8AC3E}">
        <p14:creationId xmlns:p14="http://schemas.microsoft.com/office/powerpoint/2010/main" val="1341891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10</a:t>
            </a:fld>
            <a:endParaRPr lang="en-IL"/>
          </a:p>
        </p:txBody>
      </p:sp>
    </p:spTree>
    <p:extLst>
      <p:ext uri="{BB962C8B-B14F-4D97-AF65-F5344CB8AC3E}">
        <p14:creationId xmlns:p14="http://schemas.microsoft.com/office/powerpoint/2010/main" val="2580706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B3E0-23A8-4186-A36F-38E87765A8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33ED8E54-7812-41C3-A0AB-DB7A9F6430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8FBEEFCA-BF8A-460E-8BAE-4CAD8E9C823F}"/>
              </a:ext>
            </a:extLst>
          </p:cNvPr>
          <p:cNvSpPr>
            <a:spLocks noGrp="1"/>
          </p:cNvSpPr>
          <p:nvPr>
            <p:ph type="dt" sz="half" idx="10"/>
          </p:nvPr>
        </p:nvSpPr>
        <p:spPr/>
        <p:txBody>
          <a:bodyPr/>
          <a:lstStyle/>
          <a:p>
            <a:fld id="{659204A6-3E5D-4075-AA83-80236033299A}" type="datetime8">
              <a:rPr lang="en-IL" smtClean="0"/>
              <a:t>7/16/24 3:19 PM</a:t>
            </a:fld>
            <a:endParaRPr lang="en-IL"/>
          </a:p>
        </p:txBody>
      </p:sp>
      <p:sp>
        <p:nvSpPr>
          <p:cNvPr id="5" name="Footer Placeholder 4">
            <a:extLst>
              <a:ext uri="{FF2B5EF4-FFF2-40B4-BE49-F238E27FC236}">
                <a16:creationId xmlns:a16="http://schemas.microsoft.com/office/drawing/2014/main" id="{8C75C03F-049B-4DB3-965E-DBD63212C0C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78DF8F8-EE18-4292-A29E-16DD16C32109}"/>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3412545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50485-01B0-48E3-8724-7D58F1349483}"/>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B0B0636A-841B-4A90-86E0-E4D2057B9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D83C917-CB10-4E60-92FE-ABCE788F9FAE}"/>
              </a:ext>
            </a:extLst>
          </p:cNvPr>
          <p:cNvSpPr>
            <a:spLocks noGrp="1"/>
          </p:cNvSpPr>
          <p:nvPr>
            <p:ph type="dt" sz="half" idx="10"/>
          </p:nvPr>
        </p:nvSpPr>
        <p:spPr/>
        <p:txBody>
          <a:bodyPr/>
          <a:lstStyle/>
          <a:p>
            <a:fld id="{588DACA2-EC2F-4840-B315-599A0EBC778D}" type="datetime8">
              <a:rPr lang="en-IL" smtClean="0"/>
              <a:t>7/16/24 3:19 PM</a:t>
            </a:fld>
            <a:endParaRPr lang="en-IL"/>
          </a:p>
        </p:txBody>
      </p:sp>
      <p:sp>
        <p:nvSpPr>
          <p:cNvPr id="5" name="Footer Placeholder 4">
            <a:extLst>
              <a:ext uri="{FF2B5EF4-FFF2-40B4-BE49-F238E27FC236}">
                <a16:creationId xmlns:a16="http://schemas.microsoft.com/office/drawing/2014/main" id="{46F9CB66-1937-4522-BA95-D5844B7A64FF}"/>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58F8FD43-80CF-4B93-A645-BD0A7AB6AE56}"/>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199689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6A000-A448-4F66-9ACA-ACFBAE1412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377573CC-A84A-4168-B715-D94FA6E43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0D73FE86-7385-47CA-88C2-A688D0BE5C32}"/>
              </a:ext>
            </a:extLst>
          </p:cNvPr>
          <p:cNvSpPr>
            <a:spLocks noGrp="1"/>
          </p:cNvSpPr>
          <p:nvPr>
            <p:ph type="dt" sz="half" idx="10"/>
          </p:nvPr>
        </p:nvSpPr>
        <p:spPr/>
        <p:txBody>
          <a:bodyPr/>
          <a:lstStyle/>
          <a:p>
            <a:fld id="{C70F5FE5-21E6-447B-841B-047C76AF3952}" type="datetime8">
              <a:rPr lang="en-IL" smtClean="0"/>
              <a:t>7/16/24 3:19 PM</a:t>
            </a:fld>
            <a:endParaRPr lang="en-IL"/>
          </a:p>
        </p:txBody>
      </p:sp>
      <p:sp>
        <p:nvSpPr>
          <p:cNvPr id="5" name="Footer Placeholder 4">
            <a:extLst>
              <a:ext uri="{FF2B5EF4-FFF2-40B4-BE49-F238E27FC236}">
                <a16:creationId xmlns:a16="http://schemas.microsoft.com/office/drawing/2014/main" id="{102FFA0E-FA9E-4EEE-9D4A-4D4CB6C4DDD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1E62B4D1-8E57-4F85-8F87-8EAC7635D6C6}"/>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3519511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5E553-728C-46A6-BBBA-838D82390E1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4C1F5B2B-3708-4E39-87DE-C8494B14374D}"/>
              </a:ext>
            </a:extLst>
          </p:cNvPr>
          <p:cNvSpPr>
            <a:spLocks noGrp="1"/>
          </p:cNvSpPr>
          <p:nvPr>
            <p:ph idx="1"/>
          </p:nvPr>
        </p:nvSpPr>
        <p:spPr/>
        <p:txBody>
          <a:bodyPr/>
          <a:lstStyle>
            <a:lvl1pPr>
              <a:defRPr sz="2400"/>
            </a:lvl1pPr>
            <a:lvl2pPr marL="685800" indent="-228600">
              <a:buFont typeface="Calibri" panose="020F0502020204030204" pitchFamily="34" charset="0"/>
              <a:buChar char="−"/>
              <a:defRPr sz="2000"/>
            </a:lvl2pPr>
            <a:lvl3pPr marL="1143000" indent="-228600">
              <a:buFont typeface="Calibri" panose="020F0502020204030204" pitchFamily="34" charset="0"/>
              <a:buChar cha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Date Placeholder 3">
            <a:extLst>
              <a:ext uri="{FF2B5EF4-FFF2-40B4-BE49-F238E27FC236}">
                <a16:creationId xmlns:a16="http://schemas.microsoft.com/office/drawing/2014/main" id="{0B540FCC-5F36-4FDD-8FB0-B58CBD22B8C4}"/>
              </a:ext>
            </a:extLst>
          </p:cNvPr>
          <p:cNvSpPr>
            <a:spLocks noGrp="1"/>
          </p:cNvSpPr>
          <p:nvPr>
            <p:ph type="dt" sz="half" idx="10"/>
          </p:nvPr>
        </p:nvSpPr>
        <p:spPr/>
        <p:txBody>
          <a:bodyPr/>
          <a:lstStyle/>
          <a:p>
            <a:fld id="{FD01FADD-B272-41F0-A431-2F998C3D079A}" type="datetime8">
              <a:rPr lang="en-IL" smtClean="0"/>
              <a:t>7/16/24 3:19 PM</a:t>
            </a:fld>
            <a:endParaRPr lang="en-IL"/>
          </a:p>
        </p:txBody>
      </p:sp>
      <p:sp>
        <p:nvSpPr>
          <p:cNvPr id="5" name="Footer Placeholder 4">
            <a:extLst>
              <a:ext uri="{FF2B5EF4-FFF2-40B4-BE49-F238E27FC236}">
                <a16:creationId xmlns:a16="http://schemas.microsoft.com/office/drawing/2014/main" id="{E6C43633-F7F7-46FC-9628-EE259E635BF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E7F38AB-35FF-441E-B6A6-6F9A515BA2AC}"/>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3752767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FF4E-7E1D-4262-95FB-A2CB7F6D68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E69147B6-E28C-4969-A94D-36B50ABF4B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1C84D9-633D-4E68-91C7-A64D5A21F48E}"/>
              </a:ext>
            </a:extLst>
          </p:cNvPr>
          <p:cNvSpPr>
            <a:spLocks noGrp="1"/>
          </p:cNvSpPr>
          <p:nvPr>
            <p:ph type="dt" sz="half" idx="10"/>
          </p:nvPr>
        </p:nvSpPr>
        <p:spPr/>
        <p:txBody>
          <a:bodyPr/>
          <a:lstStyle/>
          <a:p>
            <a:fld id="{5E276DAB-2E74-4371-8540-DB8315644ED7}" type="datetime8">
              <a:rPr lang="en-IL" smtClean="0"/>
              <a:t>7/16/24 3:19 PM</a:t>
            </a:fld>
            <a:endParaRPr lang="en-IL"/>
          </a:p>
        </p:txBody>
      </p:sp>
      <p:sp>
        <p:nvSpPr>
          <p:cNvPr id="5" name="Footer Placeholder 4">
            <a:extLst>
              <a:ext uri="{FF2B5EF4-FFF2-40B4-BE49-F238E27FC236}">
                <a16:creationId xmlns:a16="http://schemas.microsoft.com/office/drawing/2014/main" id="{C8DEA0BF-C4CE-4D9C-A60D-8E75081A8A9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F329FE0-B3BD-4FC0-A5C8-E3B2143E0AEA}"/>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1161383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8041-787E-458C-8A21-B556D97E3D5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B2DC8FB6-A1FB-4EA8-9244-B959AB82860A}"/>
              </a:ext>
            </a:extLst>
          </p:cNvPr>
          <p:cNvSpPr>
            <a:spLocks noGrp="1"/>
          </p:cNvSpPr>
          <p:nvPr>
            <p:ph sz="half" idx="1"/>
          </p:nvPr>
        </p:nvSpPr>
        <p:spPr>
          <a:xfrm>
            <a:off x="838200" y="1825625"/>
            <a:ext cx="5181600" cy="4351338"/>
          </a:xfrm>
        </p:spPr>
        <p:txBody>
          <a:bodyPr/>
          <a:lstStyle>
            <a:lvl2pPr marL="685800" indent="-228600">
              <a:buFont typeface="Calibri" panose="020F0502020204030204" pitchFamily="34" charset="0"/>
              <a:buChar char="−"/>
              <a:defRPr sz="2000"/>
            </a:lvl2pPr>
            <a:lvl3pPr marL="1143000" indent="-228600">
              <a:buFont typeface="Calibri" panose="020F0502020204030204" pitchFamily="34" charset="0"/>
              <a:buChar cha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L" dirty="0"/>
          </a:p>
        </p:txBody>
      </p:sp>
      <p:sp>
        <p:nvSpPr>
          <p:cNvPr id="4" name="Content Placeholder 3">
            <a:extLst>
              <a:ext uri="{FF2B5EF4-FFF2-40B4-BE49-F238E27FC236}">
                <a16:creationId xmlns:a16="http://schemas.microsoft.com/office/drawing/2014/main" id="{54BBADE0-6519-442D-A7F3-9B93F39123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79AC76C1-2FFE-4DE2-B5B7-A8EF46C7E401}"/>
              </a:ext>
            </a:extLst>
          </p:cNvPr>
          <p:cNvSpPr>
            <a:spLocks noGrp="1"/>
          </p:cNvSpPr>
          <p:nvPr>
            <p:ph type="dt" sz="half" idx="10"/>
          </p:nvPr>
        </p:nvSpPr>
        <p:spPr/>
        <p:txBody>
          <a:bodyPr/>
          <a:lstStyle/>
          <a:p>
            <a:fld id="{1215F02A-CA17-4A55-9439-DE9D75820F24}" type="datetime8">
              <a:rPr lang="en-IL" smtClean="0"/>
              <a:t>7/16/24 3:19 PM</a:t>
            </a:fld>
            <a:endParaRPr lang="en-IL"/>
          </a:p>
        </p:txBody>
      </p:sp>
      <p:sp>
        <p:nvSpPr>
          <p:cNvPr id="6" name="Footer Placeholder 5">
            <a:extLst>
              <a:ext uri="{FF2B5EF4-FFF2-40B4-BE49-F238E27FC236}">
                <a16:creationId xmlns:a16="http://schemas.microsoft.com/office/drawing/2014/main" id="{195B1B53-A737-48C0-A85B-49AD55E89A6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849D6B1C-A568-45FB-84A8-0E3D71C3129E}"/>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491585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EF07-D935-4A69-9814-1896FE9A752F}"/>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7F75B3A-7C34-4598-9A1A-F57FF6E978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3714B7-69E4-4F59-BA16-3D226C96B1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281DF4EB-1700-465F-8141-91516F9AF2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49EBC-86D2-487C-B0F9-7CEC9C6E7E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326721E8-1120-470A-92FD-5EACD06C991B}"/>
              </a:ext>
            </a:extLst>
          </p:cNvPr>
          <p:cNvSpPr>
            <a:spLocks noGrp="1"/>
          </p:cNvSpPr>
          <p:nvPr>
            <p:ph type="dt" sz="half" idx="10"/>
          </p:nvPr>
        </p:nvSpPr>
        <p:spPr/>
        <p:txBody>
          <a:bodyPr/>
          <a:lstStyle/>
          <a:p>
            <a:fld id="{DA49BA23-D68D-4EE3-85F2-D0A9095775ED}" type="datetime8">
              <a:rPr lang="en-IL" smtClean="0"/>
              <a:t>7/16/24 3:19 PM</a:t>
            </a:fld>
            <a:endParaRPr lang="en-IL"/>
          </a:p>
        </p:txBody>
      </p:sp>
      <p:sp>
        <p:nvSpPr>
          <p:cNvPr id="8" name="Footer Placeholder 7">
            <a:extLst>
              <a:ext uri="{FF2B5EF4-FFF2-40B4-BE49-F238E27FC236}">
                <a16:creationId xmlns:a16="http://schemas.microsoft.com/office/drawing/2014/main" id="{E3A68506-E0CA-43D6-9161-BE05F8EBE7C3}"/>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FC49E34E-E68A-4369-A139-DE232AB01B17}"/>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775313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21D7-C80C-4BE2-B571-F17B38F27125}"/>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568B0544-7F9A-48CD-9E36-92F8AABBF158}"/>
              </a:ext>
            </a:extLst>
          </p:cNvPr>
          <p:cNvSpPr>
            <a:spLocks noGrp="1"/>
          </p:cNvSpPr>
          <p:nvPr>
            <p:ph type="dt" sz="half" idx="10"/>
          </p:nvPr>
        </p:nvSpPr>
        <p:spPr/>
        <p:txBody>
          <a:bodyPr/>
          <a:lstStyle/>
          <a:p>
            <a:fld id="{C01EBC7F-3382-46C8-AC72-F28C4BE79749}" type="datetime8">
              <a:rPr lang="en-IL" smtClean="0"/>
              <a:t>7/16/24 3:19 PM</a:t>
            </a:fld>
            <a:endParaRPr lang="en-IL"/>
          </a:p>
        </p:txBody>
      </p:sp>
      <p:sp>
        <p:nvSpPr>
          <p:cNvPr id="4" name="Footer Placeholder 3">
            <a:extLst>
              <a:ext uri="{FF2B5EF4-FFF2-40B4-BE49-F238E27FC236}">
                <a16:creationId xmlns:a16="http://schemas.microsoft.com/office/drawing/2014/main" id="{1437AFA8-70F7-47E3-A8CC-E8F0402846DF}"/>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F660690A-4E89-4480-BEEB-2FD0C78A87D7}"/>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2378763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AAEF6C-E288-4795-8339-02A8A6BC1E02}"/>
              </a:ext>
            </a:extLst>
          </p:cNvPr>
          <p:cNvSpPr>
            <a:spLocks noGrp="1"/>
          </p:cNvSpPr>
          <p:nvPr>
            <p:ph type="dt" sz="half" idx="10"/>
          </p:nvPr>
        </p:nvSpPr>
        <p:spPr/>
        <p:txBody>
          <a:bodyPr/>
          <a:lstStyle/>
          <a:p>
            <a:fld id="{01C44FF1-D1C7-4F8F-8B42-EEA85420FDCF}" type="datetime8">
              <a:rPr lang="en-IL" smtClean="0"/>
              <a:t>7/16/24 3:19 PM</a:t>
            </a:fld>
            <a:endParaRPr lang="en-IL"/>
          </a:p>
        </p:txBody>
      </p:sp>
      <p:sp>
        <p:nvSpPr>
          <p:cNvPr id="3" name="Footer Placeholder 2">
            <a:extLst>
              <a:ext uri="{FF2B5EF4-FFF2-40B4-BE49-F238E27FC236}">
                <a16:creationId xmlns:a16="http://schemas.microsoft.com/office/drawing/2014/main" id="{3FA57733-F1DA-4672-A07A-DC6E1E001988}"/>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4212A0E3-F9FD-4A0F-8120-2E3808CA3396}"/>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4161827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904F-7AA4-40EC-B612-F49FC36C0C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07448CDD-D0A3-48A8-95E2-AE00A2F1A9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09964D46-F837-4DC0-8C9C-636DB0B85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733216-E9F3-4F68-BD28-BB9C46037DD0}"/>
              </a:ext>
            </a:extLst>
          </p:cNvPr>
          <p:cNvSpPr>
            <a:spLocks noGrp="1"/>
          </p:cNvSpPr>
          <p:nvPr>
            <p:ph type="dt" sz="half" idx="10"/>
          </p:nvPr>
        </p:nvSpPr>
        <p:spPr/>
        <p:txBody>
          <a:bodyPr/>
          <a:lstStyle/>
          <a:p>
            <a:fld id="{FEB08E74-B0D7-4668-8DC0-D91D5DE0A74A}" type="datetime8">
              <a:rPr lang="en-IL" smtClean="0"/>
              <a:t>7/16/24 3:19 PM</a:t>
            </a:fld>
            <a:endParaRPr lang="en-IL"/>
          </a:p>
        </p:txBody>
      </p:sp>
      <p:sp>
        <p:nvSpPr>
          <p:cNvPr id="6" name="Footer Placeholder 5">
            <a:extLst>
              <a:ext uri="{FF2B5EF4-FFF2-40B4-BE49-F238E27FC236}">
                <a16:creationId xmlns:a16="http://schemas.microsoft.com/office/drawing/2014/main" id="{B4DD49A8-EBA8-4C61-8593-C447FAA82BE9}"/>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7FE1D98-A4F0-4FF6-AA28-942DA36936A2}"/>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349026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5BE3B-1577-415A-8E30-03E9C690F3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DD52AE1D-6B3A-4235-BD2A-9AD0F4F05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F20F247C-5138-4D56-BF36-B685C1FD35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52D72C-ABA1-4DA2-8CCF-D7F7E8974BFB}"/>
              </a:ext>
            </a:extLst>
          </p:cNvPr>
          <p:cNvSpPr>
            <a:spLocks noGrp="1"/>
          </p:cNvSpPr>
          <p:nvPr>
            <p:ph type="dt" sz="half" idx="10"/>
          </p:nvPr>
        </p:nvSpPr>
        <p:spPr/>
        <p:txBody>
          <a:bodyPr/>
          <a:lstStyle/>
          <a:p>
            <a:fld id="{65DF9601-EC2D-4F3F-8C8D-D596E8E79CC5}" type="datetime8">
              <a:rPr lang="en-IL" smtClean="0"/>
              <a:t>7/16/24 3:19 PM</a:t>
            </a:fld>
            <a:endParaRPr lang="en-IL"/>
          </a:p>
        </p:txBody>
      </p:sp>
      <p:sp>
        <p:nvSpPr>
          <p:cNvPr id="6" name="Footer Placeholder 5">
            <a:extLst>
              <a:ext uri="{FF2B5EF4-FFF2-40B4-BE49-F238E27FC236}">
                <a16:creationId xmlns:a16="http://schemas.microsoft.com/office/drawing/2014/main" id="{45DD9859-28D7-4590-8D14-D3969C45BE6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6BC6E7A7-69E7-4C79-9146-C0CA8ED202CB}"/>
              </a:ext>
            </a:extLst>
          </p:cNvPr>
          <p:cNvSpPr>
            <a:spLocks noGrp="1"/>
          </p:cNvSpPr>
          <p:nvPr>
            <p:ph type="sldNum" sz="quarter" idx="12"/>
          </p:nvPr>
        </p:nvSpPr>
        <p:spPr/>
        <p:txBody>
          <a:bodyPr/>
          <a:lstStyle/>
          <a:p>
            <a:fld id="{35E705C5-5BCD-49DC-92EA-8CC03E399A23}" type="slidenum">
              <a:rPr lang="en-IL" smtClean="0"/>
              <a:t>‹#›</a:t>
            </a:fld>
            <a:endParaRPr lang="en-IL"/>
          </a:p>
        </p:txBody>
      </p:sp>
    </p:spTree>
    <p:extLst>
      <p:ext uri="{BB962C8B-B14F-4D97-AF65-F5344CB8AC3E}">
        <p14:creationId xmlns:p14="http://schemas.microsoft.com/office/powerpoint/2010/main" val="92331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ABF12C-8AAC-4BB8-8890-394E7D75AA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3C86E7D4-D594-47E0-9487-C86A2CD7DB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8390A18-A07F-4882-BF3F-DA309D16AB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3B0C1-6841-41C7-81AD-CFEB76BC2691}" type="datetime8">
              <a:rPr lang="en-IL" smtClean="0"/>
              <a:t>7/16/24 3:19 PM</a:t>
            </a:fld>
            <a:endParaRPr lang="en-IL"/>
          </a:p>
        </p:txBody>
      </p:sp>
      <p:sp>
        <p:nvSpPr>
          <p:cNvPr id="5" name="Footer Placeholder 4">
            <a:extLst>
              <a:ext uri="{FF2B5EF4-FFF2-40B4-BE49-F238E27FC236}">
                <a16:creationId xmlns:a16="http://schemas.microsoft.com/office/drawing/2014/main" id="{7672BBCF-C06C-4BEF-84B9-663C333DD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CF49498B-1CD4-4871-8B1B-9B0F66C65B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705C5-5BCD-49DC-92EA-8CC03E399A23}" type="slidenum">
              <a:rPr lang="en-IL" smtClean="0"/>
              <a:t>‹#›</a:t>
            </a:fld>
            <a:endParaRPr lang="en-IL"/>
          </a:p>
        </p:txBody>
      </p:sp>
    </p:spTree>
    <p:extLst>
      <p:ext uri="{BB962C8B-B14F-4D97-AF65-F5344CB8AC3E}">
        <p14:creationId xmlns:p14="http://schemas.microsoft.com/office/powerpoint/2010/main" val="2290786054"/>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70.png"/><Relationship Id="rId7" Type="http://schemas.openxmlformats.org/officeDocument/2006/relationships/image" Target="../media/image6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4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15.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hart" Target="../charts/chart6.xml"/><Relationship Id="rId3" Type="http://schemas.openxmlformats.org/officeDocument/2006/relationships/image" Target="../media/image20.png"/><Relationship Id="rId7" Type="http://schemas.openxmlformats.org/officeDocument/2006/relationships/chart" Target="../charts/chart2.xml"/><Relationship Id="rId12" Type="http://schemas.openxmlformats.org/officeDocument/2006/relationships/chart" Target="../charts/chart5.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svg"/><Relationship Id="rId11" Type="http://schemas.openxmlformats.org/officeDocument/2006/relationships/chart" Target="../charts/chart4.xml"/><Relationship Id="rId5" Type="http://schemas.openxmlformats.org/officeDocument/2006/relationships/image" Target="../media/image22.png"/><Relationship Id="rId10" Type="http://schemas.openxmlformats.org/officeDocument/2006/relationships/chart" Target="../charts/chart3.xml"/><Relationship Id="rId4" Type="http://schemas.openxmlformats.org/officeDocument/2006/relationships/image" Target="../media/image21.svg"/><Relationship Id="rId9" Type="http://schemas.openxmlformats.org/officeDocument/2006/relationships/image" Target="../media/image25.sv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0.png"/><Relationship Id="rId7" Type="http://schemas.openxmlformats.org/officeDocument/2006/relationships/chart" Target="../charts/chart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svg"/><Relationship Id="rId11" Type="http://schemas.openxmlformats.org/officeDocument/2006/relationships/chart" Target="../charts/chart9.xml"/><Relationship Id="rId5" Type="http://schemas.openxmlformats.org/officeDocument/2006/relationships/image" Target="../media/image22.png"/><Relationship Id="rId10" Type="http://schemas.openxmlformats.org/officeDocument/2006/relationships/chart" Target="../charts/chart8.xml"/><Relationship Id="rId4" Type="http://schemas.openxmlformats.org/officeDocument/2006/relationships/image" Target="../media/image21.svg"/><Relationship Id="rId9" Type="http://schemas.openxmlformats.org/officeDocument/2006/relationships/image" Target="../media/image25.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2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26.xml"/><Relationship Id="rId7" Type="http://schemas.openxmlformats.org/officeDocument/2006/relationships/chart" Target="../charts/chart16.xml"/><Relationship Id="rId12" Type="http://schemas.openxmlformats.org/officeDocument/2006/relationships/image" Target="../media/image28.sv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chart" Target="../charts/chart15.xml"/><Relationship Id="rId11" Type="http://schemas.openxmlformats.org/officeDocument/2006/relationships/image" Target="../media/image27.png"/><Relationship Id="rId5" Type="http://schemas.openxmlformats.org/officeDocument/2006/relationships/chart" Target="../charts/chart14.xml"/><Relationship Id="rId10" Type="http://schemas.openxmlformats.org/officeDocument/2006/relationships/chart" Target="../charts/chart19.xml"/><Relationship Id="rId4" Type="http://schemas.openxmlformats.org/officeDocument/2006/relationships/chart" Target="../charts/chart13.xml"/><Relationship Id="rId9" Type="http://schemas.openxmlformats.org/officeDocument/2006/relationships/chart" Target="../charts/char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270.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13.png"/><Relationship Id="rId2" Type="http://schemas.openxmlformats.org/officeDocument/2006/relationships/audio" Target="../media/media1.m4a"/><Relationship Id="rId1" Type="http://schemas.microsoft.com/office/2007/relationships/media" Target="../media/media1.m4a"/><Relationship Id="rId10" Type="http://schemas.openxmlformats.org/officeDocument/2006/relationships/image" Target="../media/image33.png"/><Relationship Id="rId4" Type="http://schemas.openxmlformats.org/officeDocument/2006/relationships/notesSlide" Target="../notesSlides/notesSlide38.xml"/><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13.png"/><Relationship Id="rId2" Type="http://schemas.openxmlformats.org/officeDocument/2006/relationships/audio" Target="../media/media1.m4a"/><Relationship Id="rId1" Type="http://schemas.microsoft.com/office/2007/relationships/media" Target="../media/media1.m4a"/><Relationship Id="rId10" Type="http://schemas.openxmlformats.org/officeDocument/2006/relationships/image" Target="../media/image33.png"/><Relationship Id="rId4" Type="http://schemas.openxmlformats.org/officeDocument/2006/relationships/notesSlide" Target="../notesSlides/notesSlide39.xml"/><Relationship Id="rId9" Type="http://schemas.openxmlformats.org/officeDocument/2006/relationships/image" Target="../media/image1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7" Type="http://schemas.openxmlformats.org/officeDocument/2006/relationships/image" Target="../media/image65.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80A4B931-B7F0-403E-9F40-8A4054A04F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12192000" cy="68584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3">
            <a:extLst>
              <a:ext uri="{FF2B5EF4-FFF2-40B4-BE49-F238E27FC236}">
                <a16:creationId xmlns:a16="http://schemas.microsoft.com/office/drawing/2014/main" id="{4CEAF602-346E-4A18-BDCE-F489E035C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9468701"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4">
            <a:extLst>
              <a:ext uri="{FF2B5EF4-FFF2-40B4-BE49-F238E27FC236}">
                <a16:creationId xmlns:a16="http://schemas.microsoft.com/office/drawing/2014/main" id="{F74A1337-596D-453E-B873-BCF1760EE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78"/>
            <a:ext cx="8078052" cy="6858478"/>
          </a:xfrm>
          <a:custGeom>
            <a:avLst/>
            <a:gdLst>
              <a:gd name="connsiteX0" fmla="*/ 0 w 8078052"/>
              <a:gd name="connsiteY0" fmla="*/ 0 h 6858478"/>
              <a:gd name="connsiteX1" fmla="*/ 3829872 w 8078052"/>
              <a:gd name="connsiteY1" fmla="*/ 0 h 6858478"/>
              <a:gd name="connsiteX2" fmla="*/ 4896100 w 8078052"/>
              <a:gd name="connsiteY2" fmla="*/ 0 h 6858478"/>
              <a:gd name="connsiteX3" fmla="*/ 4901677 w 8078052"/>
              <a:gd name="connsiteY3" fmla="*/ 0 h 6858478"/>
              <a:gd name="connsiteX4" fmla="*/ 8078052 w 8078052"/>
              <a:gd name="connsiteY4" fmla="*/ 6858478 h 6858478"/>
              <a:gd name="connsiteX5" fmla="*/ 653497 w 8078052"/>
              <a:gd name="connsiteY5" fmla="*/ 6858478 h 6858478"/>
              <a:gd name="connsiteX6" fmla="*/ 653757 w 8078052"/>
              <a:gd name="connsiteY6" fmla="*/ 6857916 h 6858478"/>
              <a:gd name="connsiteX7" fmla="*/ 0 w 8078052"/>
              <a:gd name="connsiteY7" fmla="*/ 6857916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2" h="6858478">
                <a:moveTo>
                  <a:pt x="0" y="0"/>
                </a:moveTo>
                <a:lnTo>
                  <a:pt x="3829872" y="0"/>
                </a:lnTo>
                <a:lnTo>
                  <a:pt x="4896100" y="0"/>
                </a:lnTo>
                <a:lnTo>
                  <a:pt x="4901677" y="0"/>
                </a:lnTo>
                <a:lnTo>
                  <a:pt x="8078052" y="6858478"/>
                </a:lnTo>
                <a:lnTo>
                  <a:pt x="653497" y="6858478"/>
                </a:lnTo>
                <a:lnTo>
                  <a:pt x="653757" y="6857916"/>
                </a:lnTo>
                <a:lnTo>
                  <a:pt x="0" y="6857916"/>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F5AE360D-80C5-40D2-9E69-CDE109D395A8}"/>
              </a:ext>
            </a:extLst>
          </p:cNvPr>
          <p:cNvSpPr>
            <a:spLocks noGrp="1"/>
          </p:cNvSpPr>
          <p:nvPr>
            <p:ph type="ctrTitle"/>
          </p:nvPr>
        </p:nvSpPr>
        <p:spPr>
          <a:xfrm>
            <a:off x="435991" y="3290169"/>
            <a:ext cx="5805151" cy="2099977"/>
          </a:xfrm>
        </p:spPr>
        <p:txBody>
          <a:bodyPr anchor="t">
            <a:normAutofit/>
          </a:bodyPr>
          <a:lstStyle/>
          <a:p>
            <a:pPr algn="l"/>
            <a:r>
              <a:rPr lang="en-US" sz="4800" dirty="0"/>
              <a:t>Network-software interfaces</a:t>
            </a:r>
            <a:endParaRPr lang="en-IL" sz="4800" dirty="0"/>
          </a:p>
        </p:txBody>
      </p:sp>
      <p:sp>
        <p:nvSpPr>
          <p:cNvPr id="3" name="Subtitle 2">
            <a:extLst>
              <a:ext uri="{FF2B5EF4-FFF2-40B4-BE49-F238E27FC236}">
                <a16:creationId xmlns:a16="http://schemas.microsoft.com/office/drawing/2014/main" id="{C51E34B7-2DBB-4C2C-944F-019D931E2BB0}"/>
              </a:ext>
            </a:extLst>
          </p:cNvPr>
          <p:cNvSpPr>
            <a:spLocks noGrp="1"/>
          </p:cNvSpPr>
          <p:nvPr>
            <p:ph type="subTitle" idx="1"/>
          </p:nvPr>
        </p:nvSpPr>
        <p:spPr>
          <a:xfrm>
            <a:off x="703976" y="7309336"/>
            <a:ext cx="5963101" cy="1002511"/>
          </a:xfrm>
        </p:spPr>
        <p:txBody>
          <a:bodyPr anchor="b">
            <a:normAutofit/>
          </a:bodyPr>
          <a:lstStyle/>
          <a:p>
            <a:pPr algn="l"/>
            <a:r>
              <a:rPr lang="en-US" sz="2000" dirty="0">
                <a:solidFill>
                  <a:schemeClr val="bg1"/>
                </a:solidFill>
              </a:rPr>
              <a:t>Boris Pismenny, Haggai Eran,     Aviad Yehezkel, Liran Liss,        Adam Morrison, and Dan Tsafrir  </a:t>
            </a:r>
            <a:endParaRPr lang="en-IL" sz="2000" dirty="0">
              <a:solidFill>
                <a:schemeClr val="bg1"/>
              </a:solidFill>
            </a:endParaRPr>
          </a:p>
        </p:txBody>
      </p:sp>
      <p:pic>
        <p:nvPicPr>
          <p:cNvPr id="10" name="Picture 9" descr="A picture containing drawing&#10;&#10;Description automatically generated">
            <a:extLst>
              <a:ext uri="{FF2B5EF4-FFF2-40B4-BE49-F238E27FC236}">
                <a16:creationId xmlns:a16="http://schemas.microsoft.com/office/drawing/2014/main" id="{03AAFA1D-E357-4C6C-9F1D-7BB93711D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2858" y="3499628"/>
            <a:ext cx="3132685" cy="650031"/>
          </a:xfrm>
          <a:prstGeom prst="rect">
            <a:avLst/>
          </a:prstGeom>
          <a:solidFill>
            <a:schemeClr val="bg1"/>
          </a:solidFill>
        </p:spPr>
      </p:pic>
      <p:pic>
        <p:nvPicPr>
          <p:cNvPr id="8" name="Graphic 7">
            <a:extLst>
              <a:ext uri="{FF2B5EF4-FFF2-40B4-BE49-F238E27FC236}">
                <a16:creationId xmlns:a16="http://schemas.microsoft.com/office/drawing/2014/main" id="{357317D9-0D77-4690-B50A-1BCDB1F1EA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80323" y="2049059"/>
            <a:ext cx="2895926" cy="1241111"/>
          </a:xfrm>
          <a:prstGeom prst="rect">
            <a:avLst/>
          </a:prstGeom>
        </p:spPr>
      </p:pic>
      <p:pic>
        <p:nvPicPr>
          <p:cNvPr id="10246" name="Picture 6" descr="Download NVIDIA Logo in SVG Vector or PNG File Format - Logo.wine">
            <a:extLst>
              <a:ext uri="{FF2B5EF4-FFF2-40B4-BE49-F238E27FC236}">
                <a16:creationId xmlns:a16="http://schemas.microsoft.com/office/drawing/2014/main" id="{21C9018A-7A23-4231-861E-92C88098ED28}"/>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9874098" y="3707411"/>
            <a:ext cx="2102151" cy="1398886"/>
          </a:xfrm>
          <a:prstGeom prst="rect">
            <a:avLst/>
          </a:prstGeom>
          <a:noFill/>
          <a:extLst>
            <a:ext uri="{909E8E84-426E-40DD-AFC4-6F175D3DCCD1}">
              <a14:hiddenFill xmlns:a14="http://schemas.microsoft.com/office/drawing/2010/main">
                <a:solidFill>
                  <a:srgbClr val="FFFFFF"/>
                </a:solidFill>
              </a14:hiddenFill>
            </a:ext>
          </a:extLst>
        </p:spPr>
      </p:pic>
      <p:sp>
        <p:nvSpPr>
          <p:cNvPr id="20" name="Slide Number Placeholder 5">
            <a:extLst>
              <a:ext uri="{FF2B5EF4-FFF2-40B4-BE49-F238E27FC236}">
                <a16:creationId xmlns:a16="http://schemas.microsoft.com/office/drawing/2014/main" id="{A9805662-D828-465B-BC23-8F3009BEB3DB}"/>
              </a:ext>
            </a:extLst>
          </p:cNvPr>
          <p:cNvSpPr>
            <a:spLocks noGrp="1"/>
          </p:cNvSpPr>
          <p:nvPr>
            <p:ph type="sldNum" sz="quarter" idx="12"/>
          </p:nvPr>
        </p:nvSpPr>
        <p:spPr>
          <a:xfrm>
            <a:off x="10925174" y="6356350"/>
            <a:ext cx="428625" cy="365125"/>
          </a:xfrm>
        </p:spPr>
        <p:txBody>
          <a:bodyPr>
            <a:normAutofit/>
          </a:bodyPr>
          <a:lstStyle/>
          <a:p>
            <a:pPr>
              <a:spcAft>
                <a:spcPts val="600"/>
              </a:spcAft>
            </a:pPr>
            <a:fld id="{35E705C5-5BCD-49DC-92EA-8CC03E399A23}" type="slidenum">
              <a:rPr lang="en-IL" smtClean="0">
                <a:solidFill>
                  <a:schemeClr val="bg1"/>
                </a:solidFill>
              </a:rPr>
              <a:pPr>
                <a:spcAft>
                  <a:spcPts val="600"/>
                </a:spcAft>
              </a:pPr>
              <a:t>1</a:t>
            </a:fld>
            <a:endParaRPr lang="en-IL" dirty="0">
              <a:solidFill>
                <a:schemeClr val="bg1"/>
              </a:solidFill>
            </a:endParaRPr>
          </a:p>
        </p:txBody>
      </p:sp>
      <p:pic>
        <p:nvPicPr>
          <p:cNvPr id="24" name="Picture 23" descr="A picture containing drawing&#10;&#10;Description automatically generated">
            <a:extLst>
              <a:ext uri="{FF2B5EF4-FFF2-40B4-BE49-F238E27FC236}">
                <a16:creationId xmlns:a16="http://schemas.microsoft.com/office/drawing/2014/main" id="{3465FE63-B13E-4E02-A40F-F65034B2C9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98699" y="281419"/>
            <a:ext cx="3408439" cy="1533798"/>
          </a:xfrm>
          <a:prstGeom prst="rect">
            <a:avLst/>
          </a:prstGeom>
          <a:solidFill>
            <a:schemeClr val="bg1"/>
          </a:solidFill>
        </p:spPr>
      </p:pic>
      <p:sp>
        <p:nvSpPr>
          <p:cNvPr id="25" name="TextShape 3">
            <a:extLst>
              <a:ext uri="{FF2B5EF4-FFF2-40B4-BE49-F238E27FC236}">
                <a16:creationId xmlns:a16="http://schemas.microsoft.com/office/drawing/2014/main" id="{CD807BE7-960B-4412-BD01-12A0A949406A}"/>
              </a:ext>
            </a:extLst>
          </p:cNvPr>
          <p:cNvSpPr txBox="1"/>
          <p:nvPr/>
        </p:nvSpPr>
        <p:spPr>
          <a:xfrm>
            <a:off x="380059" y="5455169"/>
            <a:ext cx="6967729" cy="973376"/>
          </a:xfrm>
          <a:prstGeom prst="rect">
            <a:avLst/>
          </a:prstGeom>
          <a:noFill/>
          <a:ln>
            <a:noFill/>
          </a:ln>
        </p:spPr>
        <p:txBody>
          <a:bodyPr lIns="0" tIns="0" rIns="0" bIns="0"/>
          <a:lstStyle/>
          <a:p>
            <a:pPr>
              <a:lnSpc>
                <a:spcPct val="100000"/>
              </a:lnSpc>
              <a:spcBef>
                <a:spcPts val="1800"/>
              </a:spcBef>
            </a:pPr>
            <a:endParaRPr lang="en-US" sz="4000" b="0" strike="noStrike" spc="-1" dirty="0">
              <a:latin typeface="Metropolis"/>
            </a:endParaRPr>
          </a:p>
        </p:txBody>
      </p:sp>
      <p:graphicFrame>
        <p:nvGraphicFramePr>
          <p:cNvPr id="5" name="Table 5">
            <a:extLst>
              <a:ext uri="{FF2B5EF4-FFF2-40B4-BE49-F238E27FC236}">
                <a16:creationId xmlns:a16="http://schemas.microsoft.com/office/drawing/2014/main" id="{70CC81D4-7707-4FAD-B94D-FA709D1831B1}"/>
              </a:ext>
            </a:extLst>
          </p:cNvPr>
          <p:cNvGraphicFramePr>
            <a:graphicFrameLocks noGrp="1"/>
          </p:cNvGraphicFramePr>
          <p:nvPr>
            <p:extLst>
              <p:ext uri="{D42A27DB-BD31-4B8C-83A1-F6EECF244321}">
                <p14:modId xmlns:p14="http://schemas.microsoft.com/office/powerpoint/2010/main" val="3197506524"/>
              </p:ext>
            </p:extLst>
          </p:nvPr>
        </p:nvGraphicFramePr>
        <p:xfrm>
          <a:off x="415522" y="5390147"/>
          <a:ext cx="5571903" cy="1381760"/>
        </p:xfrm>
        <a:graphic>
          <a:graphicData uri="http://schemas.openxmlformats.org/drawingml/2006/table">
            <a:tbl>
              <a:tblPr firstRow="1" bandRow="1">
                <a:tableStyleId>{2D5ABB26-0587-4C30-8999-92F81FD0307C}</a:tableStyleId>
              </a:tblPr>
              <a:tblGrid>
                <a:gridCol w="1857301">
                  <a:extLst>
                    <a:ext uri="{9D8B030D-6E8A-4147-A177-3AD203B41FA5}">
                      <a16:colId xmlns:a16="http://schemas.microsoft.com/office/drawing/2014/main" val="446035858"/>
                    </a:ext>
                  </a:extLst>
                </a:gridCol>
                <a:gridCol w="1792932">
                  <a:extLst>
                    <a:ext uri="{9D8B030D-6E8A-4147-A177-3AD203B41FA5}">
                      <a16:colId xmlns:a16="http://schemas.microsoft.com/office/drawing/2014/main" val="1790382567"/>
                    </a:ext>
                  </a:extLst>
                </a:gridCol>
                <a:gridCol w="1921670">
                  <a:extLst>
                    <a:ext uri="{9D8B030D-6E8A-4147-A177-3AD203B41FA5}">
                      <a16:colId xmlns:a16="http://schemas.microsoft.com/office/drawing/2014/main" val="133117428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Boris Pismenny</a:t>
                      </a:r>
                      <a:endParaRPr lang="en-IL" b="1" dirty="0"/>
                    </a:p>
                  </a:txBody>
                  <a:tcPr/>
                </a:tc>
                <a:tc>
                  <a:txBody>
                    <a:bodyPr/>
                    <a:lstStyle/>
                    <a:p>
                      <a:r>
                        <a:rPr lang="en-US" dirty="0"/>
                        <a:t>Adam Morrison</a:t>
                      </a:r>
                      <a:endParaRPr lang="en-IL" dirty="0"/>
                    </a:p>
                  </a:txBody>
                  <a:tcPr/>
                </a:tc>
                <a:tc>
                  <a:txBody>
                    <a:bodyPr/>
                    <a:lstStyle/>
                    <a:p>
                      <a:r>
                        <a:rPr lang="en-US" dirty="0"/>
                        <a:t>Dan Tsafrir</a:t>
                      </a:r>
                      <a:endParaRPr lang="en-IL" dirty="0"/>
                    </a:p>
                  </a:txBody>
                  <a:tcPr/>
                </a:tc>
                <a:extLst>
                  <a:ext uri="{0D108BD9-81ED-4DB2-BD59-A6C34878D82A}">
                    <a16:rowId xmlns:a16="http://schemas.microsoft.com/office/drawing/2014/main" val="2788993392"/>
                  </a:ext>
                </a:extLst>
              </a:tr>
              <a:tr h="370840">
                <a:tc>
                  <a:txBody>
                    <a:bodyPr/>
                    <a:lstStyle/>
                    <a:p>
                      <a:endParaRPr lang="en-IL" dirty="0"/>
                    </a:p>
                  </a:txBody>
                  <a:tcPr/>
                </a:tc>
                <a:tc>
                  <a:txBody>
                    <a:bodyPr/>
                    <a:lstStyle/>
                    <a:p>
                      <a:endParaRPr lang="en-IL" dirty="0"/>
                    </a:p>
                  </a:txBody>
                  <a:tcPr/>
                </a:tc>
                <a:tc>
                  <a:txBody>
                    <a:bodyPr/>
                    <a:lstStyle/>
                    <a:p>
                      <a:endParaRPr lang="en-IL" dirty="0"/>
                    </a:p>
                  </a:txBody>
                  <a:tcPr/>
                </a:tc>
                <a:extLst>
                  <a:ext uri="{0D108BD9-81ED-4DB2-BD59-A6C34878D82A}">
                    <a16:rowId xmlns:a16="http://schemas.microsoft.com/office/drawing/2014/main" val="2391939293"/>
                  </a:ext>
                </a:extLst>
              </a:tr>
              <a:tr h="370840">
                <a:tc>
                  <a:txBody>
                    <a:bodyPr/>
                    <a:lstStyle/>
                    <a:p>
                      <a:endParaRPr lang="en-IL" dirty="0"/>
                    </a:p>
                  </a:txBody>
                  <a:tcPr/>
                </a:tc>
                <a:tc>
                  <a:txBody>
                    <a:bodyPr/>
                    <a:lstStyle/>
                    <a:p>
                      <a:r>
                        <a:rPr lang="en-US" dirty="0">
                          <a:solidFill>
                            <a:srgbClr val="262626"/>
                          </a:solidFill>
                        </a:rPr>
                        <a:t>Tel-Aviv University</a:t>
                      </a:r>
                      <a:endParaRPr lang="en-IL" dirty="0">
                        <a:solidFill>
                          <a:srgbClr val="262626"/>
                        </a:solidFill>
                      </a:endParaRPr>
                    </a:p>
                  </a:txBody>
                  <a:tcPr/>
                </a:tc>
                <a:tc>
                  <a:txBody>
                    <a:bodyPr/>
                    <a:lstStyle/>
                    <a:p>
                      <a:r>
                        <a:rPr lang="en-US" dirty="0">
                          <a:solidFill>
                            <a:srgbClr val="262626"/>
                          </a:solidFill>
                        </a:rPr>
                        <a:t>Technion</a:t>
                      </a:r>
                      <a:endParaRPr lang="en-IL" dirty="0">
                        <a:solidFill>
                          <a:srgbClr val="262626"/>
                        </a:solidFill>
                      </a:endParaRPr>
                    </a:p>
                  </a:txBody>
                  <a:tcPr/>
                </a:tc>
                <a:extLst>
                  <a:ext uri="{0D108BD9-81ED-4DB2-BD59-A6C34878D82A}">
                    <a16:rowId xmlns:a16="http://schemas.microsoft.com/office/drawing/2014/main" val="3577097874"/>
                  </a:ext>
                </a:extLst>
              </a:tr>
            </a:tbl>
          </a:graphicData>
        </a:graphic>
      </p:graphicFrame>
    </p:spTree>
    <p:extLst>
      <p:ext uri="{BB962C8B-B14F-4D97-AF65-F5344CB8AC3E}">
        <p14:creationId xmlns:p14="http://schemas.microsoft.com/office/powerpoint/2010/main" val="348909200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p:txBody>
          <a:bodyPr/>
          <a:lstStyle/>
          <a:p>
            <a:r>
              <a:rPr lang="en-US" dirty="0"/>
              <a:t>Kernel TLS</a:t>
            </a:r>
            <a:endParaRPr lang="en-IL" dirty="0"/>
          </a:p>
        </p:txBody>
      </p:sp>
      <p:grpSp>
        <p:nvGrpSpPr>
          <p:cNvPr id="7" name="Group 6">
            <a:extLst>
              <a:ext uri="{FF2B5EF4-FFF2-40B4-BE49-F238E27FC236}">
                <a16:creationId xmlns:a16="http://schemas.microsoft.com/office/drawing/2014/main" id="{AE2761C7-1D45-4872-9965-C09B673741F7}"/>
              </a:ext>
            </a:extLst>
          </p:cNvPr>
          <p:cNvGrpSpPr/>
          <p:nvPr/>
        </p:nvGrpSpPr>
        <p:grpSpPr>
          <a:xfrm>
            <a:off x="833466" y="2261656"/>
            <a:ext cx="991660" cy="2960143"/>
            <a:chOff x="833466" y="2261656"/>
            <a:chExt cx="991660" cy="2960143"/>
          </a:xfrm>
        </p:grpSpPr>
        <p:sp>
          <p:nvSpPr>
            <p:cNvPr id="4" name="Rounded Rectangle 146">
              <a:extLst>
                <a:ext uri="{FF2B5EF4-FFF2-40B4-BE49-F238E27FC236}">
                  <a16:creationId xmlns:a16="http://schemas.microsoft.com/office/drawing/2014/main" id="{FD9C789D-DF70-449C-9486-C8B9FE758E94}"/>
                </a:ext>
              </a:extLst>
            </p:cNvPr>
            <p:cNvSpPr/>
            <p:nvPr/>
          </p:nvSpPr>
          <p:spPr>
            <a:xfrm>
              <a:off x="833466" y="2261656"/>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App</a:t>
              </a:r>
            </a:p>
          </p:txBody>
        </p:sp>
        <p:sp>
          <p:nvSpPr>
            <p:cNvPr id="5" name="Rounded Rectangle 146">
              <a:extLst>
                <a:ext uri="{FF2B5EF4-FFF2-40B4-BE49-F238E27FC236}">
                  <a16:creationId xmlns:a16="http://schemas.microsoft.com/office/drawing/2014/main" id="{0FB76AC5-B2A3-4A95-BCFA-16AFDD899812}"/>
                </a:ext>
              </a:extLst>
            </p:cNvPr>
            <p:cNvSpPr/>
            <p:nvPr/>
          </p:nvSpPr>
          <p:spPr>
            <a:xfrm>
              <a:off x="833466" y="3999814"/>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TCP/IP</a:t>
              </a:r>
            </a:p>
          </p:txBody>
        </p:sp>
        <p:sp>
          <p:nvSpPr>
            <p:cNvPr id="6" name="Rounded Rectangle 146">
              <a:extLst>
                <a:ext uri="{FF2B5EF4-FFF2-40B4-BE49-F238E27FC236}">
                  <a16:creationId xmlns:a16="http://schemas.microsoft.com/office/drawing/2014/main" id="{646D4B74-FD0B-48E5-8A6B-6143E49E3AEC}"/>
                </a:ext>
              </a:extLst>
            </p:cNvPr>
            <p:cNvSpPr/>
            <p:nvPr/>
          </p:nvSpPr>
          <p:spPr>
            <a:xfrm>
              <a:off x="838200" y="4868864"/>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NIC</a:t>
              </a:r>
            </a:p>
          </p:txBody>
        </p:sp>
        <p:sp>
          <p:nvSpPr>
            <p:cNvPr id="10" name="Rounded Rectangle 146">
              <a:extLst>
                <a:ext uri="{FF2B5EF4-FFF2-40B4-BE49-F238E27FC236}">
                  <a16:creationId xmlns:a16="http://schemas.microsoft.com/office/drawing/2014/main" id="{676FC833-FAA5-4BB6-BA9E-DB9FFE9DBC1D}"/>
                </a:ext>
              </a:extLst>
            </p:cNvPr>
            <p:cNvSpPr/>
            <p:nvPr/>
          </p:nvSpPr>
          <p:spPr>
            <a:xfrm>
              <a:off x="833466" y="3130764"/>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TLS</a:t>
              </a:r>
            </a:p>
          </p:txBody>
        </p:sp>
      </p:grpSp>
      <p:graphicFrame>
        <p:nvGraphicFramePr>
          <p:cNvPr id="30" name="Table 94">
            <a:extLst>
              <a:ext uri="{FF2B5EF4-FFF2-40B4-BE49-F238E27FC236}">
                <a16:creationId xmlns:a16="http://schemas.microsoft.com/office/drawing/2014/main" id="{FD6613BA-D967-4022-94E3-780CB5EDCFCE}"/>
              </a:ext>
            </a:extLst>
          </p:cNvPr>
          <p:cNvGraphicFramePr>
            <a:graphicFrameLocks noGrp="1"/>
          </p:cNvGraphicFramePr>
          <p:nvPr/>
        </p:nvGraphicFramePr>
        <p:xfrm>
          <a:off x="5899142" y="5685400"/>
          <a:ext cx="250921" cy="287576"/>
        </p:xfrm>
        <a:graphic>
          <a:graphicData uri="http://schemas.openxmlformats.org/drawingml/2006/table">
            <a:tbl>
              <a:tblPr firstRow="1" bandRow="1">
                <a:tableStyleId>{5C22544A-7EE6-4342-B048-85BDC9FD1C3A}</a:tableStyleId>
              </a:tblPr>
              <a:tblGrid>
                <a:gridCol w="250921">
                  <a:extLst>
                    <a:ext uri="{9D8B030D-6E8A-4147-A177-3AD203B41FA5}">
                      <a16:colId xmlns:a16="http://schemas.microsoft.com/office/drawing/2014/main" val="4080622672"/>
                    </a:ext>
                  </a:extLst>
                </a:gridCol>
              </a:tblGrid>
              <a:tr h="287576">
                <a:tc>
                  <a:txBody>
                    <a:bodyPr/>
                    <a:lstStyle/>
                    <a:p>
                      <a:pPr algn="ctr"/>
                      <a:endParaRPr lang="en-IL" sz="1700" b="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sp>
        <p:nvSpPr>
          <p:cNvPr id="31" name="TextBox 30">
            <a:extLst>
              <a:ext uri="{FF2B5EF4-FFF2-40B4-BE49-F238E27FC236}">
                <a16:creationId xmlns:a16="http://schemas.microsoft.com/office/drawing/2014/main" id="{AF471FBA-9974-4080-80D0-3B63E986FC36}"/>
              </a:ext>
            </a:extLst>
          </p:cNvPr>
          <p:cNvSpPr txBox="1"/>
          <p:nvPr/>
        </p:nvSpPr>
        <p:spPr>
          <a:xfrm>
            <a:off x="2975998" y="5675086"/>
            <a:ext cx="2923144" cy="281146"/>
          </a:xfrm>
          <a:prstGeom prst="rect">
            <a:avLst/>
          </a:prstGeom>
          <a:noFill/>
        </p:spPr>
        <p:txBody>
          <a:bodyPr wrap="square" lIns="0" tIns="0" rIns="0" bIns="0" rtlCol="0" anchor="ctr" anchorCtr="0">
            <a:noAutofit/>
          </a:bodyPr>
          <a:lstStyle/>
          <a:p>
            <a:pPr algn="ctr"/>
            <a:r>
              <a:rPr lang="en-US" sz="2000" dirty="0"/>
              <a:t>TLS message header/trailer</a:t>
            </a:r>
            <a:endParaRPr lang="en-IL" sz="2000" dirty="0"/>
          </a:p>
        </p:txBody>
      </p:sp>
      <p:graphicFrame>
        <p:nvGraphicFramePr>
          <p:cNvPr id="32" name="Table 94">
            <a:extLst>
              <a:ext uri="{FF2B5EF4-FFF2-40B4-BE49-F238E27FC236}">
                <a16:creationId xmlns:a16="http://schemas.microsoft.com/office/drawing/2014/main" id="{D06F7FC1-D2CE-40B1-95C1-FC2CAABB8622}"/>
              </a:ext>
            </a:extLst>
          </p:cNvPr>
          <p:cNvGraphicFramePr>
            <a:graphicFrameLocks noGrp="1"/>
          </p:cNvGraphicFramePr>
          <p:nvPr/>
        </p:nvGraphicFramePr>
        <p:xfrm>
          <a:off x="2467351" y="5678000"/>
          <a:ext cx="232368" cy="292372"/>
        </p:xfrm>
        <a:graphic>
          <a:graphicData uri="http://schemas.openxmlformats.org/drawingml/2006/table">
            <a:tbl>
              <a:tblPr firstRow="1" bandRow="1">
                <a:tableStyleId>{5C22544A-7EE6-4342-B048-85BDC9FD1C3A}</a:tableStyleId>
              </a:tblPr>
              <a:tblGrid>
                <a:gridCol w="232368">
                  <a:extLst>
                    <a:ext uri="{9D8B030D-6E8A-4147-A177-3AD203B41FA5}">
                      <a16:colId xmlns:a16="http://schemas.microsoft.com/office/drawing/2014/main" val="4080622672"/>
                    </a:ext>
                  </a:extLst>
                </a:gridCol>
              </a:tblGrid>
              <a:tr h="292372">
                <a:tc>
                  <a:txBody>
                    <a:bodyPr/>
                    <a:lstStyle/>
                    <a:p>
                      <a:pPr algn="ctr"/>
                      <a:endParaRPr lang="en-IL" sz="1700" b="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831838616"/>
                  </a:ext>
                </a:extLst>
              </a:tr>
            </a:tbl>
          </a:graphicData>
        </a:graphic>
      </p:graphicFrame>
      <p:sp>
        <p:nvSpPr>
          <p:cNvPr id="33" name="TextBox 32">
            <a:extLst>
              <a:ext uri="{FF2B5EF4-FFF2-40B4-BE49-F238E27FC236}">
                <a16:creationId xmlns:a16="http://schemas.microsoft.com/office/drawing/2014/main" id="{BFF11043-899B-4E48-A7E1-2073220752FA}"/>
              </a:ext>
            </a:extLst>
          </p:cNvPr>
          <p:cNvSpPr txBox="1"/>
          <p:nvPr/>
        </p:nvSpPr>
        <p:spPr>
          <a:xfrm>
            <a:off x="577664" y="5675086"/>
            <a:ext cx="1999516" cy="281145"/>
          </a:xfrm>
          <a:prstGeom prst="rect">
            <a:avLst/>
          </a:prstGeom>
          <a:noFill/>
        </p:spPr>
        <p:txBody>
          <a:bodyPr wrap="square" lIns="0" tIns="0" rIns="0" bIns="0" rtlCol="0" anchor="ctr" anchorCtr="0">
            <a:noAutofit/>
          </a:bodyPr>
          <a:lstStyle/>
          <a:p>
            <a:pPr algn="ctr"/>
            <a:r>
              <a:rPr lang="en-US" sz="2000" dirty="0"/>
              <a:t>TCP header</a:t>
            </a:r>
            <a:endParaRPr lang="en-IL" sz="2000" dirty="0"/>
          </a:p>
        </p:txBody>
      </p:sp>
      <p:sp>
        <p:nvSpPr>
          <p:cNvPr id="56" name="TextBox 55">
            <a:extLst>
              <a:ext uri="{FF2B5EF4-FFF2-40B4-BE49-F238E27FC236}">
                <a16:creationId xmlns:a16="http://schemas.microsoft.com/office/drawing/2014/main" id="{F0DDAF47-94EC-4B31-B4B1-B6CDC693CC06}"/>
              </a:ext>
            </a:extLst>
          </p:cNvPr>
          <p:cNvSpPr txBox="1"/>
          <p:nvPr/>
        </p:nvSpPr>
        <p:spPr>
          <a:xfrm>
            <a:off x="2659461" y="1809502"/>
            <a:ext cx="1660533" cy="369332"/>
          </a:xfrm>
          <a:prstGeom prst="rect">
            <a:avLst/>
          </a:prstGeom>
          <a:noFill/>
        </p:spPr>
        <p:txBody>
          <a:bodyPr wrap="square" lIns="62784" tIns="0" rIns="62784" bIns="0" rtlCol="0">
            <a:spAutoFit/>
          </a:bodyPr>
          <a:lstStyle/>
          <a:p>
            <a:r>
              <a:rPr lang="en-US" sz="2400" dirty="0"/>
              <a:t>Baseline</a:t>
            </a:r>
            <a:endParaRPr lang="en-IL" sz="2400" dirty="0"/>
          </a:p>
        </p:txBody>
      </p:sp>
      <p:cxnSp>
        <p:nvCxnSpPr>
          <p:cNvPr id="58" name="Straight Arrow Connector 57">
            <a:extLst>
              <a:ext uri="{FF2B5EF4-FFF2-40B4-BE49-F238E27FC236}">
                <a16:creationId xmlns:a16="http://schemas.microsoft.com/office/drawing/2014/main" id="{64FF3BCA-010C-406E-978E-BA7056A02BDA}"/>
              </a:ext>
            </a:extLst>
          </p:cNvPr>
          <p:cNvCxnSpPr>
            <a:cxnSpLocks/>
          </p:cNvCxnSpPr>
          <p:nvPr/>
        </p:nvCxnSpPr>
        <p:spPr>
          <a:xfrm>
            <a:off x="3340597" y="2616893"/>
            <a:ext cx="0" cy="556128"/>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graphicFrame>
        <p:nvGraphicFramePr>
          <p:cNvPr id="60" name="Table 94">
            <a:extLst>
              <a:ext uri="{FF2B5EF4-FFF2-40B4-BE49-F238E27FC236}">
                <a16:creationId xmlns:a16="http://schemas.microsoft.com/office/drawing/2014/main" id="{8C5A90E8-4B00-45AE-BF94-8C9AC0F4FA60}"/>
              </a:ext>
            </a:extLst>
          </p:cNvPr>
          <p:cNvGraphicFramePr>
            <a:graphicFrameLocks noGrp="1"/>
          </p:cNvGraphicFramePr>
          <p:nvPr/>
        </p:nvGraphicFramePr>
        <p:xfrm>
          <a:off x="2983083" y="2312093"/>
          <a:ext cx="840551" cy="304800"/>
        </p:xfrm>
        <a:graphic>
          <a:graphicData uri="http://schemas.openxmlformats.org/drawingml/2006/table">
            <a:tbl>
              <a:tblPr firstRow="1" bandRow="1">
                <a:tableStyleId>{5C22544A-7EE6-4342-B048-85BDC9FD1C3A}</a:tableStyleId>
              </a:tblPr>
              <a:tblGrid>
                <a:gridCol w="840551">
                  <a:extLst>
                    <a:ext uri="{9D8B030D-6E8A-4147-A177-3AD203B41FA5}">
                      <a16:colId xmlns:a16="http://schemas.microsoft.com/office/drawing/2014/main" val="4080622672"/>
                    </a:ext>
                  </a:extLst>
                </a:gridCol>
              </a:tblGrid>
              <a:tr h="163640">
                <a:tc>
                  <a:txBody>
                    <a:bodyPr/>
                    <a:lstStyle/>
                    <a:p>
                      <a:pPr algn="ctr"/>
                      <a:r>
                        <a:rPr lang="en-US" sz="2000" b="0" dirty="0">
                          <a:solidFill>
                            <a:schemeClr val="tx1"/>
                          </a:solidFill>
                        </a:rPr>
                        <a:t>data</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831838616"/>
                  </a:ext>
                </a:extLst>
              </a:tr>
            </a:tbl>
          </a:graphicData>
        </a:graphic>
      </p:graphicFrame>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4D327C93-4A0C-471E-95A8-768AA96EC0FE}"/>
                  </a:ext>
                </a:extLst>
              </p:cNvPr>
              <p:cNvSpPr txBox="1"/>
              <p:nvPr/>
            </p:nvSpPr>
            <p:spPr>
              <a:xfrm>
                <a:off x="3392509" y="2716769"/>
                <a:ext cx="1107882" cy="307777"/>
              </a:xfrm>
              <a:prstGeom prst="rect">
                <a:avLst/>
              </a:prstGeom>
              <a:noFill/>
            </p:spPr>
            <p:txBody>
              <a:bodyPr wrap="square" lIns="0" tIns="0" rIns="0" bIns="0" rtlCol="0">
                <a:spAutoFit/>
              </a:bodyPr>
              <a:lstStyle/>
              <a:p>
                <a14:m>
                  <m:oMath xmlns:m="http://schemas.openxmlformats.org/officeDocument/2006/math">
                    <m:r>
                      <a:rPr lang="en-US" sz="2000" i="1" smtClean="0">
                        <a:latin typeface="Cambria Math" panose="02040503050406030204" pitchFamily="18" charset="0"/>
                      </a:rPr>
                      <m:t>⇐</m:t>
                    </m:r>
                  </m:oMath>
                </a14:m>
                <a:r>
                  <a:rPr lang="en-US" sz="2000" dirty="0"/>
                  <a:t>encrypt</a:t>
                </a:r>
                <a:endParaRPr lang="en-IL" sz="2000" dirty="0"/>
              </a:p>
            </p:txBody>
          </p:sp>
        </mc:Choice>
        <mc:Fallback xmlns="">
          <p:sp>
            <p:nvSpPr>
              <p:cNvPr id="67" name="TextBox 66">
                <a:extLst>
                  <a:ext uri="{FF2B5EF4-FFF2-40B4-BE49-F238E27FC236}">
                    <a16:creationId xmlns:a16="http://schemas.microsoft.com/office/drawing/2014/main" id="{4D327C93-4A0C-471E-95A8-768AA96EC0FE}"/>
                  </a:ext>
                </a:extLst>
              </p:cNvPr>
              <p:cNvSpPr txBox="1">
                <a:spLocks noRot="1" noChangeAspect="1" noMove="1" noResize="1" noEditPoints="1" noAdjustHandles="1" noChangeArrowheads="1" noChangeShapeType="1" noTextEdit="1"/>
              </p:cNvSpPr>
              <p:nvPr/>
            </p:nvSpPr>
            <p:spPr>
              <a:xfrm>
                <a:off x="3392509" y="2716769"/>
                <a:ext cx="1107882" cy="307777"/>
              </a:xfrm>
              <a:prstGeom prst="rect">
                <a:avLst/>
              </a:prstGeom>
              <a:blipFill>
                <a:blip r:embed="rId5"/>
                <a:stretch>
                  <a:fillRect l="-6630" t="-26000" r="-6077" b="-50000"/>
                </a:stretch>
              </a:blipFill>
            </p:spPr>
            <p:txBody>
              <a:bodyPr/>
              <a:lstStyle/>
              <a:p>
                <a:r>
                  <a:rPr lang="en-IL">
                    <a:noFill/>
                  </a:rPr>
                  <a:t> </a:t>
                </a:r>
              </a:p>
            </p:txBody>
          </p:sp>
        </mc:Fallback>
      </mc:AlternateContent>
      <p:cxnSp>
        <p:nvCxnSpPr>
          <p:cNvPr id="44" name="Straight Arrow Connector 43">
            <a:extLst>
              <a:ext uri="{FF2B5EF4-FFF2-40B4-BE49-F238E27FC236}">
                <a16:creationId xmlns:a16="http://schemas.microsoft.com/office/drawing/2014/main" id="{6188CE2C-F184-4666-A190-8C9E6024BE87}"/>
              </a:ext>
            </a:extLst>
          </p:cNvPr>
          <p:cNvCxnSpPr>
            <a:cxnSpLocks/>
          </p:cNvCxnSpPr>
          <p:nvPr/>
        </p:nvCxnSpPr>
        <p:spPr>
          <a:xfrm>
            <a:off x="3340597" y="3488580"/>
            <a:ext cx="0" cy="556128"/>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1D5F0865-1CF0-4178-BEBA-2F88E64908C4}"/>
              </a:ext>
            </a:extLst>
          </p:cNvPr>
          <p:cNvCxnSpPr>
            <a:cxnSpLocks/>
          </p:cNvCxnSpPr>
          <p:nvPr/>
        </p:nvCxnSpPr>
        <p:spPr>
          <a:xfrm>
            <a:off x="3357237" y="4350913"/>
            <a:ext cx="0" cy="556128"/>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4CC604B8-3CAC-47A4-B1B7-6F93C8B4ACC8}"/>
              </a:ext>
            </a:extLst>
          </p:cNvPr>
          <p:cNvCxnSpPr>
            <a:cxnSpLocks/>
            <a:endCxn id="66" idx="1"/>
          </p:cNvCxnSpPr>
          <p:nvPr/>
        </p:nvCxnSpPr>
        <p:spPr>
          <a:xfrm>
            <a:off x="2354232" y="3737634"/>
            <a:ext cx="1053913"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801DB13-4977-4B0E-908E-AB715D0D27D0}"/>
              </a:ext>
            </a:extLst>
          </p:cNvPr>
          <p:cNvSpPr txBox="1"/>
          <p:nvPr/>
        </p:nvSpPr>
        <p:spPr>
          <a:xfrm>
            <a:off x="2012878" y="3399036"/>
            <a:ext cx="1111319" cy="673646"/>
          </a:xfrm>
          <a:prstGeom prst="rect">
            <a:avLst/>
          </a:prstGeom>
          <a:noFill/>
        </p:spPr>
        <p:txBody>
          <a:bodyPr wrap="square" lIns="0" tIns="0" rIns="0" bIns="0" rtlCol="0">
            <a:spAutoFit/>
          </a:bodyPr>
          <a:lstStyle/>
          <a:p>
            <a:pPr>
              <a:lnSpc>
                <a:spcPts val="2700"/>
              </a:lnSpc>
            </a:pPr>
            <a:r>
              <a:rPr lang="en-US" sz="2000" dirty="0"/>
              <a:t>user</a:t>
            </a:r>
          </a:p>
          <a:p>
            <a:pPr>
              <a:lnSpc>
                <a:spcPts val="2700"/>
              </a:lnSpc>
            </a:pPr>
            <a:r>
              <a:rPr lang="en-US" sz="2000" dirty="0"/>
              <a:t>kernel</a:t>
            </a:r>
            <a:endParaRPr lang="en-IL" sz="2000"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F2DA212C-3E34-4DCF-A267-7A32DB28BFC1}"/>
                  </a:ext>
                </a:extLst>
              </p:cNvPr>
              <p:cNvSpPr txBox="1"/>
              <p:nvPr/>
            </p:nvSpPr>
            <p:spPr>
              <a:xfrm>
                <a:off x="3408145" y="3583745"/>
                <a:ext cx="736634" cy="307777"/>
              </a:xfrm>
              <a:prstGeom prst="rect">
                <a:avLst/>
              </a:prstGeom>
              <a:solidFill>
                <a:schemeClr val="bg1">
                  <a:alpha val="90000"/>
                </a:schemeClr>
              </a:solidFill>
            </p:spPr>
            <p:txBody>
              <a:bodyPr wrap="square" lIns="0" tIns="0" rIns="0" bIns="0" rtlCol="0">
                <a:spAutoFit/>
              </a:bodyPr>
              <a:lstStyle/>
              <a:p>
                <a14:m>
                  <m:oMath xmlns:m="http://schemas.openxmlformats.org/officeDocument/2006/math">
                    <m:r>
                      <a:rPr lang="en-US" sz="2000" i="0" smtClean="0">
                        <a:latin typeface="Cambria Math" panose="02040503050406030204" pitchFamily="18" charset="0"/>
                      </a:rPr>
                      <m:t>⇐</m:t>
                    </m:r>
                  </m:oMath>
                </a14:m>
                <a:r>
                  <a:rPr lang="en-US" sz="2000" dirty="0"/>
                  <a:t>copy</a:t>
                </a:r>
                <a:endParaRPr lang="en-IL" sz="2000" dirty="0"/>
              </a:p>
            </p:txBody>
          </p:sp>
        </mc:Choice>
        <mc:Fallback xmlns="">
          <p:sp>
            <p:nvSpPr>
              <p:cNvPr id="66" name="TextBox 65">
                <a:extLst>
                  <a:ext uri="{FF2B5EF4-FFF2-40B4-BE49-F238E27FC236}">
                    <a16:creationId xmlns:a16="http://schemas.microsoft.com/office/drawing/2014/main" id="{F2DA212C-3E34-4DCF-A267-7A32DB28BFC1}"/>
                  </a:ext>
                </a:extLst>
              </p:cNvPr>
              <p:cNvSpPr txBox="1">
                <a:spLocks noRot="1" noChangeAspect="1" noMove="1" noResize="1" noEditPoints="1" noAdjustHandles="1" noChangeArrowheads="1" noChangeShapeType="1" noTextEdit="1"/>
              </p:cNvSpPr>
              <p:nvPr/>
            </p:nvSpPr>
            <p:spPr>
              <a:xfrm>
                <a:off x="3408145" y="3583745"/>
                <a:ext cx="736634" cy="307777"/>
              </a:xfrm>
              <a:prstGeom prst="rect">
                <a:avLst/>
              </a:prstGeom>
              <a:blipFill>
                <a:blip r:embed="rId7"/>
                <a:stretch>
                  <a:fillRect l="-9917" t="-26000" r="-18182" b="-50000"/>
                </a:stretch>
              </a:blipFill>
            </p:spPr>
            <p:txBody>
              <a:bodyPr/>
              <a:lstStyle/>
              <a:p>
                <a:r>
                  <a:rPr lang="en-IL">
                    <a:noFill/>
                  </a:rPr>
                  <a:t> </a:t>
                </a:r>
              </a:p>
            </p:txBody>
          </p:sp>
        </mc:Fallback>
      </mc:AlternateContent>
      <p:sp>
        <p:nvSpPr>
          <p:cNvPr id="85" name="TextBox 84">
            <a:extLst>
              <a:ext uri="{FF2B5EF4-FFF2-40B4-BE49-F238E27FC236}">
                <a16:creationId xmlns:a16="http://schemas.microsoft.com/office/drawing/2014/main" id="{9D5C7E11-EFCA-4A2C-8EC0-2461FE0AE227}"/>
              </a:ext>
            </a:extLst>
          </p:cNvPr>
          <p:cNvSpPr txBox="1"/>
          <p:nvPr/>
        </p:nvSpPr>
        <p:spPr>
          <a:xfrm>
            <a:off x="4949743" y="1807702"/>
            <a:ext cx="1660533" cy="369332"/>
          </a:xfrm>
          <a:prstGeom prst="rect">
            <a:avLst/>
          </a:prstGeom>
          <a:noFill/>
        </p:spPr>
        <p:txBody>
          <a:bodyPr wrap="square" lIns="62784" tIns="0" rIns="62784" bIns="0" rtlCol="0">
            <a:spAutoFit/>
          </a:bodyPr>
          <a:lstStyle/>
          <a:p>
            <a:r>
              <a:rPr lang="en-US" sz="2400" dirty="0"/>
              <a:t>Kernel  TLS</a:t>
            </a:r>
            <a:endParaRPr lang="en-IL" sz="2400" dirty="0"/>
          </a:p>
        </p:txBody>
      </p:sp>
      <p:cxnSp>
        <p:nvCxnSpPr>
          <p:cNvPr id="86" name="Straight Arrow Connector 85">
            <a:extLst>
              <a:ext uri="{FF2B5EF4-FFF2-40B4-BE49-F238E27FC236}">
                <a16:creationId xmlns:a16="http://schemas.microsoft.com/office/drawing/2014/main" id="{93A837C2-A0FA-4F71-8F5D-8659963D81BC}"/>
              </a:ext>
            </a:extLst>
          </p:cNvPr>
          <p:cNvCxnSpPr>
            <a:cxnSpLocks/>
          </p:cNvCxnSpPr>
          <p:nvPr/>
        </p:nvCxnSpPr>
        <p:spPr>
          <a:xfrm>
            <a:off x="5781210" y="2613980"/>
            <a:ext cx="0" cy="556128"/>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9F3BDBD3-2B08-4EE1-8970-BD16027D92F7}"/>
              </a:ext>
            </a:extLst>
          </p:cNvPr>
          <p:cNvCxnSpPr>
            <a:cxnSpLocks/>
          </p:cNvCxnSpPr>
          <p:nvPr/>
        </p:nvCxnSpPr>
        <p:spPr>
          <a:xfrm>
            <a:off x="5781210" y="3485667"/>
            <a:ext cx="0" cy="556128"/>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49F5BEB-7D98-492B-A730-5F4E40162EC7}"/>
              </a:ext>
            </a:extLst>
          </p:cNvPr>
          <p:cNvCxnSpPr>
            <a:cxnSpLocks/>
          </p:cNvCxnSpPr>
          <p:nvPr/>
        </p:nvCxnSpPr>
        <p:spPr>
          <a:xfrm>
            <a:off x="5797850" y="4348000"/>
            <a:ext cx="0" cy="556128"/>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78D087D4-1282-471F-8277-D55F4DE8B729}"/>
              </a:ext>
            </a:extLst>
          </p:cNvPr>
          <p:cNvCxnSpPr>
            <a:cxnSpLocks/>
            <a:endCxn id="95" idx="1"/>
          </p:cNvCxnSpPr>
          <p:nvPr/>
        </p:nvCxnSpPr>
        <p:spPr>
          <a:xfrm>
            <a:off x="4949743" y="2824833"/>
            <a:ext cx="869974"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4DAAC831-6068-4A7B-9162-6AC788B0A58A}"/>
              </a:ext>
            </a:extLst>
          </p:cNvPr>
          <p:cNvSpPr txBox="1"/>
          <p:nvPr/>
        </p:nvSpPr>
        <p:spPr>
          <a:xfrm>
            <a:off x="4621417" y="2488010"/>
            <a:ext cx="1039297" cy="673646"/>
          </a:xfrm>
          <a:prstGeom prst="rect">
            <a:avLst/>
          </a:prstGeom>
          <a:noFill/>
        </p:spPr>
        <p:txBody>
          <a:bodyPr wrap="square" lIns="0" tIns="0" rIns="0" bIns="0" rtlCol="0">
            <a:spAutoFit/>
          </a:bodyPr>
          <a:lstStyle/>
          <a:p>
            <a:pPr>
              <a:lnSpc>
                <a:spcPts val="2700"/>
              </a:lnSpc>
            </a:pPr>
            <a:r>
              <a:rPr lang="en-US" sz="2000" dirty="0"/>
              <a:t>user</a:t>
            </a:r>
          </a:p>
          <a:p>
            <a:pPr>
              <a:lnSpc>
                <a:spcPts val="2700"/>
              </a:lnSpc>
            </a:pPr>
            <a:r>
              <a:rPr lang="en-US" sz="2000" dirty="0"/>
              <a:t>kernel</a:t>
            </a:r>
            <a:endParaRPr lang="en-IL" sz="2000" dirty="0"/>
          </a:p>
        </p:txBody>
      </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5C292940-819C-4B70-9CA9-38CD764D961E}"/>
                  </a:ext>
                </a:extLst>
              </p:cNvPr>
              <p:cNvSpPr txBox="1"/>
              <p:nvPr/>
            </p:nvSpPr>
            <p:spPr>
              <a:xfrm>
                <a:off x="5819717" y="2670944"/>
                <a:ext cx="1660530" cy="307777"/>
              </a:xfrm>
              <a:prstGeom prst="rect">
                <a:avLst/>
              </a:prstGeom>
              <a:solidFill>
                <a:schemeClr val="bg1">
                  <a:alpha val="90000"/>
                </a:schemeClr>
              </a:solidFill>
            </p:spPr>
            <p:txBody>
              <a:bodyPr wrap="square" lIns="0" tIns="0" rIns="0" bIns="0" rtlCol="0">
                <a:spAutoFit/>
              </a:bodyPr>
              <a:lstStyle/>
              <a:p>
                <a14:m>
                  <m:oMath xmlns:m="http://schemas.openxmlformats.org/officeDocument/2006/math">
                    <m:r>
                      <a:rPr lang="en-US" sz="2000" i="1" smtClean="0">
                        <a:latin typeface="Cambria Math" panose="02040503050406030204" pitchFamily="18" charset="0"/>
                      </a:rPr>
                      <m:t>⇐</m:t>
                    </m:r>
                  </m:oMath>
                </a14:m>
                <a:r>
                  <a:rPr lang="en-US" sz="2000" dirty="0"/>
                  <a:t>encrypt+</a:t>
                </a:r>
                <a:r>
                  <a:rPr lang="en-US" sz="2000" dirty="0" err="1"/>
                  <a:t>copy</a:t>
                </a:r>
                <a:endParaRPr lang="en-IL" sz="2000" dirty="0"/>
              </a:p>
            </p:txBody>
          </p:sp>
        </mc:Choice>
        <mc:Fallback xmlns="">
          <p:sp>
            <p:nvSpPr>
              <p:cNvPr id="95" name="TextBox 94">
                <a:extLst>
                  <a:ext uri="{FF2B5EF4-FFF2-40B4-BE49-F238E27FC236}">
                    <a16:creationId xmlns:a16="http://schemas.microsoft.com/office/drawing/2014/main" id="{5C292940-819C-4B70-9CA9-38CD764D961E}"/>
                  </a:ext>
                </a:extLst>
              </p:cNvPr>
              <p:cNvSpPr txBox="1">
                <a:spLocks noRot="1" noChangeAspect="1" noMove="1" noResize="1" noEditPoints="1" noAdjustHandles="1" noChangeArrowheads="1" noChangeShapeType="1" noTextEdit="1"/>
              </p:cNvSpPr>
              <p:nvPr/>
            </p:nvSpPr>
            <p:spPr>
              <a:xfrm>
                <a:off x="5819717" y="2670944"/>
                <a:ext cx="1660530" cy="307777"/>
              </a:xfrm>
              <a:prstGeom prst="rect">
                <a:avLst/>
              </a:prstGeom>
              <a:blipFill>
                <a:blip r:embed="rId8"/>
                <a:stretch>
                  <a:fillRect l="-4412" t="-25490" r="-8088" b="-49020"/>
                </a:stretch>
              </a:blipFill>
            </p:spPr>
            <p:txBody>
              <a:bodyPr/>
              <a:lstStyle/>
              <a:p>
                <a:r>
                  <a:rPr lang="en-IL">
                    <a:noFill/>
                  </a:rPr>
                  <a:t> </a:t>
                </a:r>
              </a:p>
            </p:txBody>
          </p:sp>
        </mc:Fallback>
      </mc:AlternateContent>
      <p:graphicFrame>
        <p:nvGraphicFramePr>
          <p:cNvPr id="100" name="Table 94">
            <a:extLst>
              <a:ext uri="{FF2B5EF4-FFF2-40B4-BE49-F238E27FC236}">
                <a16:creationId xmlns:a16="http://schemas.microsoft.com/office/drawing/2014/main" id="{05DCA18A-42B5-46D1-B2E8-99CB98E3875C}"/>
              </a:ext>
            </a:extLst>
          </p:cNvPr>
          <p:cNvGraphicFramePr>
            <a:graphicFrameLocks noGrp="1"/>
          </p:cNvGraphicFramePr>
          <p:nvPr/>
        </p:nvGraphicFramePr>
        <p:xfrm>
          <a:off x="5359735" y="2302469"/>
          <a:ext cx="840551" cy="304800"/>
        </p:xfrm>
        <a:graphic>
          <a:graphicData uri="http://schemas.openxmlformats.org/drawingml/2006/table">
            <a:tbl>
              <a:tblPr firstRow="1" bandRow="1">
                <a:tableStyleId>{5C22544A-7EE6-4342-B048-85BDC9FD1C3A}</a:tableStyleId>
              </a:tblPr>
              <a:tblGrid>
                <a:gridCol w="840551">
                  <a:extLst>
                    <a:ext uri="{9D8B030D-6E8A-4147-A177-3AD203B41FA5}">
                      <a16:colId xmlns:a16="http://schemas.microsoft.com/office/drawing/2014/main" val="4080622672"/>
                    </a:ext>
                  </a:extLst>
                </a:gridCol>
              </a:tblGrid>
              <a:tr h="163640">
                <a:tc>
                  <a:txBody>
                    <a:bodyPr/>
                    <a:lstStyle/>
                    <a:p>
                      <a:pPr algn="ctr"/>
                      <a:r>
                        <a:rPr lang="en-US" sz="2000" b="0" dirty="0">
                          <a:solidFill>
                            <a:schemeClr val="tx1"/>
                          </a:solidFill>
                        </a:rPr>
                        <a:t>data</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831838616"/>
                  </a:ext>
                </a:extLst>
              </a:tr>
            </a:tbl>
          </a:graphicData>
        </a:graphic>
      </p:graphicFrame>
      <p:graphicFrame>
        <p:nvGraphicFramePr>
          <p:cNvPr id="41" name="Table 94">
            <a:extLst>
              <a:ext uri="{FF2B5EF4-FFF2-40B4-BE49-F238E27FC236}">
                <a16:creationId xmlns:a16="http://schemas.microsoft.com/office/drawing/2014/main" id="{B91EB9E8-3E62-4A3D-A3EB-3D0D0819AFBF}"/>
              </a:ext>
            </a:extLst>
          </p:cNvPr>
          <p:cNvGraphicFramePr>
            <a:graphicFrameLocks noGrp="1"/>
          </p:cNvGraphicFramePr>
          <p:nvPr/>
        </p:nvGraphicFramePr>
        <p:xfrm>
          <a:off x="2438400" y="4045447"/>
          <a:ext cx="1777616" cy="304800"/>
        </p:xfrm>
        <a:graphic>
          <a:graphicData uri="http://schemas.openxmlformats.org/drawingml/2006/table">
            <a:tbl>
              <a:tblPr firstRow="1" bandRow="1">
                <a:tableStyleId>{5C22544A-7EE6-4342-B048-85BDC9FD1C3A}</a:tableStyleId>
              </a:tblPr>
              <a:tblGrid>
                <a:gridCol w="273311">
                  <a:extLst>
                    <a:ext uri="{9D8B030D-6E8A-4147-A177-3AD203B41FA5}">
                      <a16:colId xmlns:a16="http://schemas.microsoft.com/office/drawing/2014/main" val="2224569520"/>
                    </a:ext>
                  </a:extLst>
                </a:gridCol>
                <a:gridCol w="227704">
                  <a:extLst>
                    <a:ext uri="{9D8B030D-6E8A-4147-A177-3AD203B41FA5}">
                      <a16:colId xmlns:a16="http://schemas.microsoft.com/office/drawing/2014/main" val="4080622672"/>
                    </a:ext>
                  </a:extLst>
                </a:gridCol>
                <a:gridCol w="1018410">
                  <a:extLst>
                    <a:ext uri="{9D8B030D-6E8A-4147-A177-3AD203B41FA5}">
                      <a16:colId xmlns:a16="http://schemas.microsoft.com/office/drawing/2014/main" val="4163764816"/>
                    </a:ext>
                  </a:extLst>
                </a:gridCol>
                <a:gridCol w="25819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1" dirty="0"/>
                        <a:t>enc(data)</a:t>
                      </a:r>
                      <a:endParaRPr lang="en-IL" sz="2000" b="0" i="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en-US" sz="2000" b="0" i="0" dirty="0">
                          <a:solidFill>
                            <a:schemeClr val="tx1"/>
                          </a:solidFill>
                        </a:rPr>
                        <a:t>T</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46" name="Table 94">
            <a:extLst>
              <a:ext uri="{FF2B5EF4-FFF2-40B4-BE49-F238E27FC236}">
                <a16:creationId xmlns:a16="http://schemas.microsoft.com/office/drawing/2014/main" id="{D2C9AA21-4AED-433B-96A9-1289E9822875}"/>
              </a:ext>
            </a:extLst>
          </p:cNvPr>
          <p:cNvGraphicFramePr>
            <a:graphicFrameLocks noGrp="1"/>
          </p:cNvGraphicFramePr>
          <p:nvPr/>
        </p:nvGraphicFramePr>
        <p:xfrm>
          <a:off x="2438400" y="4912494"/>
          <a:ext cx="1777616" cy="304800"/>
        </p:xfrm>
        <a:graphic>
          <a:graphicData uri="http://schemas.openxmlformats.org/drawingml/2006/table">
            <a:tbl>
              <a:tblPr firstRow="1" bandRow="1">
                <a:tableStyleId>{5C22544A-7EE6-4342-B048-85BDC9FD1C3A}</a:tableStyleId>
              </a:tblPr>
              <a:tblGrid>
                <a:gridCol w="273311">
                  <a:extLst>
                    <a:ext uri="{9D8B030D-6E8A-4147-A177-3AD203B41FA5}">
                      <a16:colId xmlns:a16="http://schemas.microsoft.com/office/drawing/2014/main" val="2224569520"/>
                    </a:ext>
                  </a:extLst>
                </a:gridCol>
                <a:gridCol w="227704">
                  <a:extLst>
                    <a:ext uri="{9D8B030D-6E8A-4147-A177-3AD203B41FA5}">
                      <a16:colId xmlns:a16="http://schemas.microsoft.com/office/drawing/2014/main" val="4080622672"/>
                    </a:ext>
                  </a:extLst>
                </a:gridCol>
                <a:gridCol w="1018410">
                  <a:extLst>
                    <a:ext uri="{9D8B030D-6E8A-4147-A177-3AD203B41FA5}">
                      <a16:colId xmlns:a16="http://schemas.microsoft.com/office/drawing/2014/main" val="4163764816"/>
                    </a:ext>
                  </a:extLst>
                </a:gridCol>
                <a:gridCol w="25819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1" dirty="0"/>
                        <a:t>enc(data)</a:t>
                      </a:r>
                      <a:endParaRPr lang="en-IL" sz="2000" b="0" i="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en-US" sz="2000" b="0" i="0" dirty="0">
                          <a:solidFill>
                            <a:schemeClr val="tx1"/>
                          </a:solidFill>
                        </a:rPr>
                        <a:t>T</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48" name="Table 94">
            <a:extLst>
              <a:ext uri="{FF2B5EF4-FFF2-40B4-BE49-F238E27FC236}">
                <a16:creationId xmlns:a16="http://schemas.microsoft.com/office/drawing/2014/main" id="{E3593E9F-B062-429F-A099-6D645896FA7F}"/>
              </a:ext>
            </a:extLst>
          </p:cNvPr>
          <p:cNvGraphicFramePr>
            <a:graphicFrameLocks noGrp="1"/>
          </p:cNvGraphicFramePr>
          <p:nvPr/>
        </p:nvGraphicFramePr>
        <p:xfrm>
          <a:off x="4782175" y="4045447"/>
          <a:ext cx="1777616" cy="304800"/>
        </p:xfrm>
        <a:graphic>
          <a:graphicData uri="http://schemas.openxmlformats.org/drawingml/2006/table">
            <a:tbl>
              <a:tblPr firstRow="1" bandRow="1">
                <a:tableStyleId>{5C22544A-7EE6-4342-B048-85BDC9FD1C3A}</a:tableStyleId>
              </a:tblPr>
              <a:tblGrid>
                <a:gridCol w="273311">
                  <a:extLst>
                    <a:ext uri="{9D8B030D-6E8A-4147-A177-3AD203B41FA5}">
                      <a16:colId xmlns:a16="http://schemas.microsoft.com/office/drawing/2014/main" val="2224569520"/>
                    </a:ext>
                  </a:extLst>
                </a:gridCol>
                <a:gridCol w="227704">
                  <a:extLst>
                    <a:ext uri="{9D8B030D-6E8A-4147-A177-3AD203B41FA5}">
                      <a16:colId xmlns:a16="http://schemas.microsoft.com/office/drawing/2014/main" val="4080622672"/>
                    </a:ext>
                  </a:extLst>
                </a:gridCol>
                <a:gridCol w="1018410">
                  <a:extLst>
                    <a:ext uri="{9D8B030D-6E8A-4147-A177-3AD203B41FA5}">
                      <a16:colId xmlns:a16="http://schemas.microsoft.com/office/drawing/2014/main" val="4163764816"/>
                    </a:ext>
                  </a:extLst>
                </a:gridCol>
                <a:gridCol w="25819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1" dirty="0"/>
                        <a:t>enc(data)</a:t>
                      </a:r>
                      <a:endParaRPr lang="en-IL" sz="2000" b="0" i="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en-US" sz="2000" b="0" i="0" dirty="0">
                          <a:solidFill>
                            <a:schemeClr val="tx1"/>
                          </a:solidFill>
                        </a:rPr>
                        <a:t>T</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50" name="Table 94">
            <a:extLst>
              <a:ext uri="{FF2B5EF4-FFF2-40B4-BE49-F238E27FC236}">
                <a16:creationId xmlns:a16="http://schemas.microsoft.com/office/drawing/2014/main" id="{E10235F5-1839-4977-9021-7442B9BFF04A}"/>
              </a:ext>
            </a:extLst>
          </p:cNvPr>
          <p:cNvGraphicFramePr>
            <a:graphicFrameLocks noGrp="1"/>
          </p:cNvGraphicFramePr>
          <p:nvPr/>
        </p:nvGraphicFramePr>
        <p:xfrm>
          <a:off x="4782175" y="4912494"/>
          <a:ext cx="1777616" cy="304800"/>
        </p:xfrm>
        <a:graphic>
          <a:graphicData uri="http://schemas.openxmlformats.org/drawingml/2006/table">
            <a:tbl>
              <a:tblPr firstRow="1" bandRow="1">
                <a:tableStyleId>{5C22544A-7EE6-4342-B048-85BDC9FD1C3A}</a:tableStyleId>
              </a:tblPr>
              <a:tblGrid>
                <a:gridCol w="273311">
                  <a:extLst>
                    <a:ext uri="{9D8B030D-6E8A-4147-A177-3AD203B41FA5}">
                      <a16:colId xmlns:a16="http://schemas.microsoft.com/office/drawing/2014/main" val="2224569520"/>
                    </a:ext>
                  </a:extLst>
                </a:gridCol>
                <a:gridCol w="227704">
                  <a:extLst>
                    <a:ext uri="{9D8B030D-6E8A-4147-A177-3AD203B41FA5}">
                      <a16:colId xmlns:a16="http://schemas.microsoft.com/office/drawing/2014/main" val="4080622672"/>
                    </a:ext>
                  </a:extLst>
                </a:gridCol>
                <a:gridCol w="1018410">
                  <a:extLst>
                    <a:ext uri="{9D8B030D-6E8A-4147-A177-3AD203B41FA5}">
                      <a16:colId xmlns:a16="http://schemas.microsoft.com/office/drawing/2014/main" val="4163764816"/>
                    </a:ext>
                  </a:extLst>
                </a:gridCol>
                <a:gridCol w="25819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1" dirty="0"/>
                        <a:t>enc(data)</a:t>
                      </a:r>
                      <a:endParaRPr lang="en-IL" sz="2000" b="0" i="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en-US" sz="2000" b="0" i="0" dirty="0">
                          <a:solidFill>
                            <a:schemeClr val="tx1"/>
                          </a:solidFill>
                        </a:rPr>
                        <a:t>T</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37" name="Table 94">
            <a:extLst>
              <a:ext uri="{FF2B5EF4-FFF2-40B4-BE49-F238E27FC236}">
                <a16:creationId xmlns:a16="http://schemas.microsoft.com/office/drawing/2014/main" id="{AE019AAE-ADB4-4AAE-BFF5-2C51F5BFDF10}"/>
              </a:ext>
            </a:extLst>
          </p:cNvPr>
          <p:cNvGraphicFramePr>
            <a:graphicFrameLocks noGrp="1"/>
          </p:cNvGraphicFramePr>
          <p:nvPr/>
        </p:nvGraphicFramePr>
        <p:xfrm>
          <a:off x="2639074" y="3153768"/>
          <a:ext cx="1549222" cy="304800"/>
        </p:xfrm>
        <a:graphic>
          <a:graphicData uri="http://schemas.openxmlformats.org/drawingml/2006/table">
            <a:tbl>
              <a:tblPr firstRow="1" bandRow="1">
                <a:tableStyleId>{5C22544A-7EE6-4342-B048-85BDC9FD1C3A}</a:tableStyleId>
              </a:tblPr>
              <a:tblGrid>
                <a:gridCol w="281472">
                  <a:extLst>
                    <a:ext uri="{9D8B030D-6E8A-4147-A177-3AD203B41FA5}">
                      <a16:colId xmlns:a16="http://schemas.microsoft.com/office/drawing/2014/main" val="4080622672"/>
                    </a:ext>
                  </a:extLst>
                </a:gridCol>
                <a:gridCol w="1001849">
                  <a:extLst>
                    <a:ext uri="{9D8B030D-6E8A-4147-A177-3AD203B41FA5}">
                      <a16:colId xmlns:a16="http://schemas.microsoft.com/office/drawing/2014/main" val="4163764816"/>
                    </a:ext>
                  </a:extLst>
                </a:gridCol>
                <a:gridCol w="26590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1" dirty="0"/>
                        <a:t>enc(data)</a:t>
                      </a:r>
                      <a:endParaRPr lang="en-IL" sz="2000" b="0" i="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en-US" sz="2000" b="0" i="0" dirty="0">
                          <a:solidFill>
                            <a:schemeClr val="tx1"/>
                          </a:solidFill>
                        </a:rPr>
                        <a:t>T</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38" name="Table 94">
            <a:extLst>
              <a:ext uri="{FF2B5EF4-FFF2-40B4-BE49-F238E27FC236}">
                <a16:creationId xmlns:a16="http://schemas.microsoft.com/office/drawing/2014/main" id="{0DE7AE99-46D2-4F66-9661-99324F85FBAB}"/>
              </a:ext>
            </a:extLst>
          </p:cNvPr>
          <p:cNvGraphicFramePr>
            <a:graphicFrameLocks noGrp="1"/>
          </p:cNvGraphicFramePr>
          <p:nvPr/>
        </p:nvGraphicFramePr>
        <p:xfrm>
          <a:off x="5005398" y="3153789"/>
          <a:ext cx="1549222" cy="304800"/>
        </p:xfrm>
        <a:graphic>
          <a:graphicData uri="http://schemas.openxmlformats.org/drawingml/2006/table">
            <a:tbl>
              <a:tblPr firstRow="1" bandRow="1">
                <a:tableStyleId>{5C22544A-7EE6-4342-B048-85BDC9FD1C3A}</a:tableStyleId>
              </a:tblPr>
              <a:tblGrid>
                <a:gridCol w="281472">
                  <a:extLst>
                    <a:ext uri="{9D8B030D-6E8A-4147-A177-3AD203B41FA5}">
                      <a16:colId xmlns:a16="http://schemas.microsoft.com/office/drawing/2014/main" val="4080622672"/>
                    </a:ext>
                  </a:extLst>
                </a:gridCol>
                <a:gridCol w="1001849">
                  <a:extLst>
                    <a:ext uri="{9D8B030D-6E8A-4147-A177-3AD203B41FA5}">
                      <a16:colId xmlns:a16="http://schemas.microsoft.com/office/drawing/2014/main" val="4163764816"/>
                    </a:ext>
                  </a:extLst>
                </a:gridCol>
                <a:gridCol w="26590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1" dirty="0"/>
                        <a:t>enc(data)</a:t>
                      </a:r>
                      <a:endParaRPr lang="en-IL" sz="2000" b="0" i="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en-US" sz="2000" b="0" i="0" dirty="0">
                          <a:solidFill>
                            <a:schemeClr val="tx1"/>
                          </a:solidFill>
                        </a:rPr>
                        <a:t>T</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sp>
        <p:nvSpPr>
          <p:cNvPr id="9" name="Slide Number Placeholder 8">
            <a:extLst>
              <a:ext uri="{FF2B5EF4-FFF2-40B4-BE49-F238E27FC236}">
                <a16:creationId xmlns:a16="http://schemas.microsoft.com/office/drawing/2014/main" id="{1FCA70D8-949D-488F-8EF9-DCB405E50141}"/>
              </a:ext>
            </a:extLst>
          </p:cNvPr>
          <p:cNvSpPr>
            <a:spLocks noGrp="1"/>
          </p:cNvSpPr>
          <p:nvPr>
            <p:ph type="sldNum" sz="quarter" idx="12"/>
          </p:nvPr>
        </p:nvSpPr>
        <p:spPr/>
        <p:txBody>
          <a:bodyPr/>
          <a:lstStyle/>
          <a:p>
            <a:fld id="{35E705C5-5BCD-49DC-92EA-8CC03E399A23}" type="slidenum">
              <a:rPr lang="en-IL" smtClean="0"/>
              <a:t>10</a:t>
            </a:fld>
            <a:endParaRPr lang="en-IL"/>
          </a:p>
        </p:txBody>
      </p:sp>
    </p:spTree>
    <p:extLst>
      <p:ext uri="{BB962C8B-B14F-4D97-AF65-F5344CB8AC3E}">
        <p14:creationId xmlns:p14="http://schemas.microsoft.com/office/powerpoint/2010/main" val="373538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Zerocopy (TCP)</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p:txBody>
          <a:bodyPr>
            <a:normAutofit lnSpcReduction="10000"/>
          </a:bodyPr>
          <a:lstStyle/>
          <a:p>
            <a:r>
              <a:rPr lang="en-CH" dirty="0"/>
              <a:t>Recvmsg (page remapping)</a:t>
            </a:r>
          </a:p>
          <a:p>
            <a:r>
              <a:rPr lang="en-CH" dirty="0"/>
              <a:t>Sendmsg (MSG_ZEROCOPY)</a:t>
            </a:r>
          </a:p>
          <a:p>
            <a:r>
              <a:rPr lang="en-CH" dirty="0"/>
              <a:t>Io_uring</a:t>
            </a:r>
          </a:p>
          <a:p>
            <a:r>
              <a:rPr lang="en-CH" dirty="0"/>
              <a:t>Kernel TLS</a:t>
            </a:r>
          </a:p>
          <a:p>
            <a:r>
              <a:rPr lang="en-CH" dirty="0"/>
              <a:t>In-app copies</a:t>
            </a:r>
          </a:p>
          <a:p>
            <a:pPr lvl="1"/>
            <a:r>
              <a:rPr lang="en-GB" dirty="0" err="1"/>
              <a:t>zIO</a:t>
            </a:r>
            <a:r>
              <a:rPr lang="en-GB" dirty="0"/>
              <a:t>: Accelerating IO-Intensive Applications with Transparent Zero-Copy IO (OSDI’22)</a:t>
            </a:r>
          </a:p>
          <a:p>
            <a:r>
              <a:rPr lang="en-CH" dirty="0"/>
              <a:t>Serialization using scatter-gather</a:t>
            </a:r>
          </a:p>
          <a:p>
            <a:pPr lvl="1"/>
            <a:r>
              <a:rPr lang="en-GB" dirty="0"/>
              <a:t>Cornflakes: Zero-Copy Serialization for Microsecond-Scale Networking (SOSP’23)</a:t>
            </a:r>
            <a:endParaRPr lang="en-CH" dirty="0"/>
          </a:p>
          <a:p>
            <a:r>
              <a:rPr lang="en-CH" dirty="0"/>
              <a:t>Accelerator device memory</a:t>
            </a:r>
          </a:p>
          <a:p>
            <a:pPr lvl="1"/>
            <a:r>
              <a:rPr lang="en-GB" dirty="0" err="1"/>
              <a:t>GPUnet</a:t>
            </a:r>
            <a:r>
              <a:rPr lang="en-GB" dirty="0"/>
              <a:t> (OSDI’14)</a:t>
            </a:r>
          </a:p>
          <a:p>
            <a:pPr lvl="1"/>
            <a:r>
              <a:rPr lang="en-GB" dirty="0"/>
              <a:t>High-throughput and Flexible Host Networking for Accelerated Computing (OSDI’24)</a:t>
            </a:r>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11</a:t>
            </a:fld>
            <a:endParaRPr lang="en-IL"/>
          </a:p>
        </p:txBody>
      </p:sp>
    </p:spTree>
    <p:extLst>
      <p:ext uri="{BB962C8B-B14F-4D97-AF65-F5344CB8AC3E}">
        <p14:creationId xmlns:p14="http://schemas.microsoft.com/office/powerpoint/2010/main" val="159248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Effect transition="in" filter="fade">
                                      <p:cBhvr>
                                        <p:cTn id="2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Zerocopy receive is sub-optimal</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p:txBody>
          <a:bodyPr>
            <a:normAutofit/>
          </a:bodyPr>
          <a:lstStyle/>
          <a:p>
            <a:r>
              <a:rPr lang="en-CH" dirty="0"/>
              <a:t>Zerocopy receive struggles to fill contiguous application buffers</a:t>
            </a:r>
          </a:p>
          <a:p>
            <a:endParaRPr lang="en-CH" dirty="0"/>
          </a:p>
          <a:p>
            <a:pPr marL="0" indent="0">
              <a:buNone/>
            </a:pPr>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12</a:t>
            </a:fld>
            <a:endParaRPr lang="en-IL"/>
          </a:p>
        </p:txBody>
      </p:sp>
      <p:sp>
        <p:nvSpPr>
          <p:cNvPr id="5" name="Rectangle 4">
            <a:extLst>
              <a:ext uri="{FF2B5EF4-FFF2-40B4-BE49-F238E27FC236}">
                <a16:creationId xmlns:a16="http://schemas.microsoft.com/office/drawing/2014/main" id="{8BEAD3A4-23B8-0F5B-828A-414AD2BCE1F8}"/>
              </a:ext>
            </a:extLst>
          </p:cNvPr>
          <p:cNvSpPr/>
          <p:nvPr/>
        </p:nvSpPr>
        <p:spPr>
          <a:xfrm>
            <a:off x="1894573" y="2916455"/>
            <a:ext cx="8402854" cy="512545"/>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2400" dirty="0"/>
              <a:t>1MiB image</a:t>
            </a:r>
          </a:p>
        </p:txBody>
      </p:sp>
      <p:grpSp>
        <p:nvGrpSpPr>
          <p:cNvPr id="13" name="Group 12">
            <a:extLst>
              <a:ext uri="{FF2B5EF4-FFF2-40B4-BE49-F238E27FC236}">
                <a16:creationId xmlns:a16="http://schemas.microsoft.com/office/drawing/2014/main" id="{90BBBF35-4556-D15C-7C69-A448D6E308A9}"/>
              </a:ext>
            </a:extLst>
          </p:cNvPr>
          <p:cNvGrpSpPr/>
          <p:nvPr/>
        </p:nvGrpSpPr>
        <p:grpSpPr>
          <a:xfrm>
            <a:off x="6701987" y="3922294"/>
            <a:ext cx="561476" cy="157994"/>
            <a:chOff x="7218947" y="4928134"/>
            <a:chExt cx="561476" cy="157994"/>
          </a:xfrm>
        </p:grpSpPr>
        <p:sp>
          <p:nvSpPr>
            <p:cNvPr id="10" name="Rectangle 9">
              <a:extLst>
                <a:ext uri="{FF2B5EF4-FFF2-40B4-BE49-F238E27FC236}">
                  <a16:creationId xmlns:a16="http://schemas.microsoft.com/office/drawing/2014/main" id="{66151F84-FDF3-60F5-5A88-6C787E54111A}"/>
                </a:ext>
              </a:extLst>
            </p:cNvPr>
            <p:cNvSpPr/>
            <p:nvPr/>
          </p:nvSpPr>
          <p:spPr>
            <a:xfrm>
              <a:off x="7218947" y="4928135"/>
              <a:ext cx="131546" cy="157993"/>
            </a:xfrm>
            <a:prstGeom prst="rect">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400" dirty="0"/>
            </a:p>
          </p:txBody>
        </p:sp>
        <p:sp>
          <p:nvSpPr>
            <p:cNvPr id="11" name="Rectangle 10">
              <a:extLst>
                <a:ext uri="{FF2B5EF4-FFF2-40B4-BE49-F238E27FC236}">
                  <a16:creationId xmlns:a16="http://schemas.microsoft.com/office/drawing/2014/main" id="{229EE973-8F71-5B1C-57DB-030D313AF0CD}"/>
                </a:ext>
              </a:extLst>
            </p:cNvPr>
            <p:cNvSpPr/>
            <p:nvPr/>
          </p:nvSpPr>
          <p:spPr>
            <a:xfrm>
              <a:off x="7437120" y="4928135"/>
              <a:ext cx="131546" cy="157993"/>
            </a:xfrm>
            <a:prstGeom prst="rect">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400" dirty="0"/>
            </a:p>
          </p:txBody>
        </p:sp>
        <p:sp>
          <p:nvSpPr>
            <p:cNvPr id="12" name="Rectangle 11">
              <a:extLst>
                <a:ext uri="{FF2B5EF4-FFF2-40B4-BE49-F238E27FC236}">
                  <a16:creationId xmlns:a16="http://schemas.microsoft.com/office/drawing/2014/main" id="{56312FC3-5C6B-3C45-4AE6-9E3B06190151}"/>
                </a:ext>
              </a:extLst>
            </p:cNvPr>
            <p:cNvSpPr/>
            <p:nvPr/>
          </p:nvSpPr>
          <p:spPr>
            <a:xfrm>
              <a:off x="7648877" y="4928134"/>
              <a:ext cx="131546" cy="157993"/>
            </a:xfrm>
            <a:prstGeom prst="rect">
              <a:avLst/>
            </a:prstGeom>
            <a:solidFill>
              <a:schemeClr val="tx1"/>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sz="2400" dirty="0"/>
            </a:p>
          </p:txBody>
        </p:sp>
      </p:grpSp>
      <p:graphicFrame>
        <p:nvGraphicFramePr>
          <p:cNvPr id="14" name="Chart 13">
            <a:extLst>
              <a:ext uri="{FF2B5EF4-FFF2-40B4-BE49-F238E27FC236}">
                <a16:creationId xmlns:a16="http://schemas.microsoft.com/office/drawing/2014/main" id="{888C0385-54D3-5CFF-167F-472884E19DDD}"/>
              </a:ext>
            </a:extLst>
          </p:cNvPr>
          <p:cNvGraphicFramePr/>
          <p:nvPr>
            <p:extLst>
              <p:ext uri="{D42A27DB-BD31-4B8C-83A1-F6EECF244321}">
                <p14:modId xmlns:p14="http://schemas.microsoft.com/office/powerpoint/2010/main" val="3859283377"/>
              </p:ext>
            </p:extLst>
          </p:nvPr>
        </p:nvGraphicFramePr>
        <p:xfrm>
          <a:off x="1133318" y="4519830"/>
          <a:ext cx="1936559" cy="1833784"/>
        </p:xfrm>
        <a:graphic>
          <a:graphicData uri="http://schemas.openxmlformats.org/drawingml/2006/chart">
            <c:chart xmlns:c="http://schemas.openxmlformats.org/drawingml/2006/chart" xmlns:r="http://schemas.openxmlformats.org/officeDocument/2006/relationships" r:id="rId3"/>
          </a:graphicData>
        </a:graphic>
      </p:graphicFrame>
      <p:sp>
        <p:nvSpPr>
          <p:cNvPr id="15" name="Freeform 14">
            <a:extLst>
              <a:ext uri="{FF2B5EF4-FFF2-40B4-BE49-F238E27FC236}">
                <a16:creationId xmlns:a16="http://schemas.microsoft.com/office/drawing/2014/main" id="{6A310D74-5CB1-B966-CB43-9046BE7FB916}"/>
              </a:ext>
            </a:extLst>
          </p:cNvPr>
          <p:cNvSpPr/>
          <p:nvPr/>
        </p:nvSpPr>
        <p:spPr>
          <a:xfrm>
            <a:off x="1809549" y="4257564"/>
            <a:ext cx="996621" cy="1007455"/>
          </a:xfrm>
          <a:custGeom>
            <a:avLst/>
            <a:gdLst>
              <a:gd name="connsiteX0" fmla="*/ 170749 w 1945228"/>
              <a:gd name="connsiteY0" fmla="*/ 896293 h 896293"/>
              <a:gd name="connsiteX1" fmla="*/ 170749 w 1945228"/>
              <a:gd name="connsiteY1" fmla="*/ 235390 h 896293"/>
              <a:gd name="connsiteX2" fmla="*/ 1945228 w 1945228"/>
              <a:gd name="connsiteY2" fmla="*/ 0 h 896293"/>
            </a:gdLst>
            <a:ahLst/>
            <a:cxnLst>
              <a:cxn ang="0">
                <a:pos x="connsiteX0" y="connsiteY0"/>
              </a:cxn>
              <a:cxn ang="0">
                <a:pos x="connsiteX1" y="connsiteY1"/>
              </a:cxn>
              <a:cxn ang="0">
                <a:pos x="connsiteX2" y="connsiteY2"/>
              </a:cxn>
            </a:cxnLst>
            <a:rect l="l" t="t" r="r" b="b"/>
            <a:pathLst>
              <a:path w="1945228" h="896293">
                <a:moveTo>
                  <a:pt x="170749" y="896293"/>
                </a:moveTo>
                <a:cubicBezTo>
                  <a:pt x="22876" y="640532"/>
                  <a:pt x="-124997" y="384772"/>
                  <a:pt x="170749" y="235390"/>
                </a:cubicBezTo>
                <a:cubicBezTo>
                  <a:pt x="466495" y="86008"/>
                  <a:pt x="1945228" y="0"/>
                  <a:pt x="1945228" y="0"/>
                </a:cubicBezTo>
              </a:path>
            </a:pathLst>
          </a:custGeom>
          <a:noFill/>
          <a:ln>
            <a:solidFill>
              <a:schemeClr val="tx1"/>
            </a:solidFill>
            <a:headEnd type="ova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0" name="Freeform 19">
            <a:extLst>
              <a:ext uri="{FF2B5EF4-FFF2-40B4-BE49-F238E27FC236}">
                <a16:creationId xmlns:a16="http://schemas.microsoft.com/office/drawing/2014/main" id="{353D6537-8254-59FE-9905-98CD21B7FE18}"/>
              </a:ext>
            </a:extLst>
          </p:cNvPr>
          <p:cNvSpPr/>
          <p:nvPr/>
        </p:nvSpPr>
        <p:spPr>
          <a:xfrm>
            <a:off x="2233061" y="4283242"/>
            <a:ext cx="2705138" cy="721895"/>
          </a:xfrm>
          <a:custGeom>
            <a:avLst/>
            <a:gdLst>
              <a:gd name="connsiteX0" fmla="*/ 0 w 2705138"/>
              <a:gd name="connsiteY0" fmla="*/ 721895 h 721895"/>
              <a:gd name="connsiteX1" fmla="*/ 19251 w 2705138"/>
              <a:gd name="connsiteY1" fmla="*/ 625642 h 721895"/>
              <a:gd name="connsiteX2" fmla="*/ 38501 w 2705138"/>
              <a:gd name="connsiteY2" fmla="*/ 596766 h 721895"/>
              <a:gd name="connsiteX3" fmla="*/ 134754 w 2705138"/>
              <a:gd name="connsiteY3" fmla="*/ 539015 h 721895"/>
              <a:gd name="connsiteX4" fmla="*/ 182880 w 2705138"/>
              <a:gd name="connsiteY4" fmla="*/ 519764 h 721895"/>
              <a:gd name="connsiteX5" fmla="*/ 221381 w 2705138"/>
              <a:gd name="connsiteY5" fmla="*/ 510139 h 721895"/>
              <a:gd name="connsiteX6" fmla="*/ 279133 w 2705138"/>
              <a:gd name="connsiteY6" fmla="*/ 490889 h 721895"/>
              <a:gd name="connsiteX7" fmla="*/ 356135 w 2705138"/>
              <a:gd name="connsiteY7" fmla="*/ 481263 h 721895"/>
              <a:gd name="connsiteX8" fmla="*/ 404261 w 2705138"/>
              <a:gd name="connsiteY8" fmla="*/ 471638 h 721895"/>
              <a:gd name="connsiteX9" fmla="*/ 433137 w 2705138"/>
              <a:gd name="connsiteY9" fmla="*/ 462013 h 721895"/>
              <a:gd name="connsiteX10" fmla="*/ 519764 w 2705138"/>
              <a:gd name="connsiteY10" fmla="*/ 452387 h 721895"/>
              <a:gd name="connsiteX11" fmla="*/ 818147 w 2705138"/>
              <a:gd name="connsiteY11" fmla="*/ 433137 h 721895"/>
              <a:gd name="connsiteX12" fmla="*/ 1260910 w 2705138"/>
              <a:gd name="connsiteY12" fmla="*/ 423512 h 721895"/>
              <a:gd name="connsiteX13" fmla="*/ 2002055 w 2705138"/>
              <a:gd name="connsiteY13" fmla="*/ 413886 h 721895"/>
              <a:gd name="connsiteX14" fmla="*/ 2204185 w 2705138"/>
              <a:gd name="connsiteY14" fmla="*/ 394636 h 721895"/>
              <a:gd name="connsiteX15" fmla="*/ 2290813 w 2705138"/>
              <a:gd name="connsiteY15" fmla="*/ 375385 h 721895"/>
              <a:gd name="connsiteX16" fmla="*/ 2387065 w 2705138"/>
              <a:gd name="connsiteY16" fmla="*/ 356135 h 721895"/>
              <a:gd name="connsiteX17" fmla="*/ 2454442 w 2705138"/>
              <a:gd name="connsiteY17" fmla="*/ 327259 h 721895"/>
              <a:gd name="connsiteX18" fmla="*/ 2483318 w 2705138"/>
              <a:gd name="connsiteY18" fmla="*/ 317634 h 721895"/>
              <a:gd name="connsiteX19" fmla="*/ 2579571 w 2705138"/>
              <a:gd name="connsiteY19" fmla="*/ 250257 h 721895"/>
              <a:gd name="connsiteX20" fmla="*/ 2608446 w 2705138"/>
              <a:gd name="connsiteY20" fmla="*/ 211756 h 721895"/>
              <a:gd name="connsiteX21" fmla="*/ 2646947 w 2705138"/>
              <a:gd name="connsiteY21" fmla="*/ 173255 h 721895"/>
              <a:gd name="connsiteX22" fmla="*/ 2666198 w 2705138"/>
              <a:gd name="connsiteY22" fmla="*/ 134754 h 721895"/>
              <a:gd name="connsiteX23" fmla="*/ 2685448 w 2705138"/>
              <a:gd name="connsiteY23" fmla="*/ 105878 h 721895"/>
              <a:gd name="connsiteX24" fmla="*/ 2704699 w 2705138"/>
              <a:gd name="connsiteY24" fmla="*/ 0 h 72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05138" h="721895">
                <a:moveTo>
                  <a:pt x="0" y="721895"/>
                </a:moveTo>
                <a:cubicBezTo>
                  <a:pt x="3548" y="697056"/>
                  <a:pt x="5810" y="652525"/>
                  <a:pt x="19251" y="625642"/>
                </a:cubicBezTo>
                <a:cubicBezTo>
                  <a:pt x="24424" y="615295"/>
                  <a:pt x="29795" y="604384"/>
                  <a:pt x="38501" y="596766"/>
                </a:cubicBezTo>
                <a:cubicBezTo>
                  <a:pt x="62156" y="576068"/>
                  <a:pt x="104109" y="552635"/>
                  <a:pt x="134754" y="539015"/>
                </a:cubicBezTo>
                <a:cubicBezTo>
                  <a:pt x="150543" y="531998"/>
                  <a:pt x="166489" y="525228"/>
                  <a:pt x="182880" y="519764"/>
                </a:cubicBezTo>
                <a:cubicBezTo>
                  <a:pt x="195430" y="515581"/>
                  <a:pt x="208710" y="513940"/>
                  <a:pt x="221381" y="510139"/>
                </a:cubicBezTo>
                <a:cubicBezTo>
                  <a:pt x="240817" y="504308"/>
                  <a:pt x="258998" y="493406"/>
                  <a:pt x="279133" y="490889"/>
                </a:cubicBezTo>
                <a:cubicBezTo>
                  <a:pt x="304800" y="487680"/>
                  <a:pt x="330569" y="485196"/>
                  <a:pt x="356135" y="481263"/>
                </a:cubicBezTo>
                <a:cubicBezTo>
                  <a:pt x="372304" y="478775"/>
                  <a:pt x="388390" y="475606"/>
                  <a:pt x="404261" y="471638"/>
                </a:cubicBezTo>
                <a:cubicBezTo>
                  <a:pt x="414104" y="469177"/>
                  <a:pt x="423129" y="463681"/>
                  <a:pt x="433137" y="462013"/>
                </a:cubicBezTo>
                <a:cubicBezTo>
                  <a:pt x="461795" y="457237"/>
                  <a:pt x="490792" y="454560"/>
                  <a:pt x="519764" y="452387"/>
                </a:cubicBezTo>
                <a:cubicBezTo>
                  <a:pt x="619153" y="444933"/>
                  <a:pt x="718503" y="435303"/>
                  <a:pt x="818147" y="433137"/>
                </a:cubicBezTo>
                <a:lnTo>
                  <a:pt x="1260910" y="423512"/>
                </a:lnTo>
                <a:lnTo>
                  <a:pt x="2002055" y="413886"/>
                </a:lnTo>
                <a:cubicBezTo>
                  <a:pt x="2069432" y="407469"/>
                  <a:pt x="2136950" y="402394"/>
                  <a:pt x="2204185" y="394636"/>
                </a:cubicBezTo>
                <a:cubicBezTo>
                  <a:pt x="2243936" y="390049"/>
                  <a:pt x="2253702" y="382807"/>
                  <a:pt x="2290813" y="375385"/>
                </a:cubicBezTo>
                <a:cubicBezTo>
                  <a:pt x="2353849" y="362777"/>
                  <a:pt x="2334893" y="371041"/>
                  <a:pt x="2387065" y="356135"/>
                </a:cubicBezTo>
                <a:cubicBezTo>
                  <a:pt x="2432214" y="343236"/>
                  <a:pt x="2403103" y="349262"/>
                  <a:pt x="2454442" y="327259"/>
                </a:cubicBezTo>
                <a:cubicBezTo>
                  <a:pt x="2463768" y="323262"/>
                  <a:pt x="2473693" y="320842"/>
                  <a:pt x="2483318" y="317634"/>
                </a:cubicBezTo>
                <a:cubicBezTo>
                  <a:pt x="2492754" y="311344"/>
                  <a:pt x="2565317" y="264511"/>
                  <a:pt x="2579571" y="250257"/>
                </a:cubicBezTo>
                <a:cubicBezTo>
                  <a:pt x="2590914" y="238914"/>
                  <a:pt x="2597882" y="223829"/>
                  <a:pt x="2608446" y="211756"/>
                </a:cubicBezTo>
                <a:cubicBezTo>
                  <a:pt x="2620397" y="198097"/>
                  <a:pt x="2636057" y="187775"/>
                  <a:pt x="2646947" y="173255"/>
                </a:cubicBezTo>
                <a:cubicBezTo>
                  <a:pt x="2655556" y="161776"/>
                  <a:pt x="2659079" y="147212"/>
                  <a:pt x="2666198" y="134754"/>
                </a:cubicBezTo>
                <a:cubicBezTo>
                  <a:pt x="2671937" y="124710"/>
                  <a:pt x="2680750" y="116449"/>
                  <a:pt x="2685448" y="105878"/>
                </a:cubicBezTo>
                <a:cubicBezTo>
                  <a:pt x="2709772" y="51149"/>
                  <a:pt x="2704699" y="53997"/>
                  <a:pt x="2704699" y="0"/>
                </a:cubicBezTo>
              </a:path>
            </a:pathLst>
          </a:custGeom>
          <a:noFill/>
          <a:ln>
            <a:solidFill>
              <a:schemeClr val="tx1"/>
            </a:solidFill>
            <a:headEnd type="ova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3" name="Freeform 22">
            <a:extLst>
              <a:ext uri="{FF2B5EF4-FFF2-40B4-BE49-F238E27FC236}">
                <a16:creationId xmlns:a16="http://schemas.microsoft.com/office/drawing/2014/main" id="{9FC8EEB8-5F04-0B50-7A09-4A211753B801}"/>
              </a:ext>
            </a:extLst>
          </p:cNvPr>
          <p:cNvSpPr/>
          <p:nvPr/>
        </p:nvSpPr>
        <p:spPr>
          <a:xfrm>
            <a:off x="2926645" y="4257565"/>
            <a:ext cx="6621615" cy="1368402"/>
          </a:xfrm>
          <a:custGeom>
            <a:avLst/>
            <a:gdLst>
              <a:gd name="connsiteX0" fmla="*/ 0 w 2705138"/>
              <a:gd name="connsiteY0" fmla="*/ 721895 h 721895"/>
              <a:gd name="connsiteX1" fmla="*/ 19251 w 2705138"/>
              <a:gd name="connsiteY1" fmla="*/ 625642 h 721895"/>
              <a:gd name="connsiteX2" fmla="*/ 38501 w 2705138"/>
              <a:gd name="connsiteY2" fmla="*/ 596766 h 721895"/>
              <a:gd name="connsiteX3" fmla="*/ 134754 w 2705138"/>
              <a:gd name="connsiteY3" fmla="*/ 539015 h 721895"/>
              <a:gd name="connsiteX4" fmla="*/ 182880 w 2705138"/>
              <a:gd name="connsiteY4" fmla="*/ 519764 h 721895"/>
              <a:gd name="connsiteX5" fmla="*/ 221381 w 2705138"/>
              <a:gd name="connsiteY5" fmla="*/ 510139 h 721895"/>
              <a:gd name="connsiteX6" fmla="*/ 279133 w 2705138"/>
              <a:gd name="connsiteY6" fmla="*/ 490889 h 721895"/>
              <a:gd name="connsiteX7" fmla="*/ 356135 w 2705138"/>
              <a:gd name="connsiteY7" fmla="*/ 481263 h 721895"/>
              <a:gd name="connsiteX8" fmla="*/ 404261 w 2705138"/>
              <a:gd name="connsiteY8" fmla="*/ 471638 h 721895"/>
              <a:gd name="connsiteX9" fmla="*/ 433137 w 2705138"/>
              <a:gd name="connsiteY9" fmla="*/ 462013 h 721895"/>
              <a:gd name="connsiteX10" fmla="*/ 519764 w 2705138"/>
              <a:gd name="connsiteY10" fmla="*/ 452387 h 721895"/>
              <a:gd name="connsiteX11" fmla="*/ 818147 w 2705138"/>
              <a:gd name="connsiteY11" fmla="*/ 433137 h 721895"/>
              <a:gd name="connsiteX12" fmla="*/ 1260910 w 2705138"/>
              <a:gd name="connsiteY12" fmla="*/ 423512 h 721895"/>
              <a:gd name="connsiteX13" fmla="*/ 2002055 w 2705138"/>
              <a:gd name="connsiteY13" fmla="*/ 413886 h 721895"/>
              <a:gd name="connsiteX14" fmla="*/ 2204185 w 2705138"/>
              <a:gd name="connsiteY14" fmla="*/ 394636 h 721895"/>
              <a:gd name="connsiteX15" fmla="*/ 2290813 w 2705138"/>
              <a:gd name="connsiteY15" fmla="*/ 375385 h 721895"/>
              <a:gd name="connsiteX16" fmla="*/ 2387065 w 2705138"/>
              <a:gd name="connsiteY16" fmla="*/ 356135 h 721895"/>
              <a:gd name="connsiteX17" fmla="*/ 2454442 w 2705138"/>
              <a:gd name="connsiteY17" fmla="*/ 327259 h 721895"/>
              <a:gd name="connsiteX18" fmla="*/ 2483318 w 2705138"/>
              <a:gd name="connsiteY18" fmla="*/ 317634 h 721895"/>
              <a:gd name="connsiteX19" fmla="*/ 2579571 w 2705138"/>
              <a:gd name="connsiteY19" fmla="*/ 250257 h 721895"/>
              <a:gd name="connsiteX20" fmla="*/ 2608446 w 2705138"/>
              <a:gd name="connsiteY20" fmla="*/ 211756 h 721895"/>
              <a:gd name="connsiteX21" fmla="*/ 2646947 w 2705138"/>
              <a:gd name="connsiteY21" fmla="*/ 173255 h 721895"/>
              <a:gd name="connsiteX22" fmla="*/ 2666198 w 2705138"/>
              <a:gd name="connsiteY22" fmla="*/ 134754 h 721895"/>
              <a:gd name="connsiteX23" fmla="*/ 2685448 w 2705138"/>
              <a:gd name="connsiteY23" fmla="*/ 105878 h 721895"/>
              <a:gd name="connsiteX24" fmla="*/ 2704699 w 2705138"/>
              <a:gd name="connsiteY24" fmla="*/ 0 h 72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05138" h="721895">
                <a:moveTo>
                  <a:pt x="0" y="721895"/>
                </a:moveTo>
                <a:cubicBezTo>
                  <a:pt x="3548" y="697056"/>
                  <a:pt x="5810" y="652525"/>
                  <a:pt x="19251" y="625642"/>
                </a:cubicBezTo>
                <a:cubicBezTo>
                  <a:pt x="24424" y="615295"/>
                  <a:pt x="29795" y="604384"/>
                  <a:pt x="38501" y="596766"/>
                </a:cubicBezTo>
                <a:cubicBezTo>
                  <a:pt x="62156" y="576068"/>
                  <a:pt x="104109" y="552635"/>
                  <a:pt x="134754" y="539015"/>
                </a:cubicBezTo>
                <a:cubicBezTo>
                  <a:pt x="150543" y="531998"/>
                  <a:pt x="166489" y="525228"/>
                  <a:pt x="182880" y="519764"/>
                </a:cubicBezTo>
                <a:cubicBezTo>
                  <a:pt x="195430" y="515581"/>
                  <a:pt x="208710" y="513940"/>
                  <a:pt x="221381" y="510139"/>
                </a:cubicBezTo>
                <a:cubicBezTo>
                  <a:pt x="240817" y="504308"/>
                  <a:pt x="258998" y="493406"/>
                  <a:pt x="279133" y="490889"/>
                </a:cubicBezTo>
                <a:cubicBezTo>
                  <a:pt x="304800" y="487680"/>
                  <a:pt x="330569" y="485196"/>
                  <a:pt x="356135" y="481263"/>
                </a:cubicBezTo>
                <a:cubicBezTo>
                  <a:pt x="372304" y="478775"/>
                  <a:pt x="388390" y="475606"/>
                  <a:pt x="404261" y="471638"/>
                </a:cubicBezTo>
                <a:cubicBezTo>
                  <a:pt x="414104" y="469177"/>
                  <a:pt x="423129" y="463681"/>
                  <a:pt x="433137" y="462013"/>
                </a:cubicBezTo>
                <a:cubicBezTo>
                  <a:pt x="461795" y="457237"/>
                  <a:pt x="490792" y="454560"/>
                  <a:pt x="519764" y="452387"/>
                </a:cubicBezTo>
                <a:cubicBezTo>
                  <a:pt x="619153" y="444933"/>
                  <a:pt x="718503" y="435303"/>
                  <a:pt x="818147" y="433137"/>
                </a:cubicBezTo>
                <a:lnTo>
                  <a:pt x="1260910" y="423512"/>
                </a:lnTo>
                <a:lnTo>
                  <a:pt x="2002055" y="413886"/>
                </a:lnTo>
                <a:cubicBezTo>
                  <a:pt x="2069432" y="407469"/>
                  <a:pt x="2136950" y="402394"/>
                  <a:pt x="2204185" y="394636"/>
                </a:cubicBezTo>
                <a:cubicBezTo>
                  <a:pt x="2243936" y="390049"/>
                  <a:pt x="2253702" y="382807"/>
                  <a:pt x="2290813" y="375385"/>
                </a:cubicBezTo>
                <a:cubicBezTo>
                  <a:pt x="2353849" y="362777"/>
                  <a:pt x="2334893" y="371041"/>
                  <a:pt x="2387065" y="356135"/>
                </a:cubicBezTo>
                <a:cubicBezTo>
                  <a:pt x="2432214" y="343236"/>
                  <a:pt x="2403103" y="349262"/>
                  <a:pt x="2454442" y="327259"/>
                </a:cubicBezTo>
                <a:cubicBezTo>
                  <a:pt x="2463768" y="323262"/>
                  <a:pt x="2473693" y="320842"/>
                  <a:pt x="2483318" y="317634"/>
                </a:cubicBezTo>
                <a:cubicBezTo>
                  <a:pt x="2492754" y="311344"/>
                  <a:pt x="2565317" y="264511"/>
                  <a:pt x="2579571" y="250257"/>
                </a:cubicBezTo>
                <a:cubicBezTo>
                  <a:pt x="2590914" y="238914"/>
                  <a:pt x="2597882" y="223829"/>
                  <a:pt x="2608446" y="211756"/>
                </a:cubicBezTo>
                <a:cubicBezTo>
                  <a:pt x="2620397" y="198097"/>
                  <a:pt x="2636057" y="187775"/>
                  <a:pt x="2646947" y="173255"/>
                </a:cubicBezTo>
                <a:cubicBezTo>
                  <a:pt x="2655556" y="161776"/>
                  <a:pt x="2659079" y="147212"/>
                  <a:pt x="2666198" y="134754"/>
                </a:cubicBezTo>
                <a:cubicBezTo>
                  <a:pt x="2671937" y="124710"/>
                  <a:pt x="2680750" y="116449"/>
                  <a:pt x="2685448" y="105878"/>
                </a:cubicBezTo>
                <a:cubicBezTo>
                  <a:pt x="2709772" y="51149"/>
                  <a:pt x="2704699" y="53997"/>
                  <a:pt x="2704699" y="0"/>
                </a:cubicBezTo>
              </a:path>
            </a:pathLst>
          </a:custGeom>
          <a:noFill/>
          <a:ln>
            <a:solidFill>
              <a:schemeClr val="tx1"/>
            </a:solidFill>
            <a:headEnd type="oval"/>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TextBox 24">
            <a:extLst>
              <a:ext uri="{FF2B5EF4-FFF2-40B4-BE49-F238E27FC236}">
                <a16:creationId xmlns:a16="http://schemas.microsoft.com/office/drawing/2014/main" id="{1843C368-993E-0128-82D5-4DA03F7FC837}"/>
              </a:ext>
            </a:extLst>
          </p:cNvPr>
          <p:cNvSpPr txBox="1"/>
          <p:nvPr/>
        </p:nvSpPr>
        <p:spPr>
          <a:xfrm>
            <a:off x="2140019" y="5177685"/>
            <a:ext cx="558265" cy="461665"/>
          </a:xfrm>
          <a:prstGeom prst="rect">
            <a:avLst/>
          </a:prstGeom>
          <a:noFill/>
        </p:spPr>
        <p:txBody>
          <a:bodyPr wrap="square" rtlCol="0">
            <a:spAutoFit/>
          </a:bodyPr>
          <a:lstStyle/>
          <a:p>
            <a:r>
              <a:rPr lang="en-CH" sz="2400" dirty="0"/>
              <a:t>Rx</a:t>
            </a:r>
          </a:p>
        </p:txBody>
      </p:sp>
      <p:sp>
        <p:nvSpPr>
          <p:cNvPr id="26" name="Rectangle 25">
            <a:extLst>
              <a:ext uri="{FF2B5EF4-FFF2-40B4-BE49-F238E27FC236}">
                <a16:creationId xmlns:a16="http://schemas.microsoft.com/office/drawing/2014/main" id="{B2905F78-F291-3B98-6E27-0EAFBA313443}"/>
              </a:ext>
            </a:extLst>
          </p:cNvPr>
          <p:cNvSpPr/>
          <p:nvPr/>
        </p:nvSpPr>
        <p:spPr>
          <a:xfrm>
            <a:off x="1894574" y="3749432"/>
            <a:ext cx="1840028" cy="512545"/>
          </a:xfrm>
          <a:prstGeom prst="rect">
            <a:avLst/>
          </a:prstGeom>
          <a:solidFill>
            <a:schemeClr val="bg1"/>
          </a:solidFill>
          <a:ln>
            <a:solidFill>
              <a:schemeClr val="tx1"/>
            </a:solidFill>
            <a:prstDash val="dash"/>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2400" dirty="0"/>
              <a:t>4KiB chunk 1</a:t>
            </a:r>
          </a:p>
        </p:txBody>
      </p:sp>
      <p:sp>
        <p:nvSpPr>
          <p:cNvPr id="27" name="Rectangle 26">
            <a:extLst>
              <a:ext uri="{FF2B5EF4-FFF2-40B4-BE49-F238E27FC236}">
                <a16:creationId xmlns:a16="http://schemas.microsoft.com/office/drawing/2014/main" id="{E6ECF1E7-1247-B39C-DA96-7EE6704C2AAA}"/>
              </a:ext>
            </a:extLst>
          </p:cNvPr>
          <p:cNvSpPr/>
          <p:nvPr/>
        </p:nvSpPr>
        <p:spPr>
          <a:xfrm>
            <a:off x="3943151" y="3749431"/>
            <a:ext cx="1840028" cy="512545"/>
          </a:xfrm>
          <a:prstGeom prst="rect">
            <a:avLst/>
          </a:prstGeom>
          <a:solidFill>
            <a:schemeClr val="bg1"/>
          </a:solidFill>
          <a:ln>
            <a:solidFill>
              <a:schemeClr val="tx1"/>
            </a:solidFill>
            <a:prstDash val="dash"/>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2400" dirty="0"/>
              <a:t>4KiB chunk 1</a:t>
            </a:r>
          </a:p>
        </p:txBody>
      </p:sp>
      <p:sp>
        <p:nvSpPr>
          <p:cNvPr id="28" name="Rectangle 27">
            <a:extLst>
              <a:ext uri="{FF2B5EF4-FFF2-40B4-BE49-F238E27FC236}">
                <a16:creationId xmlns:a16="http://schemas.microsoft.com/office/drawing/2014/main" id="{396180EF-A1F8-5BE6-94EE-176FA1C12749}"/>
              </a:ext>
            </a:extLst>
          </p:cNvPr>
          <p:cNvSpPr/>
          <p:nvPr/>
        </p:nvSpPr>
        <p:spPr>
          <a:xfrm>
            <a:off x="8457398" y="3749430"/>
            <a:ext cx="1840028" cy="512545"/>
          </a:xfrm>
          <a:prstGeom prst="rect">
            <a:avLst/>
          </a:prstGeom>
          <a:solidFill>
            <a:schemeClr val="bg1"/>
          </a:solidFill>
          <a:ln>
            <a:solidFill>
              <a:schemeClr val="tx1"/>
            </a:solidFill>
            <a:prstDash val="dash"/>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2400" dirty="0"/>
              <a:t>4KiB chunk 1</a:t>
            </a:r>
          </a:p>
        </p:txBody>
      </p:sp>
      <p:sp>
        <p:nvSpPr>
          <p:cNvPr id="6" name="Rectangle 5">
            <a:extLst>
              <a:ext uri="{FF2B5EF4-FFF2-40B4-BE49-F238E27FC236}">
                <a16:creationId xmlns:a16="http://schemas.microsoft.com/office/drawing/2014/main" id="{BCB558BE-A731-5C99-9229-1D6764B7C95F}"/>
              </a:ext>
            </a:extLst>
          </p:cNvPr>
          <p:cNvSpPr/>
          <p:nvPr/>
        </p:nvSpPr>
        <p:spPr>
          <a:xfrm>
            <a:off x="1894574" y="3745021"/>
            <a:ext cx="1840028" cy="512545"/>
          </a:xfrm>
          <a:prstGeom prst="rect">
            <a:avLst/>
          </a:prstGeom>
          <a:solidFill>
            <a:srgbClr val="00B0F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2400" dirty="0"/>
              <a:t>4KiB chunk 1</a:t>
            </a:r>
          </a:p>
        </p:txBody>
      </p:sp>
      <p:sp>
        <p:nvSpPr>
          <p:cNvPr id="8" name="Rectangle 7">
            <a:extLst>
              <a:ext uri="{FF2B5EF4-FFF2-40B4-BE49-F238E27FC236}">
                <a16:creationId xmlns:a16="http://schemas.microsoft.com/office/drawing/2014/main" id="{6BB0C147-1ACD-2A42-85EE-9E47CEC83AD3}"/>
              </a:ext>
            </a:extLst>
          </p:cNvPr>
          <p:cNvSpPr/>
          <p:nvPr/>
        </p:nvSpPr>
        <p:spPr>
          <a:xfrm>
            <a:off x="8457398" y="3745020"/>
            <a:ext cx="1840028" cy="512545"/>
          </a:xfrm>
          <a:prstGeom prst="rect">
            <a:avLst/>
          </a:prstGeom>
          <a:solidFill>
            <a:srgbClr val="00B0F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2400" dirty="0"/>
              <a:t>4KiB chunk N</a:t>
            </a:r>
          </a:p>
        </p:txBody>
      </p:sp>
      <p:sp>
        <p:nvSpPr>
          <p:cNvPr id="9" name="Rectangle 8">
            <a:extLst>
              <a:ext uri="{FF2B5EF4-FFF2-40B4-BE49-F238E27FC236}">
                <a16:creationId xmlns:a16="http://schemas.microsoft.com/office/drawing/2014/main" id="{92278E95-7F95-0A80-8CC9-A0C57A9562CC}"/>
              </a:ext>
            </a:extLst>
          </p:cNvPr>
          <p:cNvSpPr/>
          <p:nvPr/>
        </p:nvSpPr>
        <p:spPr>
          <a:xfrm>
            <a:off x="3943151" y="3745019"/>
            <a:ext cx="1840028" cy="512545"/>
          </a:xfrm>
          <a:prstGeom prst="rect">
            <a:avLst/>
          </a:prstGeom>
          <a:solidFill>
            <a:srgbClr val="00B0F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2400" dirty="0"/>
              <a:t>4KiB chunk 2</a:t>
            </a:r>
          </a:p>
        </p:txBody>
      </p:sp>
      <p:sp>
        <p:nvSpPr>
          <p:cNvPr id="31" name="Rectangle 30">
            <a:extLst>
              <a:ext uri="{FF2B5EF4-FFF2-40B4-BE49-F238E27FC236}">
                <a16:creationId xmlns:a16="http://schemas.microsoft.com/office/drawing/2014/main" id="{C8B21588-3309-3A3E-3963-9D22222E5B03}"/>
              </a:ext>
            </a:extLst>
          </p:cNvPr>
          <p:cNvSpPr/>
          <p:nvPr/>
        </p:nvSpPr>
        <p:spPr>
          <a:xfrm>
            <a:off x="3943151" y="3745017"/>
            <a:ext cx="1840028" cy="512545"/>
          </a:xfrm>
          <a:prstGeom prst="rect">
            <a:avLst/>
          </a:prstGeom>
          <a:solidFill>
            <a:srgbClr val="00B0F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sz="2400" dirty="0"/>
              <a:t>4KiB chunk 1</a:t>
            </a:r>
          </a:p>
        </p:txBody>
      </p:sp>
      <p:pic>
        <p:nvPicPr>
          <p:cNvPr id="33" name="Graphic 32" descr="Smiling face with solid fill with solid fill">
            <a:extLst>
              <a:ext uri="{FF2B5EF4-FFF2-40B4-BE49-F238E27FC236}">
                <a16:creationId xmlns:a16="http://schemas.microsoft.com/office/drawing/2014/main" id="{B5A71B3C-FB4A-1EAE-C77C-F2C7F1917C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8735" y="5182150"/>
            <a:ext cx="914400" cy="914400"/>
          </a:xfrm>
          <a:prstGeom prst="rect">
            <a:avLst/>
          </a:prstGeom>
        </p:spPr>
      </p:pic>
      <p:pic>
        <p:nvPicPr>
          <p:cNvPr id="35" name="Graphic 34" descr="Sad face with solid fill with solid fill">
            <a:extLst>
              <a:ext uri="{FF2B5EF4-FFF2-40B4-BE49-F238E27FC236}">
                <a16:creationId xmlns:a16="http://schemas.microsoft.com/office/drawing/2014/main" id="{9396B9C5-56E7-648B-158A-DDF2749DD74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62221" y="5184830"/>
            <a:ext cx="914400" cy="914400"/>
          </a:xfrm>
          <a:prstGeom prst="rect">
            <a:avLst/>
          </a:prstGeom>
        </p:spPr>
      </p:pic>
    </p:spTree>
    <p:extLst>
      <p:ext uri="{BB962C8B-B14F-4D97-AF65-F5344CB8AC3E}">
        <p14:creationId xmlns:p14="http://schemas.microsoft.com/office/powerpoint/2010/main" val="52020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2"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xit" presetSubtype="0" fill="hold" grpId="0" nodeType="with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9"/>
                                        </p:tgtEl>
                                      </p:cBhvr>
                                    </p:animEffect>
                                    <p:set>
                                      <p:cBhvr>
                                        <p:cTn id="34" dur="1" fill="hold">
                                          <p:stCondLst>
                                            <p:cond delay="499"/>
                                          </p:stCondLst>
                                        </p:cTn>
                                        <p:tgtEl>
                                          <p:spTgt spid="9"/>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1"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additive="base">
                                        <p:cTn id="42" dur="500" fill="hold"/>
                                        <p:tgtEl>
                                          <p:spTgt spid="6"/>
                                        </p:tgtEl>
                                        <p:attrNameLst>
                                          <p:attrName>ppt_x</p:attrName>
                                        </p:attrNameLst>
                                      </p:cBhvr>
                                      <p:tavLst>
                                        <p:tav tm="0">
                                          <p:val>
                                            <p:strVal val="#ppt_x"/>
                                          </p:val>
                                        </p:tav>
                                        <p:tav tm="100000">
                                          <p:val>
                                            <p:strVal val="#ppt_x"/>
                                          </p:val>
                                        </p:tav>
                                      </p:tavLst>
                                    </p:anim>
                                    <p:anim calcmode="lin" valueType="num">
                                      <p:cBhvr additive="base">
                                        <p:cTn id="43" dur="500" fill="hold"/>
                                        <p:tgtEl>
                                          <p:spTgt spid="6"/>
                                        </p:tgtEl>
                                        <p:attrNameLst>
                                          <p:attrName>ppt_y</p:attrName>
                                        </p:attrNameLst>
                                      </p:cBhvr>
                                      <p:tavLst>
                                        <p:tav tm="0">
                                          <p:val>
                                            <p:strVal val="1+#ppt_h/2"/>
                                          </p:val>
                                        </p:tav>
                                        <p:tav tm="100000">
                                          <p:val>
                                            <p:strVal val="#ppt_y"/>
                                          </p:val>
                                        </p:tav>
                                      </p:tavLst>
                                    </p:anim>
                                  </p:childTnLst>
                                </p:cTn>
                              </p:par>
                            </p:childTnLst>
                          </p:cTn>
                        </p:par>
                        <p:par>
                          <p:cTn id="44" fill="hold">
                            <p:stCondLst>
                              <p:cond delay="500"/>
                            </p:stCondLst>
                            <p:childTnLst>
                              <p:par>
                                <p:cTn id="45" presetID="2" presetClass="entr" presetSubtype="4" fill="hold" grpId="1" nodeType="after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additive="base">
                                        <p:cTn id="47" dur="500" fill="hold"/>
                                        <p:tgtEl>
                                          <p:spTgt spid="9"/>
                                        </p:tgtEl>
                                        <p:attrNameLst>
                                          <p:attrName>ppt_x</p:attrName>
                                        </p:attrNameLst>
                                      </p:cBhvr>
                                      <p:tavLst>
                                        <p:tav tm="0">
                                          <p:val>
                                            <p:strVal val="#ppt_x"/>
                                          </p:val>
                                        </p:tav>
                                        <p:tav tm="100000">
                                          <p:val>
                                            <p:strVal val="#ppt_x"/>
                                          </p:val>
                                        </p:tav>
                                      </p:tavLst>
                                    </p:anim>
                                    <p:anim calcmode="lin" valueType="num">
                                      <p:cBhvr additive="base">
                                        <p:cTn id="48" dur="500" fill="hold"/>
                                        <p:tgtEl>
                                          <p:spTgt spid="9"/>
                                        </p:tgtEl>
                                        <p:attrNameLst>
                                          <p:attrName>ppt_y</p:attrName>
                                        </p:attrNameLst>
                                      </p:cBhvr>
                                      <p:tavLst>
                                        <p:tav tm="0">
                                          <p:val>
                                            <p:strVal val="1+#ppt_h/2"/>
                                          </p:val>
                                        </p:tav>
                                        <p:tav tm="100000">
                                          <p:val>
                                            <p:strVal val="#ppt_y"/>
                                          </p:val>
                                        </p:tav>
                                      </p:tavLst>
                                    </p:anim>
                                  </p:childTnLst>
                                </p:cTn>
                              </p:par>
                            </p:childTnLst>
                          </p:cTn>
                        </p:par>
                        <p:par>
                          <p:cTn id="49" fill="hold">
                            <p:stCondLst>
                              <p:cond delay="1000"/>
                            </p:stCondLst>
                            <p:childTnLst>
                              <p:par>
                                <p:cTn id="50" presetID="2" presetClass="entr" presetSubtype="4" fill="hold" grpId="1" nodeType="after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additive="base">
                                        <p:cTn id="52" dur="500" fill="hold"/>
                                        <p:tgtEl>
                                          <p:spTgt spid="8"/>
                                        </p:tgtEl>
                                        <p:attrNameLst>
                                          <p:attrName>ppt_x</p:attrName>
                                        </p:attrNameLst>
                                      </p:cBhvr>
                                      <p:tavLst>
                                        <p:tav tm="0">
                                          <p:val>
                                            <p:strVal val="#ppt_x"/>
                                          </p:val>
                                        </p:tav>
                                        <p:tav tm="100000">
                                          <p:val>
                                            <p:strVal val="#ppt_x"/>
                                          </p:val>
                                        </p:tav>
                                      </p:tavLst>
                                    </p:anim>
                                    <p:anim calcmode="lin" valueType="num">
                                      <p:cBhvr additive="base">
                                        <p:cTn id="53" dur="500" fill="hold"/>
                                        <p:tgtEl>
                                          <p:spTgt spid="8"/>
                                        </p:tgtEl>
                                        <p:attrNameLst>
                                          <p:attrName>ppt_y</p:attrName>
                                        </p:attrNameLst>
                                      </p:cBhvr>
                                      <p:tavLst>
                                        <p:tav tm="0">
                                          <p:val>
                                            <p:strVal val="1+#ppt_h/2"/>
                                          </p:val>
                                        </p:tav>
                                        <p:tav tm="100000">
                                          <p:val>
                                            <p:strVal val="#ppt_y"/>
                                          </p:val>
                                        </p:tav>
                                      </p:tavLst>
                                    </p:anim>
                                  </p:childTnLst>
                                </p:cTn>
                              </p:par>
                            </p:childTnLst>
                          </p:cTn>
                        </p:par>
                        <p:par>
                          <p:cTn id="54" fill="hold">
                            <p:stCondLst>
                              <p:cond delay="1500"/>
                            </p:stCondLst>
                            <p:childTnLst>
                              <p:par>
                                <p:cTn id="55" presetID="10" presetClass="entr" presetSubtype="0" fill="hold" nodeType="after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fade">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2" nodeType="clickEffect">
                                  <p:stCondLst>
                                    <p:cond delay="0"/>
                                  </p:stCondLst>
                                  <p:childTnLst>
                                    <p:animEffect transition="out" filter="fade">
                                      <p:cBhvr>
                                        <p:cTn id="61" dur="500"/>
                                        <p:tgtEl>
                                          <p:spTgt spid="6"/>
                                        </p:tgtEl>
                                      </p:cBhvr>
                                    </p:animEffect>
                                    <p:set>
                                      <p:cBhvr>
                                        <p:cTn id="62" dur="1" fill="hold">
                                          <p:stCondLst>
                                            <p:cond delay="499"/>
                                          </p:stCondLst>
                                        </p:cTn>
                                        <p:tgtEl>
                                          <p:spTgt spid="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33"/>
                                        </p:tgtEl>
                                      </p:cBhvr>
                                    </p:animEffect>
                                    <p:set>
                                      <p:cBhvr>
                                        <p:cTn id="65" dur="1" fill="hold">
                                          <p:stCondLst>
                                            <p:cond delay="499"/>
                                          </p:stCondLst>
                                        </p:cTn>
                                        <p:tgtEl>
                                          <p:spTgt spid="33"/>
                                        </p:tgtEl>
                                        <p:attrNameLst>
                                          <p:attrName>style.visibility</p:attrName>
                                        </p:attrNameLst>
                                      </p:cBhvr>
                                      <p:to>
                                        <p:strVal val="hidden"/>
                                      </p:to>
                                    </p:set>
                                  </p:childTnLst>
                                </p:cTn>
                              </p:par>
                              <p:par>
                                <p:cTn id="66" presetID="10" presetClass="exit" presetSubtype="0" fill="hold" grpId="2" nodeType="withEffect">
                                  <p:stCondLst>
                                    <p:cond delay="0"/>
                                  </p:stCondLst>
                                  <p:childTnLst>
                                    <p:animEffect transition="out" filter="fade">
                                      <p:cBhvr>
                                        <p:cTn id="67" dur="500"/>
                                        <p:tgtEl>
                                          <p:spTgt spid="9"/>
                                        </p:tgtEl>
                                      </p:cBhvr>
                                    </p:animEffect>
                                    <p:set>
                                      <p:cBhvr>
                                        <p:cTn id="68" dur="1" fill="hold">
                                          <p:stCondLst>
                                            <p:cond delay="499"/>
                                          </p:stCondLst>
                                        </p:cTn>
                                        <p:tgtEl>
                                          <p:spTgt spid="9"/>
                                        </p:tgtEl>
                                        <p:attrNameLst>
                                          <p:attrName>style.visibility</p:attrName>
                                        </p:attrNameLst>
                                      </p:cBhvr>
                                      <p:to>
                                        <p:strVal val="hidden"/>
                                      </p:to>
                                    </p:set>
                                  </p:childTnLst>
                                </p:cTn>
                              </p:par>
                              <p:par>
                                <p:cTn id="69" presetID="10" presetClass="exit" presetSubtype="0" fill="hold" grpId="2" nodeType="withEffect">
                                  <p:stCondLst>
                                    <p:cond delay="0"/>
                                  </p:stCondLst>
                                  <p:childTnLst>
                                    <p:animEffect transition="out" filter="fade">
                                      <p:cBhvr>
                                        <p:cTn id="70" dur="500"/>
                                        <p:tgtEl>
                                          <p:spTgt spid="8"/>
                                        </p:tgtEl>
                                      </p:cBhvr>
                                    </p:animEffect>
                                    <p:set>
                                      <p:cBhvr>
                                        <p:cTn id="71" dur="1" fill="hold">
                                          <p:stCondLst>
                                            <p:cond delay="499"/>
                                          </p:stCondLst>
                                        </p:cTn>
                                        <p:tgtEl>
                                          <p:spTgt spid="8"/>
                                        </p:tgtEl>
                                        <p:attrNameLst>
                                          <p:attrName>style.visibility</p:attrName>
                                        </p:attrNameLst>
                                      </p:cBhvr>
                                      <p:to>
                                        <p:strVal val="hidden"/>
                                      </p:to>
                                    </p:set>
                                  </p:childTnLst>
                                </p:cTn>
                              </p:par>
                            </p:childTnLst>
                          </p:cTn>
                        </p:par>
                        <p:par>
                          <p:cTn id="72" fill="hold">
                            <p:stCondLst>
                              <p:cond delay="500"/>
                            </p:stCondLst>
                            <p:childTnLst>
                              <p:par>
                                <p:cTn id="73" presetID="2" presetClass="entr" presetSubtype="4" fill="hold" grpId="3" nodeType="after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additive="base">
                                        <p:cTn id="75" dur="500" fill="hold"/>
                                        <p:tgtEl>
                                          <p:spTgt spid="6"/>
                                        </p:tgtEl>
                                        <p:attrNameLst>
                                          <p:attrName>ppt_x</p:attrName>
                                        </p:attrNameLst>
                                      </p:cBhvr>
                                      <p:tavLst>
                                        <p:tav tm="0">
                                          <p:val>
                                            <p:strVal val="#ppt_x"/>
                                          </p:val>
                                        </p:tav>
                                        <p:tav tm="100000">
                                          <p:val>
                                            <p:strVal val="#ppt_x"/>
                                          </p:val>
                                        </p:tav>
                                      </p:tavLst>
                                    </p:anim>
                                    <p:anim calcmode="lin" valueType="num">
                                      <p:cBhvr additive="base">
                                        <p:cTn id="76" dur="500" fill="hold"/>
                                        <p:tgtEl>
                                          <p:spTgt spid="6"/>
                                        </p:tgtEl>
                                        <p:attrNameLst>
                                          <p:attrName>ppt_y</p:attrName>
                                        </p:attrNameLst>
                                      </p:cBhvr>
                                      <p:tavLst>
                                        <p:tav tm="0">
                                          <p:val>
                                            <p:strVal val="1+#ppt_h/2"/>
                                          </p:val>
                                        </p:tav>
                                        <p:tav tm="100000">
                                          <p:val>
                                            <p:strVal val="#ppt_y"/>
                                          </p:val>
                                        </p:tav>
                                      </p:tavLst>
                                    </p:anim>
                                  </p:childTnLst>
                                </p:cTn>
                              </p:par>
                            </p:childTnLst>
                          </p:cTn>
                        </p:par>
                        <p:par>
                          <p:cTn id="77" fill="hold">
                            <p:stCondLst>
                              <p:cond delay="1000"/>
                            </p:stCondLst>
                            <p:childTnLst>
                              <p:par>
                                <p:cTn id="78" presetID="2" presetClass="entr" presetSubtype="4" fill="hold" grpId="0" nodeType="afterEffect">
                                  <p:stCondLst>
                                    <p:cond delay="0"/>
                                  </p:stCondLst>
                                  <p:childTnLst>
                                    <p:set>
                                      <p:cBhvr>
                                        <p:cTn id="79" dur="1" fill="hold">
                                          <p:stCondLst>
                                            <p:cond delay="0"/>
                                          </p:stCondLst>
                                        </p:cTn>
                                        <p:tgtEl>
                                          <p:spTgt spid="31"/>
                                        </p:tgtEl>
                                        <p:attrNameLst>
                                          <p:attrName>style.visibility</p:attrName>
                                        </p:attrNameLst>
                                      </p:cBhvr>
                                      <p:to>
                                        <p:strVal val="visible"/>
                                      </p:to>
                                    </p:set>
                                    <p:anim calcmode="lin" valueType="num">
                                      <p:cBhvr additive="base">
                                        <p:cTn id="80" dur="500" fill="hold"/>
                                        <p:tgtEl>
                                          <p:spTgt spid="31"/>
                                        </p:tgtEl>
                                        <p:attrNameLst>
                                          <p:attrName>ppt_x</p:attrName>
                                        </p:attrNameLst>
                                      </p:cBhvr>
                                      <p:tavLst>
                                        <p:tav tm="0">
                                          <p:val>
                                            <p:strVal val="#ppt_x"/>
                                          </p:val>
                                        </p:tav>
                                        <p:tav tm="100000">
                                          <p:val>
                                            <p:strVal val="#ppt_x"/>
                                          </p:val>
                                        </p:tav>
                                      </p:tavLst>
                                    </p:anim>
                                    <p:anim calcmode="lin" valueType="num">
                                      <p:cBhvr additive="base">
                                        <p:cTn id="81" dur="500" fill="hold"/>
                                        <p:tgtEl>
                                          <p:spTgt spid="31"/>
                                        </p:tgtEl>
                                        <p:attrNameLst>
                                          <p:attrName>ppt_y</p:attrName>
                                        </p:attrNameLst>
                                      </p:cBhvr>
                                      <p:tavLst>
                                        <p:tav tm="0">
                                          <p:val>
                                            <p:strVal val="1+#ppt_h/2"/>
                                          </p:val>
                                        </p:tav>
                                        <p:tav tm="100000">
                                          <p:val>
                                            <p:strVal val="#ppt_y"/>
                                          </p:val>
                                        </p:tav>
                                      </p:tavLst>
                                    </p:anim>
                                  </p:childTnLst>
                                </p:cTn>
                              </p:par>
                            </p:childTnLst>
                          </p:cTn>
                        </p:par>
                        <p:par>
                          <p:cTn id="82" fill="hold">
                            <p:stCondLst>
                              <p:cond delay="1500"/>
                            </p:stCondLst>
                            <p:childTnLst>
                              <p:par>
                                <p:cTn id="83" presetID="1" presetClass="emph" presetSubtype="2" fill="hold" nodeType="afterEffect">
                                  <p:stCondLst>
                                    <p:cond delay="0"/>
                                  </p:stCondLst>
                                  <p:childTnLst>
                                    <p:animClr clrSpc="rgb" dir="cw">
                                      <p:cBhvr>
                                        <p:cTn id="84" dur="500" fill="hold"/>
                                        <p:tgtEl>
                                          <p:spTgt spid="31"/>
                                        </p:tgtEl>
                                        <p:attrNameLst>
                                          <p:attrName>fillcolor</p:attrName>
                                        </p:attrNameLst>
                                      </p:cBhvr>
                                      <p:to>
                                        <a:srgbClr val="C10000"/>
                                      </p:to>
                                    </p:animClr>
                                    <p:set>
                                      <p:cBhvr>
                                        <p:cTn id="85" dur="500" fill="hold"/>
                                        <p:tgtEl>
                                          <p:spTgt spid="31"/>
                                        </p:tgtEl>
                                        <p:attrNameLst>
                                          <p:attrName>fill.type</p:attrName>
                                        </p:attrNameLst>
                                      </p:cBhvr>
                                      <p:to>
                                        <p:strVal val="solid"/>
                                      </p:to>
                                    </p:set>
                                    <p:set>
                                      <p:cBhvr>
                                        <p:cTn id="86" dur="500" fill="hold"/>
                                        <p:tgtEl>
                                          <p:spTgt spid="31"/>
                                        </p:tgtEl>
                                        <p:attrNameLst>
                                          <p:attrName>fill.on</p:attrName>
                                        </p:attrNameLst>
                                      </p:cBhvr>
                                      <p:to>
                                        <p:strVal val="true"/>
                                      </p:to>
                                    </p:set>
                                  </p:childTnLst>
                                </p:cTn>
                              </p:par>
                            </p:childTnLst>
                          </p:cTn>
                        </p:par>
                        <p:par>
                          <p:cTn id="87" fill="hold">
                            <p:stCondLst>
                              <p:cond delay="2000"/>
                            </p:stCondLst>
                            <p:childTnLst>
                              <p:par>
                                <p:cTn id="88" presetID="10" presetClass="entr" presetSubtype="0" fill="hold" nodeType="afterEffect">
                                  <p:stCondLst>
                                    <p:cond delay="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1">
        <p:bldAsOne/>
      </p:bldGraphic>
      <p:bldP spid="15" grpId="2" animBg="1"/>
      <p:bldP spid="20" grpId="0" animBg="1"/>
      <p:bldP spid="23" grpId="0" animBg="1"/>
      <p:bldP spid="25" grpId="0"/>
      <p:bldP spid="26" grpId="0" animBg="1"/>
      <p:bldP spid="27" grpId="0" animBg="1"/>
      <p:bldP spid="28" grpId="0" animBg="1"/>
      <p:bldP spid="6" grpId="0" animBg="1"/>
      <p:bldP spid="6" grpId="1" animBg="1"/>
      <p:bldP spid="6" grpId="2" animBg="1"/>
      <p:bldP spid="6" grpId="3" animBg="1"/>
      <p:bldP spid="8" grpId="0" animBg="1"/>
      <p:bldP spid="8" grpId="1" animBg="1"/>
      <p:bldP spid="8" grpId="2" animBg="1"/>
      <p:bldP spid="9" grpId="0" animBg="1"/>
      <p:bldP spid="9" grpId="1" animBg="1"/>
      <p:bldP spid="9" grpId="2" animBg="1"/>
      <p:bldP spid="3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a:xfrm>
            <a:off x="838199" y="365125"/>
            <a:ext cx="10644739" cy="1325563"/>
          </a:xfrm>
        </p:spPr>
        <p:txBody>
          <a:bodyPr/>
          <a:lstStyle/>
          <a:p>
            <a:r>
              <a:rPr lang="en-CH" dirty="0"/>
              <a:t>Possible solution: direct data placement</a:t>
            </a:r>
            <a:r>
              <a:rPr lang="he-IL" dirty="0"/>
              <a:t> </a:t>
            </a:r>
            <a:r>
              <a:rPr lang="en-US" dirty="0"/>
              <a:t>(DDP)</a:t>
            </a:r>
            <a:endParaRPr lang="en-CH" dirty="0"/>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p:txBody>
          <a:bodyPr>
            <a:normAutofit/>
          </a:bodyPr>
          <a:lstStyle/>
          <a:p>
            <a:r>
              <a:rPr lang="en-CH" dirty="0"/>
              <a:t>Write arbitrary long data only in its correct destination</a:t>
            </a:r>
          </a:p>
          <a:p>
            <a:pPr lvl="1"/>
            <a:r>
              <a:rPr lang="en-CH" dirty="0"/>
              <a:t>RDMA</a:t>
            </a:r>
          </a:p>
          <a:p>
            <a:pPr lvl="1"/>
            <a:r>
              <a:rPr lang="en-CH" dirty="0"/>
              <a:t>TCP?</a:t>
            </a:r>
          </a:p>
          <a:p>
            <a:pPr marL="0" indent="0">
              <a:buNone/>
            </a:pPr>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13</a:t>
            </a:fld>
            <a:endParaRPr lang="en-IL"/>
          </a:p>
        </p:txBody>
      </p:sp>
      <p:sp>
        <p:nvSpPr>
          <p:cNvPr id="7" name="TextBox 6">
            <a:extLst>
              <a:ext uri="{FF2B5EF4-FFF2-40B4-BE49-F238E27FC236}">
                <a16:creationId xmlns:a16="http://schemas.microsoft.com/office/drawing/2014/main" id="{6A9611ED-6AD7-6B86-820F-16F0ABFD53C0}"/>
              </a:ext>
            </a:extLst>
          </p:cNvPr>
          <p:cNvSpPr txBox="1"/>
          <p:nvPr/>
        </p:nvSpPr>
        <p:spPr>
          <a:xfrm>
            <a:off x="2241394" y="2509025"/>
            <a:ext cx="4270918" cy="400110"/>
          </a:xfrm>
          <a:prstGeom prst="rect">
            <a:avLst/>
          </a:prstGeom>
          <a:noFill/>
        </p:spPr>
        <p:txBody>
          <a:bodyPr wrap="square" rtlCol="0">
            <a:spAutoFit/>
          </a:bodyPr>
          <a:lstStyle/>
          <a:p>
            <a:r>
              <a:rPr lang="en-CH" sz="2000" dirty="0"/>
              <a:t>Yes, using Autonomous NIC offloads</a:t>
            </a:r>
          </a:p>
        </p:txBody>
      </p:sp>
    </p:spTree>
    <p:extLst>
      <p:ext uri="{BB962C8B-B14F-4D97-AF65-F5344CB8AC3E}">
        <p14:creationId xmlns:p14="http://schemas.microsoft.com/office/powerpoint/2010/main" val="63841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41F072-9906-55D7-69C4-B1725E8D4E3B}"/>
              </a:ext>
            </a:extLst>
          </p:cNvPr>
          <p:cNvSpPr>
            <a:spLocks noGrp="1"/>
          </p:cNvSpPr>
          <p:nvPr>
            <p:ph type="title"/>
          </p:nvPr>
        </p:nvSpPr>
        <p:spPr/>
        <p:txBody>
          <a:bodyPr/>
          <a:lstStyle/>
          <a:p>
            <a:r>
              <a:rPr lang="en-US" dirty="0"/>
              <a:t>Trend: I/O &gt; memory BW</a:t>
            </a:r>
            <a:endParaRPr lang="en-CH" dirty="0"/>
          </a:p>
        </p:txBody>
      </p:sp>
      <p:pic>
        <p:nvPicPr>
          <p:cNvPr id="11" name="Picture 10">
            <a:extLst>
              <a:ext uri="{FF2B5EF4-FFF2-40B4-BE49-F238E27FC236}">
                <a16:creationId xmlns:a16="http://schemas.microsoft.com/office/drawing/2014/main" id="{37D7CF44-57CA-C40A-728E-E1D2AF0E4A2C}"/>
              </a:ext>
            </a:extLst>
          </p:cNvPr>
          <p:cNvPicPr>
            <a:picLocks noChangeAspect="1"/>
          </p:cNvPicPr>
          <p:nvPr/>
        </p:nvPicPr>
        <p:blipFill>
          <a:blip r:embed="rId3"/>
          <a:stretch>
            <a:fillRect/>
          </a:stretch>
        </p:blipFill>
        <p:spPr>
          <a:xfrm>
            <a:off x="3630640" y="7025785"/>
            <a:ext cx="5008490" cy="4937615"/>
          </a:xfrm>
          <a:prstGeom prst="rect">
            <a:avLst/>
          </a:prstGeom>
        </p:spPr>
      </p:pic>
      <p:pic>
        <p:nvPicPr>
          <p:cNvPr id="3" name="Picture 2">
            <a:extLst>
              <a:ext uri="{FF2B5EF4-FFF2-40B4-BE49-F238E27FC236}">
                <a16:creationId xmlns:a16="http://schemas.microsoft.com/office/drawing/2014/main" id="{1319C147-1475-FA84-62F7-6B49A24E18E2}"/>
              </a:ext>
            </a:extLst>
          </p:cNvPr>
          <p:cNvPicPr>
            <a:picLocks noChangeAspect="1"/>
          </p:cNvPicPr>
          <p:nvPr/>
        </p:nvPicPr>
        <p:blipFill>
          <a:blip r:embed="rId4"/>
          <a:stretch>
            <a:fillRect/>
          </a:stretch>
        </p:blipFill>
        <p:spPr>
          <a:xfrm>
            <a:off x="3630640" y="1682415"/>
            <a:ext cx="4930721" cy="4810460"/>
          </a:xfrm>
          <a:prstGeom prst="rect">
            <a:avLst/>
          </a:prstGeom>
        </p:spPr>
      </p:pic>
    </p:spTree>
    <p:extLst>
      <p:ext uri="{BB962C8B-B14F-4D97-AF65-F5344CB8AC3E}">
        <p14:creationId xmlns:p14="http://schemas.microsoft.com/office/powerpoint/2010/main" val="2628486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Living alongside memory BW bottlenecks</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p:txBody>
          <a:bodyPr>
            <a:normAutofit/>
          </a:bodyPr>
          <a:lstStyle/>
          <a:p>
            <a:r>
              <a:rPr lang="en-GB" dirty="0" err="1"/>
              <a:t>Caladan</a:t>
            </a:r>
            <a:r>
              <a:rPr lang="en-GB" dirty="0"/>
              <a:t>: Mitigating Interference at Microsecond Timescales (OSDI’20)</a:t>
            </a:r>
            <a:endParaRPr lang="en-CH" dirty="0"/>
          </a:p>
          <a:p>
            <a:pPr lvl="1"/>
            <a:r>
              <a:rPr lang="en-GB" dirty="0"/>
              <a:t>Identify high memory bandwidth</a:t>
            </a:r>
          </a:p>
          <a:p>
            <a:pPr lvl="1"/>
            <a:r>
              <a:rPr lang="en-GB" dirty="0"/>
              <a:t>Backpressure compute: reallocate cores</a:t>
            </a:r>
          </a:p>
          <a:p>
            <a:endParaRPr lang="en-GB" dirty="0"/>
          </a:p>
          <a:p>
            <a:r>
              <a:rPr lang="en-GB" dirty="0"/>
              <a:t>Host Congestion Control (SIGCOMM’23)	</a:t>
            </a:r>
          </a:p>
          <a:p>
            <a:pPr lvl="1"/>
            <a:r>
              <a:rPr lang="en-GB" dirty="0"/>
              <a:t>Identify high memory bandwidth</a:t>
            </a:r>
          </a:p>
          <a:p>
            <a:pPr lvl="1"/>
            <a:r>
              <a:rPr lang="en-GB" dirty="0"/>
              <a:t>Backpressure network: TCP explicit congestion notifications</a:t>
            </a:r>
          </a:p>
          <a:p>
            <a:pPr lvl="1"/>
            <a:r>
              <a:rPr lang="en-GB" dirty="0"/>
              <a:t>Backpressure compute: reduce core memory bandwidth using Intel MBA</a:t>
            </a:r>
          </a:p>
          <a:p>
            <a:pPr lvl="1"/>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15</a:t>
            </a:fld>
            <a:endParaRPr lang="en-IL"/>
          </a:p>
        </p:txBody>
      </p:sp>
    </p:spTree>
    <p:extLst>
      <p:ext uri="{BB962C8B-B14F-4D97-AF65-F5344CB8AC3E}">
        <p14:creationId xmlns:p14="http://schemas.microsoft.com/office/powerpoint/2010/main" val="84409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Solving memory BW bottlenecks using DCA</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p:txBody>
          <a:bodyPr>
            <a:normAutofit/>
          </a:bodyPr>
          <a:lstStyle/>
          <a:p>
            <a:r>
              <a:rPr lang="en-GB" dirty="0"/>
              <a:t>Direct Cache Access for High Bandwidth Network I/O (ISCA’05)</a:t>
            </a:r>
          </a:p>
          <a:p>
            <a:pPr lvl="1"/>
            <a:r>
              <a:rPr lang="en-GB" dirty="0"/>
              <a:t>DMA to/from CPU LLC (Intel DDIO)</a:t>
            </a:r>
          </a:p>
          <a:p>
            <a:pPr lvl="1"/>
            <a:endParaRPr lang="en-GB" dirty="0"/>
          </a:p>
          <a:p>
            <a:r>
              <a:rPr lang="en-GB" dirty="0" err="1"/>
              <a:t>Disk|Crypt|Net</a:t>
            </a:r>
            <a:r>
              <a:rPr lang="en-GB" dirty="0"/>
              <a:t>: rethinking the stack for high-performance video streaming (SIGCOMM’17)</a:t>
            </a:r>
          </a:p>
          <a:p>
            <a:pPr lvl="1"/>
            <a:r>
              <a:rPr lang="en-GB" dirty="0" err="1"/>
              <a:t>Sendfile</a:t>
            </a:r>
            <a:r>
              <a:rPr lang="en-GB" dirty="0"/>
              <a:t> over TLS; keep working-set in LLC</a:t>
            </a:r>
          </a:p>
          <a:p>
            <a:pPr lvl="1"/>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16</a:t>
            </a:fld>
            <a:endParaRPr lang="en-IL"/>
          </a:p>
        </p:txBody>
      </p:sp>
      <p:pic>
        <p:nvPicPr>
          <p:cNvPr id="7" name="Picture 6">
            <a:extLst>
              <a:ext uri="{FF2B5EF4-FFF2-40B4-BE49-F238E27FC236}">
                <a16:creationId xmlns:a16="http://schemas.microsoft.com/office/drawing/2014/main" id="{50849915-A52F-2C8C-A9D0-9A2EF6F67FE2}"/>
              </a:ext>
            </a:extLst>
          </p:cNvPr>
          <p:cNvPicPr>
            <a:picLocks noChangeAspect="1"/>
          </p:cNvPicPr>
          <p:nvPr/>
        </p:nvPicPr>
        <p:blipFill>
          <a:blip r:embed="rId3"/>
          <a:stretch>
            <a:fillRect/>
          </a:stretch>
        </p:blipFill>
        <p:spPr>
          <a:xfrm>
            <a:off x="1346335" y="4171291"/>
            <a:ext cx="3052411" cy="2185059"/>
          </a:xfrm>
          <a:prstGeom prst="rect">
            <a:avLst/>
          </a:prstGeom>
        </p:spPr>
      </p:pic>
      <p:sp>
        <p:nvSpPr>
          <p:cNvPr id="8" name="Right Arrow 7">
            <a:extLst>
              <a:ext uri="{FF2B5EF4-FFF2-40B4-BE49-F238E27FC236}">
                <a16:creationId xmlns:a16="http://schemas.microsoft.com/office/drawing/2014/main" id="{048C2E7B-B679-8046-C33C-AEA46E7AC607}"/>
              </a:ext>
            </a:extLst>
          </p:cNvPr>
          <p:cNvSpPr/>
          <p:nvPr/>
        </p:nvSpPr>
        <p:spPr>
          <a:xfrm>
            <a:off x="4903670" y="5008151"/>
            <a:ext cx="1482291" cy="5113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pic>
        <p:nvPicPr>
          <p:cNvPr id="9" name="Picture 8">
            <a:extLst>
              <a:ext uri="{FF2B5EF4-FFF2-40B4-BE49-F238E27FC236}">
                <a16:creationId xmlns:a16="http://schemas.microsoft.com/office/drawing/2014/main" id="{9D5D81D4-E220-3D1E-D6A3-9A5A2188CABA}"/>
              </a:ext>
            </a:extLst>
          </p:cNvPr>
          <p:cNvPicPr>
            <a:picLocks noChangeAspect="1"/>
          </p:cNvPicPr>
          <p:nvPr/>
        </p:nvPicPr>
        <p:blipFill>
          <a:blip r:embed="rId4"/>
          <a:stretch>
            <a:fillRect/>
          </a:stretch>
        </p:blipFill>
        <p:spPr>
          <a:xfrm>
            <a:off x="6890886" y="4171291"/>
            <a:ext cx="3052411" cy="2149816"/>
          </a:xfrm>
          <a:prstGeom prst="rect">
            <a:avLst/>
          </a:prstGeom>
        </p:spPr>
      </p:pic>
    </p:spTree>
    <p:extLst>
      <p:ext uri="{BB962C8B-B14F-4D97-AF65-F5344CB8AC3E}">
        <p14:creationId xmlns:p14="http://schemas.microsoft.com/office/powerpoint/2010/main" val="849112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Existing hardware interface optimizations</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p:txBody>
          <a:bodyPr/>
          <a:lstStyle/>
          <a:p>
            <a:r>
              <a:rPr lang="en-CH" dirty="0"/>
              <a:t>Multicore</a:t>
            </a:r>
          </a:p>
          <a:p>
            <a:r>
              <a:rPr lang="en-CH" dirty="0"/>
              <a:t>Virtualization</a:t>
            </a:r>
          </a:p>
          <a:p>
            <a:r>
              <a:rPr lang="en-CH" dirty="0"/>
              <a:t>Packet layer</a:t>
            </a:r>
          </a:p>
          <a:p>
            <a:r>
              <a:rPr lang="en-CH" dirty="0"/>
              <a:t>Transport layer</a:t>
            </a:r>
          </a:p>
          <a:p>
            <a:r>
              <a:rPr lang="en-CH" dirty="0"/>
              <a:t>Application layer</a:t>
            </a:r>
          </a:p>
          <a:p>
            <a:endParaRPr lang="en-CH" dirty="0"/>
          </a:p>
          <a:p>
            <a:endParaRPr lang="en-CH" dirty="0"/>
          </a:p>
          <a:p>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17</a:t>
            </a:fld>
            <a:endParaRPr lang="en-IL"/>
          </a:p>
        </p:txBody>
      </p:sp>
    </p:spTree>
    <p:extLst>
      <p:ext uri="{BB962C8B-B14F-4D97-AF65-F5344CB8AC3E}">
        <p14:creationId xmlns:p14="http://schemas.microsoft.com/office/powerpoint/2010/main" val="3963061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Multicore and multiqueue transmit</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200" y="1825625"/>
            <a:ext cx="10657114" cy="1965752"/>
          </a:xfrm>
        </p:spPr>
        <p:txBody>
          <a:bodyPr/>
          <a:lstStyle/>
          <a:p>
            <a:pPr marL="0" indent="0">
              <a:buNone/>
            </a:pPr>
            <a:r>
              <a:rPr lang="en-CH" dirty="0"/>
              <a:t>Goal: schedule packet transmission from multiple cores fairly and efficiently</a:t>
            </a:r>
          </a:p>
          <a:p>
            <a:r>
              <a:rPr lang="en-CH" dirty="0"/>
              <a:t>Single centralized queue – bottleneck</a:t>
            </a:r>
          </a:p>
          <a:p>
            <a:r>
              <a:rPr lang="en-CH" dirty="0"/>
              <a:t>Hash based queue selection – imbalance</a:t>
            </a:r>
          </a:p>
          <a:p>
            <a:r>
              <a:rPr lang="en-CH" dirty="0"/>
              <a:t>Large batches of packets – imbalance</a:t>
            </a:r>
          </a:p>
          <a:p>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18</a:t>
            </a:fld>
            <a:endParaRPr lang="en-IL"/>
          </a:p>
        </p:txBody>
      </p:sp>
      <p:grpSp>
        <p:nvGrpSpPr>
          <p:cNvPr id="80" name="Group 79">
            <a:extLst>
              <a:ext uri="{FF2B5EF4-FFF2-40B4-BE49-F238E27FC236}">
                <a16:creationId xmlns:a16="http://schemas.microsoft.com/office/drawing/2014/main" id="{BCDE0BFB-6DAA-1C63-E0CF-DF84DB700D63}"/>
              </a:ext>
            </a:extLst>
          </p:cNvPr>
          <p:cNvGrpSpPr/>
          <p:nvPr/>
        </p:nvGrpSpPr>
        <p:grpSpPr>
          <a:xfrm>
            <a:off x="834429" y="4345264"/>
            <a:ext cx="3247142" cy="1808418"/>
            <a:chOff x="834429" y="4345264"/>
            <a:chExt cx="3247142" cy="1808418"/>
          </a:xfrm>
        </p:grpSpPr>
        <p:pic>
          <p:nvPicPr>
            <p:cNvPr id="6" name="Graphic 5" descr="Processor outline">
              <a:extLst>
                <a:ext uri="{FF2B5EF4-FFF2-40B4-BE49-F238E27FC236}">
                  <a16:creationId xmlns:a16="http://schemas.microsoft.com/office/drawing/2014/main" id="{89E61A48-E77E-1C45-4A94-0158579621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4429" y="5502789"/>
              <a:ext cx="650893" cy="650893"/>
            </a:xfrm>
            <a:prstGeom prst="rect">
              <a:avLst/>
            </a:prstGeom>
          </p:spPr>
        </p:pic>
        <p:pic>
          <p:nvPicPr>
            <p:cNvPr id="7" name="Graphic 6" descr="Processor outline">
              <a:extLst>
                <a:ext uri="{FF2B5EF4-FFF2-40B4-BE49-F238E27FC236}">
                  <a16:creationId xmlns:a16="http://schemas.microsoft.com/office/drawing/2014/main" id="{4FF77765-0191-8C3B-AD1D-42F31912FD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8200" y="4345264"/>
              <a:ext cx="650893" cy="650893"/>
            </a:xfrm>
            <a:prstGeom prst="rect">
              <a:avLst/>
            </a:prstGeom>
          </p:spPr>
        </p:pic>
        <p:graphicFrame>
          <p:nvGraphicFramePr>
            <p:cNvPr id="8" name="Chart 7">
              <a:extLst>
                <a:ext uri="{FF2B5EF4-FFF2-40B4-BE49-F238E27FC236}">
                  <a16:creationId xmlns:a16="http://schemas.microsoft.com/office/drawing/2014/main" id="{6C00896D-E4D1-2764-A402-012B35886DE6}"/>
                </a:ext>
              </a:extLst>
            </p:cNvPr>
            <p:cNvGraphicFramePr/>
            <p:nvPr>
              <p:extLst>
                <p:ext uri="{D42A27DB-BD31-4B8C-83A1-F6EECF244321}">
                  <p14:modId xmlns:p14="http://schemas.microsoft.com/office/powerpoint/2010/main" val="1957765735"/>
                </p:ext>
              </p:extLst>
            </p:nvPr>
          </p:nvGraphicFramePr>
          <p:xfrm>
            <a:off x="2248846" y="4800884"/>
            <a:ext cx="906378" cy="866607"/>
          </p:xfrm>
          <a:graphic>
            <a:graphicData uri="http://schemas.openxmlformats.org/drawingml/2006/chart">
              <c:chart xmlns:c="http://schemas.openxmlformats.org/drawingml/2006/chart" xmlns:r="http://schemas.openxmlformats.org/officeDocument/2006/relationships" r:id="rId7"/>
            </a:graphicData>
          </a:graphic>
        </p:graphicFrame>
        <p:grpSp>
          <p:nvGrpSpPr>
            <p:cNvPr id="18" name="Group 17">
              <a:extLst>
                <a:ext uri="{FF2B5EF4-FFF2-40B4-BE49-F238E27FC236}">
                  <a16:creationId xmlns:a16="http://schemas.microsoft.com/office/drawing/2014/main" id="{C9E55D94-508E-E63A-0371-D1EF29CE3880}"/>
                </a:ext>
              </a:extLst>
            </p:cNvPr>
            <p:cNvGrpSpPr/>
            <p:nvPr/>
          </p:nvGrpSpPr>
          <p:grpSpPr>
            <a:xfrm>
              <a:off x="957234" y="5141247"/>
              <a:ext cx="412821" cy="110344"/>
              <a:chOff x="2514659" y="4129864"/>
              <a:chExt cx="412821" cy="110344"/>
            </a:xfrm>
          </p:grpSpPr>
          <p:sp>
            <p:nvSpPr>
              <p:cNvPr id="19" name="Rectangle 18">
                <a:extLst>
                  <a:ext uri="{FF2B5EF4-FFF2-40B4-BE49-F238E27FC236}">
                    <a16:creationId xmlns:a16="http://schemas.microsoft.com/office/drawing/2014/main" id="{4455534D-2E75-1D19-1B5E-B5A9CBF41F22}"/>
                  </a:ext>
                </a:extLst>
              </p:cNvPr>
              <p:cNvSpPr/>
              <p:nvPr/>
            </p:nvSpPr>
            <p:spPr>
              <a:xfrm>
                <a:off x="2514659" y="4137265"/>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0" name="Rectangle 19">
                <a:extLst>
                  <a:ext uri="{FF2B5EF4-FFF2-40B4-BE49-F238E27FC236}">
                    <a16:creationId xmlns:a16="http://schemas.microsoft.com/office/drawing/2014/main" id="{844C3887-C81C-4555-59BD-687C42B75AA2}"/>
                  </a:ext>
                </a:extLst>
              </p:cNvPr>
              <p:cNvSpPr/>
              <p:nvPr/>
            </p:nvSpPr>
            <p:spPr>
              <a:xfrm>
                <a:off x="2667059" y="4129864"/>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Rectangle 20">
                <a:extLst>
                  <a:ext uri="{FF2B5EF4-FFF2-40B4-BE49-F238E27FC236}">
                    <a16:creationId xmlns:a16="http://schemas.microsoft.com/office/drawing/2014/main" id="{D0606A98-E42F-6433-7910-D7AB42274972}"/>
                  </a:ext>
                </a:extLst>
              </p:cNvPr>
              <p:cNvSpPr/>
              <p:nvPr/>
            </p:nvSpPr>
            <p:spPr>
              <a:xfrm>
                <a:off x="2826996" y="4135011"/>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pic>
          <p:nvPicPr>
            <p:cNvPr id="22" name="Graphic 21" descr="Processor outline">
              <a:extLst>
                <a:ext uri="{FF2B5EF4-FFF2-40B4-BE49-F238E27FC236}">
                  <a16:creationId xmlns:a16="http://schemas.microsoft.com/office/drawing/2014/main" id="{F4F133AC-1B3F-EACF-ECE1-7D612A853EB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876927" y="4965784"/>
              <a:ext cx="650893" cy="650893"/>
            </a:xfrm>
            <a:prstGeom prst="rect">
              <a:avLst/>
            </a:prstGeom>
          </p:spPr>
        </p:pic>
        <p:sp>
          <p:nvSpPr>
            <p:cNvPr id="23" name="TextBox 22">
              <a:extLst>
                <a:ext uri="{FF2B5EF4-FFF2-40B4-BE49-F238E27FC236}">
                  <a16:creationId xmlns:a16="http://schemas.microsoft.com/office/drawing/2014/main" id="{5B8335F1-B18A-880A-3BA5-C9BC7C755F96}"/>
                </a:ext>
              </a:extLst>
            </p:cNvPr>
            <p:cNvSpPr txBox="1"/>
            <p:nvPr/>
          </p:nvSpPr>
          <p:spPr>
            <a:xfrm>
              <a:off x="1876927" y="4579472"/>
              <a:ext cx="2204644" cy="369332"/>
            </a:xfrm>
            <a:prstGeom prst="rect">
              <a:avLst/>
            </a:prstGeom>
            <a:noFill/>
          </p:spPr>
          <p:txBody>
            <a:bodyPr wrap="square" rtlCol="0">
              <a:spAutoFit/>
            </a:bodyPr>
            <a:lstStyle/>
            <a:p>
              <a:r>
                <a:rPr lang="en-CH" dirty="0"/>
                <a:t>centralized scheduler</a:t>
              </a:r>
            </a:p>
          </p:txBody>
        </p:sp>
        <p:cxnSp>
          <p:nvCxnSpPr>
            <p:cNvPr id="25" name="Straight Arrow Connector 24">
              <a:extLst>
                <a:ext uri="{FF2B5EF4-FFF2-40B4-BE49-F238E27FC236}">
                  <a16:creationId xmlns:a16="http://schemas.microsoft.com/office/drawing/2014/main" id="{3AAF7CB2-170D-FBCC-00A9-543B7D5CA2E1}"/>
                </a:ext>
              </a:extLst>
            </p:cNvPr>
            <p:cNvCxnSpPr>
              <a:cxnSpLocks/>
              <a:stCxn id="7" idx="3"/>
              <a:endCxn id="22" idx="1"/>
            </p:cNvCxnSpPr>
            <p:nvPr/>
          </p:nvCxnSpPr>
          <p:spPr>
            <a:xfrm>
              <a:off x="1489093" y="4670711"/>
              <a:ext cx="387834" cy="6205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E80ECE-12BB-0345-40A9-3497F6D8C4B6}"/>
                </a:ext>
              </a:extLst>
            </p:cNvPr>
            <p:cNvCxnSpPr>
              <a:cxnSpLocks/>
              <a:stCxn id="6" idx="3"/>
              <a:endCxn id="22" idx="1"/>
            </p:cNvCxnSpPr>
            <p:nvPr/>
          </p:nvCxnSpPr>
          <p:spPr>
            <a:xfrm flipV="1">
              <a:off x="1485322" y="5291231"/>
              <a:ext cx="391605" cy="5370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98E908EB-87CD-C075-8CB8-A9E8932A926E}"/>
              </a:ext>
            </a:extLst>
          </p:cNvPr>
          <p:cNvGrpSpPr/>
          <p:nvPr/>
        </p:nvGrpSpPr>
        <p:grpSpPr>
          <a:xfrm>
            <a:off x="4527891" y="3954431"/>
            <a:ext cx="2410080" cy="2189257"/>
            <a:chOff x="4848966" y="3964424"/>
            <a:chExt cx="2410080" cy="2189257"/>
          </a:xfrm>
        </p:grpSpPr>
        <p:graphicFrame>
          <p:nvGraphicFramePr>
            <p:cNvPr id="9" name="Chart 8">
              <a:extLst>
                <a:ext uri="{FF2B5EF4-FFF2-40B4-BE49-F238E27FC236}">
                  <a16:creationId xmlns:a16="http://schemas.microsoft.com/office/drawing/2014/main" id="{75E0CB96-56D5-84E7-D308-6A8DCFE2963D}"/>
                </a:ext>
              </a:extLst>
            </p:cNvPr>
            <p:cNvGraphicFramePr/>
            <p:nvPr>
              <p:extLst>
                <p:ext uri="{D42A27DB-BD31-4B8C-83A1-F6EECF244321}">
                  <p14:modId xmlns:p14="http://schemas.microsoft.com/office/powerpoint/2010/main" val="3907445024"/>
                </p:ext>
              </p:extLst>
            </p:nvPr>
          </p:nvGraphicFramePr>
          <p:xfrm>
            <a:off x="6352668" y="4114364"/>
            <a:ext cx="906378" cy="866607"/>
          </p:xfrm>
          <a:graphic>
            <a:graphicData uri="http://schemas.openxmlformats.org/drawingml/2006/chart">
              <c:chart xmlns:c="http://schemas.openxmlformats.org/drawingml/2006/chart" xmlns:r="http://schemas.openxmlformats.org/officeDocument/2006/relationships" r:id="rId10"/>
            </a:graphicData>
          </a:graphic>
        </p:graphicFrame>
        <p:pic>
          <p:nvPicPr>
            <p:cNvPr id="31" name="Graphic 30" descr="Processor outline">
              <a:extLst>
                <a:ext uri="{FF2B5EF4-FFF2-40B4-BE49-F238E27FC236}">
                  <a16:creationId xmlns:a16="http://schemas.microsoft.com/office/drawing/2014/main" id="{FDD2FB1A-17A8-DCCE-4A76-E6A320F4E5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48966" y="5502788"/>
              <a:ext cx="650893" cy="650893"/>
            </a:xfrm>
            <a:prstGeom prst="rect">
              <a:avLst/>
            </a:prstGeom>
          </p:spPr>
        </p:pic>
        <p:pic>
          <p:nvPicPr>
            <p:cNvPr id="32" name="Graphic 31" descr="Processor outline">
              <a:extLst>
                <a:ext uri="{FF2B5EF4-FFF2-40B4-BE49-F238E27FC236}">
                  <a16:creationId xmlns:a16="http://schemas.microsoft.com/office/drawing/2014/main" id="{D2DEDE60-ACEC-D8F2-7B8F-369445AE605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52737" y="4254025"/>
              <a:ext cx="650893" cy="650893"/>
            </a:xfrm>
            <a:prstGeom prst="rect">
              <a:avLst/>
            </a:prstGeom>
          </p:spPr>
        </p:pic>
        <p:grpSp>
          <p:nvGrpSpPr>
            <p:cNvPr id="33" name="Group 32">
              <a:extLst>
                <a:ext uri="{FF2B5EF4-FFF2-40B4-BE49-F238E27FC236}">
                  <a16:creationId xmlns:a16="http://schemas.microsoft.com/office/drawing/2014/main" id="{5C6A2F7E-8FEC-47F0-A55C-80994F729D61}"/>
                </a:ext>
              </a:extLst>
            </p:cNvPr>
            <p:cNvGrpSpPr/>
            <p:nvPr/>
          </p:nvGrpSpPr>
          <p:grpSpPr>
            <a:xfrm>
              <a:off x="4971771" y="5050008"/>
              <a:ext cx="412821" cy="110344"/>
              <a:chOff x="2514659" y="4129864"/>
              <a:chExt cx="412821" cy="110344"/>
            </a:xfrm>
          </p:grpSpPr>
          <p:sp>
            <p:nvSpPr>
              <p:cNvPr id="34" name="Rectangle 33">
                <a:extLst>
                  <a:ext uri="{FF2B5EF4-FFF2-40B4-BE49-F238E27FC236}">
                    <a16:creationId xmlns:a16="http://schemas.microsoft.com/office/drawing/2014/main" id="{91BE771B-E960-0753-D163-84E01676F8E9}"/>
                  </a:ext>
                </a:extLst>
              </p:cNvPr>
              <p:cNvSpPr/>
              <p:nvPr/>
            </p:nvSpPr>
            <p:spPr>
              <a:xfrm>
                <a:off x="2514659" y="4137265"/>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5" name="Rectangle 34">
                <a:extLst>
                  <a:ext uri="{FF2B5EF4-FFF2-40B4-BE49-F238E27FC236}">
                    <a16:creationId xmlns:a16="http://schemas.microsoft.com/office/drawing/2014/main" id="{13447EB7-26FE-52E6-2A0A-F2D28166589E}"/>
                  </a:ext>
                </a:extLst>
              </p:cNvPr>
              <p:cNvSpPr/>
              <p:nvPr/>
            </p:nvSpPr>
            <p:spPr>
              <a:xfrm>
                <a:off x="2667059" y="4129864"/>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6" name="Rectangle 35">
                <a:extLst>
                  <a:ext uri="{FF2B5EF4-FFF2-40B4-BE49-F238E27FC236}">
                    <a16:creationId xmlns:a16="http://schemas.microsoft.com/office/drawing/2014/main" id="{5C740E37-D2B2-B0DB-105A-D66A1C09C9C0}"/>
                  </a:ext>
                </a:extLst>
              </p:cNvPr>
              <p:cNvSpPr/>
              <p:nvPr/>
            </p:nvSpPr>
            <p:spPr>
              <a:xfrm>
                <a:off x="2826996" y="4135011"/>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graphicFrame>
          <p:nvGraphicFramePr>
            <p:cNvPr id="37" name="Chart 36">
              <a:extLst>
                <a:ext uri="{FF2B5EF4-FFF2-40B4-BE49-F238E27FC236}">
                  <a16:creationId xmlns:a16="http://schemas.microsoft.com/office/drawing/2014/main" id="{EC03A4B0-3A84-6558-F5F7-99BF7650B2E9}"/>
                </a:ext>
              </a:extLst>
            </p:cNvPr>
            <p:cNvGraphicFramePr/>
            <p:nvPr>
              <p:extLst>
                <p:ext uri="{D42A27DB-BD31-4B8C-83A1-F6EECF244321}">
                  <p14:modId xmlns:p14="http://schemas.microsoft.com/office/powerpoint/2010/main" val="3148181885"/>
                </p:ext>
              </p:extLst>
            </p:nvPr>
          </p:nvGraphicFramePr>
          <p:xfrm>
            <a:off x="6352668" y="5148648"/>
            <a:ext cx="906378" cy="866607"/>
          </p:xfrm>
          <a:graphic>
            <a:graphicData uri="http://schemas.openxmlformats.org/drawingml/2006/chart">
              <c:chart xmlns:c="http://schemas.openxmlformats.org/drawingml/2006/chart" xmlns:r="http://schemas.openxmlformats.org/officeDocument/2006/relationships" r:id="rId11"/>
            </a:graphicData>
          </a:graphic>
        </p:graphicFrame>
        <p:grpSp>
          <p:nvGrpSpPr>
            <p:cNvPr id="38" name="Group 37">
              <a:extLst>
                <a:ext uri="{FF2B5EF4-FFF2-40B4-BE49-F238E27FC236}">
                  <a16:creationId xmlns:a16="http://schemas.microsoft.com/office/drawing/2014/main" id="{9C9E6C8C-4F1A-1D8D-F5C8-A170BBE7D758}"/>
                </a:ext>
              </a:extLst>
            </p:cNvPr>
            <p:cNvGrpSpPr/>
            <p:nvPr/>
          </p:nvGrpSpPr>
          <p:grpSpPr>
            <a:xfrm>
              <a:off x="6736914" y="5058580"/>
              <a:ext cx="412821" cy="110344"/>
              <a:chOff x="2514659" y="4129864"/>
              <a:chExt cx="412821" cy="110344"/>
            </a:xfrm>
          </p:grpSpPr>
          <p:sp>
            <p:nvSpPr>
              <p:cNvPr id="39" name="Rectangle 38">
                <a:extLst>
                  <a:ext uri="{FF2B5EF4-FFF2-40B4-BE49-F238E27FC236}">
                    <a16:creationId xmlns:a16="http://schemas.microsoft.com/office/drawing/2014/main" id="{769E275D-1EAB-6B9B-66C7-A60DA9EDF66E}"/>
                  </a:ext>
                </a:extLst>
              </p:cNvPr>
              <p:cNvSpPr/>
              <p:nvPr/>
            </p:nvSpPr>
            <p:spPr>
              <a:xfrm>
                <a:off x="2514659" y="4137265"/>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0" name="Rectangle 39">
                <a:extLst>
                  <a:ext uri="{FF2B5EF4-FFF2-40B4-BE49-F238E27FC236}">
                    <a16:creationId xmlns:a16="http://schemas.microsoft.com/office/drawing/2014/main" id="{60E2A264-EBB9-C36B-09C8-28B25AFF62BC}"/>
                  </a:ext>
                </a:extLst>
              </p:cNvPr>
              <p:cNvSpPr/>
              <p:nvPr/>
            </p:nvSpPr>
            <p:spPr>
              <a:xfrm>
                <a:off x="2667059" y="4129864"/>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Rectangle 40">
                <a:extLst>
                  <a:ext uri="{FF2B5EF4-FFF2-40B4-BE49-F238E27FC236}">
                    <a16:creationId xmlns:a16="http://schemas.microsoft.com/office/drawing/2014/main" id="{CF5611BF-E3DC-E047-089D-BC4E3A3EE469}"/>
                  </a:ext>
                </a:extLst>
              </p:cNvPr>
              <p:cNvSpPr/>
              <p:nvPr/>
            </p:nvSpPr>
            <p:spPr>
              <a:xfrm>
                <a:off x="2826996" y="4135011"/>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42" name="Rectangle 41">
              <a:extLst>
                <a:ext uri="{FF2B5EF4-FFF2-40B4-BE49-F238E27FC236}">
                  <a16:creationId xmlns:a16="http://schemas.microsoft.com/office/drawing/2014/main" id="{0E297628-8DAE-DD18-1A6E-58CCF8E46788}"/>
                </a:ext>
              </a:extLst>
            </p:cNvPr>
            <p:cNvSpPr/>
            <p:nvPr/>
          </p:nvSpPr>
          <p:spPr>
            <a:xfrm>
              <a:off x="5835573" y="4350218"/>
              <a:ext cx="465221" cy="1596859"/>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3" name="TextBox 42">
              <a:extLst>
                <a:ext uri="{FF2B5EF4-FFF2-40B4-BE49-F238E27FC236}">
                  <a16:creationId xmlns:a16="http://schemas.microsoft.com/office/drawing/2014/main" id="{0C9EB782-8414-B19C-BD50-BE5F93B4A9B0}"/>
                </a:ext>
              </a:extLst>
            </p:cNvPr>
            <p:cNvSpPr txBox="1"/>
            <p:nvPr/>
          </p:nvSpPr>
          <p:spPr>
            <a:xfrm>
              <a:off x="5340175" y="3964424"/>
              <a:ext cx="1511649" cy="369332"/>
            </a:xfrm>
            <a:prstGeom prst="rect">
              <a:avLst/>
            </a:prstGeom>
            <a:noFill/>
          </p:spPr>
          <p:txBody>
            <a:bodyPr wrap="square" rtlCol="0">
              <a:spAutoFit/>
            </a:bodyPr>
            <a:lstStyle/>
            <a:p>
              <a:pPr algn="ctr"/>
              <a:r>
                <a:rPr lang="en-CH" dirty="0"/>
                <a:t>hash</a:t>
              </a:r>
              <a:r>
                <a:rPr lang="he-IL" dirty="0"/>
                <a:t> </a:t>
              </a:r>
              <a:r>
                <a:rPr lang="en-CH" dirty="0"/>
                <a:t>function</a:t>
              </a:r>
            </a:p>
          </p:txBody>
        </p:sp>
        <p:cxnSp>
          <p:nvCxnSpPr>
            <p:cNvPr id="46" name="Curved Connector 45">
              <a:extLst>
                <a:ext uri="{FF2B5EF4-FFF2-40B4-BE49-F238E27FC236}">
                  <a16:creationId xmlns:a16="http://schemas.microsoft.com/office/drawing/2014/main" id="{8A94B468-FCEA-3594-438F-B13DA252C04C}"/>
                </a:ext>
              </a:extLst>
            </p:cNvPr>
            <p:cNvCxnSpPr>
              <a:cxnSpLocks/>
            </p:cNvCxnSpPr>
            <p:nvPr/>
          </p:nvCxnSpPr>
          <p:spPr>
            <a:xfrm>
              <a:off x="5503630" y="4495249"/>
              <a:ext cx="1041548" cy="1002479"/>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a:extLst>
                <a:ext uri="{FF2B5EF4-FFF2-40B4-BE49-F238E27FC236}">
                  <a16:creationId xmlns:a16="http://schemas.microsoft.com/office/drawing/2014/main" id="{84BE6791-700D-6A5A-2AE6-A81E6A525F0D}"/>
                </a:ext>
              </a:extLst>
            </p:cNvPr>
            <p:cNvCxnSpPr>
              <a:cxnSpLocks/>
            </p:cNvCxnSpPr>
            <p:nvPr/>
          </p:nvCxnSpPr>
          <p:spPr>
            <a:xfrm flipV="1">
              <a:off x="5499859" y="5581951"/>
              <a:ext cx="1045319" cy="246284"/>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A268436D-696B-CC30-A947-6F0B8ACF44B1}"/>
              </a:ext>
            </a:extLst>
          </p:cNvPr>
          <p:cNvGrpSpPr/>
          <p:nvPr/>
        </p:nvGrpSpPr>
        <p:grpSpPr>
          <a:xfrm>
            <a:off x="7861328" y="3661170"/>
            <a:ext cx="3262889" cy="2440092"/>
            <a:chOff x="7861328" y="3661170"/>
            <a:chExt cx="3262889" cy="2440092"/>
          </a:xfrm>
        </p:grpSpPr>
        <p:graphicFrame>
          <p:nvGraphicFramePr>
            <p:cNvPr id="57" name="Chart 56">
              <a:extLst>
                <a:ext uri="{FF2B5EF4-FFF2-40B4-BE49-F238E27FC236}">
                  <a16:creationId xmlns:a16="http://schemas.microsoft.com/office/drawing/2014/main" id="{ACF1FB1C-AE1F-0D7A-FAEE-0F110907FA82}"/>
                </a:ext>
              </a:extLst>
            </p:cNvPr>
            <p:cNvGraphicFramePr/>
            <p:nvPr>
              <p:extLst>
                <p:ext uri="{D42A27DB-BD31-4B8C-83A1-F6EECF244321}">
                  <p14:modId xmlns:p14="http://schemas.microsoft.com/office/powerpoint/2010/main" val="1731727956"/>
                </p:ext>
              </p:extLst>
            </p:nvPr>
          </p:nvGraphicFramePr>
          <p:xfrm>
            <a:off x="10217839" y="4061945"/>
            <a:ext cx="906378" cy="866607"/>
          </p:xfrm>
          <a:graphic>
            <a:graphicData uri="http://schemas.openxmlformats.org/drawingml/2006/chart">
              <c:chart xmlns:c="http://schemas.openxmlformats.org/drawingml/2006/chart" xmlns:r="http://schemas.openxmlformats.org/officeDocument/2006/relationships" r:id="rId12"/>
            </a:graphicData>
          </a:graphic>
        </p:graphicFrame>
        <p:pic>
          <p:nvPicPr>
            <p:cNvPr id="58" name="Graphic 57" descr="Processor outline">
              <a:extLst>
                <a:ext uri="{FF2B5EF4-FFF2-40B4-BE49-F238E27FC236}">
                  <a16:creationId xmlns:a16="http://schemas.microsoft.com/office/drawing/2014/main" id="{368C4276-4E39-FD39-B573-B2967DF015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14137" y="5450369"/>
              <a:ext cx="650893" cy="650893"/>
            </a:xfrm>
            <a:prstGeom prst="rect">
              <a:avLst/>
            </a:prstGeom>
          </p:spPr>
        </p:pic>
        <p:pic>
          <p:nvPicPr>
            <p:cNvPr id="59" name="Graphic 58" descr="Processor outline">
              <a:extLst>
                <a:ext uri="{FF2B5EF4-FFF2-40B4-BE49-F238E27FC236}">
                  <a16:creationId xmlns:a16="http://schemas.microsoft.com/office/drawing/2014/main" id="{619BEA64-0D6D-FC86-6C4A-A8462380666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17908" y="4201606"/>
              <a:ext cx="650893" cy="650893"/>
            </a:xfrm>
            <a:prstGeom prst="rect">
              <a:avLst/>
            </a:prstGeom>
          </p:spPr>
        </p:pic>
        <p:grpSp>
          <p:nvGrpSpPr>
            <p:cNvPr id="60" name="Group 59">
              <a:extLst>
                <a:ext uri="{FF2B5EF4-FFF2-40B4-BE49-F238E27FC236}">
                  <a16:creationId xmlns:a16="http://schemas.microsoft.com/office/drawing/2014/main" id="{EF3D6EDA-4B9F-127B-B9F7-58D88D95EC90}"/>
                </a:ext>
              </a:extLst>
            </p:cNvPr>
            <p:cNvGrpSpPr/>
            <p:nvPr/>
          </p:nvGrpSpPr>
          <p:grpSpPr>
            <a:xfrm>
              <a:off x="8836942" y="4997589"/>
              <a:ext cx="412821" cy="110344"/>
              <a:chOff x="2514659" y="4129864"/>
              <a:chExt cx="412821" cy="110344"/>
            </a:xfrm>
          </p:grpSpPr>
          <p:sp>
            <p:nvSpPr>
              <p:cNvPr id="61" name="Rectangle 60">
                <a:extLst>
                  <a:ext uri="{FF2B5EF4-FFF2-40B4-BE49-F238E27FC236}">
                    <a16:creationId xmlns:a16="http://schemas.microsoft.com/office/drawing/2014/main" id="{289C06ED-F2B2-FF18-FFC2-DEDB10453F7E}"/>
                  </a:ext>
                </a:extLst>
              </p:cNvPr>
              <p:cNvSpPr/>
              <p:nvPr/>
            </p:nvSpPr>
            <p:spPr>
              <a:xfrm>
                <a:off x="2514659" y="4137265"/>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2" name="Rectangle 61">
                <a:extLst>
                  <a:ext uri="{FF2B5EF4-FFF2-40B4-BE49-F238E27FC236}">
                    <a16:creationId xmlns:a16="http://schemas.microsoft.com/office/drawing/2014/main" id="{D250E22D-A14E-21D0-EFED-A4E28A288CF4}"/>
                  </a:ext>
                </a:extLst>
              </p:cNvPr>
              <p:cNvSpPr/>
              <p:nvPr/>
            </p:nvSpPr>
            <p:spPr>
              <a:xfrm>
                <a:off x="2667059" y="4129864"/>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3" name="Rectangle 62">
                <a:extLst>
                  <a:ext uri="{FF2B5EF4-FFF2-40B4-BE49-F238E27FC236}">
                    <a16:creationId xmlns:a16="http://schemas.microsoft.com/office/drawing/2014/main" id="{3E7D57BB-DF6D-F575-B7C5-8A72CE72C54B}"/>
                  </a:ext>
                </a:extLst>
              </p:cNvPr>
              <p:cNvSpPr/>
              <p:nvPr/>
            </p:nvSpPr>
            <p:spPr>
              <a:xfrm>
                <a:off x="2826996" y="4135011"/>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graphicFrame>
          <p:nvGraphicFramePr>
            <p:cNvPr id="64" name="Chart 63">
              <a:extLst>
                <a:ext uri="{FF2B5EF4-FFF2-40B4-BE49-F238E27FC236}">
                  <a16:creationId xmlns:a16="http://schemas.microsoft.com/office/drawing/2014/main" id="{10530CFE-81AE-34AB-3968-B3DD1FEF993B}"/>
                </a:ext>
              </a:extLst>
            </p:cNvPr>
            <p:cNvGraphicFramePr/>
            <p:nvPr>
              <p:extLst>
                <p:ext uri="{D42A27DB-BD31-4B8C-83A1-F6EECF244321}">
                  <p14:modId xmlns:p14="http://schemas.microsoft.com/office/powerpoint/2010/main" val="3955081387"/>
                </p:ext>
              </p:extLst>
            </p:nvPr>
          </p:nvGraphicFramePr>
          <p:xfrm>
            <a:off x="10217839" y="5096229"/>
            <a:ext cx="906378" cy="866607"/>
          </p:xfrm>
          <a:graphic>
            <a:graphicData uri="http://schemas.openxmlformats.org/drawingml/2006/chart">
              <c:chart xmlns:c="http://schemas.openxmlformats.org/drawingml/2006/chart" xmlns:r="http://schemas.openxmlformats.org/officeDocument/2006/relationships" r:id="rId13"/>
            </a:graphicData>
          </a:graphic>
        </p:graphicFrame>
        <p:grpSp>
          <p:nvGrpSpPr>
            <p:cNvPr id="65" name="Group 64">
              <a:extLst>
                <a:ext uri="{FF2B5EF4-FFF2-40B4-BE49-F238E27FC236}">
                  <a16:creationId xmlns:a16="http://schemas.microsoft.com/office/drawing/2014/main" id="{CBEBF14E-3DBD-FB31-C570-25FC3A00F080}"/>
                </a:ext>
              </a:extLst>
            </p:cNvPr>
            <p:cNvGrpSpPr/>
            <p:nvPr/>
          </p:nvGrpSpPr>
          <p:grpSpPr>
            <a:xfrm>
              <a:off x="10602085" y="5006161"/>
              <a:ext cx="412821" cy="110344"/>
              <a:chOff x="2514659" y="4129864"/>
              <a:chExt cx="412821" cy="110344"/>
            </a:xfrm>
          </p:grpSpPr>
          <p:sp>
            <p:nvSpPr>
              <p:cNvPr id="66" name="Rectangle 65">
                <a:extLst>
                  <a:ext uri="{FF2B5EF4-FFF2-40B4-BE49-F238E27FC236}">
                    <a16:creationId xmlns:a16="http://schemas.microsoft.com/office/drawing/2014/main" id="{CE56BDCD-4CFC-B72E-1DDF-FEB8D6F07E10}"/>
                  </a:ext>
                </a:extLst>
              </p:cNvPr>
              <p:cNvSpPr/>
              <p:nvPr/>
            </p:nvSpPr>
            <p:spPr>
              <a:xfrm>
                <a:off x="2514659" y="4137265"/>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7" name="Rectangle 66">
                <a:extLst>
                  <a:ext uri="{FF2B5EF4-FFF2-40B4-BE49-F238E27FC236}">
                    <a16:creationId xmlns:a16="http://schemas.microsoft.com/office/drawing/2014/main" id="{39DC2D70-434A-F15D-201E-7AB5F6FB658D}"/>
                  </a:ext>
                </a:extLst>
              </p:cNvPr>
              <p:cNvSpPr/>
              <p:nvPr/>
            </p:nvSpPr>
            <p:spPr>
              <a:xfrm>
                <a:off x="2667059" y="4129864"/>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8" name="Rectangle 67">
                <a:extLst>
                  <a:ext uri="{FF2B5EF4-FFF2-40B4-BE49-F238E27FC236}">
                    <a16:creationId xmlns:a16="http://schemas.microsoft.com/office/drawing/2014/main" id="{37229651-1696-F22B-F66D-DF6E70EB33F2}"/>
                  </a:ext>
                </a:extLst>
              </p:cNvPr>
              <p:cNvSpPr/>
              <p:nvPr/>
            </p:nvSpPr>
            <p:spPr>
              <a:xfrm>
                <a:off x="2826996" y="4135011"/>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69" name="Rectangle 68">
              <a:extLst>
                <a:ext uri="{FF2B5EF4-FFF2-40B4-BE49-F238E27FC236}">
                  <a16:creationId xmlns:a16="http://schemas.microsoft.com/office/drawing/2014/main" id="{7B538312-FAC4-9657-83A4-A036FEA909E4}"/>
                </a:ext>
              </a:extLst>
            </p:cNvPr>
            <p:cNvSpPr/>
            <p:nvPr/>
          </p:nvSpPr>
          <p:spPr>
            <a:xfrm>
              <a:off x="9700744" y="4297799"/>
              <a:ext cx="465221" cy="1596859"/>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0" name="TextBox 69">
              <a:extLst>
                <a:ext uri="{FF2B5EF4-FFF2-40B4-BE49-F238E27FC236}">
                  <a16:creationId xmlns:a16="http://schemas.microsoft.com/office/drawing/2014/main" id="{695336A2-AE06-EBAD-E39F-ABF136123584}"/>
                </a:ext>
              </a:extLst>
            </p:cNvPr>
            <p:cNvSpPr txBox="1"/>
            <p:nvPr/>
          </p:nvSpPr>
          <p:spPr>
            <a:xfrm>
              <a:off x="9112941" y="3661170"/>
              <a:ext cx="1691786" cy="646331"/>
            </a:xfrm>
            <a:prstGeom prst="rect">
              <a:avLst/>
            </a:prstGeom>
            <a:noFill/>
          </p:spPr>
          <p:txBody>
            <a:bodyPr wrap="square" lIns="90000" rtlCol="0">
              <a:spAutoFit/>
            </a:bodyPr>
            <a:lstStyle/>
            <a:p>
              <a:pPr algn="ctr"/>
              <a:r>
                <a:rPr lang="en-US" dirty="0"/>
                <a:t>load-aware </a:t>
              </a:r>
              <a:r>
                <a:rPr lang="en-CH" dirty="0"/>
                <a:t>hash function</a:t>
              </a:r>
            </a:p>
          </p:txBody>
        </p:sp>
        <p:cxnSp>
          <p:nvCxnSpPr>
            <p:cNvPr id="71" name="Curved Connector 70">
              <a:extLst>
                <a:ext uri="{FF2B5EF4-FFF2-40B4-BE49-F238E27FC236}">
                  <a16:creationId xmlns:a16="http://schemas.microsoft.com/office/drawing/2014/main" id="{701D11B6-6648-1F75-E271-EC5D1C8F79EC}"/>
                </a:ext>
              </a:extLst>
            </p:cNvPr>
            <p:cNvCxnSpPr>
              <a:cxnSpLocks/>
            </p:cNvCxnSpPr>
            <p:nvPr/>
          </p:nvCxnSpPr>
          <p:spPr>
            <a:xfrm>
              <a:off x="9397113" y="4452586"/>
              <a:ext cx="981151" cy="213558"/>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urved Connector 71">
              <a:extLst>
                <a:ext uri="{FF2B5EF4-FFF2-40B4-BE49-F238E27FC236}">
                  <a16:creationId xmlns:a16="http://schemas.microsoft.com/office/drawing/2014/main" id="{0B68E113-DDDA-ADDA-A29B-8B4AC3DF7568}"/>
                </a:ext>
              </a:extLst>
            </p:cNvPr>
            <p:cNvCxnSpPr>
              <a:cxnSpLocks/>
            </p:cNvCxnSpPr>
            <p:nvPr/>
          </p:nvCxnSpPr>
          <p:spPr>
            <a:xfrm flipV="1">
              <a:off x="9365030" y="5529532"/>
              <a:ext cx="1045319" cy="246284"/>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96F806E0-1EDB-98FD-F422-268131AEE8D6}"/>
                </a:ext>
              </a:extLst>
            </p:cNvPr>
            <p:cNvSpPr/>
            <p:nvPr/>
          </p:nvSpPr>
          <p:spPr>
            <a:xfrm>
              <a:off x="7864318" y="4307501"/>
              <a:ext cx="849820" cy="358643"/>
            </a:xfrm>
            <a:prstGeom prst="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CH" dirty="0"/>
                <a:t>64B pkt</a:t>
              </a:r>
            </a:p>
          </p:txBody>
        </p:sp>
        <p:sp>
          <p:nvSpPr>
            <p:cNvPr id="78" name="Rectangle 77">
              <a:extLst>
                <a:ext uri="{FF2B5EF4-FFF2-40B4-BE49-F238E27FC236}">
                  <a16:creationId xmlns:a16="http://schemas.microsoft.com/office/drawing/2014/main" id="{673885A9-831A-CE85-9CAD-A1B1BD1251BD}"/>
                </a:ext>
              </a:extLst>
            </p:cNvPr>
            <p:cNvSpPr/>
            <p:nvPr/>
          </p:nvSpPr>
          <p:spPr>
            <a:xfrm>
              <a:off x="7861328" y="5517564"/>
              <a:ext cx="849820" cy="493737"/>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CH" dirty="0"/>
                <a:t>1.5KB pkt</a:t>
              </a:r>
            </a:p>
          </p:txBody>
        </p:sp>
      </p:grpSp>
    </p:spTree>
    <p:extLst>
      <p:ext uri="{BB962C8B-B14F-4D97-AF65-F5344CB8AC3E}">
        <p14:creationId xmlns:p14="http://schemas.microsoft.com/office/powerpoint/2010/main" val="1984855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79"/>
                                        </p:tgtEl>
                                        <p:attrNameLst>
                                          <p:attrName>style.visibility</p:attrName>
                                        </p:attrNameLst>
                                      </p:cBhvr>
                                      <p:to>
                                        <p:strVal val="visible"/>
                                      </p:to>
                                    </p:set>
                                    <p:animEffect transition="in" filter="fade">
                                      <p:cBhvr>
                                        <p:cTn id="18" dur="500"/>
                                        <p:tgtEl>
                                          <p:spTgt spid="7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1"/>
                                        </p:tgtEl>
                                        <p:attrNameLst>
                                          <p:attrName>style.visibility</p:attrName>
                                        </p:attrNameLst>
                                      </p:cBhvr>
                                      <p:to>
                                        <p:strVal val="visible"/>
                                      </p:to>
                                    </p:set>
                                    <p:animEffect transition="in" filter="fade">
                                      <p:cBhvr>
                                        <p:cTn id="26"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Multicore and multiqueue transmit</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200" y="1825625"/>
            <a:ext cx="10657114" cy="4351338"/>
          </a:xfrm>
        </p:spPr>
        <p:txBody>
          <a:bodyPr/>
          <a:lstStyle/>
          <a:p>
            <a:pPr marL="0" indent="0">
              <a:buNone/>
            </a:pPr>
            <a:r>
              <a:rPr lang="en-CH" dirty="0"/>
              <a:t>Goal: schedule packet transmission from multiple cores fairly and efficiently</a:t>
            </a:r>
          </a:p>
          <a:p>
            <a:r>
              <a:rPr lang="en-CH" dirty="0"/>
              <a:t>Single centralized queue – bottleneck</a:t>
            </a:r>
          </a:p>
          <a:p>
            <a:r>
              <a:rPr lang="en-CH" dirty="0"/>
              <a:t>Hash based queue selection – imbalance</a:t>
            </a:r>
          </a:p>
          <a:p>
            <a:r>
              <a:rPr lang="en-CH" dirty="0"/>
              <a:t>Large batches of packets – imbalance</a:t>
            </a:r>
          </a:p>
          <a:p>
            <a:pPr marL="457200" lvl="1" indent="0">
              <a:buNone/>
            </a:pPr>
            <a:endParaRPr lang="en-CH" dirty="0"/>
          </a:p>
          <a:p>
            <a:r>
              <a:rPr lang="en-GB" dirty="0"/>
              <a:t>Titan: Fair Packet Scheduling for Commodity </a:t>
            </a:r>
            <a:r>
              <a:rPr lang="en-GB" dirty="0" err="1"/>
              <a:t>Multiqueue</a:t>
            </a:r>
            <a:r>
              <a:rPr lang="en-GB" dirty="0"/>
              <a:t> NICs (ATC’17)</a:t>
            </a:r>
          </a:p>
          <a:p>
            <a:pPr lvl="1"/>
            <a:r>
              <a:rPr lang="en-GB" dirty="0"/>
              <a:t>Dynamic batching and select queue based on load</a:t>
            </a:r>
          </a:p>
          <a:p>
            <a:r>
              <a:rPr lang="en-GB" dirty="0"/>
              <a:t>Loom: Flexible and Efficient NIC Packet Scheduling (NSDI’19)</a:t>
            </a:r>
          </a:p>
          <a:p>
            <a:pPr lvl="1"/>
            <a:r>
              <a:rPr lang="en-GB" dirty="0"/>
              <a:t>Offload hierarchical packet scheduler to NIC</a:t>
            </a:r>
            <a:endParaRPr lang="en-CH" dirty="0"/>
          </a:p>
          <a:p>
            <a:endParaRPr lang="en-CH" dirty="0"/>
          </a:p>
          <a:p>
            <a:endParaRPr lang="en-CH" dirty="0"/>
          </a:p>
          <a:p>
            <a:endParaRPr lang="en-CH" dirty="0"/>
          </a:p>
          <a:p>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19</a:t>
            </a:fld>
            <a:endParaRPr lang="en-IL"/>
          </a:p>
        </p:txBody>
      </p:sp>
    </p:spTree>
    <p:extLst>
      <p:ext uri="{BB962C8B-B14F-4D97-AF65-F5344CB8AC3E}">
        <p14:creationId xmlns:p14="http://schemas.microsoft.com/office/powerpoint/2010/main" val="2793943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Overview</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p:txBody>
          <a:bodyPr/>
          <a:lstStyle/>
          <a:p>
            <a:r>
              <a:rPr lang="en-CH" dirty="0"/>
              <a:t>Technology trends</a:t>
            </a:r>
          </a:p>
          <a:p>
            <a:r>
              <a:rPr lang="en-CH" dirty="0"/>
              <a:t>Existing approaches</a:t>
            </a:r>
          </a:p>
          <a:p>
            <a:pPr lvl="1"/>
            <a:r>
              <a:rPr lang="en-CH" dirty="0"/>
              <a:t>Software interfaces</a:t>
            </a:r>
          </a:p>
          <a:p>
            <a:pPr lvl="1"/>
            <a:r>
              <a:rPr lang="en-CH" dirty="0"/>
              <a:t>Hardware interfaces</a:t>
            </a:r>
          </a:p>
          <a:p>
            <a:r>
              <a:rPr lang="en-CH" dirty="0"/>
              <a:t>Future</a:t>
            </a:r>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2</a:t>
            </a:fld>
            <a:endParaRPr lang="en-IL"/>
          </a:p>
        </p:txBody>
      </p:sp>
    </p:spTree>
    <p:extLst>
      <p:ext uri="{BB962C8B-B14F-4D97-AF65-F5344CB8AC3E}">
        <p14:creationId xmlns:p14="http://schemas.microsoft.com/office/powerpoint/2010/main" val="1460091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Multicore and multiqueue receive</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200" y="1825625"/>
            <a:ext cx="10657114" cy="1953300"/>
          </a:xfrm>
        </p:spPr>
        <p:txBody>
          <a:bodyPr/>
          <a:lstStyle/>
          <a:p>
            <a:pPr marL="0" indent="0">
              <a:buNone/>
            </a:pPr>
            <a:r>
              <a:rPr lang="en-CH" dirty="0"/>
              <a:t>Goal: spread incoming packets evenly to cores</a:t>
            </a:r>
          </a:p>
          <a:p>
            <a:r>
              <a:rPr lang="en-CH" dirty="0"/>
              <a:t>Dispatcher core – bottleneck</a:t>
            </a:r>
          </a:p>
          <a:p>
            <a:pPr lvl="1"/>
            <a:r>
              <a:rPr lang="en-GB" dirty="0"/>
              <a:t>Shenango: Achieving High CPU Efficiency for Latency-sensitive </a:t>
            </a:r>
            <a:r>
              <a:rPr lang="en-GB" dirty="0" err="1"/>
              <a:t>Datacenter</a:t>
            </a:r>
            <a:r>
              <a:rPr lang="en-GB" dirty="0"/>
              <a:t> Workloads (NSDI’19)</a:t>
            </a:r>
            <a:endParaRPr lang="en-CH" dirty="0"/>
          </a:p>
          <a:p>
            <a:r>
              <a:rPr lang="en-CH" dirty="0"/>
              <a:t>RSS hash or steer to a specific core – imbalance</a:t>
            </a:r>
          </a:p>
          <a:p>
            <a:pPr marL="0" indent="0">
              <a:buNone/>
            </a:pPr>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20</a:t>
            </a:fld>
            <a:endParaRPr lang="en-IL"/>
          </a:p>
        </p:txBody>
      </p:sp>
      <p:grpSp>
        <p:nvGrpSpPr>
          <p:cNvPr id="54" name="Group 53">
            <a:extLst>
              <a:ext uri="{FF2B5EF4-FFF2-40B4-BE49-F238E27FC236}">
                <a16:creationId xmlns:a16="http://schemas.microsoft.com/office/drawing/2014/main" id="{5CE10EC5-6E12-F9FB-391F-CA7743064E7A}"/>
              </a:ext>
            </a:extLst>
          </p:cNvPr>
          <p:cNvGrpSpPr/>
          <p:nvPr/>
        </p:nvGrpSpPr>
        <p:grpSpPr>
          <a:xfrm>
            <a:off x="687132" y="4323763"/>
            <a:ext cx="2997557" cy="1664034"/>
            <a:chOff x="482381" y="4238990"/>
            <a:chExt cx="2997557" cy="1664034"/>
          </a:xfrm>
        </p:grpSpPr>
        <p:pic>
          <p:nvPicPr>
            <p:cNvPr id="18" name="Graphic 17" descr="Processor outline">
              <a:extLst>
                <a:ext uri="{FF2B5EF4-FFF2-40B4-BE49-F238E27FC236}">
                  <a16:creationId xmlns:a16="http://schemas.microsoft.com/office/drawing/2014/main" id="{989206EA-1223-8502-8379-6537162F92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25274" y="5252131"/>
              <a:ext cx="650893" cy="650893"/>
            </a:xfrm>
            <a:prstGeom prst="rect">
              <a:avLst/>
            </a:prstGeom>
          </p:spPr>
        </p:pic>
        <p:pic>
          <p:nvPicPr>
            <p:cNvPr id="19" name="Graphic 18" descr="Processor outline">
              <a:extLst>
                <a:ext uri="{FF2B5EF4-FFF2-40B4-BE49-F238E27FC236}">
                  <a16:creationId xmlns:a16="http://schemas.microsoft.com/office/drawing/2014/main" id="{2EC7AAF8-B124-CEA9-2037-E05DFADD9C5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829045" y="4238990"/>
              <a:ext cx="650893" cy="650893"/>
            </a:xfrm>
            <a:prstGeom prst="rect">
              <a:avLst/>
            </a:prstGeom>
          </p:spPr>
        </p:pic>
        <p:graphicFrame>
          <p:nvGraphicFramePr>
            <p:cNvPr id="20" name="Chart 19">
              <a:extLst>
                <a:ext uri="{FF2B5EF4-FFF2-40B4-BE49-F238E27FC236}">
                  <a16:creationId xmlns:a16="http://schemas.microsoft.com/office/drawing/2014/main" id="{73AAA7BC-A2D5-E914-07DD-16C500B3345E}"/>
                </a:ext>
              </a:extLst>
            </p:cNvPr>
            <p:cNvGraphicFramePr/>
            <p:nvPr>
              <p:extLst>
                <p:ext uri="{D42A27DB-BD31-4B8C-83A1-F6EECF244321}">
                  <p14:modId xmlns:p14="http://schemas.microsoft.com/office/powerpoint/2010/main" val="3089800711"/>
                </p:ext>
              </p:extLst>
            </p:nvPr>
          </p:nvGraphicFramePr>
          <p:xfrm>
            <a:off x="612513" y="4613701"/>
            <a:ext cx="906378" cy="866607"/>
          </p:xfrm>
          <a:graphic>
            <a:graphicData uri="http://schemas.openxmlformats.org/drawingml/2006/chart">
              <c:chart xmlns:c="http://schemas.openxmlformats.org/drawingml/2006/chart" xmlns:r="http://schemas.openxmlformats.org/officeDocument/2006/relationships" r:id="rId7"/>
            </a:graphicData>
          </a:graphic>
        </p:graphicFrame>
        <p:grpSp>
          <p:nvGrpSpPr>
            <p:cNvPr id="21" name="Group 20">
              <a:extLst>
                <a:ext uri="{FF2B5EF4-FFF2-40B4-BE49-F238E27FC236}">
                  <a16:creationId xmlns:a16="http://schemas.microsoft.com/office/drawing/2014/main" id="{D0346048-3C6A-392E-1521-01007176E2FB}"/>
                </a:ext>
              </a:extLst>
            </p:cNvPr>
            <p:cNvGrpSpPr/>
            <p:nvPr/>
          </p:nvGrpSpPr>
          <p:grpSpPr>
            <a:xfrm>
              <a:off x="2948079" y="5040120"/>
              <a:ext cx="412821" cy="109828"/>
              <a:chOff x="2514659" y="4135011"/>
              <a:chExt cx="412821" cy="109828"/>
            </a:xfrm>
          </p:grpSpPr>
          <p:sp>
            <p:nvSpPr>
              <p:cNvPr id="26" name="Rectangle 25">
                <a:extLst>
                  <a:ext uri="{FF2B5EF4-FFF2-40B4-BE49-F238E27FC236}">
                    <a16:creationId xmlns:a16="http://schemas.microsoft.com/office/drawing/2014/main" id="{2CA6BC5D-BFE4-5D6B-52C8-5E2AD192DD67}"/>
                  </a:ext>
                </a:extLst>
              </p:cNvPr>
              <p:cNvSpPr/>
              <p:nvPr/>
            </p:nvSpPr>
            <p:spPr>
              <a:xfrm>
                <a:off x="2514659" y="4137265"/>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7" name="Rectangle 26">
                <a:extLst>
                  <a:ext uri="{FF2B5EF4-FFF2-40B4-BE49-F238E27FC236}">
                    <a16:creationId xmlns:a16="http://schemas.microsoft.com/office/drawing/2014/main" id="{BCE9DA4B-5DB8-D5A9-47F3-B93A9BDEDE63}"/>
                  </a:ext>
                </a:extLst>
              </p:cNvPr>
              <p:cNvSpPr/>
              <p:nvPr/>
            </p:nvSpPr>
            <p:spPr>
              <a:xfrm>
                <a:off x="2667059" y="4141896"/>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8" name="Rectangle 27">
                <a:extLst>
                  <a:ext uri="{FF2B5EF4-FFF2-40B4-BE49-F238E27FC236}">
                    <a16:creationId xmlns:a16="http://schemas.microsoft.com/office/drawing/2014/main" id="{205FD142-A644-3210-9365-A02618C25331}"/>
                  </a:ext>
                </a:extLst>
              </p:cNvPr>
              <p:cNvSpPr/>
              <p:nvPr/>
            </p:nvSpPr>
            <p:spPr>
              <a:xfrm>
                <a:off x="2826996" y="4135011"/>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pic>
          <p:nvPicPr>
            <p:cNvPr id="22" name="Graphic 21" descr="Processor outline">
              <a:extLst>
                <a:ext uri="{FF2B5EF4-FFF2-40B4-BE49-F238E27FC236}">
                  <a16:creationId xmlns:a16="http://schemas.microsoft.com/office/drawing/2014/main" id="{25CB2BFD-85FD-38B5-1779-D8A1C4A9318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606876" y="4772107"/>
              <a:ext cx="650893" cy="650893"/>
            </a:xfrm>
            <a:prstGeom prst="rect">
              <a:avLst/>
            </a:prstGeom>
          </p:spPr>
        </p:pic>
        <p:sp>
          <p:nvSpPr>
            <p:cNvPr id="23" name="TextBox 22">
              <a:extLst>
                <a:ext uri="{FF2B5EF4-FFF2-40B4-BE49-F238E27FC236}">
                  <a16:creationId xmlns:a16="http://schemas.microsoft.com/office/drawing/2014/main" id="{5811FECB-A1BA-1A4F-28DD-A895D4BDD1FA}"/>
                </a:ext>
              </a:extLst>
            </p:cNvPr>
            <p:cNvSpPr txBox="1"/>
            <p:nvPr/>
          </p:nvSpPr>
          <p:spPr>
            <a:xfrm>
              <a:off x="482381" y="4379770"/>
              <a:ext cx="2204644" cy="369332"/>
            </a:xfrm>
            <a:prstGeom prst="rect">
              <a:avLst/>
            </a:prstGeom>
            <a:noFill/>
          </p:spPr>
          <p:txBody>
            <a:bodyPr wrap="square" lIns="0" rIns="0" rtlCol="0">
              <a:spAutoFit/>
            </a:bodyPr>
            <a:lstStyle/>
            <a:p>
              <a:r>
                <a:rPr lang="en-CH" dirty="0"/>
                <a:t>centralized dispatcher</a:t>
              </a:r>
            </a:p>
          </p:txBody>
        </p:sp>
        <p:cxnSp>
          <p:nvCxnSpPr>
            <p:cNvPr id="24" name="Straight Arrow Connector 23">
              <a:extLst>
                <a:ext uri="{FF2B5EF4-FFF2-40B4-BE49-F238E27FC236}">
                  <a16:creationId xmlns:a16="http://schemas.microsoft.com/office/drawing/2014/main" id="{F623EE52-5150-27EA-1F5B-294889A98E0B}"/>
                </a:ext>
              </a:extLst>
            </p:cNvPr>
            <p:cNvCxnSpPr>
              <a:cxnSpLocks/>
              <a:stCxn id="22" idx="3"/>
              <a:endCxn id="19" idx="1"/>
            </p:cNvCxnSpPr>
            <p:nvPr/>
          </p:nvCxnSpPr>
          <p:spPr>
            <a:xfrm flipV="1">
              <a:off x="2257769" y="4564437"/>
              <a:ext cx="571276" cy="5331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47478E1-89AC-1175-0F3E-C2E1A45ABB14}"/>
                </a:ext>
              </a:extLst>
            </p:cNvPr>
            <p:cNvCxnSpPr>
              <a:cxnSpLocks/>
              <a:stCxn id="22" idx="3"/>
              <a:endCxn id="18" idx="1"/>
            </p:cNvCxnSpPr>
            <p:nvPr/>
          </p:nvCxnSpPr>
          <p:spPr>
            <a:xfrm>
              <a:off x="2257769" y="5097554"/>
              <a:ext cx="567505" cy="4800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9C423629-176E-1900-B3EB-5C8F0014703C}"/>
              </a:ext>
            </a:extLst>
          </p:cNvPr>
          <p:cNvGrpSpPr/>
          <p:nvPr/>
        </p:nvGrpSpPr>
        <p:grpSpPr>
          <a:xfrm>
            <a:off x="6413973" y="3920364"/>
            <a:ext cx="2707494" cy="2228911"/>
            <a:chOff x="6413973" y="3920364"/>
            <a:chExt cx="2707494" cy="2228911"/>
          </a:xfrm>
        </p:grpSpPr>
        <p:graphicFrame>
          <p:nvGraphicFramePr>
            <p:cNvPr id="30" name="Chart 29">
              <a:extLst>
                <a:ext uri="{FF2B5EF4-FFF2-40B4-BE49-F238E27FC236}">
                  <a16:creationId xmlns:a16="http://schemas.microsoft.com/office/drawing/2014/main" id="{C2021101-83F6-6F42-D727-0C18FB829380}"/>
                </a:ext>
              </a:extLst>
            </p:cNvPr>
            <p:cNvGraphicFramePr/>
            <p:nvPr>
              <p:extLst>
                <p:ext uri="{D42A27DB-BD31-4B8C-83A1-F6EECF244321}">
                  <p14:modId xmlns:p14="http://schemas.microsoft.com/office/powerpoint/2010/main" val="1759936013"/>
                </p:ext>
              </p:extLst>
            </p:nvPr>
          </p:nvGraphicFramePr>
          <p:xfrm>
            <a:off x="6413973" y="4097493"/>
            <a:ext cx="906378" cy="866607"/>
          </p:xfrm>
          <a:graphic>
            <a:graphicData uri="http://schemas.openxmlformats.org/drawingml/2006/chart">
              <c:chart xmlns:c="http://schemas.openxmlformats.org/drawingml/2006/chart" xmlns:r="http://schemas.openxmlformats.org/officeDocument/2006/relationships" r:id="rId10"/>
            </a:graphicData>
          </a:graphic>
        </p:graphicFrame>
        <p:pic>
          <p:nvPicPr>
            <p:cNvPr id="31" name="Graphic 30" descr="Processor outline">
              <a:extLst>
                <a:ext uri="{FF2B5EF4-FFF2-40B4-BE49-F238E27FC236}">
                  <a16:creationId xmlns:a16="http://schemas.microsoft.com/office/drawing/2014/main" id="{D2D2713B-32A3-4B0B-CAD8-13D2EF355B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66803" y="5335586"/>
              <a:ext cx="650893" cy="650893"/>
            </a:xfrm>
            <a:prstGeom prst="rect">
              <a:avLst/>
            </a:prstGeom>
          </p:spPr>
        </p:pic>
        <p:pic>
          <p:nvPicPr>
            <p:cNvPr id="32" name="Graphic 31" descr="Processor outline">
              <a:extLst>
                <a:ext uri="{FF2B5EF4-FFF2-40B4-BE49-F238E27FC236}">
                  <a16:creationId xmlns:a16="http://schemas.microsoft.com/office/drawing/2014/main" id="{3D35089E-B0F8-8554-4B21-522C4756D83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470574" y="4182982"/>
              <a:ext cx="650893" cy="650893"/>
            </a:xfrm>
            <a:prstGeom prst="rect">
              <a:avLst/>
            </a:prstGeom>
          </p:spPr>
        </p:pic>
        <p:grpSp>
          <p:nvGrpSpPr>
            <p:cNvPr id="33" name="Group 32">
              <a:extLst>
                <a:ext uri="{FF2B5EF4-FFF2-40B4-BE49-F238E27FC236}">
                  <a16:creationId xmlns:a16="http://schemas.microsoft.com/office/drawing/2014/main" id="{8C2E716E-81FC-6213-84E4-0CD1A5CFD49C}"/>
                </a:ext>
              </a:extLst>
            </p:cNvPr>
            <p:cNvGrpSpPr/>
            <p:nvPr/>
          </p:nvGrpSpPr>
          <p:grpSpPr>
            <a:xfrm>
              <a:off x="8585838" y="5085608"/>
              <a:ext cx="412821" cy="110344"/>
              <a:chOff x="2514659" y="4129864"/>
              <a:chExt cx="412821" cy="110344"/>
            </a:xfrm>
          </p:grpSpPr>
          <p:sp>
            <p:nvSpPr>
              <p:cNvPr id="43" name="Rectangle 42">
                <a:extLst>
                  <a:ext uri="{FF2B5EF4-FFF2-40B4-BE49-F238E27FC236}">
                    <a16:creationId xmlns:a16="http://schemas.microsoft.com/office/drawing/2014/main" id="{6455E48F-773C-8055-1868-CD7AC896B7FD}"/>
                  </a:ext>
                </a:extLst>
              </p:cNvPr>
              <p:cNvSpPr/>
              <p:nvPr/>
            </p:nvSpPr>
            <p:spPr>
              <a:xfrm>
                <a:off x="2514659" y="4137265"/>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4" name="Rectangle 43">
                <a:extLst>
                  <a:ext uri="{FF2B5EF4-FFF2-40B4-BE49-F238E27FC236}">
                    <a16:creationId xmlns:a16="http://schemas.microsoft.com/office/drawing/2014/main" id="{9BCDD56E-97A7-57A5-1C89-954005A9068B}"/>
                  </a:ext>
                </a:extLst>
              </p:cNvPr>
              <p:cNvSpPr/>
              <p:nvPr/>
            </p:nvSpPr>
            <p:spPr>
              <a:xfrm>
                <a:off x="2667059" y="4129864"/>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5" name="Rectangle 44">
                <a:extLst>
                  <a:ext uri="{FF2B5EF4-FFF2-40B4-BE49-F238E27FC236}">
                    <a16:creationId xmlns:a16="http://schemas.microsoft.com/office/drawing/2014/main" id="{12AC98E2-683F-CF5D-B0A0-6DBBF9CF98D1}"/>
                  </a:ext>
                </a:extLst>
              </p:cNvPr>
              <p:cNvSpPr/>
              <p:nvPr/>
            </p:nvSpPr>
            <p:spPr>
              <a:xfrm>
                <a:off x="2826996" y="4135011"/>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graphicFrame>
          <p:nvGraphicFramePr>
            <p:cNvPr id="34" name="Chart 33">
              <a:extLst>
                <a:ext uri="{FF2B5EF4-FFF2-40B4-BE49-F238E27FC236}">
                  <a16:creationId xmlns:a16="http://schemas.microsoft.com/office/drawing/2014/main" id="{E12E8581-3DEE-E4A0-588C-A7012A054F60}"/>
                </a:ext>
              </a:extLst>
            </p:cNvPr>
            <p:cNvGraphicFramePr/>
            <p:nvPr>
              <p:extLst>
                <p:ext uri="{D42A27DB-BD31-4B8C-83A1-F6EECF244321}">
                  <p14:modId xmlns:p14="http://schemas.microsoft.com/office/powerpoint/2010/main" val="425028396"/>
                </p:ext>
              </p:extLst>
            </p:nvPr>
          </p:nvGraphicFramePr>
          <p:xfrm>
            <a:off x="6413973" y="5282668"/>
            <a:ext cx="906378" cy="866607"/>
          </p:xfrm>
          <a:graphic>
            <a:graphicData uri="http://schemas.openxmlformats.org/drawingml/2006/chart">
              <c:chart xmlns:c="http://schemas.openxmlformats.org/drawingml/2006/chart" xmlns:r="http://schemas.openxmlformats.org/officeDocument/2006/relationships" r:id="rId11"/>
            </a:graphicData>
          </a:graphic>
        </p:graphicFrame>
        <p:grpSp>
          <p:nvGrpSpPr>
            <p:cNvPr id="35" name="Group 34">
              <a:extLst>
                <a:ext uri="{FF2B5EF4-FFF2-40B4-BE49-F238E27FC236}">
                  <a16:creationId xmlns:a16="http://schemas.microsoft.com/office/drawing/2014/main" id="{C85B7A90-15ED-76F5-D19A-F307D41C484F}"/>
                </a:ext>
              </a:extLst>
            </p:cNvPr>
            <p:cNvGrpSpPr/>
            <p:nvPr/>
          </p:nvGrpSpPr>
          <p:grpSpPr>
            <a:xfrm>
              <a:off x="6766678" y="5089309"/>
              <a:ext cx="412821" cy="110344"/>
              <a:chOff x="2514659" y="4129864"/>
              <a:chExt cx="412821" cy="110344"/>
            </a:xfrm>
          </p:grpSpPr>
          <p:sp>
            <p:nvSpPr>
              <p:cNvPr id="40" name="Rectangle 39">
                <a:extLst>
                  <a:ext uri="{FF2B5EF4-FFF2-40B4-BE49-F238E27FC236}">
                    <a16:creationId xmlns:a16="http://schemas.microsoft.com/office/drawing/2014/main" id="{8E838BD5-1C31-D728-FB0C-4F90E330EFDE}"/>
                  </a:ext>
                </a:extLst>
              </p:cNvPr>
              <p:cNvSpPr/>
              <p:nvPr/>
            </p:nvSpPr>
            <p:spPr>
              <a:xfrm>
                <a:off x="2514659" y="4137265"/>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1" name="Rectangle 40">
                <a:extLst>
                  <a:ext uri="{FF2B5EF4-FFF2-40B4-BE49-F238E27FC236}">
                    <a16:creationId xmlns:a16="http://schemas.microsoft.com/office/drawing/2014/main" id="{234BA4F3-BE27-A4B6-5A1E-2AD56DED1E00}"/>
                  </a:ext>
                </a:extLst>
              </p:cNvPr>
              <p:cNvSpPr/>
              <p:nvPr/>
            </p:nvSpPr>
            <p:spPr>
              <a:xfrm>
                <a:off x="2667059" y="4129864"/>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42" name="Rectangle 41">
                <a:extLst>
                  <a:ext uri="{FF2B5EF4-FFF2-40B4-BE49-F238E27FC236}">
                    <a16:creationId xmlns:a16="http://schemas.microsoft.com/office/drawing/2014/main" id="{1905146D-4F8F-C707-4BBA-2C71F78005DA}"/>
                  </a:ext>
                </a:extLst>
              </p:cNvPr>
              <p:cNvSpPr/>
              <p:nvPr/>
            </p:nvSpPr>
            <p:spPr>
              <a:xfrm>
                <a:off x="2826996" y="4135011"/>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36" name="Rectangle 35">
              <a:extLst>
                <a:ext uri="{FF2B5EF4-FFF2-40B4-BE49-F238E27FC236}">
                  <a16:creationId xmlns:a16="http://schemas.microsoft.com/office/drawing/2014/main" id="{E9019C48-5B7F-D754-105B-4ED81BDF5608}"/>
                </a:ext>
              </a:extLst>
            </p:cNvPr>
            <p:cNvSpPr/>
            <p:nvPr/>
          </p:nvSpPr>
          <p:spPr>
            <a:xfrm>
              <a:off x="7734731" y="4306158"/>
              <a:ext cx="465221" cy="1596859"/>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37" name="TextBox 36">
              <a:extLst>
                <a:ext uri="{FF2B5EF4-FFF2-40B4-BE49-F238E27FC236}">
                  <a16:creationId xmlns:a16="http://schemas.microsoft.com/office/drawing/2014/main" id="{D5C1CB52-8A90-5B0A-E213-460CFC7C43A4}"/>
                </a:ext>
              </a:extLst>
            </p:cNvPr>
            <p:cNvSpPr txBox="1"/>
            <p:nvPr/>
          </p:nvSpPr>
          <p:spPr>
            <a:xfrm>
              <a:off x="7239333" y="3920364"/>
              <a:ext cx="1511649" cy="369332"/>
            </a:xfrm>
            <a:prstGeom prst="rect">
              <a:avLst/>
            </a:prstGeom>
            <a:noFill/>
          </p:spPr>
          <p:txBody>
            <a:bodyPr wrap="square" rtlCol="0">
              <a:spAutoFit/>
            </a:bodyPr>
            <a:lstStyle/>
            <a:p>
              <a:pPr algn="ctr"/>
              <a:r>
                <a:rPr lang="en-CH" dirty="0"/>
                <a:t>hash</a:t>
              </a:r>
              <a:r>
                <a:rPr lang="he-IL" dirty="0"/>
                <a:t> </a:t>
              </a:r>
              <a:r>
                <a:rPr lang="en-CH" dirty="0"/>
                <a:t>function</a:t>
              </a:r>
            </a:p>
          </p:txBody>
        </p:sp>
        <p:cxnSp>
          <p:nvCxnSpPr>
            <p:cNvPr id="38" name="Curved Connector 37">
              <a:extLst>
                <a:ext uri="{FF2B5EF4-FFF2-40B4-BE49-F238E27FC236}">
                  <a16:creationId xmlns:a16="http://schemas.microsoft.com/office/drawing/2014/main" id="{42E9C0BA-C78C-3735-7749-862BF9E1CCDB}"/>
                </a:ext>
              </a:extLst>
            </p:cNvPr>
            <p:cNvCxnSpPr>
              <a:cxnSpLocks/>
            </p:cNvCxnSpPr>
            <p:nvPr/>
          </p:nvCxnSpPr>
          <p:spPr>
            <a:xfrm>
              <a:off x="7402788" y="4451189"/>
              <a:ext cx="1041548" cy="1002479"/>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urved Connector 38">
              <a:extLst>
                <a:ext uri="{FF2B5EF4-FFF2-40B4-BE49-F238E27FC236}">
                  <a16:creationId xmlns:a16="http://schemas.microsoft.com/office/drawing/2014/main" id="{4F21CF7F-D624-D5B1-F8AE-0EA810FF6448}"/>
                </a:ext>
              </a:extLst>
            </p:cNvPr>
            <p:cNvCxnSpPr>
              <a:cxnSpLocks/>
            </p:cNvCxnSpPr>
            <p:nvPr/>
          </p:nvCxnSpPr>
          <p:spPr>
            <a:xfrm flipV="1">
              <a:off x="7399017" y="5537891"/>
              <a:ext cx="1045319" cy="246284"/>
            </a:xfrm>
            <a:prstGeom prst="curved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8366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fade">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Multicore and multiqueue receive</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200" y="1825625"/>
            <a:ext cx="10657114" cy="4351338"/>
          </a:xfrm>
        </p:spPr>
        <p:txBody>
          <a:bodyPr/>
          <a:lstStyle/>
          <a:p>
            <a:pPr marL="0" indent="0">
              <a:buNone/>
            </a:pPr>
            <a:r>
              <a:rPr lang="en-CH" dirty="0"/>
              <a:t>Goal: spread incoming packets evenly to cores</a:t>
            </a:r>
          </a:p>
          <a:p>
            <a:r>
              <a:rPr lang="en-CH" dirty="0"/>
              <a:t>Dispatcher core – bottleneck</a:t>
            </a:r>
          </a:p>
          <a:p>
            <a:pPr lvl="1"/>
            <a:r>
              <a:rPr lang="en-GB" dirty="0"/>
              <a:t>Shenango: Achieving High CPU Efficiency for Latency-sensitive </a:t>
            </a:r>
            <a:r>
              <a:rPr lang="en-GB" dirty="0" err="1"/>
              <a:t>Datacenter</a:t>
            </a:r>
            <a:r>
              <a:rPr lang="en-GB" dirty="0"/>
              <a:t> Workloads (NSDI’19)</a:t>
            </a:r>
            <a:endParaRPr lang="en-CH" dirty="0"/>
          </a:p>
          <a:p>
            <a:r>
              <a:rPr lang="en-CH" dirty="0"/>
              <a:t>RSS hash or steer to a specific core – imbalance</a:t>
            </a:r>
          </a:p>
          <a:p>
            <a:endParaRPr lang="en-CH" dirty="0"/>
          </a:p>
          <a:p>
            <a:r>
              <a:rPr lang="en-CH" dirty="0"/>
              <a:t>Hardware load-balancing based on load – mandates transport offload</a:t>
            </a:r>
          </a:p>
          <a:p>
            <a:pPr lvl="1"/>
            <a:r>
              <a:rPr lang="en-GB" dirty="0" err="1"/>
              <a:t>RPCValet</a:t>
            </a:r>
            <a:r>
              <a:rPr lang="en-GB" dirty="0"/>
              <a:t>: NI-Driven, Tail-Aware Balancing of us-Scale RPCs (ASPLOS’19)</a:t>
            </a:r>
            <a:endParaRPr lang="en-CH" dirty="0"/>
          </a:p>
          <a:p>
            <a:pPr lvl="1"/>
            <a:r>
              <a:rPr lang="en-GB" dirty="0"/>
              <a:t>The </a:t>
            </a:r>
            <a:r>
              <a:rPr lang="en-GB" dirty="0" err="1"/>
              <a:t>NeBuLa</a:t>
            </a:r>
            <a:r>
              <a:rPr lang="en-GB" dirty="0"/>
              <a:t> RPC-Optimized Architecture (ISCA’20)</a:t>
            </a:r>
          </a:p>
          <a:p>
            <a:pPr lvl="1"/>
            <a:r>
              <a:rPr lang="en-GB" dirty="0" err="1"/>
              <a:t>RingLeader</a:t>
            </a:r>
            <a:r>
              <a:rPr lang="en-GB" dirty="0"/>
              <a:t>: Efficiently Offloading Intra-Server Orchestration to NICs (NSDI’23)</a:t>
            </a:r>
          </a:p>
          <a:p>
            <a:pPr lvl="1"/>
            <a:endParaRPr lang="en-CH" dirty="0"/>
          </a:p>
          <a:p>
            <a:endParaRPr lang="en-CH" dirty="0"/>
          </a:p>
          <a:p>
            <a:endParaRPr lang="en-CH" dirty="0"/>
          </a:p>
          <a:p>
            <a:endParaRPr lang="en-CH" dirty="0"/>
          </a:p>
          <a:p>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21</a:t>
            </a:fld>
            <a:endParaRPr lang="en-IL"/>
          </a:p>
        </p:txBody>
      </p:sp>
    </p:spTree>
    <p:extLst>
      <p:ext uri="{BB962C8B-B14F-4D97-AF65-F5344CB8AC3E}">
        <p14:creationId xmlns:p14="http://schemas.microsoft.com/office/powerpoint/2010/main" val="2135236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US" dirty="0"/>
              <a:t>Multicore Rx memory consumption problem</a:t>
            </a:r>
            <a:endParaRPr lang="en-CH" dirty="0"/>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200" y="1825625"/>
            <a:ext cx="10657114" cy="4351338"/>
          </a:xfrm>
        </p:spPr>
        <p:txBody>
          <a:bodyPr/>
          <a:lstStyle/>
          <a:p>
            <a:r>
              <a:rPr lang="en-GB" dirty="0"/>
              <a:t>Queue </a:t>
            </a:r>
          </a:p>
          <a:p>
            <a:pPr lvl="1"/>
            <a:r>
              <a:rPr lang="en-GB" dirty="0"/>
              <a:t>Per-core</a:t>
            </a:r>
          </a:p>
          <a:p>
            <a:pPr lvl="1"/>
            <a:r>
              <a:rPr lang="en-CH" dirty="0"/>
              <a:t>Per-VM </a:t>
            </a:r>
          </a:p>
          <a:p>
            <a:pPr lvl="1"/>
            <a:r>
              <a:rPr lang="en-GB" dirty="0"/>
              <a:t>P</a:t>
            </a:r>
            <a:r>
              <a:rPr lang="en-CH" dirty="0"/>
              <a:t>er-app </a:t>
            </a:r>
          </a:p>
          <a:p>
            <a:pPr lvl="1"/>
            <a:r>
              <a:rPr lang="en-CH" dirty="0"/>
              <a:t>Per-priority</a:t>
            </a:r>
          </a:p>
          <a:p>
            <a:r>
              <a:rPr lang="en-CH" dirty="0"/>
              <a:t>Queue depth</a:t>
            </a:r>
          </a:p>
          <a:p>
            <a:pPr lvl="1"/>
            <a:r>
              <a:rPr lang="en-CH" dirty="0"/>
              <a:t>Increases with speed</a:t>
            </a:r>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22</a:t>
            </a:fld>
            <a:endParaRPr lang="en-IL"/>
          </a:p>
        </p:txBody>
      </p:sp>
    </p:spTree>
    <p:extLst>
      <p:ext uri="{BB962C8B-B14F-4D97-AF65-F5344CB8AC3E}">
        <p14:creationId xmlns:p14="http://schemas.microsoft.com/office/powerpoint/2010/main" val="2998410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US" dirty="0"/>
              <a:t>Trend: LLC size</a:t>
            </a:r>
            <a:endParaRPr lang="en-CH" dirty="0"/>
          </a:p>
        </p:txBody>
      </p:sp>
      <p:sp>
        <p:nvSpPr>
          <p:cNvPr id="11" name="Content Placeholder 2">
            <a:extLst>
              <a:ext uri="{FF2B5EF4-FFF2-40B4-BE49-F238E27FC236}">
                <a16:creationId xmlns:a16="http://schemas.microsoft.com/office/drawing/2014/main" id="{5463A7A8-E545-A416-BF4B-8A267957B13D}"/>
              </a:ext>
            </a:extLst>
          </p:cNvPr>
          <p:cNvSpPr txBox="1">
            <a:spLocks/>
          </p:cNvSpPr>
          <p:nvPr/>
        </p:nvSpPr>
        <p:spPr>
          <a:xfrm>
            <a:off x="874296" y="1801561"/>
            <a:ext cx="106571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CH"/>
          </a:p>
          <a:p>
            <a:endParaRPr lang="en-CH"/>
          </a:p>
          <a:p>
            <a:endParaRPr lang="en-CH"/>
          </a:p>
          <a:p>
            <a:endParaRPr lang="en-CH"/>
          </a:p>
          <a:p>
            <a:endParaRPr lang="en-CH" dirty="0"/>
          </a:p>
        </p:txBody>
      </p:sp>
      <p:sp>
        <p:nvSpPr>
          <p:cNvPr id="12" name="Slide Number Placeholder 3">
            <a:extLst>
              <a:ext uri="{FF2B5EF4-FFF2-40B4-BE49-F238E27FC236}">
                <a16:creationId xmlns:a16="http://schemas.microsoft.com/office/drawing/2014/main" id="{FE939922-967F-21BC-4434-5C096B99D1ED}"/>
              </a:ext>
            </a:extLst>
          </p:cNvPr>
          <p:cNvSpPr txBox="1">
            <a:spLocks/>
          </p:cNvSpPr>
          <p:nvPr/>
        </p:nvSpPr>
        <p:spPr>
          <a:xfrm>
            <a:off x="8646696" y="6332286"/>
            <a:ext cx="2743200" cy="365125"/>
          </a:xfrm>
          <a:prstGeom prst="rect">
            <a:avLst/>
          </a:prstGeom>
        </p:spPr>
        <p:txBody>
          <a:bodyPr vert="horz" lIns="91440" tIns="45720" rIns="91440" bIns="45720" rtlCol="0" anchor="ctr"/>
          <a:lstStyle>
            <a:defPPr>
              <a:defRPr lang="en-IL"/>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E705C5-5BCD-49DC-92EA-8CC03E399A23}" type="slidenum">
              <a:rPr lang="en-IL" smtClean="0"/>
              <a:pPr/>
              <a:t>23</a:t>
            </a:fld>
            <a:endParaRPr lang="en-IL"/>
          </a:p>
        </p:txBody>
      </p:sp>
      <p:grpSp>
        <p:nvGrpSpPr>
          <p:cNvPr id="13" name="Group 12">
            <a:extLst>
              <a:ext uri="{FF2B5EF4-FFF2-40B4-BE49-F238E27FC236}">
                <a16:creationId xmlns:a16="http://schemas.microsoft.com/office/drawing/2014/main" id="{2BCC7A64-8950-17BD-2580-2C58EFCA26DD}"/>
              </a:ext>
            </a:extLst>
          </p:cNvPr>
          <p:cNvGrpSpPr/>
          <p:nvPr/>
        </p:nvGrpSpPr>
        <p:grpSpPr>
          <a:xfrm>
            <a:off x="552704" y="2351494"/>
            <a:ext cx="9913713" cy="3980792"/>
            <a:chOff x="516608" y="2375558"/>
            <a:chExt cx="9913713" cy="3980792"/>
          </a:xfrm>
        </p:grpSpPr>
        <p:graphicFrame>
          <p:nvGraphicFramePr>
            <p:cNvPr id="14" name="Chart 13">
              <a:extLst>
                <a:ext uri="{FF2B5EF4-FFF2-40B4-BE49-F238E27FC236}">
                  <a16:creationId xmlns:a16="http://schemas.microsoft.com/office/drawing/2014/main" id="{3EB9253F-5C8F-E975-B395-8D53CDDBEF0E}"/>
                </a:ext>
              </a:extLst>
            </p:cNvPr>
            <p:cNvGraphicFramePr>
              <a:graphicFrameLocks/>
            </p:cNvGraphicFramePr>
            <p:nvPr>
              <p:extLst>
                <p:ext uri="{D42A27DB-BD31-4B8C-83A1-F6EECF244321}">
                  <p14:modId xmlns:p14="http://schemas.microsoft.com/office/powerpoint/2010/main" val="1592266410"/>
                </p:ext>
              </p:extLst>
            </p:nvPr>
          </p:nvGraphicFramePr>
          <p:xfrm>
            <a:off x="1761678" y="2375558"/>
            <a:ext cx="8668643" cy="398079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3233B580-D890-2FCE-20CD-337A238DCDAC}"/>
                </a:ext>
              </a:extLst>
            </p:cNvPr>
            <p:cNvSpPr txBox="1"/>
            <p:nvPr/>
          </p:nvSpPr>
          <p:spPr>
            <a:xfrm>
              <a:off x="516608" y="3932400"/>
              <a:ext cx="1930588" cy="461665"/>
            </a:xfrm>
            <a:prstGeom prst="rect">
              <a:avLst/>
            </a:prstGeom>
            <a:noFill/>
          </p:spPr>
          <p:txBody>
            <a:bodyPr wrap="square" rtlCol="0">
              <a:spAutoFit/>
            </a:bodyPr>
            <a:lstStyle/>
            <a:p>
              <a:r>
                <a:rPr lang="en-US" sz="2400" dirty="0"/>
                <a:t>Size (MB)</a:t>
              </a:r>
              <a:endParaRPr lang="en-IL" sz="2400" dirty="0"/>
            </a:p>
          </p:txBody>
        </p:sp>
        <p:sp>
          <p:nvSpPr>
            <p:cNvPr id="16" name="TextBox 15">
              <a:extLst>
                <a:ext uri="{FF2B5EF4-FFF2-40B4-BE49-F238E27FC236}">
                  <a16:creationId xmlns:a16="http://schemas.microsoft.com/office/drawing/2014/main" id="{D6B0FA8F-3919-BA5A-9B9D-269BDA184EFD}"/>
                </a:ext>
              </a:extLst>
            </p:cNvPr>
            <p:cNvSpPr txBox="1"/>
            <p:nvPr/>
          </p:nvSpPr>
          <p:spPr>
            <a:xfrm>
              <a:off x="3787163" y="4657503"/>
              <a:ext cx="708989" cy="461665"/>
            </a:xfrm>
            <a:prstGeom prst="rect">
              <a:avLst/>
            </a:prstGeom>
            <a:noFill/>
          </p:spPr>
          <p:txBody>
            <a:bodyPr wrap="square" rtlCol="0">
              <a:spAutoFit/>
            </a:bodyPr>
            <a:lstStyle/>
            <a:p>
              <a:r>
                <a:rPr lang="en-US" sz="2400" dirty="0"/>
                <a:t>LLC</a:t>
              </a:r>
              <a:endParaRPr lang="en-IL" sz="2400" dirty="0"/>
            </a:p>
          </p:txBody>
        </p:sp>
      </p:grpSp>
    </p:spTree>
    <p:extLst>
      <p:ext uri="{BB962C8B-B14F-4D97-AF65-F5344CB8AC3E}">
        <p14:creationId xmlns:p14="http://schemas.microsoft.com/office/powerpoint/2010/main" val="42408206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13CD-0024-C01D-BF91-B1BB4E195473}"/>
              </a:ext>
            </a:extLst>
          </p:cNvPr>
          <p:cNvSpPr>
            <a:spLocks noGrp="1"/>
          </p:cNvSpPr>
          <p:nvPr>
            <p:ph type="title"/>
          </p:nvPr>
        </p:nvSpPr>
        <p:spPr>
          <a:xfrm>
            <a:off x="838200" y="365125"/>
            <a:ext cx="10515600" cy="1325563"/>
          </a:xfrm>
        </p:spPr>
        <p:txBody>
          <a:bodyPr/>
          <a:lstStyle/>
          <a:p>
            <a:r>
              <a:rPr lang="en-US" dirty="0"/>
              <a:t>Trend: NIC Rx size &gt; LLC size</a:t>
            </a:r>
            <a:endParaRPr lang="en-IL" dirty="0"/>
          </a:p>
        </p:txBody>
      </p:sp>
      <p:sp>
        <p:nvSpPr>
          <p:cNvPr id="11" name="Content Placeholder 10">
            <a:extLst>
              <a:ext uri="{FF2B5EF4-FFF2-40B4-BE49-F238E27FC236}">
                <a16:creationId xmlns:a16="http://schemas.microsoft.com/office/drawing/2014/main" id="{2DB25BD8-8D2D-4B88-21B8-4A5FEB889968}"/>
              </a:ext>
            </a:extLst>
          </p:cNvPr>
          <p:cNvSpPr>
            <a:spLocks noGrp="1"/>
          </p:cNvSpPr>
          <p:nvPr>
            <p:ph idx="1"/>
          </p:nvPr>
        </p:nvSpPr>
        <p:spPr>
          <a:xfrm>
            <a:off x="838200" y="1825625"/>
            <a:ext cx="10515600" cy="663691"/>
          </a:xfrm>
        </p:spPr>
        <p:txBody>
          <a:bodyPr/>
          <a:lstStyle/>
          <a:p>
            <a:pPr lvl="1"/>
            <a:endParaRPr lang="en-CH" dirty="0"/>
          </a:p>
          <a:p>
            <a:endParaRPr lang="en-CH" dirty="0"/>
          </a:p>
          <a:p>
            <a:endParaRPr lang="en-CH" dirty="0"/>
          </a:p>
          <a:p>
            <a:endParaRPr lang="en-CH" dirty="0"/>
          </a:p>
          <a:p>
            <a:endParaRPr lang="en-CH" dirty="0"/>
          </a:p>
          <a:p>
            <a:endParaRPr lang="en-CH" dirty="0"/>
          </a:p>
        </p:txBody>
      </p:sp>
      <p:sp>
        <p:nvSpPr>
          <p:cNvPr id="4" name="Slide Number Placeholder 3">
            <a:extLst>
              <a:ext uri="{FF2B5EF4-FFF2-40B4-BE49-F238E27FC236}">
                <a16:creationId xmlns:a16="http://schemas.microsoft.com/office/drawing/2014/main" id="{244E664B-E3F2-B87D-70D8-59874F2CD496}"/>
              </a:ext>
            </a:extLst>
          </p:cNvPr>
          <p:cNvSpPr>
            <a:spLocks noGrp="1"/>
          </p:cNvSpPr>
          <p:nvPr>
            <p:ph type="sldNum" sz="quarter" idx="12"/>
          </p:nvPr>
        </p:nvSpPr>
        <p:spPr>
          <a:xfrm>
            <a:off x="8610600" y="6356350"/>
            <a:ext cx="2743200" cy="365125"/>
          </a:xfrm>
        </p:spPr>
        <p:txBody>
          <a:bodyPr/>
          <a:lstStyle/>
          <a:p>
            <a:fld id="{35E705C5-5BCD-49DC-92EA-8CC03E399A23}" type="slidenum">
              <a:rPr lang="en-IL" smtClean="0"/>
              <a:pPr/>
              <a:t>24</a:t>
            </a:fld>
            <a:endParaRPr lang="en-IL"/>
          </a:p>
        </p:txBody>
      </p:sp>
      <p:pic>
        <p:nvPicPr>
          <p:cNvPr id="8" name="Picture 7">
            <a:extLst>
              <a:ext uri="{FF2B5EF4-FFF2-40B4-BE49-F238E27FC236}">
                <a16:creationId xmlns:a16="http://schemas.microsoft.com/office/drawing/2014/main" id="{F4D329C6-BC90-7B16-3956-F64D607CD17C}"/>
              </a:ext>
            </a:extLst>
          </p:cNvPr>
          <p:cNvPicPr>
            <a:picLocks noChangeAspect="1"/>
          </p:cNvPicPr>
          <p:nvPr/>
        </p:nvPicPr>
        <p:blipFill>
          <a:blip r:embed="rId3"/>
          <a:stretch>
            <a:fillRect/>
          </a:stretch>
        </p:blipFill>
        <p:spPr>
          <a:xfrm>
            <a:off x="2573025" y="7279321"/>
            <a:ext cx="6373242" cy="3500795"/>
          </a:xfrm>
          <a:prstGeom prst="rect">
            <a:avLst/>
          </a:prstGeom>
        </p:spPr>
      </p:pic>
      <p:grpSp>
        <p:nvGrpSpPr>
          <p:cNvPr id="24" name="Group 23">
            <a:extLst>
              <a:ext uri="{FF2B5EF4-FFF2-40B4-BE49-F238E27FC236}">
                <a16:creationId xmlns:a16="http://schemas.microsoft.com/office/drawing/2014/main" id="{2D9D033B-E023-B444-4CDE-F898AA9522FD}"/>
              </a:ext>
            </a:extLst>
          </p:cNvPr>
          <p:cNvGrpSpPr/>
          <p:nvPr/>
        </p:nvGrpSpPr>
        <p:grpSpPr>
          <a:xfrm>
            <a:off x="552704" y="2350019"/>
            <a:ext cx="10801096" cy="4351339"/>
            <a:chOff x="552704" y="2350019"/>
            <a:chExt cx="10801096" cy="4351339"/>
          </a:xfrm>
        </p:grpSpPr>
        <p:graphicFrame>
          <p:nvGraphicFramePr>
            <p:cNvPr id="10" name="Chart 9">
              <a:extLst>
                <a:ext uri="{FF2B5EF4-FFF2-40B4-BE49-F238E27FC236}">
                  <a16:creationId xmlns:a16="http://schemas.microsoft.com/office/drawing/2014/main" id="{DD4D8037-6938-4BF5-0031-F648F95BC64B}"/>
                </a:ext>
              </a:extLst>
            </p:cNvPr>
            <p:cNvGraphicFramePr>
              <a:graphicFrameLocks/>
            </p:cNvGraphicFramePr>
            <p:nvPr>
              <p:extLst>
                <p:ext uri="{D42A27DB-BD31-4B8C-83A1-F6EECF244321}">
                  <p14:modId xmlns:p14="http://schemas.microsoft.com/office/powerpoint/2010/main" val="3454139019"/>
                </p:ext>
              </p:extLst>
            </p:nvPr>
          </p:nvGraphicFramePr>
          <p:xfrm>
            <a:off x="1805785" y="2350019"/>
            <a:ext cx="8668643" cy="4351339"/>
          </p:xfrm>
          <a:graphic>
            <a:graphicData uri="http://schemas.openxmlformats.org/drawingml/2006/chart">
              <c:chart xmlns:c="http://schemas.openxmlformats.org/drawingml/2006/chart" xmlns:r="http://schemas.openxmlformats.org/officeDocument/2006/relationships" r:id="rId4"/>
            </a:graphicData>
          </a:graphic>
        </p:graphicFrame>
        <p:cxnSp>
          <p:nvCxnSpPr>
            <p:cNvPr id="12" name="Straight Arrow Connector 11">
              <a:extLst>
                <a:ext uri="{FF2B5EF4-FFF2-40B4-BE49-F238E27FC236}">
                  <a16:creationId xmlns:a16="http://schemas.microsoft.com/office/drawing/2014/main" id="{11976D55-4519-466A-2082-52F48F795E19}"/>
                </a:ext>
              </a:extLst>
            </p:cNvPr>
            <p:cNvCxnSpPr>
              <a:cxnSpLocks/>
            </p:cNvCxnSpPr>
            <p:nvPr/>
          </p:nvCxnSpPr>
          <p:spPr>
            <a:xfrm>
              <a:off x="9306530" y="3757295"/>
              <a:ext cx="0" cy="613458"/>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3D03A56-F76A-9D92-4DE6-AEC74250216F}"/>
                </a:ext>
              </a:extLst>
            </p:cNvPr>
            <p:cNvSpPr txBox="1"/>
            <p:nvPr/>
          </p:nvSpPr>
          <p:spPr>
            <a:xfrm>
              <a:off x="9423212" y="3833191"/>
              <a:ext cx="1930588" cy="461665"/>
            </a:xfrm>
            <a:prstGeom prst="rect">
              <a:avLst/>
            </a:prstGeom>
            <a:noFill/>
          </p:spPr>
          <p:txBody>
            <a:bodyPr wrap="square" rtlCol="0">
              <a:spAutoFit/>
            </a:bodyPr>
            <a:lstStyle/>
            <a:p>
              <a:r>
                <a:rPr lang="en-US" sz="2400" dirty="0"/>
                <a:t>4x</a:t>
              </a:r>
              <a:endParaRPr lang="en-IL" sz="2400" dirty="0"/>
            </a:p>
          </p:txBody>
        </p:sp>
        <p:sp>
          <p:nvSpPr>
            <p:cNvPr id="3" name="TextBox 2">
              <a:extLst>
                <a:ext uri="{FF2B5EF4-FFF2-40B4-BE49-F238E27FC236}">
                  <a16:creationId xmlns:a16="http://schemas.microsoft.com/office/drawing/2014/main" id="{7569779F-B1B1-2908-A85A-35600A66156F}"/>
                </a:ext>
              </a:extLst>
            </p:cNvPr>
            <p:cNvSpPr txBox="1"/>
            <p:nvPr/>
          </p:nvSpPr>
          <p:spPr>
            <a:xfrm>
              <a:off x="5116303" y="5247982"/>
              <a:ext cx="1930588" cy="461665"/>
            </a:xfrm>
            <a:prstGeom prst="rect">
              <a:avLst/>
            </a:prstGeom>
            <a:noFill/>
          </p:spPr>
          <p:txBody>
            <a:bodyPr wrap="square" rtlCol="0">
              <a:spAutoFit/>
            </a:bodyPr>
            <a:lstStyle/>
            <a:p>
              <a:r>
                <a:rPr lang="en-US" sz="2400" dirty="0"/>
                <a:t>per-core ring </a:t>
              </a:r>
              <a:endParaRPr lang="en-IL" sz="2400" dirty="0"/>
            </a:p>
          </p:txBody>
        </p:sp>
        <p:sp>
          <p:nvSpPr>
            <p:cNvPr id="18" name="TextBox 17">
              <a:extLst>
                <a:ext uri="{FF2B5EF4-FFF2-40B4-BE49-F238E27FC236}">
                  <a16:creationId xmlns:a16="http://schemas.microsoft.com/office/drawing/2014/main" id="{50142C8C-0C89-39DD-38DE-DEDE5AD2C38A}"/>
                </a:ext>
              </a:extLst>
            </p:cNvPr>
            <p:cNvSpPr txBox="1"/>
            <p:nvPr/>
          </p:nvSpPr>
          <p:spPr>
            <a:xfrm>
              <a:off x="3823259" y="4633439"/>
              <a:ext cx="708989" cy="461665"/>
            </a:xfrm>
            <a:prstGeom prst="rect">
              <a:avLst/>
            </a:prstGeom>
            <a:noFill/>
          </p:spPr>
          <p:txBody>
            <a:bodyPr wrap="square" rtlCol="0">
              <a:spAutoFit/>
            </a:bodyPr>
            <a:lstStyle/>
            <a:p>
              <a:r>
                <a:rPr lang="en-US" sz="2400" dirty="0"/>
                <a:t>LLC</a:t>
              </a:r>
              <a:endParaRPr lang="en-IL" sz="2400" dirty="0"/>
            </a:p>
          </p:txBody>
        </p:sp>
        <p:sp>
          <p:nvSpPr>
            <p:cNvPr id="23" name="TextBox 22">
              <a:extLst>
                <a:ext uri="{FF2B5EF4-FFF2-40B4-BE49-F238E27FC236}">
                  <a16:creationId xmlns:a16="http://schemas.microsoft.com/office/drawing/2014/main" id="{563293AF-547E-7900-B62A-D424433AE2AC}"/>
                </a:ext>
              </a:extLst>
            </p:cNvPr>
            <p:cNvSpPr txBox="1"/>
            <p:nvPr/>
          </p:nvSpPr>
          <p:spPr>
            <a:xfrm>
              <a:off x="552704" y="3908336"/>
              <a:ext cx="1930588" cy="461665"/>
            </a:xfrm>
            <a:prstGeom prst="rect">
              <a:avLst/>
            </a:prstGeom>
            <a:noFill/>
          </p:spPr>
          <p:txBody>
            <a:bodyPr wrap="square" rtlCol="0">
              <a:spAutoFit/>
            </a:bodyPr>
            <a:lstStyle/>
            <a:p>
              <a:r>
                <a:rPr lang="en-US" sz="2400" dirty="0"/>
                <a:t>Size (MB)</a:t>
              </a:r>
              <a:endParaRPr lang="en-IL" sz="2400" dirty="0"/>
            </a:p>
          </p:txBody>
        </p:sp>
      </p:grpSp>
    </p:spTree>
    <p:extLst>
      <p:ext uri="{BB962C8B-B14F-4D97-AF65-F5344CB8AC3E}">
        <p14:creationId xmlns:p14="http://schemas.microsoft.com/office/powerpoint/2010/main" val="3801918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13CD-0024-C01D-BF91-B1BB4E195473}"/>
              </a:ext>
            </a:extLst>
          </p:cNvPr>
          <p:cNvSpPr>
            <a:spLocks noGrp="1"/>
          </p:cNvSpPr>
          <p:nvPr>
            <p:ph type="title"/>
          </p:nvPr>
        </p:nvSpPr>
        <p:spPr/>
        <p:txBody>
          <a:bodyPr/>
          <a:lstStyle/>
          <a:p>
            <a:r>
              <a:rPr lang="en-US" dirty="0"/>
              <a:t>Trend: NIC Rx size &gt; LLC size</a:t>
            </a:r>
            <a:endParaRPr lang="en-IL" dirty="0"/>
          </a:p>
        </p:txBody>
      </p:sp>
      <p:sp>
        <p:nvSpPr>
          <p:cNvPr id="4" name="Slide Number Placeholder 3">
            <a:extLst>
              <a:ext uri="{FF2B5EF4-FFF2-40B4-BE49-F238E27FC236}">
                <a16:creationId xmlns:a16="http://schemas.microsoft.com/office/drawing/2014/main" id="{244E664B-E3F2-B87D-70D8-59874F2CD496}"/>
              </a:ext>
            </a:extLst>
          </p:cNvPr>
          <p:cNvSpPr>
            <a:spLocks noGrp="1"/>
          </p:cNvSpPr>
          <p:nvPr>
            <p:ph type="sldNum" sz="quarter" idx="12"/>
          </p:nvPr>
        </p:nvSpPr>
        <p:spPr/>
        <p:txBody>
          <a:bodyPr/>
          <a:lstStyle/>
          <a:p>
            <a:fld id="{35E705C5-5BCD-49DC-92EA-8CC03E399A23}" type="slidenum">
              <a:rPr lang="en-IL" smtClean="0"/>
              <a:t>25</a:t>
            </a:fld>
            <a:endParaRPr lang="en-IL"/>
          </a:p>
        </p:txBody>
      </p:sp>
      <p:sp>
        <p:nvSpPr>
          <p:cNvPr id="14" name="Content Placeholder 2">
            <a:extLst>
              <a:ext uri="{FF2B5EF4-FFF2-40B4-BE49-F238E27FC236}">
                <a16:creationId xmlns:a16="http://schemas.microsoft.com/office/drawing/2014/main" id="{75CE9692-55A6-C693-E003-3FCE99C10BCC}"/>
              </a:ext>
            </a:extLst>
          </p:cNvPr>
          <p:cNvSpPr>
            <a:spLocks noGrp="1"/>
          </p:cNvSpPr>
          <p:nvPr>
            <p:ph idx="1"/>
          </p:nvPr>
        </p:nvSpPr>
        <p:spPr>
          <a:xfrm>
            <a:off x="838200" y="1825625"/>
            <a:ext cx="10657114" cy="4351338"/>
          </a:xfrm>
        </p:spPr>
        <p:txBody>
          <a:bodyPr/>
          <a:lstStyle/>
          <a:p>
            <a:pPr lvl="1"/>
            <a:endParaRPr lang="en-CH" dirty="0"/>
          </a:p>
          <a:p>
            <a:endParaRPr lang="en-CH" dirty="0"/>
          </a:p>
          <a:p>
            <a:endParaRPr lang="en-CH" dirty="0"/>
          </a:p>
          <a:p>
            <a:endParaRPr lang="en-CH" dirty="0"/>
          </a:p>
          <a:p>
            <a:endParaRPr lang="en-CH" dirty="0"/>
          </a:p>
        </p:txBody>
      </p:sp>
      <p:grpSp>
        <p:nvGrpSpPr>
          <p:cNvPr id="34" name="Group 33">
            <a:extLst>
              <a:ext uri="{FF2B5EF4-FFF2-40B4-BE49-F238E27FC236}">
                <a16:creationId xmlns:a16="http://schemas.microsoft.com/office/drawing/2014/main" id="{D84A32CA-F3AE-1A5E-EB68-E62073878956}"/>
              </a:ext>
            </a:extLst>
          </p:cNvPr>
          <p:cNvGrpSpPr/>
          <p:nvPr/>
        </p:nvGrpSpPr>
        <p:grpSpPr>
          <a:xfrm>
            <a:off x="560721" y="2354091"/>
            <a:ext cx="10773645" cy="4351339"/>
            <a:chOff x="560721" y="2354091"/>
            <a:chExt cx="10773645" cy="4351339"/>
          </a:xfrm>
        </p:grpSpPr>
        <p:graphicFrame>
          <p:nvGraphicFramePr>
            <p:cNvPr id="27" name="Chart 26">
              <a:extLst>
                <a:ext uri="{FF2B5EF4-FFF2-40B4-BE49-F238E27FC236}">
                  <a16:creationId xmlns:a16="http://schemas.microsoft.com/office/drawing/2014/main" id="{45027EBB-E83F-9ADB-0615-B5566651C02A}"/>
                </a:ext>
              </a:extLst>
            </p:cNvPr>
            <p:cNvGraphicFramePr>
              <a:graphicFrameLocks/>
            </p:cNvGraphicFramePr>
            <p:nvPr>
              <p:extLst>
                <p:ext uri="{D42A27DB-BD31-4B8C-83A1-F6EECF244321}">
                  <p14:modId xmlns:p14="http://schemas.microsoft.com/office/powerpoint/2010/main" val="654663225"/>
                </p:ext>
              </p:extLst>
            </p:nvPr>
          </p:nvGraphicFramePr>
          <p:xfrm>
            <a:off x="1805791" y="2354091"/>
            <a:ext cx="8668644" cy="4351339"/>
          </p:xfrm>
          <a:graphic>
            <a:graphicData uri="http://schemas.openxmlformats.org/drawingml/2006/chart">
              <c:chart xmlns:c="http://schemas.openxmlformats.org/drawingml/2006/chart" xmlns:r="http://schemas.openxmlformats.org/officeDocument/2006/relationships" r:id="rId3"/>
            </a:graphicData>
          </a:graphic>
        </p:graphicFrame>
        <p:sp>
          <p:nvSpPr>
            <p:cNvPr id="28" name="TextBox 27">
              <a:extLst>
                <a:ext uri="{FF2B5EF4-FFF2-40B4-BE49-F238E27FC236}">
                  <a16:creationId xmlns:a16="http://schemas.microsoft.com/office/drawing/2014/main" id="{41DE1EFB-CE2C-D9F3-033B-DD882B9E5CC4}"/>
                </a:ext>
              </a:extLst>
            </p:cNvPr>
            <p:cNvSpPr txBox="1"/>
            <p:nvPr/>
          </p:nvSpPr>
          <p:spPr>
            <a:xfrm>
              <a:off x="560721" y="3910934"/>
              <a:ext cx="1930588" cy="461665"/>
            </a:xfrm>
            <a:prstGeom prst="rect">
              <a:avLst/>
            </a:prstGeom>
            <a:noFill/>
          </p:spPr>
          <p:txBody>
            <a:bodyPr wrap="square" rtlCol="0">
              <a:spAutoFit/>
            </a:bodyPr>
            <a:lstStyle/>
            <a:p>
              <a:r>
                <a:rPr lang="en-US" sz="2400" dirty="0"/>
                <a:t>Size (MB)</a:t>
              </a:r>
              <a:endParaRPr lang="en-IL" sz="2400" dirty="0"/>
            </a:p>
          </p:txBody>
        </p:sp>
        <p:cxnSp>
          <p:nvCxnSpPr>
            <p:cNvPr id="29" name="Straight Arrow Connector 28">
              <a:extLst>
                <a:ext uri="{FF2B5EF4-FFF2-40B4-BE49-F238E27FC236}">
                  <a16:creationId xmlns:a16="http://schemas.microsoft.com/office/drawing/2014/main" id="{4CAB5FCA-F05B-28F9-9996-104F0BC91D42}"/>
                </a:ext>
              </a:extLst>
            </p:cNvPr>
            <p:cNvCxnSpPr>
              <a:cxnSpLocks/>
            </p:cNvCxnSpPr>
            <p:nvPr/>
          </p:nvCxnSpPr>
          <p:spPr>
            <a:xfrm>
              <a:off x="9287096" y="2744519"/>
              <a:ext cx="0" cy="1597307"/>
            </a:xfrm>
            <a:prstGeom prst="straightConnector1">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A396193-7D32-0AB4-2756-81A56EA9F6D9}"/>
                </a:ext>
              </a:extLst>
            </p:cNvPr>
            <p:cNvSpPr txBox="1"/>
            <p:nvPr/>
          </p:nvSpPr>
          <p:spPr>
            <a:xfrm>
              <a:off x="9403778" y="3132931"/>
              <a:ext cx="1930588" cy="461665"/>
            </a:xfrm>
            <a:prstGeom prst="rect">
              <a:avLst/>
            </a:prstGeom>
            <a:noFill/>
          </p:spPr>
          <p:txBody>
            <a:bodyPr wrap="square" rtlCol="0">
              <a:spAutoFit/>
            </a:bodyPr>
            <a:lstStyle/>
            <a:p>
              <a:r>
                <a:rPr lang="en-US" sz="2400" dirty="0"/>
                <a:t>78x</a:t>
              </a:r>
              <a:endParaRPr lang="en-IL" sz="2400" dirty="0"/>
            </a:p>
          </p:txBody>
        </p:sp>
        <p:sp>
          <p:nvSpPr>
            <p:cNvPr id="31" name="TextBox 30">
              <a:extLst>
                <a:ext uri="{FF2B5EF4-FFF2-40B4-BE49-F238E27FC236}">
                  <a16:creationId xmlns:a16="http://schemas.microsoft.com/office/drawing/2014/main" id="{511AF8DE-6FC4-A0D6-FD21-3A41CCF413DC}"/>
                </a:ext>
              </a:extLst>
            </p:cNvPr>
            <p:cNvSpPr txBox="1"/>
            <p:nvPr/>
          </p:nvSpPr>
          <p:spPr>
            <a:xfrm>
              <a:off x="4803601" y="4199911"/>
              <a:ext cx="1369151" cy="461665"/>
            </a:xfrm>
            <a:prstGeom prst="rect">
              <a:avLst/>
            </a:prstGeom>
            <a:noFill/>
          </p:spPr>
          <p:txBody>
            <a:bodyPr wrap="square" rtlCol="0">
              <a:spAutoFit/>
            </a:bodyPr>
            <a:lstStyle/>
            <a:p>
              <a:r>
                <a:rPr lang="en-US" sz="2400" dirty="0"/>
                <a:t>max rings</a:t>
              </a:r>
              <a:endParaRPr lang="en-IL" sz="2400" dirty="0"/>
            </a:p>
          </p:txBody>
        </p:sp>
        <p:sp>
          <p:nvSpPr>
            <p:cNvPr id="32" name="TextBox 31">
              <a:extLst>
                <a:ext uri="{FF2B5EF4-FFF2-40B4-BE49-F238E27FC236}">
                  <a16:creationId xmlns:a16="http://schemas.microsoft.com/office/drawing/2014/main" id="{DFB1185D-AF52-AE14-62A2-8F2E14C41BA6}"/>
                </a:ext>
              </a:extLst>
            </p:cNvPr>
            <p:cNvSpPr txBox="1"/>
            <p:nvPr/>
          </p:nvSpPr>
          <p:spPr>
            <a:xfrm>
              <a:off x="5116309" y="5252055"/>
              <a:ext cx="1930588" cy="461665"/>
            </a:xfrm>
            <a:prstGeom prst="rect">
              <a:avLst/>
            </a:prstGeom>
            <a:noFill/>
          </p:spPr>
          <p:txBody>
            <a:bodyPr wrap="square" rtlCol="0">
              <a:spAutoFit/>
            </a:bodyPr>
            <a:lstStyle/>
            <a:p>
              <a:r>
                <a:rPr lang="en-US" sz="2400" dirty="0"/>
                <a:t>per-core ring </a:t>
              </a:r>
              <a:endParaRPr lang="en-IL" sz="2400" dirty="0"/>
            </a:p>
          </p:txBody>
        </p:sp>
        <p:sp>
          <p:nvSpPr>
            <p:cNvPr id="33" name="TextBox 32">
              <a:extLst>
                <a:ext uri="{FF2B5EF4-FFF2-40B4-BE49-F238E27FC236}">
                  <a16:creationId xmlns:a16="http://schemas.microsoft.com/office/drawing/2014/main" id="{1F1FCA05-AE90-831E-ACD2-1310AA5F41DB}"/>
                </a:ext>
              </a:extLst>
            </p:cNvPr>
            <p:cNvSpPr txBox="1"/>
            <p:nvPr/>
          </p:nvSpPr>
          <p:spPr>
            <a:xfrm>
              <a:off x="3831276" y="4641458"/>
              <a:ext cx="708989" cy="461665"/>
            </a:xfrm>
            <a:prstGeom prst="rect">
              <a:avLst/>
            </a:prstGeom>
            <a:noFill/>
          </p:spPr>
          <p:txBody>
            <a:bodyPr wrap="square" rtlCol="0">
              <a:spAutoFit/>
            </a:bodyPr>
            <a:lstStyle/>
            <a:p>
              <a:r>
                <a:rPr lang="en-US" sz="2400" dirty="0"/>
                <a:t>LLC</a:t>
              </a:r>
              <a:endParaRPr lang="en-IL" sz="2400" dirty="0"/>
            </a:p>
          </p:txBody>
        </p:sp>
      </p:grpSp>
    </p:spTree>
    <p:extLst>
      <p:ext uri="{BB962C8B-B14F-4D97-AF65-F5344CB8AC3E}">
        <p14:creationId xmlns:p14="http://schemas.microsoft.com/office/powerpoint/2010/main" val="421719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US" dirty="0"/>
              <a:t>Multicore Rx memory consumption solutions</a:t>
            </a:r>
            <a:endParaRPr lang="en-CH" dirty="0"/>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200" y="1825625"/>
            <a:ext cx="10657114" cy="4667250"/>
          </a:xfrm>
        </p:spPr>
        <p:txBody>
          <a:bodyPr>
            <a:normAutofit/>
          </a:bodyPr>
          <a:lstStyle/>
          <a:p>
            <a:r>
              <a:rPr lang="en-US" dirty="0"/>
              <a:t>ShRing: Networking with Shared Receive Rings (OSDI’23)</a:t>
            </a:r>
          </a:p>
          <a:p>
            <a:pPr lvl="1"/>
            <a:r>
              <a:rPr lang="en-US" dirty="0"/>
              <a:t>Share an Rx ring between independent cores with synchronization on buffer reposting</a:t>
            </a:r>
            <a:endParaRPr lang="en-CH" dirty="0"/>
          </a:p>
          <a:p>
            <a:pPr lvl="1"/>
            <a:endParaRPr lang="en-US" dirty="0"/>
          </a:p>
          <a:p>
            <a:endParaRPr lang="en-CH" dirty="0"/>
          </a:p>
          <a:p>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26</a:t>
            </a:fld>
            <a:endParaRPr lang="en-IL"/>
          </a:p>
        </p:txBody>
      </p:sp>
    </p:spTree>
    <p:extLst>
      <p:ext uri="{BB962C8B-B14F-4D97-AF65-F5344CB8AC3E}">
        <p14:creationId xmlns:p14="http://schemas.microsoft.com/office/powerpoint/2010/main" val="4274372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665AA26-4724-9E5F-CF57-69DF414C1588}"/>
              </a:ext>
            </a:extLst>
          </p:cNvPr>
          <p:cNvSpPr/>
          <p:nvPr/>
        </p:nvSpPr>
        <p:spPr>
          <a:xfrm>
            <a:off x="9267575" y="1861454"/>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9" name="TextBox 8">
            <a:extLst>
              <a:ext uri="{FF2B5EF4-FFF2-40B4-BE49-F238E27FC236}">
                <a16:creationId xmlns:a16="http://schemas.microsoft.com/office/drawing/2014/main" id="{8BCC9ADB-FBDD-FA39-4628-FF4A81F17D1C}"/>
              </a:ext>
            </a:extLst>
          </p:cNvPr>
          <p:cNvSpPr txBox="1"/>
          <p:nvPr/>
        </p:nvSpPr>
        <p:spPr>
          <a:xfrm>
            <a:off x="9474840" y="1806037"/>
            <a:ext cx="1658203" cy="584775"/>
          </a:xfrm>
          <a:prstGeom prst="rect">
            <a:avLst/>
          </a:prstGeom>
          <a:noFill/>
        </p:spPr>
        <p:txBody>
          <a:bodyPr wrap="square" rtlCol="0">
            <a:spAutoFit/>
          </a:bodyPr>
          <a:lstStyle/>
          <a:p>
            <a:pPr algn="ctr"/>
            <a:r>
              <a:rPr lang="en-US" sz="3200" dirty="0"/>
              <a:t>core 1</a:t>
            </a:r>
            <a:endParaRPr lang="en-IL" sz="3200" dirty="0"/>
          </a:p>
        </p:txBody>
      </p:sp>
      <p:grpSp>
        <p:nvGrpSpPr>
          <p:cNvPr id="10" name="Group 9">
            <a:extLst>
              <a:ext uri="{FF2B5EF4-FFF2-40B4-BE49-F238E27FC236}">
                <a16:creationId xmlns:a16="http://schemas.microsoft.com/office/drawing/2014/main" id="{F1D6434C-F165-012B-BCE3-D365DA1D84FB}"/>
              </a:ext>
            </a:extLst>
          </p:cNvPr>
          <p:cNvGrpSpPr/>
          <p:nvPr/>
        </p:nvGrpSpPr>
        <p:grpSpPr>
          <a:xfrm>
            <a:off x="9872808" y="3390850"/>
            <a:ext cx="894062" cy="882631"/>
            <a:chOff x="9872810" y="3459648"/>
            <a:chExt cx="894062" cy="882631"/>
          </a:xfrm>
        </p:grpSpPr>
        <p:sp>
          <p:nvSpPr>
            <p:cNvPr id="12" name="Rectangle 11">
              <a:extLst>
                <a:ext uri="{FF2B5EF4-FFF2-40B4-BE49-F238E27FC236}">
                  <a16:creationId xmlns:a16="http://schemas.microsoft.com/office/drawing/2014/main" id="{619AB1B5-C096-A207-8A74-F0425437D059}"/>
                </a:ext>
              </a:extLst>
            </p:cNvPr>
            <p:cNvSpPr/>
            <p:nvPr/>
          </p:nvSpPr>
          <p:spPr>
            <a:xfrm>
              <a:off x="9872810" y="3459648"/>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3" name="Rectangle 12">
              <a:extLst>
                <a:ext uri="{FF2B5EF4-FFF2-40B4-BE49-F238E27FC236}">
                  <a16:creationId xmlns:a16="http://schemas.microsoft.com/office/drawing/2014/main" id="{D0F4E049-64B8-9070-77C9-C0509D405780}"/>
                </a:ext>
              </a:extLst>
            </p:cNvPr>
            <p:cNvSpPr/>
            <p:nvPr/>
          </p:nvSpPr>
          <p:spPr>
            <a:xfrm>
              <a:off x="9872810" y="357651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14" name="Rectangle 13">
              <a:extLst>
                <a:ext uri="{FF2B5EF4-FFF2-40B4-BE49-F238E27FC236}">
                  <a16:creationId xmlns:a16="http://schemas.microsoft.com/office/drawing/2014/main" id="{D6ADBC92-46E1-CD71-3E86-5BC678945852}"/>
                </a:ext>
              </a:extLst>
            </p:cNvPr>
            <p:cNvSpPr/>
            <p:nvPr/>
          </p:nvSpPr>
          <p:spPr>
            <a:xfrm>
              <a:off x="9872810" y="3703037"/>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grpSp>
      <p:sp>
        <p:nvSpPr>
          <p:cNvPr id="15" name="Rectangle: Rounded Corners 14">
            <a:extLst>
              <a:ext uri="{FF2B5EF4-FFF2-40B4-BE49-F238E27FC236}">
                <a16:creationId xmlns:a16="http://schemas.microsoft.com/office/drawing/2014/main" id="{BEF183CC-93CC-DFB3-4100-C2AC87A88B49}"/>
              </a:ext>
            </a:extLst>
          </p:cNvPr>
          <p:cNvSpPr/>
          <p:nvPr/>
        </p:nvSpPr>
        <p:spPr>
          <a:xfrm>
            <a:off x="9251195" y="4356700"/>
            <a:ext cx="2086972" cy="1701248"/>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16" name="TextBox 15">
            <a:extLst>
              <a:ext uri="{FF2B5EF4-FFF2-40B4-BE49-F238E27FC236}">
                <a16:creationId xmlns:a16="http://schemas.microsoft.com/office/drawing/2014/main" id="{E26DF4B7-2E46-ED9E-C7FC-A562258F5DD6}"/>
              </a:ext>
            </a:extLst>
          </p:cNvPr>
          <p:cNvSpPr txBox="1"/>
          <p:nvPr/>
        </p:nvSpPr>
        <p:spPr>
          <a:xfrm>
            <a:off x="9481215" y="4335655"/>
            <a:ext cx="1658203" cy="584775"/>
          </a:xfrm>
          <a:prstGeom prst="rect">
            <a:avLst/>
          </a:prstGeom>
          <a:noFill/>
        </p:spPr>
        <p:txBody>
          <a:bodyPr wrap="square" rtlCol="0">
            <a:spAutoFit/>
          </a:bodyPr>
          <a:lstStyle/>
          <a:p>
            <a:pPr algn="ctr"/>
            <a:r>
              <a:rPr lang="en-US" sz="3200" dirty="0"/>
              <a:t>core N</a:t>
            </a:r>
            <a:endParaRPr lang="en-IL" sz="3200" dirty="0"/>
          </a:p>
        </p:txBody>
      </p:sp>
      <p:sp>
        <p:nvSpPr>
          <p:cNvPr id="23" name="Rectangle: Rounded Corners 22">
            <a:extLst>
              <a:ext uri="{FF2B5EF4-FFF2-40B4-BE49-F238E27FC236}">
                <a16:creationId xmlns:a16="http://schemas.microsoft.com/office/drawing/2014/main" id="{C3DA242E-5637-6B50-EACD-773B71851233}"/>
              </a:ext>
            </a:extLst>
          </p:cNvPr>
          <p:cNvSpPr/>
          <p:nvPr/>
        </p:nvSpPr>
        <p:spPr>
          <a:xfrm>
            <a:off x="3102378" y="1825624"/>
            <a:ext cx="5976236" cy="4885234"/>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sp>
        <p:nvSpPr>
          <p:cNvPr id="2" name="Title 1">
            <a:extLst>
              <a:ext uri="{FF2B5EF4-FFF2-40B4-BE49-F238E27FC236}">
                <a16:creationId xmlns:a16="http://schemas.microsoft.com/office/drawing/2014/main" id="{FE70AF72-C079-D4AA-AFED-B996DA2207B6}"/>
              </a:ext>
            </a:extLst>
          </p:cNvPr>
          <p:cNvSpPr>
            <a:spLocks noGrp="1"/>
          </p:cNvSpPr>
          <p:nvPr>
            <p:ph type="title"/>
          </p:nvPr>
        </p:nvSpPr>
        <p:spPr>
          <a:xfrm>
            <a:off x="838200" y="365125"/>
            <a:ext cx="10808368" cy="1325563"/>
          </a:xfrm>
        </p:spPr>
        <p:txBody>
          <a:bodyPr>
            <a:normAutofit/>
          </a:bodyPr>
          <a:lstStyle/>
          <a:p>
            <a:r>
              <a:rPr lang="en-US" dirty="0"/>
              <a:t>ShRing: Networking with Shared Receive Rings (OSDI’23)</a:t>
            </a:r>
          </a:p>
        </p:txBody>
      </p:sp>
      <p:sp>
        <p:nvSpPr>
          <p:cNvPr id="4" name="Slide Number Placeholder 3">
            <a:extLst>
              <a:ext uri="{FF2B5EF4-FFF2-40B4-BE49-F238E27FC236}">
                <a16:creationId xmlns:a16="http://schemas.microsoft.com/office/drawing/2014/main" id="{2E889548-833A-7790-0979-A5FCE806D69B}"/>
              </a:ext>
            </a:extLst>
          </p:cNvPr>
          <p:cNvSpPr>
            <a:spLocks noGrp="1"/>
          </p:cNvSpPr>
          <p:nvPr>
            <p:ph type="sldNum" sz="quarter" idx="12"/>
          </p:nvPr>
        </p:nvSpPr>
        <p:spPr/>
        <p:txBody>
          <a:bodyPr/>
          <a:lstStyle/>
          <a:p>
            <a:fld id="{35E705C5-5BCD-49DC-92EA-8CC03E399A23}" type="slidenum">
              <a:rPr lang="en-IL" smtClean="0">
                <a:solidFill>
                  <a:schemeClr val="tx1"/>
                </a:solidFill>
              </a:rPr>
              <a:t>27</a:t>
            </a:fld>
            <a:endParaRPr lang="en-IL" dirty="0">
              <a:solidFill>
                <a:schemeClr val="tx1"/>
              </a:solidFill>
            </a:endParaRPr>
          </a:p>
        </p:txBody>
      </p:sp>
      <p:sp>
        <p:nvSpPr>
          <p:cNvPr id="5" name="Rectangle: Rounded Corners 4">
            <a:extLst>
              <a:ext uri="{FF2B5EF4-FFF2-40B4-BE49-F238E27FC236}">
                <a16:creationId xmlns:a16="http://schemas.microsoft.com/office/drawing/2014/main" id="{AD69DCF8-5363-D789-42D8-40D38654AE6F}"/>
              </a:ext>
            </a:extLst>
          </p:cNvPr>
          <p:cNvSpPr/>
          <p:nvPr/>
        </p:nvSpPr>
        <p:spPr>
          <a:xfrm>
            <a:off x="838198" y="1825624"/>
            <a:ext cx="2086972" cy="4598036"/>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3200" dirty="0">
              <a:solidFill>
                <a:schemeClr val="tx1"/>
              </a:solidFill>
            </a:endParaRPr>
          </a:p>
        </p:txBody>
      </p:sp>
      <p:graphicFrame>
        <p:nvGraphicFramePr>
          <p:cNvPr id="7" name="Chart 6">
            <a:extLst>
              <a:ext uri="{FF2B5EF4-FFF2-40B4-BE49-F238E27FC236}">
                <a16:creationId xmlns:a16="http://schemas.microsoft.com/office/drawing/2014/main" id="{23699E25-A08C-B8F3-3F81-272C3552F1FF}"/>
              </a:ext>
            </a:extLst>
          </p:cNvPr>
          <p:cNvGraphicFramePr/>
          <p:nvPr/>
        </p:nvGraphicFramePr>
        <p:xfrm>
          <a:off x="4482688" y="3437333"/>
          <a:ext cx="1936560" cy="1824938"/>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23">
            <a:extLst>
              <a:ext uri="{FF2B5EF4-FFF2-40B4-BE49-F238E27FC236}">
                <a16:creationId xmlns:a16="http://schemas.microsoft.com/office/drawing/2014/main" id="{52AA2826-3CC6-62F8-07C0-7C5EF0E72885}"/>
              </a:ext>
            </a:extLst>
          </p:cNvPr>
          <p:cNvSpPr txBox="1"/>
          <p:nvPr/>
        </p:nvSpPr>
        <p:spPr>
          <a:xfrm>
            <a:off x="5266898" y="1766342"/>
            <a:ext cx="1658203" cy="584775"/>
          </a:xfrm>
          <a:prstGeom prst="rect">
            <a:avLst/>
          </a:prstGeom>
          <a:noFill/>
        </p:spPr>
        <p:txBody>
          <a:bodyPr wrap="square" rtlCol="0">
            <a:spAutoFit/>
          </a:bodyPr>
          <a:lstStyle/>
          <a:p>
            <a:pPr algn="ctr"/>
            <a:r>
              <a:rPr lang="en-US" sz="3200" dirty="0"/>
              <a:t>memory</a:t>
            </a:r>
            <a:endParaRPr lang="en-IL" sz="3200" dirty="0"/>
          </a:p>
        </p:txBody>
      </p:sp>
      <p:sp>
        <p:nvSpPr>
          <p:cNvPr id="25" name="TextBox 24">
            <a:extLst>
              <a:ext uri="{FF2B5EF4-FFF2-40B4-BE49-F238E27FC236}">
                <a16:creationId xmlns:a16="http://schemas.microsoft.com/office/drawing/2014/main" id="{977BE21A-7126-DE11-919C-331DF45860BD}"/>
              </a:ext>
            </a:extLst>
          </p:cNvPr>
          <p:cNvSpPr txBox="1"/>
          <p:nvPr/>
        </p:nvSpPr>
        <p:spPr>
          <a:xfrm>
            <a:off x="1052582" y="1770619"/>
            <a:ext cx="1658203" cy="584775"/>
          </a:xfrm>
          <a:prstGeom prst="rect">
            <a:avLst/>
          </a:prstGeom>
          <a:noFill/>
        </p:spPr>
        <p:txBody>
          <a:bodyPr wrap="square" rtlCol="0">
            <a:spAutoFit/>
          </a:bodyPr>
          <a:lstStyle/>
          <a:p>
            <a:pPr algn="ctr"/>
            <a:r>
              <a:rPr lang="en-US" sz="3200" dirty="0"/>
              <a:t>NIC</a:t>
            </a:r>
            <a:endParaRPr lang="en-IL" sz="3200" dirty="0"/>
          </a:p>
        </p:txBody>
      </p:sp>
      <p:grpSp>
        <p:nvGrpSpPr>
          <p:cNvPr id="33" name="Group 32">
            <a:extLst>
              <a:ext uri="{FF2B5EF4-FFF2-40B4-BE49-F238E27FC236}">
                <a16:creationId xmlns:a16="http://schemas.microsoft.com/office/drawing/2014/main" id="{4E5639BA-689E-AB81-DD3E-026F2D590CEC}"/>
              </a:ext>
            </a:extLst>
          </p:cNvPr>
          <p:cNvGrpSpPr/>
          <p:nvPr/>
        </p:nvGrpSpPr>
        <p:grpSpPr>
          <a:xfrm>
            <a:off x="3330728" y="2925385"/>
            <a:ext cx="894062" cy="958863"/>
            <a:chOff x="3899994" y="3414564"/>
            <a:chExt cx="894062" cy="958863"/>
          </a:xfrm>
        </p:grpSpPr>
        <p:sp>
          <p:nvSpPr>
            <p:cNvPr id="30" name="Rectangle 29">
              <a:extLst>
                <a:ext uri="{FF2B5EF4-FFF2-40B4-BE49-F238E27FC236}">
                  <a16:creationId xmlns:a16="http://schemas.microsoft.com/office/drawing/2014/main" id="{F3BA38D2-7445-85EB-DF08-91BE329B9A42}"/>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1" name="Rectangle 30">
              <a:extLst>
                <a:ext uri="{FF2B5EF4-FFF2-40B4-BE49-F238E27FC236}">
                  <a16:creationId xmlns:a16="http://schemas.microsoft.com/office/drawing/2014/main" id="{A8439E02-176B-4F12-55F9-5EC06E3226E5}"/>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32" name="Rectangle 31">
              <a:extLst>
                <a:ext uri="{FF2B5EF4-FFF2-40B4-BE49-F238E27FC236}">
                  <a16:creationId xmlns:a16="http://schemas.microsoft.com/office/drawing/2014/main" id="{D000FE59-F60D-1597-1A2A-1F1AC79E2662}"/>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sp>
        <p:nvSpPr>
          <p:cNvPr id="47" name="TextBox 46">
            <a:extLst>
              <a:ext uri="{FF2B5EF4-FFF2-40B4-BE49-F238E27FC236}">
                <a16:creationId xmlns:a16="http://schemas.microsoft.com/office/drawing/2014/main" id="{4C66B5E5-7B79-50EF-FAF9-C75A0C86F4B4}"/>
              </a:ext>
            </a:extLst>
          </p:cNvPr>
          <p:cNvSpPr txBox="1"/>
          <p:nvPr/>
        </p:nvSpPr>
        <p:spPr>
          <a:xfrm>
            <a:off x="4316419" y="3216180"/>
            <a:ext cx="2570121" cy="461665"/>
          </a:xfrm>
          <a:prstGeom prst="rect">
            <a:avLst/>
          </a:prstGeom>
          <a:noFill/>
        </p:spPr>
        <p:txBody>
          <a:bodyPr wrap="square" rtlCol="0">
            <a:spAutoFit/>
          </a:bodyPr>
          <a:lstStyle/>
          <a:p>
            <a:pPr algn="ctr"/>
            <a:r>
              <a:rPr lang="en-US" sz="2400" dirty="0"/>
              <a:t>shared receive ring</a:t>
            </a:r>
            <a:endParaRPr lang="en-IL" sz="3200" dirty="0"/>
          </a:p>
        </p:txBody>
      </p:sp>
      <p:sp>
        <p:nvSpPr>
          <p:cNvPr id="18" name="TextBox 17">
            <a:extLst>
              <a:ext uri="{FF2B5EF4-FFF2-40B4-BE49-F238E27FC236}">
                <a16:creationId xmlns:a16="http://schemas.microsoft.com/office/drawing/2014/main" id="{92BB7B55-856D-7D06-3F80-33AFC0B71D1E}"/>
              </a:ext>
            </a:extLst>
          </p:cNvPr>
          <p:cNvSpPr txBox="1"/>
          <p:nvPr/>
        </p:nvSpPr>
        <p:spPr>
          <a:xfrm>
            <a:off x="6526899" y="2374131"/>
            <a:ext cx="2517315" cy="461665"/>
          </a:xfrm>
          <a:prstGeom prst="rect">
            <a:avLst/>
          </a:prstGeom>
          <a:noFill/>
        </p:spPr>
        <p:txBody>
          <a:bodyPr wrap="square" rtlCol="0">
            <a:spAutoFit/>
          </a:bodyPr>
          <a:lstStyle/>
          <a:p>
            <a:pPr algn="ctr"/>
            <a:r>
              <a:rPr lang="en-US" sz="2400" dirty="0"/>
              <a:t>completion ring 1</a:t>
            </a:r>
            <a:endParaRPr lang="en-IL" sz="3200" dirty="0"/>
          </a:p>
        </p:txBody>
      </p:sp>
      <p:graphicFrame>
        <p:nvGraphicFramePr>
          <p:cNvPr id="48" name="Chart 47">
            <a:extLst>
              <a:ext uri="{FF2B5EF4-FFF2-40B4-BE49-F238E27FC236}">
                <a16:creationId xmlns:a16="http://schemas.microsoft.com/office/drawing/2014/main" id="{7D5493B3-A65C-AFBB-80E4-9AEE1AFF4DBD}"/>
              </a:ext>
            </a:extLst>
          </p:cNvPr>
          <p:cNvGraphicFramePr/>
          <p:nvPr/>
        </p:nvGraphicFramePr>
        <p:xfrm>
          <a:off x="6912647" y="2657125"/>
          <a:ext cx="1936560" cy="182493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49" name="Chart 48">
            <a:extLst>
              <a:ext uri="{FF2B5EF4-FFF2-40B4-BE49-F238E27FC236}">
                <a16:creationId xmlns:a16="http://schemas.microsoft.com/office/drawing/2014/main" id="{6C165A42-84B3-26A5-ED70-7BB59FA1D829}"/>
              </a:ext>
            </a:extLst>
          </p:cNvPr>
          <p:cNvGraphicFramePr/>
          <p:nvPr/>
        </p:nvGraphicFramePr>
        <p:xfrm>
          <a:off x="6912646" y="2651512"/>
          <a:ext cx="1936559" cy="1833784"/>
        </p:xfrm>
        <a:graphic>
          <a:graphicData uri="http://schemas.openxmlformats.org/drawingml/2006/chart">
            <c:chart xmlns:c="http://schemas.openxmlformats.org/drawingml/2006/chart" xmlns:r="http://schemas.openxmlformats.org/officeDocument/2006/relationships" r:id="rId6"/>
          </a:graphicData>
        </a:graphic>
      </p:graphicFrame>
      <p:sp>
        <p:nvSpPr>
          <p:cNvPr id="46" name="Rectangle 45">
            <a:extLst>
              <a:ext uri="{FF2B5EF4-FFF2-40B4-BE49-F238E27FC236}">
                <a16:creationId xmlns:a16="http://schemas.microsoft.com/office/drawing/2014/main" id="{3DCB61F8-35D8-8596-A7EC-FA715F0AF7FE}"/>
              </a:ext>
            </a:extLst>
          </p:cNvPr>
          <p:cNvSpPr/>
          <p:nvPr/>
        </p:nvSpPr>
        <p:spPr>
          <a:xfrm>
            <a:off x="7940245" y="3988383"/>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graphicFrame>
        <p:nvGraphicFramePr>
          <p:cNvPr id="19" name="Chart 18">
            <a:extLst>
              <a:ext uri="{FF2B5EF4-FFF2-40B4-BE49-F238E27FC236}">
                <a16:creationId xmlns:a16="http://schemas.microsoft.com/office/drawing/2014/main" id="{85F57F9C-7F56-AFE6-883B-D063732E85DC}"/>
              </a:ext>
            </a:extLst>
          </p:cNvPr>
          <p:cNvGraphicFramePr/>
          <p:nvPr/>
        </p:nvGraphicFramePr>
        <p:xfrm>
          <a:off x="6903260" y="4885920"/>
          <a:ext cx="1936560" cy="1824938"/>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6" name="Table 37">
            <a:extLst>
              <a:ext uri="{FF2B5EF4-FFF2-40B4-BE49-F238E27FC236}">
                <a16:creationId xmlns:a16="http://schemas.microsoft.com/office/drawing/2014/main" id="{C01679FA-C66C-D860-4C79-6BB40EC288DA}"/>
              </a:ext>
            </a:extLst>
          </p:cNvPr>
          <p:cNvGraphicFramePr>
            <a:graphicFrameLocks noGrp="1"/>
          </p:cNvGraphicFramePr>
          <p:nvPr/>
        </p:nvGraphicFramePr>
        <p:xfrm>
          <a:off x="9474840" y="2980127"/>
          <a:ext cx="1658203" cy="499266"/>
        </p:xfrm>
        <a:graphic>
          <a:graphicData uri="http://schemas.openxmlformats.org/drawingml/2006/table">
            <a:tbl>
              <a:tblPr firstRow="1" bandRow="1">
                <a:effectLst/>
                <a:tableStyleId>{5C22544A-7EE6-4342-B048-85BDC9FD1C3A}</a:tableStyleId>
              </a:tblPr>
              <a:tblGrid>
                <a:gridCol w="1658203">
                  <a:extLst>
                    <a:ext uri="{9D8B030D-6E8A-4147-A177-3AD203B41FA5}">
                      <a16:colId xmlns:a16="http://schemas.microsoft.com/office/drawing/2014/main" val="3520099474"/>
                    </a:ext>
                  </a:extLst>
                </a:gridCol>
              </a:tblGrid>
              <a:tr h="49926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056985158"/>
                  </a:ext>
                </a:extLst>
              </a:tr>
            </a:tbl>
          </a:graphicData>
        </a:graphic>
      </p:graphicFrame>
      <p:sp>
        <p:nvSpPr>
          <p:cNvPr id="39" name="TextBox 38">
            <a:extLst>
              <a:ext uri="{FF2B5EF4-FFF2-40B4-BE49-F238E27FC236}">
                <a16:creationId xmlns:a16="http://schemas.microsoft.com/office/drawing/2014/main" id="{11C2C21C-79C4-E3B4-F34A-64A5CA2E2733}"/>
              </a:ext>
            </a:extLst>
          </p:cNvPr>
          <p:cNvSpPr txBox="1"/>
          <p:nvPr/>
        </p:nvSpPr>
        <p:spPr>
          <a:xfrm>
            <a:off x="6532995" y="4702803"/>
            <a:ext cx="2517315" cy="461665"/>
          </a:xfrm>
          <a:prstGeom prst="rect">
            <a:avLst/>
          </a:prstGeom>
          <a:noFill/>
        </p:spPr>
        <p:txBody>
          <a:bodyPr wrap="square" rtlCol="0">
            <a:spAutoFit/>
          </a:bodyPr>
          <a:lstStyle/>
          <a:p>
            <a:pPr algn="ctr"/>
            <a:r>
              <a:rPr lang="en-US" sz="2400" dirty="0"/>
              <a:t>completion ring N</a:t>
            </a:r>
            <a:endParaRPr lang="en-IL" sz="3200" dirty="0"/>
          </a:p>
        </p:txBody>
      </p:sp>
      <p:grpSp>
        <p:nvGrpSpPr>
          <p:cNvPr id="51" name="Group 50">
            <a:extLst>
              <a:ext uri="{FF2B5EF4-FFF2-40B4-BE49-F238E27FC236}">
                <a16:creationId xmlns:a16="http://schemas.microsoft.com/office/drawing/2014/main" id="{FB3A3905-1A76-AFA2-3BFE-CD92BE485992}"/>
              </a:ext>
            </a:extLst>
          </p:cNvPr>
          <p:cNvGrpSpPr/>
          <p:nvPr/>
        </p:nvGrpSpPr>
        <p:grpSpPr>
          <a:xfrm>
            <a:off x="7694386" y="3911709"/>
            <a:ext cx="894062" cy="958863"/>
            <a:chOff x="3899994" y="3414564"/>
            <a:chExt cx="894062" cy="958863"/>
          </a:xfrm>
        </p:grpSpPr>
        <p:sp>
          <p:nvSpPr>
            <p:cNvPr id="52" name="Rectangle 51">
              <a:extLst>
                <a:ext uri="{FF2B5EF4-FFF2-40B4-BE49-F238E27FC236}">
                  <a16:creationId xmlns:a16="http://schemas.microsoft.com/office/drawing/2014/main" id="{E9037341-7151-B80E-5759-BD384295C28D}"/>
                </a:ext>
              </a:extLst>
            </p:cNvPr>
            <p:cNvSpPr/>
            <p:nvPr/>
          </p:nvSpPr>
          <p:spPr>
            <a:xfrm>
              <a:off x="3899994" y="3414564"/>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53" name="Rectangle 52">
              <a:extLst>
                <a:ext uri="{FF2B5EF4-FFF2-40B4-BE49-F238E27FC236}">
                  <a16:creationId xmlns:a16="http://schemas.microsoft.com/office/drawing/2014/main" id="{E25EA30D-4FA6-2F43-735F-5DE3B8C6BE76}"/>
                </a:ext>
              </a:extLst>
            </p:cNvPr>
            <p:cNvSpPr/>
            <p:nvPr/>
          </p:nvSpPr>
          <p:spPr>
            <a:xfrm>
              <a:off x="3899994" y="3580373"/>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sp>
          <p:nvSpPr>
            <p:cNvPr id="54" name="Rectangle 53">
              <a:extLst>
                <a:ext uri="{FF2B5EF4-FFF2-40B4-BE49-F238E27FC236}">
                  <a16:creationId xmlns:a16="http://schemas.microsoft.com/office/drawing/2014/main" id="{34C499C0-7373-E8C1-FE9F-8E948C88C6D7}"/>
                </a:ext>
              </a:extLst>
            </p:cNvPr>
            <p:cNvSpPr/>
            <p:nvPr/>
          </p:nvSpPr>
          <p:spPr>
            <a:xfrm>
              <a:off x="3899994" y="3734185"/>
              <a:ext cx="894062" cy="639242"/>
            </a:xfrm>
            <a:prstGeom prst="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bg1"/>
                  </a:solidFill>
                </a:rPr>
                <a:t>.</a:t>
              </a:r>
            </a:p>
          </p:txBody>
        </p:sp>
      </p:grpSp>
      <p:graphicFrame>
        <p:nvGraphicFramePr>
          <p:cNvPr id="20" name="Chart 19">
            <a:extLst>
              <a:ext uri="{FF2B5EF4-FFF2-40B4-BE49-F238E27FC236}">
                <a16:creationId xmlns:a16="http://schemas.microsoft.com/office/drawing/2014/main" id="{8FF6A32B-4045-6306-3583-887651B4D16A}"/>
              </a:ext>
            </a:extLst>
          </p:cNvPr>
          <p:cNvGraphicFramePr/>
          <p:nvPr/>
        </p:nvGraphicFramePr>
        <p:xfrm>
          <a:off x="6912645" y="4865626"/>
          <a:ext cx="1936559" cy="1833784"/>
        </p:xfrm>
        <a:graphic>
          <a:graphicData uri="http://schemas.openxmlformats.org/drawingml/2006/chart">
            <c:chart xmlns:c="http://schemas.openxmlformats.org/drawingml/2006/chart" xmlns:r="http://schemas.openxmlformats.org/officeDocument/2006/relationships" r:id="rId8"/>
          </a:graphicData>
        </a:graphic>
      </p:graphicFrame>
      <p:sp>
        <p:nvSpPr>
          <p:cNvPr id="35" name="Rectangle 34">
            <a:extLst>
              <a:ext uri="{FF2B5EF4-FFF2-40B4-BE49-F238E27FC236}">
                <a16:creationId xmlns:a16="http://schemas.microsoft.com/office/drawing/2014/main" id="{1274D8D0-7B2A-304B-001F-A08346F9A9FC}"/>
              </a:ext>
            </a:extLst>
          </p:cNvPr>
          <p:cNvSpPr/>
          <p:nvPr/>
        </p:nvSpPr>
        <p:spPr>
          <a:xfrm>
            <a:off x="1312749" y="3992770"/>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graphicFrame>
        <p:nvGraphicFramePr>
          <p:cNvPr id="73" name="Chart 72">
            <a:extLst>
              <a:ext uri="{FF2B5EF4-FFF2-40B4-BE49-F238E27FC236}">
                <a16:creationId xmlns:a16="http://schemas.microsoft.com/office/drawing/2014/main" id="{27505A46-2C4B-1012-201C-CDF65F752EAE}"/>
              </a:ext>
            </a:extLst>
          </p:cNvPr>
          <p:cNvGraphicFramePr/>
          <p:nvPr/>
        </p:nvGraphicFramePr>
        <p:xfrm>
          <a:off x="4482688" y="3437333"/>
          <a:ext cx="1936559" cy="1833784"/>
        </p:xfrm>
        <a:graphic>
          <a:graphicData uri="http://schemas.openxmlformats.org/drawingml/2006/chart">
            <c:chart xmlns:c="http://schemas.openxmlformats.org/drawingml/2006/chart" xmlns:r="http://schemas.openxmlformats.org/officeDocument/2006/relationships" r:id="rId9"/>
          </a:graphicData>
        </a:graphic>
      </p:graphicFrame>
      <p:cxnSp>
        <p:nvCxnSpPr>
          <p:cNvPr id="8" name="Connector: Elbow 7">
            <a:extLst>
              <a:ext uri="{FF2B5EF4-FFF2-40B4-BE49-F238E27FC236}">
                <a16:creationId xmlns:a16="http://schemas.microsoft.com/office/drawing/2014/main" id="{51C51B25-9773-6FA4-0F3C-1E6CDF0E2609}"/>
              </a:ext>
            </a:extLst>
          </p:cNvPr>
          <p:cNvCxnSpPr>
            <a:cxnSpLocks/>
            <a:endCxn id="11" idx="3"/>
          </p:cNvCxnSpPr>
          <p:nvPr/>
        </p:nvCxnSpPr>
        <p:spPr>
          <a:xfrm rot="10800000" flipV="1">
            <a:off x="4818585" y="5002541"/>
            <a:ext cx="683069" cy="153935"/>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4A65C3F7-3093-6E19-98A0-124193EC3AFB}"/>
              </a:ext>
            </a:extLst>
          </p:cNvPr>
          <p:cNvCxnSpPr>
            <a:cxnSpLocks/>
            <a:endCxn id="28" idx="3"/>
          </p:cNvCxnSpPr>
          <p:nvPr/>
        </p:nvCxnSpPr>
        <p:spPr>
          <a:xfrm rot="10800000">
            <a:off x="4708385" y="4184013"/>
            <a:ext cx="420971" cy="417397"/>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0DECFC5-10B7-D0B6-93EA-0148613DC2F0}"/>
              </a:ext>
            </a:extLst>
          </p:cNvPr>
          <p:cNvSpPr/>
          <p:nvPr/>
        </p:nvSpPr>
        <p:spPr>
          <a:xfrm>
            <a:off x="3332358" y="3972769"/>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43" name="Connector: Elbow 42">
            <a:extLst>
              <a:ext uri="{FF2B5EF4-FFF2-40B4-BE49-F238E27FC236}">
                <a16:creationId xmlns:a16="http://schemas.microsoft.com/office/drawing/2014/main" id="{FC59CA2A-DCEE-934C-A12D-FAF2DC7DE6A2}"/>
              </a:ext>
            </a:extLst>
          </p:cNvPr>
          <p:cNvCxnSpPr>
            <a:cxnSpLocks/>
            <a:endCxn id="44" idx="3"/>
          </p:cNvCxnSpPr>
          <p:nvPr/>
        </p:nvCxnSpPr>
        <p:spPr>
          <a:xfrm rot="10800000" flipV="1">
            <a:off x="4687364" y="4598405"/>
            <a:ext cx="420972" cy="55978"/>
          </a:xfrm>
          <a:prstGeom prst="bentConnector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7" name="Chart 36">
            <a:extLst>
              <a:ext uri="{FF2B5EF4-FFF2-40B4-BE49-F238E27FC236}">
                <a16:creationId xmlns:a16="http://schemas.microsoft.com/office/drawing/2014/main" id="{6DDB48E9-E85E-B37C-5E4E-6C1B0B588827}"/>
              </a:ext>
            </a:extLst>
          </p:cNvPr>
          <p:cNvGraphicFramePr/>
          <p:nvPr/>
        </p:nvGraphicFramePr>
        <p:xfrm>
          <a:off x="6899742" y="4891148"/>
          <a:ext cx="1936559" cy="1833784"/>
        </p:xfrm>
        <a:graphic>
          <a:graphicData uri="http://schemas.openxmlformats.org/drawingml/2006/chart">
            <c:chart xmlns:c="http://schemas.openxmlformats.org/drawingml/2006/chart" xmlns:r="http://schemas.openxmlformats.org/officeDocument/2006/relationships" r:id="rId10"/>
          </a:graphicData>
        </a:graphic>
      </p:graphicFrame>
      <p:sp>
        <p:nvSpPr>
          <p:cNvPr id="44" name="Rectangle 43">
            <a:extLst>
              <a:ext uri="{FF2B5EF4-FFF2-40B4-BE49-F238E27FC236}">
                <a16:creationId xmlns:a16="http://schemas.microsoft.com/office/drawing/2014/main" id="{8791D526-DC5E-38AD-720F-F238840D3924}"/>
              </a:ext>
            </a:extLst>
          </p:cNvPr>
          <p:cNvSpPr/>
          <p:nvPr/>
        </p:nvSpPr>
        <p:spPr>
          <a:xfrm>
            <a:off x="3311338" y="4443140"/>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22" name="Rectangle 21">
            <a:extLst>
              <a:ext uri="{FF2B5EF4-FFF2-40B4-BE49-F238E27FC236}">
                <a16:creationId xmlns:a16="http://schemas.microsoft.com/office/drawing/2014/main" id="{7995CA94-C516-C5DF-6112-276E1AB273D6}"/>
              </a:ext>
            </a:extLst>
          </p:cNvPr>
          <p:cNvSpPr/>
          <p:nvPr/>
        </p:nvSpPr>
        <p:spPr>
          <a:xfrm>
            <a:off x="7602689" y="5918254"/>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cxnSp>
        <p:nvCxnSpPr>
          <p:cNvPr id="55" name="Connector: Elbow 54">
            <a:extLst>
              <a:ext uri="{FF2B5EF4-FFF2-40B4-BE49-F238E27FC236}">
                <a16:creationId xmlns:a16="http://schemas.microsoft.com/office/drawing/2014/main" id="{1AD8F9C0-EE0B-B22D-A0DE-57172CB10ED8}"/>
              </a:ext>
            </a:extLst>
          </p:cNvPr>
          <p:cNvCxnSpPr>
            <a:cxnSpLocks/>
            <a:endCxn id="56" idx="3"/>
          </p:cNvCxnSpPr>
          <p:nvPr/>
        </p:nvCxnSpPr>
        <p:spPr>
          <a:xfrm rot="10800000" flipV="1">
            <a:off x="4936400" y="5014403"/>
            <a:ext cx="976821" cy="682945"/>
          </a:xfrm>
          <a:prstGeom prst="bentConnector3">
            <a:avLst>
              <a:gd name="adj1" fmla="val -2723"/>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4A2F7A65-CBE3-588F-99A3-FBD1D433CE9A}"/>
              </a:ext>
            </a:extLst>
          </p:cNvPr>
          <p:cNvSpPr/>
          <p:nvPr/>
        </p:nvSpPr>
        <p:spPr>
          <a:xfrm>
            <a:off x="7940245" y="6207154"/>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cxnSp>
        <p:nvCxnSpPr>
          <p:cNvPr id="36" name="Curved Connector 35">
            <a:extLst>
              <a:ext uri="{FF2B5EF4-FFF2-40B4-BE49-F238E27FC236}">
                <a16:creationId xmlns:a16="http://schemas.microsoft.com/office/drawing/2014/main" id="{22500A67-1F3B-FFFC-ADA6-70EEDE9EF3F5}"/>
              </a:ext>
            </a:extLst>
          </p:cNvPr>
          <p:cNvCxnSpPr>
            <a:cxnSpLocks/>
          </p:cNvCxnSpPr>
          <p:nvPr/>
        </p:nvCxnSpPr>
        <p:spPr>
          <a:xfrm rot="10800000">
            <a:off x="5208742" y="4140747"/>
            <a:ext cx="684000" cy="756000"/>
          </a:xfrm>
          <a:prstGeom prst="curvedConnector3">
            <a:avLst>
              <a:gd name="adj1" fmla="val 8466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71" name="Graphic 70" descr="Lock outline">
            <a:extLst>
              <a:ext uri="{FF2B5EF4-FFF2-40B4-BE49-F238E27FC236}">
                <a16:creationId xmlns:a16="http://schemas.microsoft.com/office/drawing/2014/main" id="{57E7B250-4630-5737-29F3-91BC2749B9F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795405" y="4566617"/>
            <a:ext cx="914400" cy="914400"/>
          </a:xfrm>
          <a:prstGeom prst="rect">
            <a:avLst/>
          </a:prstGeom>
        </p:spPr>
      </p:pic>
      <p:graphicFrame>
        <p:nvGraphicFramePr>
          <p:cNvPr id="75" name="Table 37">
            <a:extLst>
              <a:ext uri="{FF2B5EF4-FFF2-40B4-BE49-F238E27FC236}">
                <a16:creationId xmlns:a16="http://schemas.microsoft.com/office/drawing/2014/main" id="{871A1F50-B20E-5423-A72C-DC6E08FEAE54}"/>
              </a:ext>
            </a:extLst>
          </p:cNvPr>
          <p:cNvGraphicFramePr>
            <a:graphicFrameLocks noGrp="1"/>
          </p:cNvGraphicFramePr>
          <p:nvPr/>
        </p:nvGraphicFramePr>
        <p:xfrm>
          <a:off x="9465579" y="4974999"/>
          <a:ext cx="1658203" cy="998532"/>
        </p:xfrm>
        <a:graphic>
          <a:graphicData uri="http://schemas.openxmlformats.org/drawingml/2006/table">
            <a:tbl>
              <a:tblPr firstRow="1" bandRow="1">
                <a:effectLst/>
                <a:tableStyleId>{5C22544A-7EE6-4342-B048-85BDC9FD1C3A}</a:tableStyleId>
              </a:tblPr>
              <a:tblGrid>
                <a:gridCol w="1658203">
                  <a:extLst>
                    <a:ext uri="{9D8B030D-6E8A-4147-A177-3AD203B41FA5}">
                      <a16:colId xmlns:a16="http://schemas.microsoft.com/office/drawing/2014/main" val="3520099474"/>
                    </a:ext>
                  </a:extLst>
                </a:gridCol>
              </a:tblGrid>
              <a:tr h="49926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316189717"/>
                  </a:ext>
                </a:extLst>
              </a:tr>
              <a:tr h="499266">
                <a:tc>
                  <a:txBody>
                    <a:bodyPr/>
                    <a:lstStyle/>
                    <a:p>
                      <a:endParaRPr lang="en-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alpha val="0"/>
                      </a:schemeClr>
                    </a:solidFill>
                  </a:tcPr>
                </a:tc>
                <a:extLst>
                  <a:ext uri="{0D108BD9-81ED-4DB2-BD59-A6C34878D82A}">
                    <a16:rowId xmlns:a16="http://schemas.microsoft.com/office/drawing/2014/main" val="3056985158"/>
                  </a:ext>
                </a:extLst>
              </a:tr>
            </a:tbl>
          </a:graphicData>
        </a:graphic>
      </p:graphicFrame>
      <p:sp>
        <p:nvSpPr>
          <p:cNvPr id="34" name="Rectangle 33">
            <a:extLst>
              <a:ext uri="{FF2B5EF4-FFF2-40B4-BE49-F238E27FC236}">
                <a16:creationId xmlns:a16="http://schemas.microsoft.com/office/drawing/2014/main" id="{B67276DB-363F-F0A0-FDB2-18F4EE05C2F4}"/>
              </a:ext>
            </a:extLst>
          </p:cNvPr>
          <p:cNvSpPr/>
          <p:nvPr/>
        </p:nvSpPr>
        <p:spPr>
          <a:xfrm>
            <a:off x="1334759" y="4916630"/>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sp>
        <p:nvSpPr>
          <p:cNvPr id="70" name="Rectangle 69">
            <a:extLst>
              <a:ext uri="{FF2B5EF4-FFF2-40B4-BE49-F238E27FC236}">
                <a16:creationId xmlns:a16="http://schemas.microsoft.com/office/drawing/2014/main" id="{8B995BE2-A098-75B1-CA1A-FFF0DD147860}"/>
              </a:ext>
            </a:extLst>
          </p:cNvPr>
          <p:cNvSpPr/>
          <p:nvPr/>
        </p:nvSpPr>
        <p:spPr>
          <a:xfrm>
            <a:off x="1334759" y="5457502"/>
            <a:ext cx="1376026" cy="422486"/>
          </a:xfrm>
          <a:prstGeom prst="rect">
            <a:avLst/>
          </a:prstGeom>
          <a:solidFill>
            <a:srgbClr val="A933DC"/>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Packet</a:t>
            </a:r>
            <a:endParaRPr lang="en-IL" sz="2800" dirty="0">
              <a:solidFill>
                <a:schemeClr val="bg1"/>
              </a:solidFill>
            </a:endParaRPr>
          </a:p>
        </p:txBody>
      </p:sp>
      <p:sp>
        <p:nvSpPr>
          <p:cNvPr id="11" name="Rectangle 10">
            <a:extLst>
              <a:ext uri="{FF2B5EF4-FFF2-40B4-BE49-F238E27FC236}">
                <a16:creationId xmlns:a16="http://schemas.microsoft.com/office/drawing/2014/main" id="{523DC9AE-8C7A-BA7E-21EB-D282478C6BC3}"/>
              </a:ext>
            </a:extLst>
          </p:cNvPr>
          <p:cNvSpPr/>
          <p:nvPr/>
        </p:nvSpPr>
        <p:spPr>
          <a:xfrm>
            <a:off x="3442558" y="4945234"/>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56" name="Rectangle 55">
            <a:extLst>
              <a:ext uri="{FF2B5EF4-FFF2-40B4-BE49-F238E27FC236}">
                <a16:creationId xmlns:a16="http://schemas.microsoft.com/office/drawing/2014/main" id="{55AA8822-40CA-3B30-186D-ACE6CAD55746}"/>
              </a:ext>
            </a:extLst>
          </p:cNvPr>
          <p:cNvSpPr/>
          <p:nvPr/>
        </p:nvSpPr>
        <p:spPr>
          <a:xfrm>
            <a:off x="3560373" y="5486106"/>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80" name="Connector: Elbow 40">
            <a:extLst>
              <a:ext uri="{FF2B5EF4-FFF2-40B4-BE49-F238E27FC236}">
                <a16:creationId xmlns:a16="http://schemas.microsoft.com/office/drawing/2014/main" id="{CAB49639-63C0-0D84-1822-A7DFCDDE5062}"/>
              </a:ext>
            </a:extLst>
          </p:cNvPr>
          <p:cNvCxnSpPr>
            <a:cxnSpLocks/>
            <a:endCxn id="81" idx="3"/>
          </p:cNvCxnSpPr>
          <p:nvPr/>
        </p:nvCxnSpPr>
        <p:spPr>
          <a:xfrm rot="10800000" flipV="1">
            <a:off x="4814516" y="5000299"/>
            <a:ext cx="691206" cy="317036"/>
          </a:xfrm>
          <a:prstGeom prst="bentConnector3">
            <a:avLst>
              <a:gd name="adj1" fmla="val 50000"/>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C844915-5E6B-D2C3-AB12-466B7D27F2FF}"/>
              </a:ext>
            </a:extLst>
          </p:cNvPr>
          <p:cNvSpPr/>
          <p:nvPr/>
        </p:nvSpPr>
        <p:spPr>
          <a:xfrm>
            <a:off x="3438490" y="5106092"/>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sp>
        <p:nvSpPr>
          <p:cNvPr id="82" name="Rectangle 81">
            <a:extLst>
              <a:ext uri="{FF2B5EF4-FFF2-40B4-BE49-F238E27FC236}">
                <a16:creationId xmlns:a16="http://schemas.microsoft.com/office/drawing/2014/main" id="{DAFE668B-830F-F315-5CDA-B64CDB2350C3}"/>
              </a:ext>
            </a:extLst>
          </p:cNvPr>
          <p:cNvSpPr/>
          <p:nvPr/>
        </p:nvSpPr>
        <p:spPr>
          <a:xfrm>
            <a:off x="3556305" y="5646964"/>
            <a:ext cx="1376026" cy="422486"/>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800" dirty="0">
              <a:solidFill>
                <a:schemeClr val="tx1"/>
              </a:solidFill>
            </a:endParaRPr>
          </a:p>
        </p:txBody>
      </p:sp>
      <p:cxnSp>
        <p:nvCxnSpPr>
          <p:cNvPr id="83" name="Connector: Elbow 56">
            <a:extLst>
              <a:ext uri="{FF2B5EF4-FFF2-40B4-BE49-F238E27FC236}">
                <a16:creationId xmlns:a16="http://schemas.microsoft.com/office/drawing/2014/main" id="{6A3EC7FD-AE47-D304-CB32-D1E5B371D8A9}"/>
              </a:ext>
            </a:extLst>
          </p:cNvPr>
          <p:cNvCxnSpPr>
            <a:cxnSpLocks/>
            <a:endCxn id="82" idx="3"/>
          </p:cNvCxnSpPr>
          <p:nvPr/>
        </p:nvCxnSpPr>
        <p:spPr>
          <a:xfrm rot="10800000" flipV="1">
            <a:off x="4932332" y="5014403"/>
            <a:ext cx="1017023" cy="843804"/>
          </a:xfrm>
          <a:prstGeom prst="bentConnector3">
            <a:avLst>
              <a:gd name="adj1" fmla="val 409"/>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AE7BC79-E14A-CCE9-0759-F7A4F12E2133}"/>
              </a:ext>
            </a:extLst>
          </p:cNvPr>
          <p:cNvSpPr/>
          <p:nvPr/>
        </p:nvSpPr>
        <p:spPr>
          <a:xfrm>
            <a:off x="5180762" y="4437286"/>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sp>
        <p:nvSpPr>
          <p:cNvPr id="21" name="Rectangle 20">
            <a:extLst>
              <a:ext uri="{FF2B5EF4-FFF2-40B4-BE49-F238E27FC236}">
                <a16:creationId xmlns:a16="http://schemas.microsoft.com/office/drawing/2014/main" id="{8B77B407-158B-CACD-D9AC-435903D91CD7}"/>
              </a:ext>
            </a:extLst>
          </p:cNvPr>
          <p:cNvSpPr/>
          <p:nvPr/>
        </p:nvSpPr>
        <p:spPr>
          <a:xfrm>
            <a:off x="5477292" y="4730228"/>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sp>
        <p:nvSpPr>
          <p:cNvPr id="29" name="Rectangle 28">
            <a:extLst>
              <a:ext uri="{FF2B5EF4-FFF2-40B4-BE49-F238E27FC236}">
                <a16:creationId xmlns:a16="http://schemas.microsoft.com/office/drawing/2014/main" id="{7D6528DD-9D1E-0F4E-705E-8A7930708C29}"/>
              </a:ext>
            </a:extLst>
          </p:cNvPr>
          <p:cNvSpPr/>
          <p:nvPr/>
        </p:nvSpPr>
        <p:spPr>
          <a:xfrm>
            <a:off x="5859435" y="4722391"/>
            <a:ext cx="183394" cy="211244"/>
          </a:xfrm>
          <a:prstGeom prst="rect">
            <a:avLst/>
          </a:prstGeom>
          <a:solidFill>
            <a:srgbClr val="A933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endParaRPr lang="en-IL" dirty="0">
              <a:solidFill>
                <a:schemeClr val="bg1"/>
              </a:solidFill>
            </a:endParaRPr>
          </a:p>
        </p:txBody>
      </p:sp>
    </p:spTree>
    <p:custDataLst>
      <p:tags r:id="rId1"/>
    </p:custDataLst>
    <p:extLst>
      <p:ext uri="{BB962C8B-B14F-4D97-AF65-F5344CB8AC3E}">
        <p14:creationId xmlns:p14="http://schemas.microsoft.com/office/powerpoint/2010/main" val="571483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0-#ppt_w/2"/>
                                          </p:val>
                                        </p:tav>
                                        <p:tav tm="100000">
                                          <p:val>
                                            <p:strVal val="#ppt_x"/>
                                          </p:val>
                                        </p:tav>
                                      </p:tavLst>
                                    </p:anim>
                                    <p:anim calcmode="lin" valueType="num">
                                      <p:cBhvr additive="base">
                                        <p:cTn id="8" dur="500" fill="hold"/>
                                        <p:tgtEl>
                                          <p:spTgt spid="7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63" presetClass="path" presetSubtype="0" accel="50000" decel="50000" fill="hold" grpId="1" nodeType="afterEffect">
                                  <p:stCondLst>
                                    <p:cond delay="0"/>
                                  </p:stCondLst>
                                  <p:childTnLst>
                                    <p:animMotion origin="layout" path="M 4.16667E-6 -6.80879E-17 L 0.18255 0.00417 " pathEditMode="relative" rAng="0" ptsTypes="AA">
                                      <p:cBhvr>
                                        <p:cTn id="11" dur="500" fill="hold"/>
                                        <p:tgtEl>
                                          <p:spTgt spid="70"/>
                                        </p:tgtEl>
                                        <p:attrNameLst>
                                          <p:attrName>ppt_x</p:attrName>
                                          <p:attrName>ppt_y</p:attrName>
                                        </p:attrNameLst>
                                      </p:cBhvr>
                                      <p:rCtr x="9115" y="278"/>
                                    </p:animMotion>
                                  </p:childTnLst>
                                </p:cTn>
                              </p:par>
                              <p:par>
                                <p:cTn id="12" presetID="1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34"/>
                                        </p:tgtEl>
                                        <p:attrNameLst>
                                          <p:attrName>style.visibility</p:attrName>
                                        </p:attrNameLst>
                                      </p:cBhvr>
                                      <p:to>
                                        <p:strVal val="visible"/>
                                      </p:to>
                                    </p:set>
                                    <p:anim calcmode="lin" valueType="num">
                                      <p:cBhvr additive="base">
                                        <p:cTn id="18" dur="500" fill="hold"/>
                                        <p:tgtEl>
                                          <p:spTgt spid="34"/>
                                        </p:tgtEl>
                                        <p:attrNameLst>
                                          <p:attrName>ppt_x</p:attrName>
                                        </p:attrNameLst>
                                      </p:cBhvr>
                                      <p:tavLst>
                                        <p:tav tm="0">
                                          <p:val>
                                            <p:strVal val="0-#ppt_w/2"/>
                                          </p:val>
                                        </p:tav>
                                        <p:tav tm="100000">
                                          <p:val>
                                            <p:strVal val="#ppt_x"/>
                                          </p:val>
                                        </p:tav>
                                      </p:tavLst>
                                    </p:anim>
                                    <p:anim calcmode="lin" valueType="num">
                                      <p:cBhvr additive="base">
                                        <p:cTn id="19" dur="500" fill="hold"/>
                                        <p:tgtEl>
                                          <p:spTgt spid="34"/>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63" presetClass="path" presetSubtype="0" accel="50000" decel="50000" fill="hold" grpId="1" nodeType="afterEffect">
                                  <p:stCondLst>
                                    <p:cond delay="0"/>
                                  </p:stCondLst>
                                  <p:childTnLst>
                                    <p:animMotion origin="layout" path="M 1.66667E-6 4.81481E-6 L 0.17304 0.00509 " pathEditMode="relative" rAng="0" ptsTypes="AA">
                                      <p:cBhvr>
                                        <p:cTn id="22" dur="500" fill="hold"/>
                                        <p:tgtEl>
                                          <p:spTgt spid="34"/>
                                        </p:tgtEl>
                                        <p:attrNameLst>
                                          <p:attrName>ppt_x</p:attrName>
                                          <p:attrName>ppt_y</p:attrName>
                                        </p:attrNameLst>
                                      </p:cBhvr>
                                      <p:rCtr x="8555" y="255"/>
                                    </p:animMotion>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childTnLst>
                          </p:cTn>
                        </p:par>
                        <p:par>
                          <p:cTn id="26" fill="hold">
                            <p:stCondLst>
                              <p:cond delay="2000"/>
                            </p:stCondLst>
                            <p:childTnLst>
                              <p:par>
                                <p:cTn id="27" presetID="2" presetClass="entr" presetSubtype="8" fill="hold" grpId="2" nodeType="afterEffect">
                                  <p:stCondLst>
                                    <p:cond delay="0"/>
                                  </p:stCondLst>
                                  <p:childTnLst>
                                    <p:set>
                                      <p:cBhvr>
                                        <p:cTn id="28" dur="1" fill="hold">
                                          <p:stCondLst>
                                            <p:cond delay="0"/>
                                          </p:stCondLst>
                                        </p:cTn>
                                        <p:tgtEl>
                                          <p:spTgt spid="35"/>
                                        </p:tgtEl>
                                        <p:attrNameLst>
                                          <p:attrName>style.visibility</p:attrName>
                                        </p:attrNameLst>
                                      </p:cBhvr>
                                      <p:to>
                                        <p:strVal val="visible"/>
                                      </p:to>
                                    </p:set>
                                    <p:anim calcmode="lin" valueType="num">
                                      <p:cBhvr additive="base">
                                        <p:cTn id="29" dur="500" fill="hold"/>
                                        <p:tgtEl>
                                          <p:spTgt spid="35"/>
                                        </p:tgtEl>
                                        <p:attrNameLst>
                                          <p:attrName>ppt_x</p:attrName>
                                        </p:attrNameLst>
                                      </p:cBhvr>
                                      <p:tavLst>
                                        <p:tav tm="0">
                                          <p:val>
                                            <p:strVal val="0-#ppt_w/2"/>
                                          </p:val>
                                        </p:tav>
                                        <p:tav tm="100000">
                                          <p:val>
                                            <p:strVal val="#ppt_x"/>
                                          </p:val>
                                        </p:tav>
                                      </p:tavLst>
                                    </p:anim>
                                    <p:anim calcmode="lin" valueType="num">
                                      <p:cBhvr additive="base">
                                        <p:cTn id="30" dur="500" fill="hold"/>
                                        <p:tgtEl>
                                          <p:spTgt spid="35"/>
                                        </p:tgtEl>
                                        <p:attrNameLst>
                                          <p:attrName>ppt_y</p:attrName>
                                        </p:attrNameLst>
                                      </p:cBhvr>
                                      <p:tavLst>
                                        <p:tav tm="0">
                                          <p:val>
                                            <p:strVal val="#ppt_y"/>
                                          </p:val>
                                        </p:tav>
                                        <p:tav tm="100000">
                                          <p:val>
                                            <p:strVal val="#ppt_y"/>
                                          </p:val>
                                        </p:tav>
                                      </p:tavLst>
                                    </p:anim>
                                  </p:childTnLst>
                                </p:cTn>
                              </p:par>
                            </p:childTnLst>
                          </p:cTn>
                        </p:par>
                        <p:par>
                          <p:cTn id="31" fill="hold">
                            <p:stCondLst>
                              <p:cond delay="2500"/>
                            </p:stCondLst>
                            <p:childTnLst>
                              <p:par>
                                <p:cTn id="32" presetID="63" presetClass="path" presetSubtype="0" accel="50000" decel="50000" fill="hold" grpId="0" nodeType="afterEffect">
                                  <p:stCondLst>
                                    <p:cond delay="0"/>
                                  </p:stCondLst>
                                  <p:childTnLst>
                                    <p:animMotion origin="layout" path="M -2.5E-6 -2.96296E-6 L 0.1668 -0.00115 " pathEditMode="relative" rAng="0" ptsTypes="AA">
                                      <p:cBhvr>
                                        <p:cTn id="33" dur="500" fill="hold"/>
                                        <p:tgtEl>
                                          <p:spTgt spid="35"/>
                                        </p:tgtEl>
                                        <p:attrNameLst>
                                          <p:attrName>ppt_x</p:attrName>
                                          <p:attrName>ppt_y</p:attrName>
                                        </p:attrNameLst>
                                      </p:cBhvr>
                                      <p:rCtr x="8333" y="-69"/>
                                    </p:animMotion>
                                  </p:childTnLst>
                                </p:cTn>
                              </p:par>
                              <p:par>
                                <p:cTn id="34" presetID="10"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500"/>
                                        <p:tgtEl>
                                          <p:spTgt spid="46"/>
                                        </p:tgtEl>
                                      </p:cBhvr>
                                    </p:animEffect>
                                  </p:childTnLst>
                                </p:cTn>
                              </p:par>
                            </p:childTnLst>
                          </p:cTn>
                        </p:par>
                        <p:par>
                          <p:cTn id="37" fill="hold">
                            <p:stCondLst>
                              <p:cond delay="3000"/>
                            </p:stCondLst>
                            <p:childTnLst>
                              <p:par>
                                <p:cTn id="38" presetID="63" presetClass="path" presetSubtype="0" accel="50000" decel="50000" fill="hold" grpId="1" nodeType="afterEffect">
                                  <p:stCondLst>
                                    <p:cond delay="0"/>
                                  </p:stCondLst>
                                  <p:childTnLst>
                                    <p:animMotion origin="layout" path="M 0.16784 0.00162 L 0.67839 -0.14004 " pathEditMode="relative" rAng="0" ptsTypes="AA">
                                      <p:cBhvr>
                                        <p:cTn id="39" dur="500" fill="hold"/>
                                        <p:tgtEl>
                                          <p:spTgt spid="35"/>
                                        </p:tgtEl>
                                        <p:attrNameLst>
                                          <p:attrName>ppt_x</p:attrName>
                                          <p:attrName>ppt_y</p:attrName>
                                        </p:attrNameLst>
                                      </p:cBhvr>
                                      <p:rCtr x="25521" y="-7083"/>
                                    </p:animMotion>
                                  </p:childTnLst>
                                </p:cTn>
                              </p:par>
                            </p:childTnLst>
                          </p:cTn>
                        </p:par>
                        <p:par>
                          <p:cTn id="40" fill="hold">
                            <p:stCondLst>
                              <p:cond delay="3500"/>
                            </p:stCondLst>
                            <p:childTnLst>
                              <p:par>
                                <p:cTn id="41" presetID="1" presetClass="entr" presetSubtype="0" fill="hold" nodeType="after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par>
                          <p:cTn id="43" fill="hold">
                            <p:stCondLst>
                              <p:cond delay="3500"/>
                            </p:stCondLst>
                            <p:childTnLst>
                              <p:par>
                                <p:cTn id="44" presetID="10" presetClass="exit" presetSubtype="0" fill="hold" grpId="1" nodeType="afterEffect">
                                  <p:stCondLst>
                                    <p:cond delay="0"/>
                                  </p:stCondLst>
                                  <p:childTnLst>
                                    <p:animEffect transition="out" filter="fade">
                                      <p:cBhvr>
                                        <p:cTn id="45" dur="1000"/>
                                        <p:tgtEl>
                                          <p:spTgt spid="46"/>
                                        </p:tgtEl>
                                      </p:cBhvr>
                                    </p:animEffect>
                                    <p:set>
                                      <p:cBhvr>
                                        <p:cTn id="46" dur="1" fill="hold">
                                          <p:stCondLst>
                                            <p:cond delay="999"/>
                                          </p:stCondLst>
                                        </p:cTn>
                                        <p:tgtEl>
                                          <p:spTgt spid="46"/>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48"/>
                                        </p:tgtEl>
                                      </p:cBhvr>
                                    </p:animEffect>
                                    <p:set>
                                      <p:cBhvr>
                                        <p:cTn id="49" dur="1" fill="hold">
                                          <p:stCondLst>
                                            <p:cond delay="499"/>
                                          </p:stCondLst>
                                        </p:cTn>
                                        <p:tgtEl>
                                          <p:spTgt spid="48"/>
                                        </p:tgtEl>
                                        <p:attrNameLst>
                                          <p:attrName>style.visibility</p:attrName>
                                        </p:attrNameLst>
                                      </p:cBhvr>
                                      <p:to>
                                        <p:strVal val="hidden"/>
                                      </p:to>
                                    </p:set>
                                  </p:childTnLst>
                                </p:cTn>
                              </p:par>
                              <p:par>
                                <p:cTn id="50" presetID="10" presetClass="entr" presetSubtype="0" fill="hold" grpId="0" nodeType="with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childTnLst>
                          </p:cTn>
                        </p:par>
                        <p:par>
                          <p:cTn id="53" fill="hold">
                            <p:stCondLst>
                              <p:cond delay="4500"/>
                            </p:stCondLst>
                            <p:childTnLst>
                              <p:par>
                                <p:cTn id="54" presetID="10" presetClass="exit" presetSubtype="0" fill="hold" grpId="0" nodeType="afterEffect">
                                  <p:stCondLst>
                                    <p:cond delay="0"/>
                                  </p:stCondLst>
                                  <p:childTnLst>
                                    <p:animEffect transition="out" filter="fade">
                                      <p:cBhvr>
                                        <p:cTn id="55" dur="500"/>
                                        <p:tgtEl>
                                          <p:spTgt spid="28"/>
                                        </p:tgtEl>
                                      </p:cBhvr>
                                    </p:animEffect>
                                    <p:set>
                                      <p:cBhvr>
                                        <p:cTn id="56" dur="1" fill="hold">
                                          <p:stCondLst>
                                            <p:cond delay="499"/>
                                          </p:stCondLst>
                                        </p:cTn>
                                        <p:tgtEl>
                                          <p:spTgt spid="28"/>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27"/>
                                        </p:tgtEl>
                                      </p:cBhvr>
                                    </p:animEffect>
                                    <p:set>
                                      <p:cBhvr>
                                        <p:cTn id="59" dur="1" fill="hold">
                                          <p:stCondLst>
                                            <p:cond delay="499"/>
                                          </p:stCondLst>
                                        </p:cTn>
                                        <p:tgtEl>
                                          <p:spTgt spid="27"/>
                                        </p:tgtEl>
                                        <p:attrNameLst>
                                          <p:attrName>style.visibility</p:attrName>
                                        </p:attrNameLst>
                                      </p:cBhvr>
                                      <p:to>
                                        <p:strVal val="hidden"/>
                                      </p:to>
                                    </p:set>
                                  </p:childTnLst>
                                </p:cTn>
                              </p:par>
                              <p:par>
                                <p:cTn id="60" presetID="2" presetClass="entr" presetSubtype="4"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fill="hold"/>
                                        <p:tgtEl>
                                          <p:spTgt spid="43"/>
                                        </p:tgtEl>
                                        <p:attrNameLst>
                                          <p:attrName>ppt_x</p:attrName>
                                        </p:attrNameLst>
                                      </p:cBhvr>
                                      <p:tavLst>
                                        <p:tav tm="0">
                                          <p:val>
                                            <p:strVal val="#ppt_x"/>
                                          </p:val>
                                        </p:tav>
                                        <p:tav tm="100000">
                                          <p:val>
                                            <p:strVal val="#ppt_x"/>
                                          </p:val>
                                        </p:tav>
                                      </p:tavLst>
                                    </p:anim>
                                    <p:anim calcmode="lin" valueType="num">
                                      <p:cBhvr additive="base">
                                        <p:cTn id="63" dur="500" fill="hold"/>
                                        <p:tgtEl>
                                          <p:spTgt spid="43"/>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 calcmode="lin" valueType="num">
                                      <p:cBhvr additive="base">
                                        <p:cTn id="66" dur="500" fill="hold"/>
                                        <p:tgtEl>
                                          <p:spTgt spid="44"/>
                                        </p:tgtEl>
                                        <p:attrNameLst>
                                          <p:attrName>ppt_x</p:attrName>
                                        </p:attrNameLst>
                                      </p:cBhvr>
                                      <p:tavLst>
                                        <p:tav tm="0">
                                          <p:val>
                                            <p:strVal val="#ppt_x"/>
                                          </p:val>
                                        </p:tav>
                                        <p:tav tm="100000">
                                          <p:val>
                                            <p:strVal val="#ppt_x"/>
                                          </p:val>
                                        </p:tav>
                                      </p:tavLst>
                                    </p:anim>
                                    <p:anim calcmode="lin" valueType="num">
                                      <p:cBhvr additive="base">
                                        <p:cTn id="67" dur="500" fill="hold"/>
                                        <p:tgtEl>
                                          <p:spTgt spid="44"/>
                                        </p:tgtEl>
                                        <p:attrNameLst>
                                          <p:attrName>ppt_y</p:attrName>
                                        </p:attrNameLst>
                                      </p:cBhvr>
                                      <p:tavLst>
                                        <p:tav tm="0">
                                          <p:val>
                                            <p:strVal val="1+#ppt_h/2"/>
                                          </p:val>
                                        </p:tav>
                                        <p:tav tm="100000">
                                          <p:val>
                                            <p:strVal val="#ppt_y"/>
                                          </p:val>
                                        </p:tav>
                                      </p:tavLst>
                                    </p:anim>
                                  </p:childTnLst>
                                </p:cTn>
                              </p:par>
                            </p:childTnLst>
                          </p:cTn>
                        </p:par>
                        <p:par>
                          <p:cTn id="68" fill="hold">
                            <p:stCondLst>
                              <p:cond delay="5000"/>
                            </p:stCondLst>
                            <p:childTnLst>
                              <p:par>
                                <p:cTn id="69" presetID="42" presetClass="path" presetSubtype="0" accel="50000" decel="50000" fill="hold" nodeType="afterEffect">
                                  <p:stCondLst>
                                    <p:cond delay="0"/>
                                  </p:stCondLst>
                                  <p:childTnLst>
                                    <p:animMotion origin="layout" path="M -6.25E-7 1.11111E-6 L 0.26914 -0.21713 " pathEditMode="relative" rAng="0" ptsTypes="AA">
                                      <p:cBhvr>
                                        <p:cTn id="70" dur="1000" fill="hold"/>
                                        <p:tgtEl>
                                          <p:spTgt spid="71"/>
                                        </p:tgtEl>
                                        <p:attrNameLst>
                                          <p:attrName>ppt_x</p:attrName>
                                          <p:attrName>ppt_y</p:attrName>
                                        </p:attrNameLst>
                                      </p:cBhvr>
                                      <p:rCtr x="13451" y="-10856"/>
                                    </p:animMotion>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32" presetClass="emph" presetSubtype="0" fill="hold" grpId="0" nodeType="clickEffect">
                                  <p:stCondLst>
                                    <p:cond delay="0"/>
                                  </p:stCondLst>
                                  <p:childTnLst>
                                    <p:animRot by="120000">
                                      <p:cBhvr>
                                        <p:cTn id="78" dur="100" fill="hold">
                                          <p:stCondLst>
                                            <p:cond delay="0"/>
                                          </p:stCondLst>
                                        </p:cTn>
                                        <p:tgtEl>
                                          <p:spTgt spid="7"/>
                                        </p:tgtEl>
                                        <p:attrNameLst>
                                          <p:attrName>r</p:attrName>
                                        </p:attrNameLst>
                                      </p:cBhvr>
                                    </p:animRot>
                                    <p:animRot by="-240000">
                                      <p:cBhvr>
                                        <p:cTn id="79" dur="200" fill="hold">
                                          <p:stCondLst>
                                            <p:cond delay="200"/>
                                          </p:stCondLst>
                                        </p:cTn>
                                        <p:tgtEl>
                                          <p:spTgt spid="7"/>
                                        </p:tgtEl>
                                        <p:attrNameLst>
                                          <p:attrName>r</p:attrName>
                                        </p:attrNameLst>
                                      </p:cBhvr>
                                    </p:animRot>
                                    <p:animRot by="240000">
                                      <p:cBhvr>
                                        <p:cTn id="80" dur="200" fill="hold">
                                          <p:stCondLst>
                                            <p:cond delay="400"/>
                                          </p:stCondLst>
                                        </p:cTn>
                                        <p:tgtEl>
                                          <p:spTgt spid="7"/>
                                        </p:tgtEl>
                                        <p:attrNameLst>
                                          <p:attrName>r</p:attrName>
                                        </p:attrNameLst>
                                      </p:cBhvr>
                                    </p:animRot>
                                    <p:animRot by="-240000">
                                      <p:cBhvr>
                                        <p:cTn id="81" dur="200" fill="hold">
                                          <p:stCondLst>
                                            <p:cond delay="600"/>
                                          </p:stCondLst>
                                        </p:cTn>
                                        <p:tgtEl>
                                          <p:spTgt spid="7"/>
                                        </p:tgtEl>
                                        <p:attrNameLst>
                                          <p:attrName>r</p:attrName>
                                        </p:attrNameLst>
                                      </p:cBhvr>
                                    </p:animRot>
                                    <p:animRot by="120000">
                                      <p:cBhvr>
                                        <p:cTn id="82" dur="200" fill="hold">
                                          <p:stCondLst>
                                            <p:cond delay="800"/>
                                          </p:stCondLst>
                                        </p:cTn>
                                        <p:tgtEl>
                                          <p:spTgt spid="7"/>
                                        </p:tgtEl>
                                        <p:attrNameLst>
                                          <p:attrName>r</p:attrName>
                                        </p:attrNameLst>
                                      </p:cBhvr>
                                    </p:animRot>
                                  </p:childTnLst>
                                </p:cTn>
                              </p:par>
                              <p:par>
                                <p:cTn id="83" presetID="10" presetClass="exit" presetSubtype="0" fill="hold" nodeType="withEffect">
                                  <p:stCondLst>
                                    <p:cond delay="0"/>
                                  </p:stCondLst>
                                  <p:childTnLst>
                                    <p:animEffect transition="out" filter="fade">
                                      <p:cBhvr>
                                        <p:cTn id="84" dur="500"/>
                                        <p:tgtEl>
                                          <p:spTgt spid="36"/>
                                        </p:tgtEl>
                                      </p:cBhvr>
                                    </p:animEffect>
                                    <p:set>
                                      <p:cBhvr>
                                        <p:cTn id="85" dur="1" fill="hold">
                                          <p:stCondLst>
                                            <p:cond delay="499"/>
                                          </p:stCondLst>
                                        </p:cTn>
                                        <p:tgtEl>
                                          <p:spTgt spid="36"/>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fade">
                                      <p:cBhvr>
                                        <p:cTn id="90" dur="500"/>
                                        <p:tgtEl>
                                          <p:spTgt spid="17"/>
                                        </p:tgtEl>
                                      </p:cBhvr>
                                    </p:animEffect>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nodeType="clickEffect">
                                  <p:stCondLst>
                                    <p:cond delay="0"/>
                                  </p:stCondLst>
                                  <p:childTnLst>
                                    <p:animMotion origin="layout" path="M -6.25E-7 1.11111E-6 L 0.2668 -0.21389 " pathEditMode="relative" rAng="0" ptsTypes="AA">
                                      <p:cBhvr>
                                        <p:cTn id="94" dur="1000" spd="-100000" fill="hold"/>
                                        <p:tgtEl>
                                          <p:spTgt spid="71"/>
                                        </p:tgtEl>
                                        <p:attrNameLst>
                                          <p:attrName>ppt_x</p:attrName>
                                          <p:attrName>ppt_y</p:attrName>
                                        </p:attrNameLst>
                                      </p:cBhvr>
                                      <p:rCtr x="13333" y="-10694"/>
                                    </p:animMotion>
                                  </p:childTnLst>
                                </p:cTn>
                              </p:par>
                            </p:childTnLst>
                          </p:cTn>
                        </p:par>
                        <p:par>
                          <p:cTn id="95" fill="hold">
                            <p:stCondLst>
                              <p:cond delay="1000"/>
                            </p:stCondLst>
                            <p:childTnLst>
                              <p:par>
                                <p:cTn id="96" presetID="2" presetClass="exit" presetSubtype="2" fill="hold" grpId="3" nodeType="afterEffect">
                                  <p:stCondLst>
                                    <p:cond delay="0"/>
                                  </p:stCondLst>
                                  <p:childTnLst>
                                    <p:anim calcmode="lin" valueType="num">
                                      <p:cBhvr additive="base">
                                        <p:cTn id="97" dur="500"/>
                                        <p:tgtEl>
                                          <p:spTgt spid="35"/>
                                        </p:tgtEl>
                                        <p:attrNameLst>
                                          <p:attrName>ppt_x</p:attrName>
                                        </p:attrNameLst>
                                      </p:cBhvr>
                                      <p:tavLst>
                                        <p:tav tm="0">
                                          <p:val>
                                            <p:strVal val="ppt_x"/>
                                          </p:val>
                                        </p:tav>
                                        <p:tav tm="100000">
                                          <p:val>
                                            <p:strVal val="1+ppt_w/2"/>
                                          </p:val>
                                        </p:tav>
                                      </p:tavLst>
                                    </p:anim>
                                    <p:anim calcmode="lin" valueType="num">
                                      <p:cBhvr additive="base">
                                        <p:cTn id="98" dur="500"/>
                                        <p:tgtEl>
                                          <p:spTgt spid="35"/>
                                        </p:tgtEl>
                                        <p:attrNameLst>
                                          <p:attrName>ppt_y</p:attrName>
                                        </p:attrNameLst>
                                      </p:cBhvr>
                                      <p:tavLst>
                                        <p:tav tm="0">
                                          <p:val>
                                            <p:strVal val="ppt_y"/>
                                          </p:val>
                                        </p:tav>
                                        <p:tav tm="100000">
                                          <p:val>
                                            <p:strVal val="ppt_y"/>
                                          </p:val>
                                        </p:tav>
                                      </p:tavLst>
                                    </p:anim>
                                    <p:set>
                                      <p:cBhvr>
                                        <p:cTn id="99" dur="1" fill="hold">
                                          <p:stCondLst>
                                            <p:cond delay="499"/>
                                          </p:stCondLst>
                                        </p:cTn>
                                        <p:tgtEl>
                                          <p:spTgt spid="35"/>
                                        </p:tgtEl>
                                        <p:attrNameLst>
                                          <p:attrName>style.visibility</p:attrName>
                                        </p:attrNameLst>
                                      </p:cBhvr>
                                      <p:to>
                                        <p:strVal val="hidden"/>
                                      </p:to>
                                    </p:set>
                                  </p:childTnLst>
                                </p:cTn>
                              </p:par>
                              <p:par>
                                <p:cTn id="100" presetID="2" presetClass="exit" presetSubtype="2" fill="hold" nodeType="withEffect">
                                  <p:stCondLst>
                                    <p:cond delay="0"/>
                                  </p:stCondLst>
                                  <p:childTnLst>
                                    <p:anim calcmode="lin" valueType="num">
                                      <p:cBhvr additive="base">
                                        <p:cTn id="101" dur="500"/>
                                        <p:tgtEl>
                                          <p:spTgt spid="26"/>
                                        </p:tgtEl>
                                        <p:attrNameLst>
                                          <p:attrName>ppt_x</p:attrName>
                                        </p:attrNameLst>
                                      </p:cBhvr>
                                      <p:tavLst>
                                        <p:tav tm="0">
                                          <p:val>
                                            <p:strVal val="ppt_x"/>
                                          </p:val>
                                        </p:tav>
                                        <p:tav tm="100000">
                                          <p:val>
                                            <p:strVal val="1+ppt_w/2"/>
                                          </p:val>
                                        </p:tav>
                                      </p:tavLst>
                                    </p:anim>
                                    <p:anim calcmode="lin" valueType="num">
                                      <p:cBhvr additive="base">
                                        <p:cTn id="102" dur="500"/>
                                        <p:tgtEl>
                                          <p:spTgt spid="26"/>
                                        </p:tgtEl>
                                        <p:attrNameLst>
                                          <p:attrName>ppt_y</p:attrName>
                                        </p:attrNameLst>
                                      </p:cBhvr>
                                      <p:tavLst>
                                        <p:tav tm="0">
                                          <p:val>
                                            <p:strVal val="ppt_y"/>
                                          </p:val>
                                        </p:tav>
                                        <p:tav tm="100000">
                                          <p:val>
                                            <p:strVal val="ppt_y"/>
                                          </p:val>
                                        </p:tav>
                                      </p:tavLst>
                                    </p:anim>
                                    <p:set>
                                      <p:cBhvr>
                                        <p:cTn id="103" dur="1" fill="hold">
                                          <p:stCondLst>
                                            <p:cond delay="499"/>
                                          </p:stCondLst>
                                        </p:cTn>
                                        <p:tgtEl>
                                          <p:spTgt spid="26"/>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grpId="2" nodeType="clickEffect">
                                  <p:stCondLst>
                                    <p:cond delay="0"/>
                                  </p:stCondLst>
                                  <p:childTnLst>
                                    <p:animMotion origin="layout" path="M 0.17304 0.00509 L 0.67838 0.0125 " pathEditMode="relative" rAng="0" ptsTypes="AA">
                                      <p:cBhvr>
                                        <p:cTn id="107" dur="1000" fill="hold"/>
                                        <p:tgtEl>
                                          <p:spTgt spid="34"/>
                                        </p:tgtEl>
                                        <p:attrNameLst>
                                          <p:attrName>ppt_x</p:attrName>
                                          <p:attrName>ppt_y</p:attrName>
                                        </p:attrNameLst>
                                      </p:cBhvr>
                                      <p:rCtr x="25273" y="324"/>
                                    </p:animMotion>
                                  </p:childTnLst>
                                </p:cTn>
                              </p:par>
                            </p:childTnLst>
                          </p:cTn>
                        </p:par>
                        <p:par>
                          <p:cTn id="108" fill="hold">
                            <p:stCondLst>
                              <p:cond delay="1000"/>
                            </p:stCondLst>
                            <p:childTnLst>
                              <p:par>
                                <p:cTn id="109" presetID="10" presetClass="exit" presetSubtype="0" fill="hold" grpId="1" nodeType="afterEffect">
                                  <p:stCondLst>
                                    <p:cond delay="0"/>
                                  </p:stCondLst>
                                  <p:childTnLst>
                                    <p:animEffect transition="out" filter="fade">
                                      <p:cBhvr>
                                        <p:cTn id="110" dur="500"/>
                                        <p:tgtEl>
                                          <p:spTgt spid="45"/>
                                        </p:tgtEl>
                                      </p:cBhvr>
                                    </p:animEffect>
                                    <p:set>
                                      <p:cBhvr>
                                        <p:cTn id="111" dur="1" fill="hold">
                                          <p:stCondLst>
                                            <p:cond delay="499"/>
                                          </p:stCondLst>
                                        </p:cTn>
                                        <p:tgtEl>
                                          <p:spTgt spid="45"/>
                                        </p:tgtEl>
                                        <p:attrNameLst>
                                          <p:attrName>style.visibility</p:attrName>
                                        </p:attrNameLst>
                                      </p:cBhvr>
                                      <p:to>
                                        <p:strVal val="hidden"/>
                                      </p:to>
                                    </p:set>
                                  </p:childTnLst>
                                </p:cTn>
                              </p:par>
                            </p:childTnLst>
                          </p:cTn>
                        </p:par>
                        <p:par>
                          <p:cTn id="112" fill="hold">
                            <p:stCondLst>
                              <p:cond delay="1500"/>
                            </p:stCondLst>
                            <p:childTnLst>
                              <p:par>
                                <p:cTn id="113" presetID="42" presetClass="path" presetSubtype="0" accel="50000" decel="50000" fill="hold" grpId="2" nodeType="afterEffect">
                                  <p:stCondLst>
                                    <p:cond delay="0"/>
                                  </p:stCondLst>
                                  <p:childTnLst>
                                    <p:animMotion origin="layout" path="M 0.18059 0.00625 L 0.67838 0.00949 " pathEditMode="relative" rAng="0" ptsTypes="AA">
                                      <p:cBhvr>
                                        <p:cTn id="114" dur="1000" fill="hold"/>
                                        <p:tgtEl>
                                          <p:spTgt spid="70"/>
                                        </p:tgtEl>
                                        <p:attrNameLst>
                                          <p:attrName>ppt_x</p:attrName>
                                          <p:attrName>ppt_y</p:attrName>
                                        </p:attrNameLst>
                                      </p:cBhvr>
                                      <p:rCtr x="24883" y="162"/>
                                    </p:animMotion>
                                  </p:childTnLst>
                                </p:cTn>
                              </p:par>
                            </p:childTnLst>
                          </p:cTn>
                        </p:par>
                        <p:par>
                          <p:cTn id="115" fill="hold">
                            <p:stCondLst>
                              <p:cond delay="2500"/>
                            </p:stCondLst>
                            <p:childTnLst>
                              <p:par>
                                <p:cTn id="116" presetID="10" presetClass="exit" presetSubtype="0" fill="hold" grpId="1" nodeType="afterEffect">
                                  <p:stCondLst>
                                    <p:cond delay="0"/>
                                  </p:stCondLst>
                                  <p:childTnLst>
                                    <p:animEffect transition="out" filter="fade">
                                      <p:cBhvr>
                                        <p:cTn id="117" dur="500"/>
                                        <p:tgtEl>
                                          <p:spTgt spid="22"/>
                                        </p:tgtEl>
                                      </p:cBhvr>
                                    </p:animEffect>
                                    <p:set>
                                      <p:cBhvr>
                                        <p:cTn id="118" dur="1" fill="hold">
                                          <p:stCondLst>
                                            <p:cond delay="499"/>
                                          </p:stCondLst>
                                        </p:cTn>
                                        <p:tgtEl>
                                          <p:spTgt spid="22"/>
                                        </p:tgtEl>
                                        <p:attrNameLst>
                                          <p:attrName>style.visibility</p:attrName>
                                        </p:attrNameLst>
                                      </p:cBhvr>
                                      <p:to>
                                        <p:strVal val="hidden"/>
                                      </p:to>
                                    </p:set>
                                  </p:childTnLst>
                                </p:cTn>
                              </p:par>
                            </p:childTnLst>
                          </p:cTn>
                        </p:par>
                        <p:par>
                          <p:cTn id="119" fill="hold">
                            <p:stCondLst>
                              <p:cond delay="3000"/>
                            </p:stCondLst>
                            <p:childTnLst>
                              <p:par>
                                <p:cTn id="120" presetID="1" presetClass="entr" presetSubtype="0" fill="hold" nodeType="afterEffect">
                                  <p:stCondLst>
                                    <p:cond delay="0"/>
                                  </p:stCondLst>
                                  <p:childTnLst>
                                    <p:set>
                                      <p:cBhvr>
                                        <p:cTn id="121" dur="1" fill="hold">
                                          <p:stCondLst>
                                            <p:cond delay="0"/>
                                          </p:stCondLst>
                                        </p:cTn>
                                        <p:tgtEl>
                                          <p:spTgt spid="75"/>
                                        </p:tgtEl>
                                        <p:attrNameLst>
                                          <p:attrName>style.visibility</p:attrName>
                                        </p:attrNameLst>
                                      </p:cBhvr>
                                      <p:to>
                                        <p:strVal val="visible"/>
                                      </p:to>
                                    </p:set>
                                  </p:childTnLst>
                                </p:cTn>
                              </p:par>
                            </p:childTnLst>
                          </p:cTn>
                        </p:par>
                        <p:par>
                          <p:cTn id="122" fill="hold">
                            <p:stCondLst>
                              <p:cond delay="3000"/>
                            </p:stCondLst>
                            <p:childTnLst>
                              <p:par>
                                <p:cTn id="123" presetID="10" presetClass="entr" presetSubtype="0" fill="hold" grpId="0" nodeType="afterEffect">
                                  <p:stCondLst>
                                    <p:cond delay="0"/>
                                  </p:stCondLst>
                                  <p:childTnLst>
                                    <p:set>
                                      <p:cBhvr>
                                        <p:cTn id="124" dur="1" fill="hold">
                                          <p:stCondLst>
                                            <p:cond delay="0"/>
                                          </p:stCondLst>
                                        </p:cTn>
                                        <p:tgtEl>
                                          <p:spTgt spid="37"/>
                                        </p:tgtEl>
                                        <p:attrNameLst>
                                          <p:attrName>style.visibility</p:attrName>
                                        </p:attrNameLst>
                                      </p:cBhvr>
                                      <p:to>
                                        <p:strVal val="visible"/>
                                      </p:to>
                                    </p:set>
                                    <p:animEffect transition="in" filter="fade">
                                      <p:cBhvr>
                                        <p:cTn id="125" dur="500"/>
                                        <p:tgtEl>
                                          <p:spTgt spid="37"/>
                                        </p:tgtEl>
                                      </p:cBhvr>
                                    </p:animEffect>
                                  </p:childTnLst>
                                </p:cTn>
                              </p:par>
                            </p:childTnLst>
                          </p:cTn>
                        </p:par>
                        <p:par>
                          <p:cTn id="126" fill="hold">
                            <p:stCondLst>
                              <p:cond delay="3500"/>
                            </p:stCondLst>
                            <p:childTnLst>
                              <p:par>
                                <p:cTn id="127" presetID="2" presetClass="entr" presetSubtype="4" fill="hold" nodeType="afterEffect">
                                  <p:stCondLst>
                                    <p:cond delay="0"/>
                                  </p:stCondLst>
                                  <p:childTnLst>
                                    <p:set>
                                      <p:cBhvr>
                                        <p:cTn id="128" dur="1" fill="hold">
                                          <p:stCondLst>
                                            <p:cond delay="0"/>
                                          </p:stCondLst>
                                        </p:cTn>
                                        <p:tgtEl>
                                          <p:spTgt spid="80"/>
                                        </p:tgtEl>
                                        <p:attrNameLst>
                                          <p:attrName>style.visibility</p:attrName>
                                        </p:attrNameLst>
                                      </p:cBhvr>
                                      <p:to>
                                        <p:strVal val="visible"/>
                                      </p:to>
                                    </p:set>
                                    <p:anim calcmode="lin" valueType="num">
                                      <p:cBhvr additive="base">
                                        <p:cTn id="129" dur="500" fill="hold"/>
                                        <p:tgtEl>
                                          <p:spTgt spid="80"/>
                                        </p:tgtEl>
                                        <p:attrNameLst>
                                          <p:attrName>ppt_x</p:attrName>
                                        </p:attrNameLst>
                                      </p:cBhvr>
                                      <p:tavLst>
                                        <p:tav tm="0">
                                          <p:val>
                                            <p:strVal val="#ppt_x"/>
                                          </p:val>
                                        </p:tav>
                                        <p:tav tm="100000">
                                          <p:val>
                                            <p:strVal val="#ppt_x"/>
                                          </p:val>
                                        </p:tav>
                                      </p:tavLst>
                                    </p:anim>
                                    <p:anim calcmode="lin" valueType="num">
                                      <p:cBhvr additive="base">
                                        <p:cTn id="130" dur="500" fill="hold"/>
                                        <p:tgtEl>
                                          <p:spTgt spid="80"/>
                                        </p:tgtEl>
                                        <p:attrNameLst>
                                          <p:attrName>ppt_y</p:attrName>
                                        </p:attrNameLst>
                                      </p:cBhvr>
                                      <p:tavLst>
                                        <p:tav tm="0">
                                          <p:val>
                                            <p:strVal val="1+#ppt_h/2"/>
                                          </p:val>
                                        </p:tav>
                                        <p:tav tm="100000">
                                          <p:val>
                                            <p:strVal val="#ppt_y"/>
                                          </p:val>
                                        </p:tav>
                                      </p:tavLst>
                                    </p:anim>
                                  </p:childTnLst>
                                </p:cTn>
                              </p:par>
                              <p:par>
                                <p:cTn id="131" presetID="10" presetClass="exit" presetSubtype="0" fill="hold" grpId="0" nodeType="withEffect">
                                  <p:stCondLst>
                                    <p:cond delay="0"/>
                                  </p:stCondLst>
                                  <p:childTnLst>
                                    <p:animEffect transition="out" filter="fade">
                                      <p:cBhvr>
                                        <p:cTn id="132" dur="500"/>
                                        <p:tgtEl>
                                          <p:spTgt spid="11"/>
                                        </p:tgtEl>
                                      </p:cBhvr>
                                    </p:animEffect>
                                    <p:set>
                                      <p:cBhvr>
                                        <p:cTn id="133" dur="1" fill="hold">
                                          <p:stCondLst>
                                            <p:cond delay="499"/>
                                          </p:stCondLst>
                                        </p:cTn>
                                        <p:tgtEl>
                                          <p:spTgt spid="11"/>
                                        </p:tgtEl>
                                        <p:attrNameLst>
                                          <p:attrName>style.visibility</p:attrName>
                                        </p:attrNameLst>
                                      </p:cBhvr>
                                      <p:to>
                                        <p:strVal val="hidden"/>
                                      </p:to>
                                    </p:set>
                                  </p:childTnLst>
                                </p:cTn>
                              </p:par>
                              <p:par>
                                <p:cTn id="134" presetID="2" presetClass="entr" presetSubtype="4" fill="hold" nodeType="withEffect">
                                  <p:stCondLst>
                                    <p:cond delay="0"/>
                                  </p:stCondLst>
                                  <p:childTnLst>
                                    <p:set>
                                      <p:cBhvr>
                                        <p:cTn id="135" dur="1" fill="hold">
                                          <p:stCondLst>
                                            <p:cond delay="0"/>
                                          </p:stCondLst>
                                        </p:cTn>
                                        <p:tgtEl>
                                          <p:spTgt spid="83"/>
                                        </p:tgtEl>
                                        <p:attrNameLst>
                                          <p:attrName>style.visibility</p:attrName>
                                        </p:attrNameLst>
                                      </p:cBhvr>
                                      <p:to>
                                        <p:strVal val="visible"/>
                                      </p:to>
                                    </p:set>
                                    <p:anim calcmode="lin" valueType="num">
                                      <p:cBhvr additive="base">
                                        <p:cTn id="136" dur="500" fill="hold"/>
                                        <p:tgtEl>
                                          <p:spTgt spid="83"/>
                                        </p:tgtEl>
                                        <p:attrNameLst>
                                          <p:attrName>ppt_x</p:attrName>
                                        </p:attrNameLst>
                                      </p:cBhvr>
                                      <p:tavLst>
                                        <p:tav tm="0">
                                          <p:val>
                                            <p:strVal val="#ppt_x"/>
                                          </p:val>
                                        </p:tav>
                                        <p:tav tm="100000">
                                          <p:val>
                                            <p:strVal val="#ppt_x"/>
                                          </p:val>
                                        </p:tav>
                                      </p:tavLst>
                                    </p:anim>
                                    <p:anim calcmode="lin" valueType="num">
                                      <p:cBhvr additive="base">
                                        <p:cTn id="137" dur="500" fill="hold"/>
                                        <p:tgtEl>
                                          <p:spTgt spid="83"/>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0"/>
                                  </p:stCondLst>
                                  <p:childTnLst>
                                    <p:set>
                                      <p:cBhvr>
                                        <p:cTn id="139" dur="1" fill="hold">
                                          <p:stCondLst>
                                            <p:cond delay="0"/>
                                          </p:stCondLst>
                                        </p:cTn>
                                        <p:tgtEl>
                                          <p:spTgt spid="82"/>
                                        </p:tgtEl>
                                        <p:attrNameLst>
                                          <p:attrName>style.visibility</p:attrName>
                                        </p:attrNameLst>
                                      </p:cBhvr>
                                      <p:to>
                                        <p:strVal val="visible"/>
                                      </p:to>
                                    </p:set>
                                    <p:anim calcmode="lin" valueType="num">
                                      <p:cBhvr additive="base">
                                        <p:cTn id="140" dur="500" fill="hold"/>
                                        <p:tgtEl>
                                          <p:spTgt spid="82"/>
                                        </p:tgtEl>
                                        <p:attrNameLst>
                                          <p:attrName>ppt_x</p:attrName>
                                        </p:attrNameLst>
                                      </p:cBhvr>
                                      <p:tavLst>
                                        <p:tav tm="0">
                                          <p:val>
                                            <p:strVal val="#ppt_x"/>
                                          </p:val>
                                        </p:tav>
                                        <p:tav tm="100000">
                                          <p:val>
                                            <p:strVal val="#ppt_x"/>
                                          </p:val>
                                        </p:tav>
                                      </p:tavLst>
                                    </p:anim>
                                    <p:anim calcmode="lin" valueType="num">
                                      <p:cBhvr additive="base">
                                        <p:cTn id="141" dur="500" fill="hold"/>
                                        <p:tgtEl>
                                          <p:spTgt spid="82"/>
                                        </p:tgtEl>
                                        <p:attrNameLst>
                                          <p:attrName>ppt_y</p:attrName>
                                        </p:attrNameLst>
                                      </p:cBhvr>
                                      <p:tavLst>
                                        <p:tav tm="0">
                                          <p:val>
                                            <p:strVal val="1+#ppt_h/2"/>
                                          </p:val>
                                        </p:tav>
                                        <p:tav tm="100000">
                                          <p:val>
                                            <p:strVal val="#ppt_y"/>
                                          </p:val>
                                        </p:tav>
                                      </p:tavLst>
                                    </p:anim>
                                  </p:childTnLst>
                                </p:cTn>
                              </p:par>
                              <p:par>
                                <p:cTn id="142" presetID="10" presetClass="exit" presetSubtype="0" fill="hold" grpId="0" nodeType="withEffect">
                                  <p:stCondLst>
                                    <p:cond delay="0"/>
                                  </p:stCondLst>
                                  <p:childTnLst>
                                    <p:animEffect transition="out" filter="fade">
                                      <p:cBhvr>
                                        <p:cTn id="143" dur="500"/>
                                        <p:tgtEl>
                                          <p:spTgt spid="56"/>
                                        </p:tgtEl>
                                      </p:cBhvr>
                                    </p:animEffect>
                                    <p:set>
                                      <p:cBhvr>
                                        <p:cTn id="144" dur="1" fill="hold">
                                          <p:stCondLst>
                                            <p:cond delay="499"/>
                                          </p:stCondLst>
                                        </p:cTn>
                                        <p:tgtEl>
                                          <p:spTgt spid="56"/>
                                        </p:tgtEl>
                                        <p:attrNameLst>
                                          <p:attrName>style.visibility</p:attrName>
                                        </p:attrNameLst>
                                      </p:cBhvr>
                                      <p:to>
                                        <p:strVal val="hidden"/>
                                      </p:to>
                                    </p:set>
                                  </p:childTnLst>
                                </p:cTn>
                              </p:par>
                              <p:par>
                                <p:cTn id="145" presetID="10" presetClass="exit" presetSubtype="0" fill="hold" nodeType="withEffect">
                                  <p:stCondLst>
                                    <p:cond delay="0"/>
                                  </p:stCondLst>
                                  <p:childTnLst>
                                    <p:animEffect transition="out" filter="fade">
                                      <p:cBhvr>
                                        <p:cTn id="146" dur="500"/>
                                        <p:tgtEl>
                                          <p:spTgt spid="55"/>
                                        </p:tgtEl>
                                      </p:cBhvr>
                                    </p:animEffect>
                                    <p:set>
                                      <p:cBhvr>
                                        <p:cTn id="147" dur="1" fill="hold">
                                          <p:stCondLst>
                                            <p:cond delay="499"/>
                                          </p:stCondLst>
                                        </p:cTn>
                                        <p:tgtEl>
                                          <p:spTgt spid="55"/>
                                        </p:tgtEl>
                                        <p:attrNameLst>
                                          <p:attrName>style.visibility</p:attrName>
                                        </p:attrNameLst>
                                      </p:cBhvr>
                                      <p:to>
                                        <p:strVal val="hidden"/>
                                      </p:to>
                                    </p:set>
                                  </p:childTnLst>
                                </p:cTn>
                              </p:par>
                              <p:par>
                                <p:cTn id="148" presetID="2" presetClass="entr" presetSubtype="4" fill="hold" grpId="0" nodeType="withEffect">
                                  <p:stCondLst>
                                    <p:cond delay="0"/>
                                  </p:stCondLst>
                                  <p:childTnLst>
                                    <p:set>
                                      <p:cBhvr>
                                        <p:cTn id="149" dur="1" fill="hold">
                                          <p:stCondLst>
                                            <p:cond delay="0"/>
                                          </p:stCondLst>
                                        </p:cTn>
                                        <p:tgtEl>
                                          <p:spTgt spid="81"/>
                                        </p:tgtEl>
                                        <p:attrNameLst>
                                          <p:attrName>style.visibility</p:attrName>
                                        </p:attrNameLst>
                                      </p:cBhvr>
                                      <p:to>
                                        <p:strVal val="visible"/>
                                      </p:to>
                                    </p:set>
                                    <p:anim calcmode="lin" valueType="num">
                                      <p:cBhvr additive="base">
                                        <p:cTn id="150" dur="500" fill="hold"/>
                                        <p:tgtEl>
                                          <p:spTgt spid="81"/>
                                        </p:tgtEl>
                                        <p:attrNameLst>
                                          <p:attrName>ppt_x</p:attrName>
                                        </p:attrNameLst>
                                      </p:cBhvr>
                                      <p:tavLst>
                                        <p:tav tm="0">
                                          <p:val>
                                            <p:strVal val="#ppt_x"/>
                                          </p:val>
                                        </p:tav>
                                        <p:tav tm="100000">
                                          <p:val>
                                            <p:strVal val="#ppt_x"/>
                                          </p:val>
                                        </p:tav>
                                      </p:tavLst>
                                    </p:anim>
                                    <p:anim calcmode="lin" valueType="num">
                                      <p:cBhvr additive="base">
                                        <p:cTn id="151" dur="500" fill="hold"/>
                                        <p:tgtEl>
                                          <p:spTgt spid="81"/>
                                        </p:tgtEl>
                                        <p:attrNameLst>
                                          <p:attrName>ppt_y</p:attrName>
                                        </p:attrNameLst>
                                      </p:cBhvr>
                                      <p:tavLst>
                                        <p:tav tm="0">
                                          <p:val>
                                            <p:strVal val="1+#ppt_h/2"/>
                                          </p:val>
                                        </p:tav>
                                        <p:tav tm="100000">
                                          <p:val>
                                            <p:strVal val="#ppt_y"/>
                                          </p:val>
                                        </p:tav>
                                      </p:tavLst>
                                    </p:anim>
                                  </p:childTnLst>
                                </p:cTn>
                              </p:par>
                              <p:par>
                                <p:cTn id="152" presetID="10" presetClass="exit" presetSubtype="0" fill="hold" nodeType="withEffect">
                                  <p:stCondLst>
                                    <p:cond delay="0"/>
                                  </p:stCondLst>
                                  <p:childTnLst>
                                    <p:animEffect transition="out" filter="fade">
                                      <p:cBhvr>
                                        <p:cTn id="153" dur="500"/>
                                        <p:tgtEl>
                                          <p:spTgt spid="8"/>
                                        </p:tgtEl>
                                      </p:cBhvr>
                                    </p:animEffect>
                                    <p:set>
                                      <p:cBhvr>
                                        <p:cTn id="154" dur="1" fill="hold">
                                          <p:stCondLst>
                                            <p:cond delay="499"/>
                                          </p:stCondLst>
                                        </p:cTn>
                                        <p:tgtEl>
                                          <p:spTgt spid="8"/>
                                        </p:tgtEl>
                                        <p:attrNameLst>
                                          <p:attrName>style.visibility</p:attrName>
                                        </p:attrNameLst>
                                      </p:cBhvr>
                                      <p:to>
                                        <p:strVal val="hidden"/>
                                      </p:to>
                                    </p:set>
                                  </p:childTnLst>
                                </p:cTn>
                              </p:par>
                            </p:childTnLst>
                          </p:cTn>
                        </p:par>
                        <p:par>
                          <p:cTn id="155" fill="hold">
                            <p:stCondLst>
                              <p:cond delay="4000"/>
                            </p:stCondLst>
                            <p:childTnLst>
                              <p:par>
                                <p:cTn id="156" presetID="42" presetClass="path" presetSubtype="0" accel="50000" decel="50000" fill="hold" nodeType="afterEffect">
                                  <p:stCondLst>
                                    <p:cond delay="0"/>
                                  </p:stCondLst>
                                  <p:childTnLst>
                                    <p:animMotion origin="layout" path="M -6.25E-7 1.11111E-6 L 0.26419 0.13611 " pathEditMode="relative" rAng="0" ptsTypes="AA">
                                      <p:cBhvr>
                                        <p:cTn id="157" dur="1000" fill="hold"/>
                                        <p:tgtEl>
                                          <p:spTgt spid="71"/>
                                        </p:tgtEl>
                                        <p:attrNameLst>
                                          <p:attrName>ppt_x</p:attrName>
                                          <p:attrName>ppt_y</p:attrName>
                                        </p:attrNameLst>
                                      </p:cBhvr>
                                      <p:rCtr x="13203" y="6806"/>
                                    </p:animMotion>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grpId="0" nodeType="clickEffect">
                                  <p:stCondLst>
                                    <p:cond delay="0"/>
                                  </p:stCondLst>
                                  <p:childTnLst>
                                    <p:set>
                                      <p:cBhvr>
                                        <p:cTn id="161" dur="1" fill="hold">
                                          <p:stCondLst>
                                            <p:cond delay="0"/>
                                          </p:stCondLst>
                                        </p:cTn>
                                        <p:tgtEl>
                                          <p:spTgt spid="21"/>
                                        </p:tgtEl>
                                        <p:attrNameLst>
                                          <p:attrName>style.visibility</p:attrName>
                                        </p:attrNameLst>
                                      </p:cBhvr>
                                      <p:to>
                                        <p:strVal val="visible"/>
                                      </p:to>
                                    </p:set>
                                    <p:animEffect transition="in" filter="fade">
                                      <p:cBhvr>
                                        <p:cTn id="162" dur="500"/>
                                        <p:tgtEl>
                                          <p:spTgt spid="21"/>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29"/>
                                        </p:tgtEl>
                                        <p:attrNameLst>
                                          <p:attrName>style.visibility</p:attrName>
                                        </p:attrNameLst>
                                      </p:cBhvr>
                                      <p:to>
                                        <p:strVal val="visible"/>
                                      </p:to>
                                    </p:set>
                                    <p:animEffect transition="in" filter="fade">
                                      <p:cBhvr>
                                        <p:cTn id="165" dur="500"/>
                                        <p:tgtEl>
                                          <p:spTgt spid="29"/>
                                        </p:tgtEl>
                                      </p:cBhvr>
                                    </p:animEffect>
                                  </p:childTnLst>
                                </p:cTn>
                              </p:par>
                            </p:childTnLst>
                          </p:cTn>
                        </p:par>
                      </p:childTnLst>
                    </p:cTn>
                  </p:par>
                  <p:par>
                    <p:cTn id="166" fill="hold">
                      <p:stCondLst>
                        <p:cond delay="indefinite"/>
                      </p:stCondLst>
                      <p:childTnLst>
                        <p:par>
                          <p:cTn id="167" fill="hold">
                            <p:stCondLst>
                              <p:cond delay="0"/>
                            </p:stCondLst>
                            <p:childTnLst>
                              <p:par>
                                <p:cTn id="168" presetID="10" presetClass="exit" presetSubtype="0" fill="hold" grpId="1" nodeType="clickEffect">
                                  <p:stCondLst>
                                    <p:cond delay="0"/>
                                  </p:stCondLst>
                                  <p:childTnLst>
                                    <p:animEffect transition="out" filter="fade">
                                      <p:cBhvr>
                                        <p:cTn id="169" dur="500"/>
                                        <p:tgtEl>
                                          <p:spTgt spid="17"/>
                                        </p:tgtEl>
                                      </p:cBhvr>
                                    </p:animEffect>
                                    <p:set>
                                      <p:cBhvr>
                                        <p:cTn id="170" dur="1" fill="hold">
                                          <p:stCondLst>
                                            <p:cond delay="499"/>
                                          </p:stCondLst>
                                        </p:cTn>
                                        <p:tgtEl>
                                          <p:spTgt spid="17"/>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500"/>
                                        <p:tgtEl>
                                          <p:spTgt spid="21"/>
                                        </p:tgtEl>
                                      </p:cBhvr>
                                    </p:animEffect>
                                    <p:set>
                                      <p:cBhvr>
                                        <p:cTn id="173" dur="1" fill="hold">
                                          <p:stCondLst>
                                            <p:cond delay="499"/>
                                          </p:stCondLst>
                                        </p:cTn>
                                        <p:tgtEl>
                                          <p:spTgt spid="21"/>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500"/>
                                        <p:tgtEl>
                                          <p:spTgt spid="29"/>
                                        </p:tgtEl>
                                      </p:cBhvr>
                                    </p:animEffect>
                                    <p:set>
                                      <p:cBhvr>
                                        <p:cTn id="176" dur="1" fill="hold">
                                          <p:stCondLst>
                                            <p:cond delay="499"/>
                                          </p:stCondLst>
                                        </p:cTn>
                                        <p:tgtEl>
                                          <p:spTgt spid="29"/>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0" presetClass="entr" presetSubtype="0" fill="hold" grpId="0" nodeType="clickEffect">
                                  <p:stCondLst>
                                    <p:cond delay="0"/>
                                  </p:stCondLst>
                                  <p:childTnLst>
                                    <p:set>
                                      <p:cBhvr>
                                        <p:cTn id="180" dur="1" fill="hold">
                                          <p:stCondLst>
                                            <p:cond delay="0"/>
                                          </p:stCondLst>
                                        </p:cTn>
                                        <p:tgtEl>
                                          <p:spTgt spid="73"/>
                                        </p:tgtEl>
                                        <p:attrNameLst>
                                          <p:attrName>style.visibility</p:attrName>
                                        </p:attrNameLst>
                                      </p:cBhvr>
                                      <p:to>
                                        <p:strVal val="visible"/>
                                      </p:to>
                                    </p:set>
                                    <p:animEffect transition="in" filter="fade">
                                      <p:cBhvr>
                                        <p:cTn id="181" dur="500"/>
                                        <p:tgtEl>
                                          <p:spTgt spid="73"/>
                                        </p:tgtEl>
                                      </p:cBhvr>
                                    </p:animEffect>
                                  </p:childTnLst>
                                </p:cTn>
                              </p:par>
                            </p:childTnLst>
                          </p:cTn>
                        </p:par>
                      </p:childTnLst>
                    </p:cTn>
                  </p:par>
                  <p:par>
                    <p:cTn id="182" fill="hold">
                      <p:stCondLst>
                        <p:cond delay="indefinite"/>
                      </p:stCondLst>
                      <p:childTnLst>
                        <p:par>
                          <p:cTn id="183" fill="hold">
                            <p:stCondLst>
                              <p:cond delay="0"/>
                            </p:stCondLst>
                            <p:childTnLst>
                              <p:par>
                                <p:cTn id="184" presetID="42" presetClass="path" presetSubtype="0" accel="50000" decel="50000" fill="hold" nodeType="clickEffect">
                                  <p:stCondLst>
                                    <p:cond delay="0"/>
                                  </p:stCondLst>
                                  <p:childTnLst>
                                    <p:animMotion origin="layout" path="M -6.25E-7 1.11111E-6 L 0.25964 0.13333 " pathEditMode="relative" rAng="0" ptsTypes="AA">
                                      <p:cBhvr>
                                        <p:cTn id="185" dur="750" spd="-100000" fill="hold"/>
                                        <p:tgtEl>
                                          <p:spTgt spid="71"/>
                                        </p:tgtEl>
                                        <p:attrNameLst>
                                          <p:attrName>ppt_x</p:attrName>
                                          <p:attrName>ppt_y</p:attrName>
                                        </p:attrNameLst>
                                      </p:cBhvr>
                                      <p:rCtr x="12982" y="6667"/>
                                    </p:animMotion>
                                  </p:childTnLst>
                                </p:cTn>
                              </p:par>
                            </p:childTnLst>
                          </p:cTn>
                        </p:par>
                        <p:par>
                          <p:cTn id="186" fill="hold">
                            <p:stCondLst>
                              <p:cond delay="750"/>
                            </p:stCondLst>
                            <p:childTnLst>
                              <p:par>
                                <p:cTn id="187" presetID="2" presetClass="exit" presetSubtype="2" fill="hold" nodeType="afterEffect">
                                  <p:stCondLst>
                                    <p:cond delay="0"/>
                                  </p:stCondLst>
                                  <p:childTnLst>
                                    <p:anim calcmode="lin" valueType="num">
                                      <p:cBhvr additive="base">
                                        <p:cTn id="188" dur="500"/>
                                        <p:tgtEl>
                                          <p:spTgt spid="75"/>
                                        </p:tgtEl>
                                        <p:attrNameLst>
                                          <p:attrName>ppt_x</p:attrName>
                                        </p:attrNameLst>
                                      </p:cBhvr>
                                      <p:tavLst>
                                        <p:tav tm="0">
                                          <p:val>
                                            <p:strVal val="ppt_x"/>
                                          </p:val>
                                        </p:tav>
                                        <p:tav tm="100000">
                                          <p:val>
                                            <p:strVal val="1+ppt_w/2"/>
                                          </p:val>
                                        </p:tav>
                                      </p:tavLst>
                                    </p:anim>
                                    <p:anim calcmode="lin" valueType="num">
                                      <p:cBhvr additive="base">
                                        <p:cTn id="189" dur="500"/>
                                        <p:tgtEl>
                                          <p:spTgt spid="75"/>
                                        </p:tgtEl>
                                        <p:attrNameLst>
                                          <p:attrName>ppt_y</p:attrName>
                                        </p:attrNameLst>
                                      </p:cBhvr>
                                      <p:tavLst>
                                        <p:tav tm="0">
                                          <p:val>
                                            <p:strVal val="ppt_y"/>
                                          </p:val>
                                        </p:tav>
                                        <p:tav tm="100000">
                                          <p:val>
                                            <p:strVal val="ppt_y"/>
                                          </p:val>
                                        </p:tav>
                                      </p:tavLst>
                                    </p:anim>
                                    <p:set>
                                      <p:cBhvr>
                                        <p:cTn id="190" dur="1" fill="hold">
                                          <p:stCondLst>
                                            <p:cond delay="499"/>
                                          </p:stCondLst>
                                        </p:cTn>
                                        <p:tgtEl>
                                          <p:spTgt spid="75"/>
                                        </p:tgtEl>
                                        <p:attrNameLst>
                                          <p:attrName>style.visibility</p:attrName>
                                        </p:attrNameLst>
                                      </p:cBhvr>
                                      <p:to>
                                        <p:strVal val="hidden"/>
                                      </p:to>
                                    </p:set>
                                  </p:childTnLst>
                                </p:cTn>
                              </p:par>
                              <p:par>
                                <p:cTn id="191" presetID="2" presetClass="exit" presetSubtype="2" fill="hold" grpId="3" nodeType="withEffect">
                                  <p:stCondLst>
                                    <p:cond delay="0"/>
                                  </p:stCondLst>
                                  <p:childTnLst>
                                    <p:anim calcmode="lin" valueType="num">
                                      <p:cBhvr additive="base">
                                        <p:cTn id="192" dur="500"/>
                                        <p:tgtEl>
                                          <p:spTgt spid="34"/>
                                        </p:tgtEl>
                                        <p:attrNameLst>
                                          <p:attrName>ppt_x</p:attrName>
                                        </p:attrNameLst>
                                      </p:cBhvr>
                                      <p:tavLst>
                                        <p:tav tm="0">
                                          <p:val>
                                            <p:strVal val="ppt_x"/>
                                          </p:val>
                                        </p:tav>
                                        <p:tav tm="100000">
                                          <p:val>
                                            <p:strVal val="1+ppt_w/2"/>
                                          </p:val>
                                        </p:tav>
                                      </p:tavLst>
                                    </p:anim>
                                    <p:anim calcmode="lin" valueType="num">
                                      <p:cBhvr additive="base">
                                        <p:cTn id="193" dur="500"/>
                                        <p:tgtEl>
                                          <p:spTgt spid="34"/>
                                        </p:tgtEl>
                                        <p:attrNameLst>
                                          <p:attrName>ppt_y</p:attrName>
                                        </p:attrNameLst>
                                      </p:cBhvr>
                                      <p:tavLst>
                                        <p:tav tm="0">
                                          <p:val>
                                            <p:strVal val="ppt_y"/>
                                          </p:val>
                                        </p:tav>
                                        <p:tav tm="100000">
                                          <p:val>
                                            <p:strVal val="ppt_y"/>
                                          </p:val>
                                        </p:tav>
                                      </p:tavLst>
                                    </p:anim>
                                    <p:set>
                                      <p:cBhvr>
                                        <p:cTn id="194" dur="1" fill="hold">
                                          <p:stCondLst>
                                            <p:cond delay="499"/>
                                          </p:stCondLst>
                                        </p:cTn>
                                        <p:tgtEl>
                                          <p:spTgt spid="34"/>
                                        </p:tgtEl>
                                        <p:attrNameLst>
                                          <p:attrName>style.visibility</p:attrName>
                                        </p:attrNameLst>
                                      </p:cBhvr>
                                      <p:to>
                                        <p:strVal val="hidden"/>
                                      </p:to>
                                    </p:set>
                                  </p:childTnLst>
                                </p:cTn>
                              </p:par>
                              <p:par>
                                <p:cTn id="195" presetID="2" presetClass="exit" presetSubtype="2" fill="hold" grpId="3" nodeType="withEffect">
                                  <p:stCondLst>
                                    <p:cond delay="0"/>
                                  </p:stCondLst>
                                  <p:childTnLst>
                                    <p:anim calcmode="lin" valueType="num">
                                      <p:cBhvr additive="base">
                                        <p:cTn id="196" dur="500"/>
                                        <p:tgtEl>
                                          <p:spTgt spid="70"/>
                                        </p:tgtEl>
                                        <p:attrNameLst>
                                          <p:attrName>ppt_x</p:attrName>
                                        </p:attrNameLst>
                                      </p:cBhvr>
                                      <p:tavLst>
                                        <p:tav tm="0">
                                          <p:val>
                                            <p:strVal val="ppt_x"/>
                                          </p:val>
                                        </p:tav>
                                        <p:tav tm="100000">
                                          <p:val>
                                            <p:strVal val="1+ppt_w/2"/>
                                          </p:val>
                                        </p:tav>
                                      </p:tavLst>
                                    </p:anim>
                                    <p:anim calcmode="lin" valueType="num">
                                      <p:cBhvr additive="base">
                                        <p:cTn id="197" dur="500"/>
                                        <p:tgtEl>
                                          <p:spTgt spid="70"/>
                                        </p:tgtEl>
                                        <p:attrNameLst>
                                          <p:attrName>ppt_y</p:attrName>
                                        </p:attrNameLst>
                                      </p:cBhvr>
                                      <p:tavLst>
                                        <p:tav tm="0">
                                          <p:val>
                                            <p:strVal val="ppt_y"/>
                                          </p:val>
                                        </p:tav>
                                        <p:tav tm="100000">
                                          <p:val>
                                            <p:strVal val="ppt_y"/>
                                          </p:val>
                                        </p:tav>
                                      </p:tavLst>
                                    </p:anim>
                                    <p:set>
                                      <p:cBhvr>
                                        <p:cTn id="198" dur="1" fill="hold">
                                          <p:stCondLst>
                                            <p:cond delay="499"/>
                                          </p:stCondLst>
                                        </p:cTn>
                                        <p:tgtEl>
                                          <p:spTgt spid="7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48" grpId="0">
        <p:bldAsOne/>
      </p:bldGraphic>
      <p:bldGraphic spid="49" grpId="0">
        <p:bldAsOne/>
      </p:bldGraphic>
      <p:bldP spid="46" grpId="0" animBg="1"/>
      <p:bldP spid="46" grpId="1" animBg="1"/>
      <p:bldP spid="35" grpId="0" animBg="1"/>
      <p:bldP spid="35" grpId="1" animBg="1"/>
      <p:bldP spid="35" grpId="2" animBg="1"/>
      <p:bldP spid="35" grpId="3" animBg="1"/>
      <p:bldGraphic spid="73" grpId="0">
        <p:bldAsOne/>
      </p:bldGraphic>
      <p:bldP spid="28" grpId="0" animBg="1"/>
      <p:bldGraphic spid="37" grpId="0">
        <p:bldAsOne/>
      </p:bldGraphic>
      <p:bldP spid="44" grpId="0" animBg="1"/>
      <p:bldP spid="22" grpId="0" animBg="1"/>
      <p:bldP spid="22" grpId="1" animBg="1"/>
      <p:bldP spid="45" grpId="0" animBg="1"/>
      <p:bldP spid="45" grpId="1" animBg="1"/>
      <p:bldP spid="34" grpId="0" animBg="1"/>
      <p:bldP spid="34" grpId="1" animBg="1"/>
      <p:bldP spid="34" grpId="2" animBg="1"/>
      <p:bldP spid="34" grpId="3" animBg="1"/>
      <p:bldP spid="70" grpId="0" animBg="1"/>
      <p:bldP spid="70" grpId="1" animBg="1"/>
      <p:bldP spid="70" grpId="2" animBg="1"/>
      <p:bldP spid="70" grpId="3" animBg="1"/>
      <p:bldP spid="11" grpId="0" animBg="1"/>
      <p:bldP spid="56" grpId="0" animBg="1"/>
      <p:bldP spid="81" grpId="0" animBg="1"/>
      <p:bldP spid="82" grpId="0" animBg="1"/>
      <p:bldP spid="17" grpId="0" animBg="1"/>
      <p:bldP spid="17" grpId="1" animBg="1"/>
      <p:bldP spid="21" grpId="0" animBg="1"/>
      <p:bldP spid="21" grpId="1" animBg="1"/>
      <p:bldP spid="29" grpId="0" animBg="1"/>
      <p:bldP spid="29"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US" dirty="0"/>
              <a:t>Multicore Rx memory consumption solutions</a:t>
            </a:r>
            <a:endParaRPr lang="en-CH" dirty="0"/>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200" y="1825625"/>
            <a:ext cx="10657114" cy="4667250"/>
          </a:xfrm>
        </p:spPr>
        <p:txBody>
          <a:bodyPr>
            <a:normAutofit/>
          </a:bodyPr>
          <a:lstStyle/>
          <a:p>
            <a:r>
              <a:rPr lang="en-US" dirty="0"/>
              <a:t>ShRing: Networking with Shared Receive Rings (OSDI’23)</a:t>
            </a:r>
          </a:p>
          <a:p>
            <a:pPr lvl="1"/>
            <a:r>
              <a:rPr lang="en-US" dirty="0"/>
              <a:t>Share an Rx ring between independent cores with synchronization on buffer reposting</a:t>
            </a:r>
            <a:endParaRPr lang="en-CH" dirty="0"/>
          </a:p>
          <a:p>
            <a:r>
              <a:rPr lang="en-US" dirty="0"/>
              <a:t>Disentangling the Dual Role of NIC Receive Rings (under submission)</a:t>
            </a:r>
          </a:p>
          <a:p>
            <a:pPr lvl="1"/>
            <a:r>
              <a:rPr lang="en-US" dirty="0"/>
              <a:t>New Rx ring design obviates the need for synchronization</a:t>
            </a:r>
            <a:endParaRPr lang="en-GB" dirty="0"/>
          </a:p>
          <a:p>
            <a:endParaRPr lang="en-GB" dirty="0"/>
          </a:p>
          <a:p>
            <a:r>
              <a:rPr lang="en-GB" dirty="0"/>
              <a:t>Making Kernel Bypass Practical for the Cloud with Junction (NSDI’24)</a:t>
            </a:r>
          </a:p>
          <a:p>
            <a:pPr lvl="1"/>
            <a:r>
              <a:rPr lang="en-US" dirty="0"/>
              <a:t>Share an Rx ring between cores using a coordinator core to repost buffers</a:t>
            </a:r>
          </a:p>
          <a:p>
            <a:pPr marL="457200" lvl="1" indent="0">
              <a:buNone/>
            </a:pPr>
            <a:endParaRPr lang="en-US" dirty="0"/>
          </a:p>
          <a:p>
            <a:r>
              <a:rPr lang="en-US" dirty="0"/>
              <a:t>Intel ENQCMD</a:t>
            </a:r>
          </a:p>
          <a:p>
            <a:pPr lvl="1"/>
            <a:r>
              <a:rPr lang="en-US" dirty="0"/>
              <a:t>Software writes descriptors and hardware handles conflicts</a:t>
            </a:r>
          </a:p>
          <a:p>
            <a:pPr lvl="1"/>
            <a:endParaRPr lang="en-US" dirty="0"/>
          </a:p>
          <a:p>
            <a:endParaRPr lang="en-CH" dirty="0"/>
          </a:p>
          <a:p>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28</a:t>
            </a:fld>
            <a:endParaRPr lang="en-IL"/>
          </a:p>
        </p:txBody>
      </p:sp>
    </p:spTree>
    <p:extLst>
      <p:ext uri="{BB962C8B-B14F-4D97-AF65-F5344CB8AC3E}">
        <p14:creationId xmlns:p14="http://schemas.microsoft.com/office/powerpoint/2010/main" val="9374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500"/>
                                        <p:tgtEl>
                                          <p:spTgt spid="3">
                                            <p:txEl>
                                              <p:pRg st="8" end="8"/>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Virtualization</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200" y="1825625"/>
            <a:ext cx="9922382" cy="2015607"/>
          </a:xfrm>
        </p:spPr>
        <p:txBody>
          <a:bodyPr/>
          <a:lstStyle/>
          <a:p>
            <a:r>
              <a:rPr lang="en-GB" dirty="0"/>
              <a:t>P</a:t>
            </a:r>
            <a:r>
              <a:rPr lang="en-CH" dirty="0"/>
              <a:t>aravirtualization </a:t>
            </a:r>
            <a:r>
              <a:rPr lang="en-CH" dirty="0">
                <a:sym typeface="Wingdings" pitchFamily="2" charset="2"/>
              </a:rPr>
              <a:t></a:t>
            </a:r>
            <a:r>
              <a:rPr lang="en-CH" dirty="0"/>
              <a:t> SRIOV</a:t>
            </a:r>
          </a:p>
          <a:p>
            <a:r>
              <a:rPr lang="en-CH" dirty="0"/>
              <a:t>Inerposition problem</a:t>
            </a:r>
          </a:p>
          <a:p>
            <a:r>
              <a:rPr lang="en-CH" dirty="0"/>
              <a:t>Pinned VM memory</a:t>
            </a:r>
          </a:p>
          <a:p>
            <a:r>
              <a:rPr lang="en-CH" dirty="0"/>
              <a:t>Live migration</a:t>
            </a:r>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29</a:t>
            </a:fld>
            <a:endParaRPr lang="en-IL"/>
          </a:p>
        </p:txBody>
      </p:sp>
      <p:sp>
        <p:nvSpPr>
          <p:cNvPr id="5" name="Rectangle 4">
            <a:extLst>
              <a:ext uri="{FF2B5EF4-FFF2-40B4-BE49-F238E27FC236}">
                <a16:creationId xmlns:a16="http://schemas.microsoft.com/office/drawing/2014/main" id="{8090327E-D37E-FDBC-EB0E-62AF4F81336D}"/>
              </a:ext>
            </a:extLst>
          </p:cNvPr>
          <p:cNvSpPr/>
          <p:nvPr/>
        </p:nvSpPr>
        <p:spPr>
          <a:xfrm>
            <a:off x="885283" y="3760104"/>
            <a:ext cx="1417523" cy="579838"/>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tIns="0" rtlCol="0" anchor="t"/>
          <a:lstStyle/>
          <a:p>
            <a:pPr algn="ctr"/>
            <a:r>
              <a:rPr lang="en-CH" dirty="0">
                <a:solidFill>
                  <a:schemeClr val="tx1"/>
                </a:solidFill>
              </a:rPr>
              <a:t>VM 1</a:t>
            </a:r>
          </a:p>
        </p:txBody>
      </p:sp>
      <p:sp>
        <p:nvSpPr>
          <p:cNvPr id="8" name="Rectangle 7">
            <a:extLst>
              <a:ext uri="{FF2B5EF4-FFF2-40B4-BE49-F238E27FC236}">
                <a16:creationId xmlns:a16="http://schemas.microsoft.com/office/drawing/2014/main" id="{505F9ECC-EE36-AE20-E14F-28C7AA94A13E}"/>
              </a:ext>
            </a:extLst>
          </p:cNvPr>
          <p:cNvSpPr/>
          <p:nvPr/>
        </p:nvSpPr>
        <p:spPr>
          <a:xfrm>
            <a:off x="3167858" y="3773467"/>
            <a:ext cx="1417523" cy="579838"/>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tIns="0" rtlCol="0" anchor="t"/>
          <a:lstStyle/>
          <a:p>
            <a:pPr algn="ctr"/>
            <a:r>
              <a:rPr lang="en-CH" dirty="0">
                <a:solidFill>
                  <a:schemeClr val="tx1"/>
                </a:solidFill>
              </a:rPr>
              <a:t>VM N</a:t>
            </a:r>
          </a:p>
        </p:txBody>
      </p:sp>
      <p:grpSp>
        <p:nvGrpSpPr>
          <p:cNvPr id="7" name="Group 6">
            <a:extLst>
              <a:ext uri="{FF2B5EF4-FFF2-40B4-BE49-F238E27FC236}">
                <a16:creationId xmlns:a16="http://schemas.microsoft.com/office/drawing/2014/main" id="{4862987E-A4C1-8247-5974-D74EFEE4F2CF}"/>
              </a:ext>
            </a:extLst>
          </p:cNvPr>
          <p:cNvGrpSpPr/>
          <p:nvPr/>
        </p:nvGrpSpPr>
        <p:grpSpPr>
          <a:xfrm>
            <a:off x="2514659" y="4129864"/>
            <a:ext cx="412821" cy="110344"/>
            <a:chOff x="2514659" y="4129864"/>
            <a:chExt cx="412821" cy="110344"/>
          </a:xfrm>
        </p:grpSpPr>
        <p:sp>
          <p:nvSpPr>
            <p:cNvPr id="9" name="Rectangle 8">
              <a:extLst>
                <a:ext uri="{FF2B5EF4-FFF2-40B4-BE49-F238E27FC236}">
                  <a16:creationId xmlns:a16="http://schemas.microsoft.com/office/drawing/2014/main" id="{F2BF92A5-9F4F-209E-7C55-738AEB369BE0}"/>
                </a:ext>
              </a:extLst>
            </p:cNvPr>
            <p:cNvSpPr/>
            <p:nvPr/>
          </p:nvSpPr>
          <p:spPr>
            <a:xfrm>
              <a:off x="2514659" y="4137265"/>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0" name="Rectangle 9">
              <a:extLst>
                <a:ext uri="{FF2B5EF4-FFF2-40B4-BE49-F238E27FC236}">
                  <a16:creationId xmlns:a16="http://schemas.microsoft.com/office/drawing/2014/main" id="{325A50E9-40EC-16F1-BDDD-BABFCC38AC44}"/>
                </a:ext>
              </a:extLst>
            </p:cNvPr>
            <p:cNvSpPr/>
            <p:nvPr/>
          </p:nvSpPr>
          <p:spPr>
            <a:xfrm>
              <a:off x="2667059" y="4129864"/>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1" name="Rectangle 10">
              <a:extLst>
                <a:ext uri="{FF2B5EF4-FFF2-40B4-BE49-F238E27FC236}">
                  <a16:creationId xmlns:a16="http://schemas.microsoft.com/office/drawing/2014/main" id="{60A1F8E6-7F6C-8F92-F911-A33CB3DC855E}"/>
                </a:ext>
              </a:extLst>
            </p:cNvPr>
            <p:cNvSpPr/>
            <p:nvPr/>
          </p:nvSpPr>
          <p:spPr>
            <a:xfrm>
              <a:off x="2826996" y="4135011"/>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12" name="Rectangle 11">
            <a:extLst>
              <a:ext uri="{FF2B5EF4-FFF2-40B4-BE49-F238E27FC236}">
                <a16:creationId xmlns:a16="http://schemas.microsoft.com/office/drawing/2014/main" id="{D5560AF1-811A-AC9A-A66E-A8DE6CE8C3A8}"/>
              </a:ext>
            </a:extLst>
          </p:cNvPr>
          <p:cNvSpPr/>
          <p:nvPr/>
        </p:nvSpPr>
        <p:spPr>
          <a:xfrm>
            <a:off x="1498318" y="4691634"/>
            <a:ext cx="2310115" cy="1286060"/>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CH" dirty="0">
                <a:solidFill>
                  <a:schemeClr val="tx1"/>
                </a:solidFill>
              </a:rPr>
              <a:t>Hypervisor</a:t>
            </a:r>
          </a:p>
        </p:txBody>
      </p:sp>
      <p:sp>
        <p:nvSpPr>
          <p:cNvPr id="13" name="Rectangle 12">
            <a:extLst>
              <a:ext uri="{FF2B5EF4-FFF2-40B4-BE49-F238E27FC236}">
                <a16:creationId xmlns:a16="http://schemas.microsoft.com/office/drawing/2014/main" id="{67D3D5F3-CC2D-DC9C-77F3-F2EC80D91AF3}"/>
              </a:ext>
            </a:extLst>
          </p:cNvPr>
          <p:cNvSpPr/>
          <p:nvPr/>
        </p:nvSpPr>
        <p:spPr>
          <a:xfrm>
            <a:off x="3482447" y="4048586"/>
            <a:ext cx="869434" cy="234446"/>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virtio</a:t>
            </a:r>
          </a:p>
        </p:txBody>
      </p:sp>
      <p:sp>
        <p:nvSpPr>
          <p:cNvPr id="14" name="Rectangle 13">
            <a:extLst>
              <a:ext uri="{FF2B5EF4-FFF2-40B4-BE49-F238E27FC236}">
                <a16:creationId xmlns:a16="http://schemas.microsoft.com/office/drawing/2014/main" id="{99A6EC25-3290-0432-E5A6-1DF33BE69CC0}"/>
              </a:ext>
            </a:extLst>
          </p:cNvPr>
          <p:cNvSpPr/>
          <p:nvPr/>
        </p:nvSpPr>
        <p:spPr>
          <a:xfrm>
            <a:off x="1118783" y="4043980"/>
            <a:ext cx="869434" cy="234446"/>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virtio</a:t>
            </a:r>
          </a:p>
        </p:txBody>
      </p:sp>
      <p:sp>
        <p:nvSpPr>
          <p:cNvPr id="15" name="Rectangle 14">
            <a:extLst>
              <a:ext uri="{FF2B5EF4-FFF2-40B4-BE49-F238E27FC236}">
                <a16:creationId xmlns:a16="http://schemas.microsoft.com/office/drawing/2014/main" id="{2B38FF80-932E-CFD3-6D20-6F257799D099}"/>
              </a:ext>
            </a:extLst>
          </p:cNvPr>
          <p:cNvSpPr/>
          <p:nvPr/>
        </p:nvSpPr>
        <p:spPr>
          <a:xfrm>
            <a:off x="1883173" y="4798770"/>
            <a:ext cx="1693216" cy="251804"/>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inter-VM s</a:t>
            </a:r>
            <a:r>
              <a:rPr lang="en-CH" dirty="0">
                <a:solidFill>
                  <a:schemeClr val="tx1"/>
                </a:solidFill>
              </a:rPr>
              <a:t>witch</a:t>
            </a:r>
          </a:p>
        </p:txBody>
      </p:sp>
      <p:cxnSp>
        <p:nvCxnSpPr>
          <p:cNvPr id="19" name="Elbow Connector 18">
            <a:extLst>
              <a:ext uri="{FF2B5EF4-FFF2-40B4-BE49-F238E27FC236}">
                <a16:creationId xmlns:a16="http://schemas.microsoft.com/office/drawing/2014/main" id="{77E35565-7842-38FF-967B-800F3851E9E1}"/>
              </a:ext>
            </a:extLst>
          </p:cNvPr>
          <p:cNvCxnSpPr>
            <a:cxnSpLocks/>
          </p:cNvCxnSpPr>
          <p:nvPr/>
        </p:nvCxnSpPr>
        <p:spPr>
          <a:xfrm rot="5400000">
            <a:off x="3120785" y="3947210"/>
            <a:ext cx="515738" cy="1187383"/>
          </a:xfrm>
          <a:prstGeom prst="bentConnector3">
            <a:avLst>
              <a:gd name="adj1" fmla="val 5152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C894B035-2798-51C8-EBB4-F9DE2331B82B}"/>
              </a:ext>
            </a:extLst>
          </p:cNvPr>
          <p:cNvCxnSpPr>
            <a:cxnSpLocks/>
          </p:cNvCxnSpPr>
          <p:nvPr/>
        </p:nvCxnSpPr>
        <p:spPr>
          <a:xfrm rot="16200000" flipH="1">
            <a:off x="1826287" y="3950457"/>
            <a:ext cx="520344" cy="1176281"/>
          </a:xfrm>
          <a:prstGeom prst="bentConnector3">
            <a:avLst>
              <a:gd name="adj1" fmla="val 51515"/>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2E8B0197-B2A0-2EA0-ABFA-0EEFDF9E3C50}"/>
              </a:ext>
            </a:extLst>
          </p:cNvPr>
          <p:cNvSpPr/>
          <p:nvPr/>
        </p:nvSpPr>
        <p:spPr>
          <a:xfrm>
            <a:off x="2166981" y="5435574"/>
            <a:ext cx="1145406" cy="251804"/>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NIC driver</a:t>
            </a:r>
            <a:endParaRPr lang="en-CH" dirty="0">
              <a:solidFill>
                <a:schemeClr val="tx1"/>
              </a:solidFill>
            </a:endParaRPr>
          </a:p>
        </p:txBody>
      </p:sp>
      <p:cxnSp>
        <p:nvCxnSpPr>
          <p:cNvPr id="31" name="Straight Arrow Connector 30">
            <a:extLst>
              <a:ext uri="{FF2B5EF4-FFF2-40B4-BE49-F238E27FC236}">
                <a16:creationId xmlns:a16="http://schemas.microsoft.com/office/drawing/2014/main" id="{57A74908-1051-BDDD-A509-9475A52F36C3}"/>
              </a:ext>
            </a:extLst>
          </p:cNvPr>
          <p:cNvCxnSpPr>
            <a:cxnSpLocks/>
            <a:stCxn id="15" idx="2"/>
            <a:endCxn id="29" idx="0"/>
          </p:cNvCxnSpPr>
          <p:nvPr/>
        </p:nvCxnSpPr>
        <p:spPr>
          <a:xfrm>
            <a:off x="2729781" y="5050574"/>
            <a:ext cx="9903" cy="38500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35">
            <a:extLst>
              <a:ext uri="{FF2B5EF4-FFF2-40B4-BE49-F238E27FC236}">
                <a16:creationId xmlns:a16="http://schemas.microsoft.com/office/drawing/2014/main" id="{6E9DA0DB-9E8D-1975-D3D5-4CA2E2E4DD96}"/>
              </a:ext>
            </a:extLst>
          </p:cNvPr>
          <p:cNvSpPr/>
          <p:nvPr/>
        </p:nvSpPr>
        <p:spPr>
          <a:xfrm>
            <a:off x="3183691" y="5041300"/>
            <a:ext cx="562069" cy="17933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36000" tIns="0" rIns="36000" bIns="0" rtlCol="0" anchor="ctr"/>
          <a:lstStyle/>
          <a:p>
            <a:pPr algn="ctr"/>
            <a:r>
              <a:rPr lang="en-CH" sz="1600" dirty="0"/>
              <a:t>NAT</a:t>
            </a:r>
          </a:p>
        </p:txBody>
      </p:sp>
      <p:sp>
        <p:nvSpPr>
          <p:cNvPr id="37" name="Rounded Rectangle 36">
            <a:extLst>
              <a:ext uri="{FF2B5EF4-FFF2-40B4-BE49-F238E27FC236}">
                <a16:creationId xmlns:a16="http://schemas.microsoft.com/office/drawing/2014/main" id="{5DD2845C-B8F1-D805-D81F-A84174398572}"/>
              </a:ext>
            </a:extLst>
          </p:cNvPr>
          <p:cNvSpPr/>
          <p:nvPr/>
        </p:nvSpPr>
        <p:spPr>
          <a:xfrm>
            <a:off x="3482447" y="4835003"/>
            <a:ext cx="882249" cy="17933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36000" tIns="0" rIns="36000" bIns="0" rtlCol="0" anchor="ctr"/>
          <a:lstStyle/>
          <a:p>
            <a:pPr algn="ctr"/>
            <a:r>
              <a:rPr lang="en-CH" sz="1600" dirty="0"/>
              <a:t>firwall</a:t>
            </a:r>
          </a:p>
        </p:txBody>
      </p:sp>
      <p:sp>
        <p:nvSpPr>
          <p:cNvPr id="38" name="Rounded Rectangle 37">
            <a:extLst>
              <a:ext uri="{FF2B5EF4-FFF2-40B4-BE49-F238E27FC236}">
                <a16:creationId xmlns:a16="http://schemas.microsoft.com/office/drawing/2014/main" id="{A7223876-509A-4358-4EC2-023C591A226C}"/>
              </a:ext>
            </a:extLst>
          </p:cNvPr>
          <p:cNvSpPr/>
          <p:nvPr/>
        </p:nvSpPr>
        <p:spPr>
          <a:xfrm>
            <a:off x="1323386" y="5024258"/>
            <a:ext cx="1040472" cy="2134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36000" tIns="0" rIns="36000" bIns="0" rtlCol="0" anchor="ctr"/>
          <a:lstStyle/>
          <a:p>
            <a:pPr algn="ctr"/>
            <a:r>
              <a:rPr lang="en-CH" sz="1600" dirty="0"/>
              <a:t>encryption</a:t>
            </a:r>
          </a:p>
        </p:txBody>
      </p:sp>
      <p:sp>
        <p:nvSpPr>
          <p:cNvPr id="39" name="Rounded Rectangle 38">
            <a:extLst>
              <a:ext uri="{FF2B5EF4-FFF2-40B4-BE49-F238E27FC236}">
                <a16:creationId xmlns:a16="http://schemas.microsoft.com/office/drawing/2014/main" id="{9F214B36-DAB0-9418-8501-04D1F12CDD8D}"/>
              </a:ext>
            </a:extLst>
          </p:cNvPr>
          <p:cNvSpPr/>
          <p:nvPr/>
        </p:nvSpPr>
        <p:spPr>
          <a:xfrm>
            <a:off x="1569034" y="4562988"/>
            <a:ext cx="838366" cy="2134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36000" tIns="0" rIns="36000" bIns="0" rtlCol="0" anchor="ctr"/>
          <a:lstStyle/>
          <a:p>
            <a:pPr algn="ctr"/>
            <a:r>
              <a:rPr lang="en-CH" sz="1600" dirty="0"/>
              <a:t>VXLAN</a:t>
            </a:r>
          </a:p>
        </p:txBody>
      </p:sp>
      <p:sp>
        <p:nvSpPr>
          <p:cNvPr id="40" name="Rounded Rectangle 39">
            <a:extLst>
              <a:ext uri="{FF2B5EF4-FFF2-40B4-BE49-F238E27FC236}">
                <a16:creationId xmlns:a16="http://schemas.microsoft.com/office/drawing/2014/main" id="{524284C1-EB8E-364E-F8B3-10B9CE6FC975}"/>
              </a:ext>
            </a:extLst>
          </p:cNvPr>
          <p:cNvSpPr/>
          <p:nvPr/>
        </p:nvSpPr>
        <p:spPr>
          <a:xfrm>
            <a:off x="1003079" y="4764704"/>
            <a:ext cx="947674" cy="2569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36000" tIns="0" rIns="36000" bIns="0" rtlCol="0" anchor="ctr"/>
          <a:lstStyle/>
          <a:p>
            <a:pPr algn="ctr"/>
            <a:r>
              <a:rPr lang="en-US" sz="1600" dirty="0" err="1"/>
              <a:t>conntrack</a:t>
            </a:r>
            <a:endParaRPr lang="en-CH" sz="1600" dirty="0"/>
          </a:p>
        </p:txBody>
      </p:sp>
      <p:sp>
        <p:nvSpPr>
          <p:cNvPr id="42" name="Rounded Rectangle 41">
            <a:extLst>
              <a:ext uri="{FF2B5EF4-FFF2-40B4-BE49-F238E27FC236}">
                <a16:creationId xmlns:a16="http://schemas.microsoft.com/office/drawing/2014/main" id="{2AFB9401-63C4-A133-78C6-C1F81A4A2F82}"/>
              </a:ext>
            </a:extLst>
          </p:cNvPr>
          <p:cNvSpPr/>
          <p:nvPr/>
        </p:nvSpPr>
        <p:spPr>
          <a:xfrm>
            <a:off x="3082778" y="4591877"/>
            <a:ext cx="882249" cy="21008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36000" tIns="0" rIns="36000" bIns="0" rtlCol="0" anchor="ctr"/>
          <a:lstStyle/>
          <a:p>
            <a:pPr algn="ctr"/>
            <a:r>
              <a:rPr lang="en-CH" sz="1600" dirty="0"/>
              <a:t>metering</a:t>
            </a:r>
          </a:p>
        </p:txBody>
      </p:sp>
      <p:sp>
        <p:nvSpPr>
          <p:cNvPr id="43" name="Rectangle 42">
            <a:extLst>
              <a:ext uri="{FF2B5EF4-FFF2-40B4-BE49-F238E27FC236}">
                <a16:creationId xmlns:a16="http://schemas.microsoft.com/office/drawing/2014/main" id="{2DF6EF2F-5308-D961-550A-393E3744D997}"/>
              </a:ext>
            </a:extLst>
          </p:cNvPr>
          <p:cNvSpPr/>
          <p:nvPr/>
        </p:nvSpPr>
        <p:spPr>
          <a:xfrm>
            <a:off x="1512001" y="6074665"/>
            <a:ext cx="2310115" cy="495462"/>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CH" dirty="0">
                <a:solidFill>
                  <a:schemeClr val="tx1"/>
                </a:solidFill>
              </a:rPr>
              <a:t>Phyiscal NIC</a:t>
            </a:r>
          </a:p>
        </p:txBody>
      </p:sp>
      <p:sp>
        <p:nvSpPr>
          <p:cNvPr id="21" name="Rectangle 20">
            <a:extLst>
              <a:ext uri="{FF2B5EF4-FFF2-40B4-BE49-F238E27FC236}">
                <a16:creationId xmlns:a16="http://schemas.microsoft.com/office/drawing/2014/main" id="{6105BA9F-8891-02D2-69D6-8BCF4F79D92B}"/>
              </a:ext>
            </a:extLst>
          </p:cNvPr>
          <p:cNvSpPr/>
          <p:nvPr/>
        </p:nvSpPr>
        <p:spPr>
          <a:xfrm>
            <a:off x="7648864" y="3760104"/>
            <a:ext cx="1417523" cy="579838"/>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tIns="0" rtlCol="0" anchor="t"/>
          <a:lstStyle/>
          <a:p>
            <a:pPr algn="ctr"/>
            <a:r>
              <a:rPr lang="en-CH" dirty="0">
                <a:solidFill>
                  <a:schemeClr val="tx1"/>
                </a:solidFill>
              </a:rPr>
              <a:t>VM 1</a:t>
            </a:r>
          </a:p>
        </p:txBody>
      </p:sp>
      <p:sp>
        <p:nvSpPr>
          <p:cNvPr id="22" name="Rectangle 21">
            <a:extLst>
              <a:ext uri="{FF2B5EF4-FFF2-40B4-BE49-F238E27FC236}">
                <a16:creationId xmlns:a16="http://schemas.microsoft.com/office/drawing/2014/main" id="{2164023F-8FE9-F5AA-70EE-F7A0C77D11B0}"/>
              </a:ext>
            </a:extLst>
          </p:cNvPr>
          <p:cNvSpPr/>
          <p:nvPr/>
        </p:nvSpPr>
        <p:spPr>
          <a:xfrm>
            <a:off x="9931439" y="3773467"/>
            <a:ext cx="1417523" cy="579838"/>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tIns="0" rtlCol="0" anchor="t"/>
          <a:lstStyle/>
          <a:p>
            <a:pPr algn="ctr"/>
            <a:r>
              <a:rPr lang="en-CH" dirty="0">
                <a:solidFill>
                  <a:schemeClr val="tx1"/>
                </a:solidFill>
              </a:rPr>
              <a:t>VM N</a:t>
            </a:r>
          </a:p>
        </p:txBody>
      </p:sp>
      <p:sp>
        <p:nvSpPr>
          <p:cNvPr id="23" name="Rectangle 22">
            <a:extLst>
              <a:ext uri="{FF2B5EF4-FFF2-40B4-BE49-F238E27FC236}">
                <a16:creationId xmlns:a16="http://schemas.microsoft.com/office/drawing/2014/main" id="{34E768A8-BCE9-64B0-2EAF-EBAB53E44195}"/>
              </a:ext>
            </a:extLst>
          </p:cNvPr>
          <p:cNvSpPr/>
          <p:nvPr/>
        </p:nvSpPr>
        <p:spPr>
          <a:xfrm>
            <a:off x="9278240" y="4137265"/>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4" name="Rectangle 23">
            <a:extLst>
              <a:ext uri="{FF2B5EF4-FFF2-40B4-BE49-F238E27FC236}">
                <a16:creationId xmlns:a16="http://schemas.microsoft.com/office/drawing/2014/main" id="{2ACEF247-1B86-D88E-A7BE-27F83F191C78}"/>
              </a:ext>
            </a:extLst>
          </p:cNvPr>
          <p:cNvSpPr/>
          <p:nvPr/>
        </p:nvSpPr>
        <p:spPr>
          <a:xfrm>
            <a:off x="9430640" y="4129864"/>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5" name="Rectangle 24">
            <a:extLst>
              <a:ext uri="{FF2B5EF4-FFF2-40B4-BE49-F238E27FC236}">
                <a16:creationId xmlns:a16="http://schemas.microsoft.com/office/drawing/2014/main" id="{DBC130C8-0C89-F631-2562-F3F11AA64092}"/>
              </a:ext>
            </a:extLst>
          </p:cNvPr>
          <p:cNvSpPr/>
          <p:nvPr/>
        </p:nvSpPr>
        <p:spPr>
          <a:xfrm>
            <a:off x="9590577" y="4135011"/>
            <a:ext cx="100484" cy="10294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6" name="Rectangle 25">
            <a:extLst>
              <a:ext uri="{FF2B5EF4-FFF2-40B4-BE49-F238E27FC236}">
                <a16:creationId xmlns:a16="http://schemas.microsoft.com/office/drawing/2014/main" id="{1404539A-A147-C343-CB9E-8515927136FB}"/>
              </a:ext>
            </a:extLst>
          </p:cNvPr>
          <p:cNvSpPr/>
          <p:nvPr/>
        </p:nvSpPr>
        <p:spPr>
          <a:xfrm>
            <a:off x="8338953" y="4691634"/>
            <a:ext cx="2233061" cy="688185"/>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CH" dirty="0">
                <a:solidFill>
                  <a:schemeClr val="tx1"/>
                </a:solidFill>
              </a:rPr>
              <a:t>Hypervisor</a:t>
            </a:r>
          </a:p>
        </p:txBody>
      </p:sp>
      <p:sp>
        <p:nvSpPr>
          <p:cNvPr id="27" name="Rectangle 26">
            <a:extLst>
              <a:ext uri="{FF2B5EF4-FFF2-40B4-BE49-F238E27FC236}">
                <a16:creationId xmlns:a16="http://schemas.microsoft.com/office/drawing/2014/main" id="{8C3BABBD-B251-DBEF-05D7-AE30C6BD07BF}"/>
              </a:ext>
            </a:extLst>
          </p:cNvPr>
          <p:cNvSpPr/>
          <p:nvPr/>
        </p:nvSpPr>
        <p:spPr>
          <a:xfrm>
            <a:off x="10142235" y="4039125"/>
            <a:ext cx="1031623" cy="234446"/>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VF driver</a:t>
            </a:r>
          </a:p>
        </p:txBody>
      </p:sp>
      <p:sp>
        <p:nvSpPr>
          <p:cNvPr id="28" name="Rectangle 27">
            <a:extLst>
              <a:ext uri="{FF2B5EF4-FFF2-40B4-BE49-F238E27FC236}">
                <a16:creationId xmlns:a16="http://schemas.microsoft.com/office/drawing/2014/main" id="{08C9E598-2DE1-A638-BEBA-67ED7014D842}"/>
              </a:ext>
            </a:extLst>
          </p:cNvPr>
          <p:cNvSpPr/>
          <p:nvPr/>
        </p:nvSpPr>
        <p:spPr>
          <a:xfrm>
            <a:off x="7791587" y="4043920"/>
            <a:ext cx="1034105" cy="234446"/>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H" dirty="0">
                <a:solidFill>
                  <a:schemeClr val="tx1"/>
                </a:solidFill>
              </a:rPr>
              <a:t>VF driver</a:t>
            </a:r>
          </a:p>
        </p:txBody>
      </p:sp>
      <p:sp>
        <p:nvSpPr>
          <p:cNvPr id="30" name="Rectangle 29">
            <a:extLst>
              <a:ext uri="{FF2B5EF4-FFF2-40B4-BE49-F238E27FC236}">
                <a16:creationId xmlns:a16="http://schemas.microsoft.com/office/drawing/2014/main" id="{C7B2873F-8580-5524-FDAE-8CC758B33893}"/>
              </a:ext>
            </a:extLst>
          </p:cNvPr>
          <p:cNvSpPr/>
          <p:nvPr/>
        </p:nvSpPr>
        <p:spPr>
          <a:xfrm>
            <a:off x="8916469" y="4770223"/>
            <a:ext cx="1145406" cy="251804"/>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NIC driver</a:t>
            </a:r>
            <a:endParaRPr lang="en-CH" dirty="0">
              <a:solidFill>
                <a:schemeClr val="tx1"/>
              </a:solidFill>
            </a:endParaRPr>
          </a:p>
        </p:txBody>
      </p:sp>
      <p:sp>
        <p:nvSpPr>
          <p:cNvPr id="32" name="Rectangle 31">
            <a:extLst>
              <a:ext uri="{FF2B5EF4-FFF2-40B4-BE49-F238E27FC236}">
                <a16:creationId xmlns:a16="http://schemas.microsoft.com/office/drawing/2014/main" id="{D3550E10-E07F-D474-2991-AFA1D067ED00}"/>
              </a:ext>
            </a:extLst>
          </p:cNvPr>
          <p:cNvSpPr/>
          <p:nvPr/>
        </p:nvSpPr>
        <p:spPr>
          <a:xfrm>
            <a:off x="8159217" y="5739083"/>
            <a:ext cx="2672081" cy="753792"/>
          </a:xfrm>
          <a:prstGeom prst="rect">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CH" dirty="0">
                <a:solidFill>
                  <a:schemeClr val="tx1"/>
                </a:solidFill>
              </a:rPr>
              <a:t>Physical NIC</a:t>
            </a:r>
          </a:p>
        </p:txBody>
      </p:sp>
      <p:sp>
        <p:nvSpPr>
          <p:cNvPr id="33" name="Rectangle 32">
            <a:extLst>
              <a:ext uri="{FF2B5EF4-FFF2-40B4-BE49-F238E27FC236}">
                <a16:creationId xmlns:a16="http://schemas.microsoft.com/office/drawing/2014/main" id="{2A15F7ED-6628-2E4F-03D6-D54840ABC4E6}"/>
              </a:ext>
            </a:extLst>
          </p:cNvPr>
          <p:cNvSpPr/>
          <p:nvPr/>
        </p:nvSpPr>
        <p:spPr>
          <a:xfrm>
            <a:off x="8644460" y="5870382"/>
            <a:ext cx="1693216" cy="251804"/>
          </a:xfrm>
          <a:prstGeom prst="rect">
            <a:avLst/>
          </a:prstGeom>
          <a:solidFill>
            <a:schemeClr val="bg1">
              <a:lumMod val="6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inter-VM s</a:t>
            </a:r>
            <a:r>
              <a:rPr lang="en-CH" dirty="0">
                <a:solidFill>
                  <a:schemeClr val="tx1"/>
                </a:solidFill>
              </a:rPr>
              <a:t>witch</a:t>
            </a:r>
          </a:p>
        </p:txBody>
      </p:sp>
      <p:cxnSp>
        <p:nvCxnSpPr>
          <p:cNvPr id="35" name="Straight Arrow Connector 34">
            <a:extLst>
              <a:ext uri="{FF2B5EF4-FFF2-40B4-BE49-F238E27FC236}">
                <a16:creationId xmlns:a16="http://schemas.microsoft.com/office/drawing/2014/main" id="{9D0D586B-863E-E7BA-5F55-09039EC40F9B}"/>
              </a:ext>
            </a:extLst>
          </p:cNvPr>
          <p:cNvCxnSpPr>
            <a:cxnSpLocks/>
            <a:stCxn id="30" idx="2"/>
            <a:endCxn id="33" idx="0"/>
          </p:cNvCxnSpPr>
          <p:nvPr/>
        </p:nvCxnSpPr>
        <p:spPr>
          <a:xfrm>
            <a:off x="9489172" y="5022027"/>
            <a:ext cx="1896" cy="8483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CE7DF64B-1BE5-F058-0E12-018BF06437D0}"/>
              </a:ext>
            </a:extLst>
          </p:cNvPr>
          <p:cNvCxnSpPr>
            <a:cxnSpLocks/>
          </p:cNvCxnSpPr>
          <p:nvPr/>
        </p:nvCxnSpPr>
        <p:spPr>
          <a:xfrm rot="5400000">
            <a:off x="9449367" y="4514948"/>
            <a:ext cx="1613684" cy="1130930"/>
          </a:xfrm>
          <a:prstGeom prst="bentConnector3">
            <a:avLst>
              <a:gd name="adj1" fmla="val 76842"/>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88193036-CE51-ACE7-CD48-350BAACC62DD}"/>
              </a:ext>
            </a:extLst>
          </p:cNvPr>
          <p:cNvCxnSpPr>
            <a:cxnSpLocks/>
          </p:cNvCxnSpPr>
          <p:nvPr/>
        </p:nvCxnSpPr>
        <p:spPr>
          <a:xfrm rot="16200000" flipH="1">
            <a:off x="7973562" y="4566761"/>
            <a:ext cx="1591958" cy="1015287"/>
          </a:xfrm>
          <a:prstGeom prst="bentConnector3">
            <a:avLst>
              <a:gd name="adj1" fmla="val 77208"/>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Right Arrow 44">
            <a:extLst>
              <a:ext uri="{FF2B5EF4-FFF2-40B4-BE49-F238E27FC236}">
                <a16:creationId xmlns:a16="http://schemas.microsoft.com/office/drawing/2014/main" id="{A1D88C3F-DFE3-7203-9D9E-4C669A7851F1}"/>
              </a:ext>
            </a:extLst>
          </p:cNvPr>
          <p:cNvSpPr/>
          <p:nvPr/>
        </p:nvSpPr>
        <p:spPr>
          <a:xfrm>
            <a:off x="5286727" y="4363935"/>
            <a:ext cx="1643582" cy="6790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2" name="Rounded Rectangle 51">
            <a:extLst>
              <a:ext uri="{FF2B5EF4-FFF2-40B4-BE49-F238E27FC236}">
                <a16:creationId xmlns:a16="http://schemas.microsoft.com/office/drawing/2014/main" id="{99547C4A-A180-D315-3828-E7546E1A3CA2}"/>
              </a:ext>
            </a:extLst>
          </p:cNvPr>
          <p:cNvSpPr/>
          <p:nvPr/>
        </p:nvSpPr>
        <p:spPr>
          <a:xfrm>
            <a:off x="9968681" y="6087463"/>
            <a:ext cx="562069" cy="17933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36000" tIns="0" rIns="36000" bIns="0" rtlCol="0" anchor="ctr"/>
          <a:lstStyle/>
          <a:p>
            <a:pPr algn="ctr"/>
            <a:r>
              <a:rPr lang="en-CH" sz="1600" dirty="0"/>
              <a:t>NAT</a:t>
            </a:r>
          </a:p>
        </p:txBody>
      </p:sp>
      <p:sp>
        <p:nvSpPr>
          <p:cNvPr id="53" name="Rounded Rectangle 52">
            <a:extLst>
              <a:ext uri="{FF2B5EF4-FFF2-40B4-BE49-F238E27FC236}">
                <a16:creationId xmlns:a16="http://schemas.microsoft.com/office/drawing/2014/main" id="{7BFA76DF-3D96-9F5A-7C58-C86C9AA3DA06}"/>
              </a:ext>
            </a:extLst>
          </p:cNvPr>
          <p:cNvSpPr/>
          <p:nvPr/>
        </p:nvSpPr>
        <p:spPr>
          <a:xfrm>
            <a:off x="10267437" y="5881166"/>
            <a:ext cx="882249" cy="17933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36000" tIns="0" rIns="36000" bIns="0" rtlCol="0" anchor="ctr"/>
          <a:lstStyle/>
          <a:p>
            <a:pPr algn="ctr"/>
            <a:r>
              <a:rPr lang="en-CH" sz="1600" dirty="0"/>
              <a:t>firwall</a:t>
            </a:r>
          </a:p>
        </p:txBody>
      </p:sp>
      <p:sp>
        <p:nvSpPr>
          <p:cNvPr id="54" name="Rounded Rectangle 53">
            <a:extLst>
              <a:ext uri="{FF2B5EF4-FFF2-40B4-BE49-F238E27FC236}">
                <a16:creationId xmlns:a16="http://schemas.microsoft.com/office/drawing/2014/main" id="{2D9CAF5B-C799-473C-B482-94392925294F}"/>
              </a:ext>
            </a:extLst>
          </p:cNvPr>
          <p:cNvSpPr/>
          <p:nvPr/>
        </p:nvSpPr>
        <p:spPr>
          <a:xfrm>
            <a:off x="8108376" y="6070421"/>
            <a:ext cx="1040472" cy="2134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36000" tIns="0" rIns="36000" bIns="0" rtlCol="0" anchor="ctr"/>
          <a:lstStyle/>
          <a:p>
            <a:pPr algn="ctr"/>
            <a:r>
              <a:rPr lang="en-CH" sz="1600" dirty="0"/>
              <a:t>encryption</a:t>
            </a:r>
          </a:p>
        </p:txBody>
      </p:sp>
      <p:sp>
        <p:nvSpPr>
          <p:cNvPr id="55" name="Rounded Rectangle 54">
            <a:extLst>
              <a:ext uri="{FF2B5EF4-FFF2-40B4-BE49-F238E27FC236}">
                <a16:creationId xmlns:a16="http://schemas.microsoft.com/office/drawing/2014/main" id="{840D1FEA-E695-BF66-39A8-BAF7BBC9CAD9}"/>
              </a:ext>
            </a:extLst>
          </p:cNvPr>
          <p:cNvSpPr/>
          <p:nvPr/>
        </p:nvSpPr>
        <p:spPr>
          <a:xfrm>
            <a:off x="8354024" y="5609151"/>
            <a:ext cx="838366" cy="21342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36000" tIns="0" rIns="36000" bIns="0" rtlCol="0" anchor="ctr"/>
          <a:lstStyle/>
          <a:p>
            <a:pPr algn="ctr"/>
            <a:r>
              <a:rPr lang="en-CH" sz="1600" dirty="0"/>
              <a:t>VXLAN</a:t>
            </a:r>
          </a:p>
        </p:txBody>
      </p:sp>
      <p:sp>
        <p:nvSpPr>
          <p:cNvPr id="56" name="Rounded Rectangle 55">
            <a:extLst>
              <a:ext uri="{FF2B5EF4-FFF2-40B4-BE49-F238E27FC236}">
                <a16:creationId xmlns:a16="http://schemas.microsoft.com/office/drawing/2014/main" id="{4F96D2C1-3836-E579-9578-61C3AFD2CC88}"/>
              </a:ext>
            </a:extLst>
          </p:cNvPr>
          <p:cNvSpPr/>
          <p:nvPr/>
        </p:nvSpPr>
        <p:spPr>
          <a:xfrm>
            <a:off x="7788069" y="5810867"/>
            <a:ext cx="947674" cy="2569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36000" tIns="0" rIns="36000" bIns="0" rtlCol="0" anchor="ctr"/>
          <a:lstStyle/>
          <a:p>
            <a:pPr algn="ctr"/>
            <a:r>
              <a:rPr lang="en-US" sz="1600" dirty="0" err="1"/>
              <a:t>conntrack</a:t>
            </a:r>
            <a:endParaRPr lang="en-CH" sz="1600" dirty="0"/>
          </a:p>
        </p:txBody>
      </p:sp>
      <p:sp>
        <p:nvSpPr>
          <p:cNvPr id="57" name="Rounded Rectangle 56">
            <a:extLst>
              <a:ext uri="{FF2B5EF4-FFF2-40B4-BE49-F238E27FC236}">
                <a16:creationId xmlns:a16="http://schemas.microsoft.com/office/drawing/2014/main" id="{ACFD69DC-EF61-93EF-9E8A-D40001325EF7}"/>
              </a:ext>
            </a:extLst>
          </p:cNvPr>
          <p:cNvSpPr/>
          <p:nvPr/>
        </p:nvSpPr>
        <p:spPr>
          <a:xfrm>
            <a:off x="9867768" y="5638040"/>
            <a:ext cx="882249" cy="21008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36000" tIns="0" rIns="36000" bIns="0" rtlCol="0" anchor="ctr"/>
          <a:lstStyle/>
          <a:p>
            <a:pPr algn="ctr"/>
            <a:r>
              <a:rPr lang="en-CH" sz="1600" dirty="0"/>
              <a:t>metering</a:t>
            </a:r>
          </a:p>
        </p:txBody>
      </p:sp>
      <p:sp>
        <p:nvSpPr>
          <p:cNvPr id="58" name="TextBox 57">
            <a:extLst>
              <a:ext uri="{FF2B5EF4-FFF2-40B4-BE49-F238E27FC236}">
                <a16:creationId xmlns:a16="http://schemas.microsoft.com/office/drawing/2014/main" id="{3FA97EE4-79EA-B44B-43B9-4DF6E12C59D7}"/>
              </a:ext>
            </a:extLst>
          </p:cNvPr>
          <p:cNvSpPr txBox="1"/>
          <p:nvPr/>
        </p:nvSpPr>
        <p:spPr>
          <a:xfrm>
            <a:off x="3793580" y="2253991"/>
            <a:ext cx="3715575" cy="461665"/>
          </a:xfrm>
          <a:prstGeom prst="rect">
            <a:avLst/>
          </a:prstGeom>
          <a:noFill/>
        </p:spPr>
        <p:txBody>
          <a:bodyPr wrap="square" rtlCol="0">
            <a:spAutoFit/>
          </a:bodyPr>
          <a:lstStyle/>
          <a:p>
            <a:r>
              <a:rPr lang="en-CH" sz="2400" dirty="0">
                <a:sym typeface="Wingdings" pitchFamily="2" charset="2"/>
              </a:rPr>
              <a:t></a:t>
            </a:r>
            <a:r>
              <a:rPr lang="en-CH" sz="2400" dirty="0"/>
              <a:t> inter-VM switch</a:t>
            </a:r>
            <a:r>
              <a:rPr lang="en-CH" sz="2400" dirty="0">
                <a:sym typeface="Wingdings" pitchFamily="2" charset="2"/>
              </a:rPr>
              <a:t> o</a:t>
            </a:r>
            <a:r>
              <a:rPr lang="en-CH" sz="2400" dirty="0"/>
              <a:t>ffload </a:t>
            </a:r>
          </a:p>
        </p:txBody>
      </p:sp>
      <p:cxnSp>
        <p:nvCxnSpPr>
          <p:cNvPr id="34" name="Straight Arrow Connector 33">
            <a:extLst>
              <a:ext uri="{FF2B5EF4-FFF2-40B4-BE49-F238E27FC236}">
                <a16:creationId xmlns:a16="http://schemas.microsoft.com/office/drawing/2014/main" id="{AF3A4A93-A4D4-453F-63ED-B7DAF2D7EDD0}"/>
              </a:ext>
            </a:extLst>
          </p:cNvPr>
          <p:cNvCxnSpPr>
            <a:cxnSpLocks/>
            <a:stCxn id="29" idx="2"/>
          </p:cNvCxnSpPr>
          <p:nvPr/>
        </p:nvCxnSpPr>
        <p:spPr>
          <a:xfrm>
            <a:off x="2739684" y="5687378"/>
            <a:ext cx="0" cy="397452"/>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7DDEC4D-A9CC-44AB-A64B-EF48626F8FE7}"/>
              </a:ext>
            </a:extLst>
          </p:cNvPr>
          <p:cNvSpPr txBox="1"/>
          <p:nvPr/>
        </p:nvSpPr>
        <p:spPr>
          <a:xfrm>
            <a:off x="3600218" y="2727676"/>
            <a:ext cx="7587021" cy="461665"/>
          </a:xfrm>
          <a:prstGeom prst="rect">
            <a:avLst/>
          </a:prstGeom>
          <a:noFill/>
        </p:spPr>
        <p:txBody>
          <a:bodyPr wrap="square" rtlCol="0">
            <a:spAutoFit/>
          </a:bodyPr>
          <a:lstStyle/>
          <a:p>
            <a:r>
              <a:rPr lang="en-CH" sz="2400" dirty="0">
                <a:sym typeface="Wingdings" pitchFamily="2" charset="2"/>
              </a:rPr>
              <a:t> </a:t>
            </a:r>
            <a:r>
              <a:rPr lang="en-GB" sz="2400" dirty="0"/>
              <a:t>Page Fault Support for Network Controllers</a:t>
            </a:r>
            <a:r>
              <a:rPr lang="en-CH" sz="2400" dirty="0">
                <a:sym typeface="Wingdings" pitchFamily="2" charset="2"/>
              </a:rPr>
              <a:t> (ASPLOS’17)</a:t>
            </a:r>
            <a:endParaRPr lang="en-CH" sz="2400" dirty="0"/>
          </a:p>
        </p:txBody>
      </p:sp>
      <p:sp>
        <p:nvSpPr>
          <p:cNvPr id="69" name="TextBox 68">
            <a:extLst>
              <a:ext uri="{FF2B5EF4-FFF2-40B4-BE49-F238E27FC236}">
                <a16:creationId xmlns:a16="http://schemas.microsoft.com/office/drawing/2014/main" id="{B82342F1-0708-B07A-383F-4D084AE558FA}"/>
              </a:ext>
            </a:extLst>
          </p:cNvPr>
          <p:cNvSpPr txBox="1"/>
          <p:nvPr/>
        </p:nvSpPr>
        <p:spPr>
          <a:xfrm>
            <a:off x="2877238" y="3157379"/>
            <a:ext cx="4258612" cy="461665"/>
          </a:xfrm>
          <a:prstGeom prst="rect">
            <a:avLst/>
          </a:prstGeom>
          <a:noFill/>
        </p:spPr>
        <p:txBody>
          <a:bodyPr wrap="square" rtlCol="0">
            <a:spAutoFit/>
          </a:bodyPr>
          <a:lstStyle/>
          <a:p>
            <a:r>
              <a:rPr lang="en-CH" sz="2400" dirty="0">
                <a:sym typeface="Wingdings" pitchFamily="2" charset="2"/>
              </a:rPr>
              <a:t> </a:t>
            </a:r>
            <a:r>
              <a:rPr lang="en-US" sz="2400" dirty="0"/>
              <a:t>SRIOV live migration</a:t>
            </a:r>
            <a:endParaRPr lang="en-CH" sz="2400" dirty="0"/>
          </a:p>
        </p:txBody>
      </p:sp>
    </p:spTree>
    <p:extLst>
      <p:ext uri="{BB962C8B-B14F-4D97-AF65-F5344CB8AC3E}">
        <p14:creationId xmlns:p14="http://schemas.microsoft.com/office/powerpoint/2010/main" val="394732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fade">
                                      <p:cBhvr>
                                        <p:cTn id="13" dur="500"/>
                                        <p:tgtEl>
                                          <p:spTgt spid="3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500"/>
                                        <p:tgtEl>
                                          <p:spTgt spid="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500"/>
                                        <p:tgtEl>
                                          <p:spTgt spid="55"/>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6"/>
                                        </p:tgtEl>
                                        <p:attrNameLst>
                                          <p:attrName>style.visibility</p:attrName>
                                        </p:attrNameLst>
                                      </p:cBhvr>
                                      <p:to>
                                        <p:strVal val="visible"/>
                                      </p:to>
                                    </p:set>
                                    <p:animEffect transition="in" filter="fade">
                                      <p:cBhvr>
                                        <p:cTn id="42" dur="500"/>
                                        <p:tgtEl>
                                          <p:spTgt spid="5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animEffect transition="in" filter="fade">
                                      <p:cBhvr>
                                        <p:cTn id="45" dur="500"/>
                                        <p:tgtEl>
                                          <p:spTgt spid="5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58"/>
                                        </p:tgtEl>
                                        <p:attrNameLst>
                                          <p:attrName>style.visibility</p:attrName>
                                        </p:attrNameLst>
                                      </p:cBhvr>
                                      <p:to>
                                        <p:strVal val="visible"/>
                                      </p:to>
                                    </p:set>
                                    <p:animEffect transition="in" filter="fade">
                                      <p:cBhvr>
                                        <p:cTn id="48" dur="500"/>
                                        <p:tgtEl>
                                          <p:spTgt spid="5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fade">
                                      <p:cBhvr>
                                        <p:cTn id="53" dur="500"/>
                                        <p:tgtEl>
                                          <p:spTgt spid="3">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fade">
                                      <p:cBhvr>
                                        <p:cTn id="58" dur="500"/>
                                        <p:tgtEl>
                                          <p:spTgt spid="6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3" end="3"/>
                                            </p:txEl>
                                          </p:spTgt>
                                        </p:tgtEl>
                                        <p:attrNameLst>
                                          <p:attrName>style.visibility</p:attrName>
                                        </p:attrNameLst>
                                      </p:cBhvr>
                                      <p:to>
                                        <p:strVal val="visible"/>
                                      </p:to>
                                    </p:set>
                                    <p:animEffect transition="in" filter="fade">
                                      <p:cBhvr>
                                        <p:cTn id="63" dur="500"/>
                                        <p:tgtEl>
                                          <p:spTgt spid="3">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2" grpId="0" animBg="1"/>
      <p:bldP spid="52" grpId="0" animBg="1"/>
      <p:bldP spid="53" grpId="0" animBg="1"/>
      <p:bldP spid="54" grpId="0" animBg="1"/>
      <p:bldP spid="55" grpId="0" animBg="1"/>
      <p:bldP spid="56" grpId="0" animBg="1"/>
      <p:bldP spid="57" grpId="0" animBg="1"/>
      <p:bldP spid="58" grpId="0"/>
      <p:bldP spid="68" grpId="0"/>
      <p:bldP spid="6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7ED3D-58A2-A66D-7ABA-1645A4BB97C1}"/>
              </a:ext>
            </a:extLst>
          </p:cNvPr>
          <p:cNvSpPr>
            <a:spLocks noGrp="1"/>
          </p:cNvSpPr>
          <p:nvPr>
            <p:ph type="title"/>
          </p:nvPr>
        </p:nvSpPr>
        <p:spPr>
          <a:xfrm>
            <a:off x="838199" y="365125"/>
            <a:ext cx="10913269" cy="1325563"/>
          </a:xfrm>
        </p:spPr>
        <p:txBody>
          <a:bodyPr/>
          <a:lstStyle/>
          <a:p>
            <a:r>
              <a:rPr lang="en-US" dirty="0"/>
              <a:t>Trend: NICs are cheaper than CPUs</a:t>
            </a:r>
            <a:endParaRPr lang="en-IL" dirty="0"/>
          </a:p>
        </p:txBody>
      </p:sp>
      <p:sp>
        <p:nvSpPr>
          <p:cNvPr id="4" name="Slide Number Placeholder 3">
            <a:extLst>
              <a:ext uri="{FF2B5EF4-FFF2-40B4-BE49-F238E27FC236}">
                <a16:creationId xmlns:a16="http://schemas.microsoft.com/office/drawing/2014/main" id="{85C85F4E-7A05-46EB-58ED-9BE5E5036179}"/>
              </a:ext>
            </a:extLst>
          </p:cNvPr>
          <p:cNvSpPr>
            <a:spLocks noGrp="1"/>
          </p:cNvSpPr>
          <p:nvPr>
            <p:ph type="sldNum" sz="quarter" idx="12"/>
          </p:nvPr>
        </p:nvSpPr>
        <p:spPr/>
        <p:txBody>
          <a:bodyPr/>
          <a:lstStyle/>
          <a:p>
            <a:fld id="{35E705C5-5BCD-49DC-92EA-8CC03E399A23}" type="slidenum">
              <a:rPr lang="en-IL" smtClean="0"/>
              <a:t>3</a:t>
            </a:fld>
            <a:endParaRPr lang="en-IL"/>
          </a:p>
        </p:txBody>
      </p:sp>
      <p:pic>
        <p:nvPicPr>
          <p:cNvPr id="6" name="Picture 5">
            <a:extLst>
              <a:ext uri="{FF2B5EF4-FFF2-40B4-BE49-F238E27FC236}">
                <a16:creationId xmlns:a16="http://schemas.microsoft.com/office/drawing/2014/main" id="{0A653401-179B-3E5D-B156-1BEB0B0C5E81}"/>
              </a:ext>
            </a:extLst>
          </p:cNvPr>
          <p:cNvPicPr>
            <a:picLocks noChangeAspect="1"/>
          </p:cNvPicPr>
          <p:nvPr/>
        </p:nvPicPr>
        <p:blipFill>
          <a:blip r:embed="rId4"/>
          <a:stretch>
            <a:fillRect/>
          </a:stretch>
        </p:blipFill>
        <p:spPr>
          <a:xfrm>
            <a:off x="3800445" y="2219856"/>
            <a:ext cx="3807818" cy="3533216"/>
          </a:xfrm>
          <a:prstGeom prst="rect">
            <a:avLst/>
          </a:prstGeom>
        </p:spPr>
      </p:pic>
      <p:pic>
        <p:nvPicPr>
          <p:cNvPr id="8" name="Picture 7">
            <a:extLst>
              <a:ext uri="{FF2B5EF4-FFF2-40B4-BE49-F238E27FC236}">
                <a16:creationId xmlns:a16="http://schemas.microsoft.com/office/drawing/2014/main" id="{1F06213B-D52F-41B6-A059-67095DCC2709}"/>
              </a:ext>
            </a:extLst>
          </p:cNvPr>
          <p:cNvPicPr>
            <a:picLocks noChangeAspect="1"/>
          </p:cNvPicPr>
          <p:nvPr/>
        </p:nvPicPr>
        <p:blipFill>
          <a:blip r:embed="rId5"/>
          <a:stretch>
            <a:fillRect/>
          </a:stretch>
        </p:blipFill>
        <p:spPr>
          <a:xfrm>
            <a:off x="7842972" y="2278625"/>
            <a:ext cx="1682740" cy="740094"/>
          </a:xfrm>
          <a:prstGeom prst="rect">
            <a:avLst/>
          </a:prstGeom>
        </p:spPr>
      </p:pic>
      <p:sp>
        <p:nvSpPr>
          <p:cNvPr id="9" name="TextBox 8">
            <a:extLst>
              <a:ext uri="{FF2B5EF4-FFF2-40B4-BE49-F238E27FC236}">
                <a16:creationId xmlns:a16="http://schemas.microsoft.com/office/drawing/2014/main" id="{52BAC5D7-D4EE-1439-BC8F-331627FF55DD}"/>
              </a:ext>
            </a:extLst>
          </p:cNvPr>
          <p:cNvSpPr txBox="1"/>
          <p:nvPr/>
        </p:nvSpPr>
        <p:spPr>
          <a:xfrm>
            <a:off x="249493" y="6356350"/>
            <a:ext cx="8200104" cy="369332"/>
          </a:xfrm>
          <a:prstGeom prst="rect">
            <a:avLst/>
          </a:prstGeom>
          <a:noFill/>
        </p:spPr>
        <p:txBody>
          <a:bodyPr wrap="square" rtlCol="0">
            <a:spAutoFit/>
          </a:bodyPr>
          <a:lstStyle/>
          <a:p>
            <a:r>
              <a:rPr lang="en-US" dirty="0">
                <a:solidFill>
                  <a:schemeClr val="bg1">
                    <a:lumMod val="75000"/>
                  </a:schemeClr>
                </a:solidFill>
              </a:rPr>
              <a:t>Paravirtual remote I/O by Kuperman et al., ASPLOS’16</a:t>
            </a:r>
            <a:endParaRPr lang="en-IL" dirty="0">
              <a:solidFill>
                <a:schemeClr val="bg1">
                  <a:lumMod val="75000"/>
                </a:schemeClr>
              </a:solidFill>
            </a:endParaRPr>
          </a:p>
        </p:txBody>
      </p:sp>
      <p:sp>
        <p:nvSpPr>
          <p:cNvPr id="3" name="Oval 2">
            <a:extLst>
              <a:ext uri="{FF2B5EF4-FFF2-40B4-BE49-F238E27FC236}">
                <a16:creationId xmlns:a16="http://schemas.microsoft.com/office/drawing/2014/main" id="{9090919C-229C-EFEE-B154-15A308901E26}"/>
              </a:ext>
            </a:extLst>
          </p:cNvPr>
          <p:cNvSpPr/>
          <p:nvPr/>
        </p:nvSpPr>
        <p:spPr>
          <a:xfrm>
            <a:off x="6096001" y="3993266"/>
            <a:ext cx="304800" cy="358815"/>
          </a:xfrm>
          <a:prstGeom prst="ellipse">
            <a:avLst/>
          </a:prstGeom>
          <a:noFill/>
          <a:ln w="444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 name="Oval 4">
            <a:extLst>
              <a:ext uri="{FF2B5EF4-FFF2-40B4-BE49-F238E27FC236}">
                <a16:creationId xmlns:a16="http://schemas.microsoft.com/office/drawing/2014/main" id="{0A6B3571-6E83-A18A-8BF6-3E5505366793}"/>
              </a:ext>
            </a:extLst>
          </p:cNvPr>
          <p:cNvSpPr/>
          <p:nvPr/>
        </p:nvSpPr>
        <p:spPr>
          <a:xfrm>
            <a:off x="5341332" y="3249592"/>
            <a:ext cx="304800" cy="358815"/>
          </a:xfrm>
          <a:prstGeom prst="ellipse">
            <a:avLst/>
          </a:prstGeom>
          <a:noFill/>
          <a:ln w="444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10" name="Straight Arrow Connector 9">
            <a:extLst>
              <a:ext uri="{FF2B5EF4-FFF2-40B4-BE49-F238E27FC236}">
                <a16:creationId xmlns:a16="http://schemas.microsoft.com/office/drawing/2014/main" id="{3E151D68-4320-29AF-9AC3-00530CFCD1E1}"/>
              </a:ext>
            </a:extLst>
          </p:cNvPr>
          <p:cNvCxnSpPr>
            <a:cxnSpLocks/>
            <a:stCxn id="11" idx="1"/>
            <a:endCxn id="3" idx="5"/>
          </p:cNvCxnSpPr>
          <p:nvPr/>
        </p:nvCxnSpPr>
        <p:spPr>
          <a:xfrm flipH="1" flipV="1">
            <a:off x="6356164" y="4299534"/>
            <a:ext cx="2535173" cy="84049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EC7A8E2-F1FB-2AA6-DC09-D424257A24B1}"/>
              </a:ext>
            </a:extLst>
          </p:cNvPr>
          <p:cNvSpPr txBox="1"/>
          <p:nvPr/>
        </p:nvSpPr>
        <p:spPr>
          <a:xfrm>
            <a:off x="8891337" y="4955359"/>
            <a:ext cx="2322095" cy="369332"/>
          </a:xfrm>
          <a:prstGeom prst="rect">
            <a:avLst/>
          </a:prstGeom>
          <a:noFill/>
          <a:ln>
            <a:solidFill>
              <a:schemeClr val="tx1"/>
            </a:solidFill>
          </a:ln>
        </p:spPr>
        <p:txBody>
          <a:bodyPr wrap="square" rtlCol="0">
            <a:spAutoFit/>
          </a:bodyPr>
          <a:lstStyle/>
          <a:p>
            <a:r>
              <a:rPr lang="en-US" dirty="0"/>
              <a:t>2x CPU cores—4x price</a:t>
            </a:r>
            <a:endParaRPr lang="en-IL" dirty="0"/>
          </a:p>
        </p:txBody>
      </p:sp>
      <p:cxnSp>
        <p:nvCxnSpPr>
          <p:cNvPr id="15" name="Straight Arrow Connector 14">
            <a:extLst>
              <a:ext uri="{FF2B5EF4-FFF2-40B4-BE49-F238E27FC236}">
                <a16:creationId xmlns:a16="http://schemas.microsoft.com/office/drawing/2014/main" id="{892C0D22-7DD6-9105-0B23-7FC1878472D3}"/>
              </a:ext>
            </a:extLst>
          </p:cNvPr>
          <p:cNvCxnSpPr>
            <a:cxnSpLocks/>
            <a:endCxn id="5" idx="3"/>
          </p:cNvCxnSpPr>
          <p:nvPr/>
        </p:nvCxnSpPr>
        <p:spPr>
          <a:xfrm flipV="1">
            <a:off x="3810717" y="3555860"/>
            <a:ext cx="1575252" cy="201254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DEF3C36-49AC-B01C-DFA3-1605ED6EE59C}"/>
              </a:ext>
            </a:extLst>
          </p:cNvPr>
          <p:cNvSpPr txBox="1"/>
          <p:nvPr/>
        </p:nvSpPr>
        <p:spPr>
          <a:xfrm>
            <a:off x="1010653" y="5383740"/>
            <a:ext cx="2800064" cy="369332"/>
          </a:xfrm>
          <a:prstGeom prst="rect">
            <a:avLst/>
          </a:prstGeom>
          <a:noFill/>
          <a:ln>
            <a:solidFill>
              <a:schemeClr val="tx1"/>
            </a:solidFill>
          </a:ln>
        </p:spPr>
        <p:txBody>
          <a:bodyPr wrap="square" rtlCol="0">
            <a:spAutoFit/>
          </a:bodyPr>
          <a:lstStyle/>
          <a:p>
            <a:r>
              <a:rPr lang="en-US" dirty="0"/>
              <a:t>4x NIC speed—only 2x price</a:t>
            </a:r>
            <a:endParaRPr lang="en-IL" dirty="0"/>
          </a:p>
        </p:txBody>
      </p:sp>
    </p:spTree>
    <p:custDataLst>
      <p:tags r:id="rId1"/>
    </p:custDataLst>
    <p:extLst>
      <p:ext uri="{BB962C8B-B14F-4D97-AF65-F5344CB8AC3E}">
        <p14:creationId xmlns:p14="http://schemas.microsoft.com/office/powerpoint/2010/main" val="37053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1" grpId="0" animBg="1"/>
      <p:bldP spid="1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Network functions (NFs)</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200" y="1825625"/>
            <a:ext cx="10515600" cy="4667250"/>
          </a:xfrm>
        </p:spPr>
        <p:txBody>
          <a:bodyPr/>
          <a:lstStyle/>
          <a:p>
            <a:r>
              <a:rPr lang="en-CH" dirty="0"/>
              <a:t>Inter-VM switch offload + hairpin = NF offload</a:t>
            </a:r>
          </a:p>
          <a:p>
            <a:pPr lvl="1"/>
            <a:r>
              <a:rPr lang="en-CH" dirty="0"/>
              <a:t>Eliminates all host overheads: CPU, memory, and PCIe</a:t>
            </a:r>
          </a:p>
          <a:p>
            <a:pPr lvl="1"/>
            <a:r>
              <a:rPr lang="en-CH" dirty="0"/>
              <a:t>Struggles to scale with flows</a:t>
            </a:r>
          </a:p>
          <a:p>
            <a:pPr lvl="1"/>
            <a:r>
              <a:rPr lang="en-CH" dirty="0"/>
              <a:t>Limited programmability</a:t>
            </a:r>
          </a:p>
          <a:p>
            <a:endParaRPr lang="en-CH" dirty="0"/>
          </a:p>
          <a:p>
            <a:r>
              <a:rPr lang="en-CH" dirty="0"/>
              <a:t>DPDK</a:t>
            </a:r>
          </a:p>
          <a:p>
            <a:pPr lvl="1"/>
            <a:r>
              <a:rPr lang="en-CH" dirty="0"/>
              <a:t>Memory bandwidth bottleneck</a:t>
            </a:r>
          </a:p>
          <a:p>
            <a:r>
              <a:rPr lang="en-GB" dirty="0"/>
              <a:t>The Benefits of General-Purpose On-NIC Memory (ASPLOS’22)</a:t>
            </a:r>
          </a:p>
          <a:p>
            <a:pPr lvl="1"/>
            <a:r>
              <a:rPr lang="en-GB" dirty="0"/>
              <a:t>Store packet payload in ASIC NIC memory to save PCIe and host memory traffic</a:t>
            </a:r>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30</a:t>
            </a:fld>
            <a:endParaRPr lang="en-IL"/>
          </a:p>
        </p:txBody>
      </p:sp>
    </p:spTree>
    <p:extLst>
      <p:ext uri="{BB962C8B-B14F-4D97-AF65-F5344CB8AC3E}">
        <p14:creationId xmlns:p14="http://schemas.microsoft.com/office/powerpoint/2010/main" val="317773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a:xfrm>
            <a:off x="838199" y="365125"/>
            <a:ext cx="11145253" cy="1325563"/>
          </a:xfrm>
        </p:spPr>
        <p:txBody>
          <a:bodyPr/>
          <a:lstStyle/>
          <a:p>
            <a:r>
              <a:rPr lang="en-US" dirty="0"/>
              <a:t>The benefits of General Purpose on-NIC memory (ASPLOS’22)</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200" y="1825625"/>
            <a:ext cx="10657114" cy="4667250"/>
          </a:xfrm>
        </p:spPr>
        <p:txBody>
          <a:bodyPr>
            <a:normAutofit/>
          </a:bodyPr>
          <a:lstStyle/>
          <a:p>
            <a:r>
              <a:rPr lang="en-US" dirty="0"/>
              <a:t>Leave data on NIC memory (</a:t>
            </a:r>
            <a:r>
              <a:rPr lang="en-US" dirty="0" err="1"/>
              <a:t>nicmem</a:t>
            </a:r>
            <a:r>
              <a:rPr lang="en-US" dirty="0"/>
              <a:t>)</a:t>
            </a:r>
          </a:p>
          <a:p>
            <a:r>
              <a:rPr lang="en-US" dirty="0"/>
              <a:t>Copy only metadata</a:t>
            </a:r>
            <a:endParaRPr lang="en-IL"/>
          </a:p>
          <a:p>
            <a:endParaRPr lang="en-US" dirty="0"/>
          </a:p>
          <a:p>
            <a:endParaRPr lang="en-US" dirty="0"/>
          </a:p>
          <a:p>
            <a:pPr lvl="1"/>
            <a:endParaRPr lang="en-US" dirty="0"/>
          </a:p>
          <a:p>
            <a:endParaRPr lang="en-CH" dirty="0"/>
          </a:p>
          <a:p>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31</a:t>
            </a:fld>
            <a:endParaRPr lang="en-IL"/>
          </a:p>
        </p:txBody>
      </p:sp>
      <p:sp>
        <p:nvSpPr>
          <p:cNvPr id="5" name="Rectangle 4">
            <a:extLst>
              <a:ext uri="{FF2B5EF4-FFF2-40B4-BE49-F238E27FC236}">
                <a16:creationId xmlns:a16="http://schemas.microsoft.com/office/drawing/2014/main" id="{B0ECC1F9-3BE1-CDB5-DC0A-009434FA0709}"/>
              </a:ext>
            </a:extLst>
          </p:cNvPr>
          <p:cNvSpPr/>
          <p:nvPr/>
        </p:nvSpPr>
        <p:spPr>
          <a:xfrm>
            <a:off x="4762414" y="2895476"/>
            <a:ext cx="1041400" cy="68086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000"/>
          </a:p>
        </p:txBody>
      </p:sp>
      <p:sp>
        <p:nvSpPr>
          <p:cNvPr id="6" name="Rectangle 5">
            <a:extLst>
              <a:ext uri="{FF2B5EF4-FFF2-40B4-BE49-F238E27FC236}">
                <a16:creationId xmlns:a16="http://schemas.microsoft.com/office/drawing/2014/main" id="{376D3ED1-62FF-C101-CB1F-F4BFB814AD58}"/>
              </a:ext>
            </a:extLst>
          </p:cNvPr>
          <p:cNvSpPr/>
          <p:nvPr/>
        </p:nvSpPr>
        <p:spPr>
          <a:xfrm>
            <a:off x="5033863" y="3070125"/>
            <a:ext cx="553958" cy="33156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000"/>
          </a:p>
        </p:txBody>
      </p:sp>
      <p:graphicFrame>
        <p:nvGraphicFramePr>
          <p:cNvPr id="7" name="Table 6">
            <a:extLst>
              <a:ext uri="{FF2B5EF4-FFF2-40B4-BE49-F238E27FC236}">
                <a16:creationId xmlns:a16="http://schemas.microsoft.com/office/drawing/2014/main" id="{760E904B-0A94-56C9-ED1D-C721D04814D4}"/>
              </a:ext>
            </a:extLst>
          </p:cNvPr>
          <p:cNvGraphicFramePr>
            <a:graphicFrameLocks noGrp="1"/>
          </p:cNvGraphicFramePr>
          <p:nvPr/>
        </p:nvGraphicFramePr>
        <p:xfrm>
          <a:off x="5033862" y="3576342"/>
          <a:ext cx="624840" cy="116840"/>
        </p:xfrm>
        <a:graphic>
          <a:graphicData uri="http://schemas.openxmlformats.org/drawingml/2006/table">
            <a:tbl>
              <a:tblPr/>
              <a:tblGrid>
                <a:gridCol w="208280">
                  <a:extLst>
                    <a:ext uri="{9D8B030D-6E8A-4147-A177-3AD203B41FA5}">
                      <a16:colId xmlns:a16="http://schemas.microsoft.com/office/drawing/2014/main" val="468500232"/>
                    </a:ext>
                  </a:extLst>
                </a:gridCol>
                <a:gridCol w="208280">
                  <a:extLst>
                    <a:ext uri="{9D8B030D-6E8A-4147-A177-3AD203B41FA5}">
                      <a16:colId xmlns:a16="http://schemas.microsoft.com/office/drawing/2014/main" val="3192736079"/>
                    </a:ext>
                  </a:extLst>
                </a:gridCol>
                <a:gridCol w="208280">
                  <a:extLst>
                    <a:ext uri="{9D8B030D-6E8A-4147-A177-3AD203B41FA5}">
                      <a16:colId xmlns:a16="http://schemas.microsoft.com/office/drawing/2014/main" val="3927261916"/>
                    </a:ext>
                  </a:extLst>
                </a:gridCol>
              </a:tblGrid>
              <a:tr h="0">
                <a:tc>
                  <a:txBody>
                    <a:bodyPr/>
                    <a:lstStyle/>
                    <a:p>
                      <a:endParaRPr lang="en-IL" sz="100" dirty="0">
                        <a:latin typeface="Agency FB" panose="020B05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L" sz="100" dirty="0">
                        <a:latin typeface="Agency FB" panose="020B05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L" sz="100" dirty="0">
                        <a:latin typeface="Agency FB" panose="020B05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96700102"/>
                  </a:ext>
                </a:extLst>
              </a:tr>
            </a:tbl>
          </a:graphicData>
        </a:graphic>
      </p:graphicFrame>
      <p:sp>
        <p:nvSpPr>
          <p:cNvPr id="8" name="Rectangle 7">
            <a:extLst>
              <a:ext uri="{FF2B5EF4-FFF2-40B4-BE49-F238E27FC236}">
                <a16:creationId xmlns:a16="http://schemas.microsoft.com/office/drawing/2014/main" id="{BAD1A173-FB32-59F9-98BE-D2FCD5B9AD80}"/>
              </a:ext>
            </a:extLst>
          </p:cNvPr>
          <p:cNvSpPr/>
          <p:nvPr/>
        </p:nvSpPr>
        <p:spPr>
          <a:xfrm>
            <a:off x="5801242" y="2695824"/>
            <a:ext cx="124200" cy="1040538"/>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000"/>
          </a:p>
        </p:txBody>
      </p:sp>
      <p:sp>
        <p:nvSpPr>
          <p:cNvPr id="9" name="Rectangle 8">
            <a:extLst>
              <a:ext uri="{FF2B5EF4-FFF2-40B4-BE49-F238E27FC236}">
                <a16:creationId xmlns:a16="http://schemas.microsoft.com/office/drawing/2014/main" id="{F6DAC1DC-6137-AED4-7A2C-7E58F6A34E3E}"/>
              </a:ext>
            </a:extLst>
          </p:cNvPr>
          <p:cNvSpPr/>
          <p:nvPr/>
        </p:nvSpPr>
        <p:spPr>
          <a:xfrm>
            <a:off x="4640786" y="3020333"/>
            <a:ext cx="178335" cy="14866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000"/>
          </a:p>
        </p:txBody>
      </p:sp>
      <p:pic>
        <p:nvPicPr>
          <p:cNvPr id="10" name="Graphic 9" descr="Processor outline">
            <a:extLst>
              <a:ext uri="{FF2B5EF4-FFF2-40B4-BE49-F238E27FC236}">
                <a16:creationId xmlns:a16="http://schemas.microsoft.com/office/drawing/2014/main" id="{55D53E6B-EEE5-33D7-E740-FB2D7A2023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56217" y="2390267"/>
            <a:ext cx="1633251" cy="1633251"/>
          </a:xfrm>
          <a:prstGeom prst="rect">
            <a:avLst/>
          </a:prstGeom>
        </p:spPr>
      </p:pic>
      <p:cxnSp>
        <p:nvCxnSpPr>
          <p:cNvPr id="11" name="Straight Connector 32">
            <a:extLst>
              <a:ext uri="{FF2B5EF4-FFF2-40B4-BE49-F238E27FC236}">
                <a16:creationId xmlns:a16="http://schemas.microsoft.com/office/drawing/2014/main" id="{6968BF24-ACEB-E95D-1CB8-2DDD5CA85698}"/>
              </a:ext>
            </a:extLst>
          </p:cNvPr>
          <p:cNvCxnSpPr>
            <a:cxnSpLocks/>
            <a:stCxn id="7" idx="2"/>
            <a:endCxn id="10" idx="1"/>
          </p:cNvCxnSpPr>
          <p:nvPr/>
        </p:nvCxnSpPr>
        <p:spPr>
          <a:xfrm rot="5400000" flipH="1" flipV="1">
            <a:off x="6408104" y="2145070"/>
            <a:ext cx="486289" cy="2609935"/>
          </a:xfrm>
          <a:prstGeom prst="bentConnector4">
            <a:avLst>
              <a:gd name="adj1" fmla="val -47009"/>
              <a:gd name="adj2" fmla="val 55985"/>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0B9F555-36CF-B0E8-B92F-F75FB1D8F42F}"/>
              </a:ext>
            </a:extLst>
          </p:cNvPr>
          <p:cNvSpPr/>
          <p:nvPr/>
        </p:nvSpPr>
        <p:spPr>
          <a:xfrm>
            <a:off x="4641759" y="3287699"/>
            <a:ext cx="178335" cy="148660"/>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sz="2000"/>
          </a:p>
        </p:txBody>
      </p:sp>
      <p:sp>
        <p:nvSpPr>
          <p:cNvPr id="13" name="Rectangle 12">
            <a:extLst>
              <a:ext uri="{FF2B5EF4-FFF2-40B4-BE49-F238E27FC236}">
                <a16:creationId xmlns:a16="http://schemas.microsoft.com/office/drawing/2014/main" id="{95D0F652-245A-CBFB-6E3A-0DCF1FC745B0}"/>
              </a:ext>
            </a:extLst>
          </p:cNvPr>
          <p:cNvSpPr/>
          <p:nvPr/>
        </p:nvSpPr>
        <p:spPr>
          <a:xfrm>
            <a:off x="2393395" y="5116562"/>
            <a:ext cx="1952463" cy="137631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t>
            </a:r>
            <a:br>
              <a:rPr lang="en-US" dirty="0"/>
            </a:br>
            <a:r>
              <a:rPr lang="en-US" dirty="0"/>
              <a:t>data</a:t>
            </a:r>
          </a:p>
          <a:p>
            <a:pPr algn="ctr"/>
            <a:r>
              <a:rPr lang="en-US" dirty="0"/>
              <a:t>…</a:t>
            </a:r>
            <a:endParaRPr lang="en-IL" dirty="0"/>
          </a:p>
        </p:txBody>
      </p:sp>
      <p:sp>
        <p:nvSpPr>
          <p:cNvPr id="14" name="TextBox 13">
            <a:extLst>
              <a:ext uri="{FF2B5EF4-FFF2-40B4-BE49-F238E27FC236}">
                <a16:creationId xmlns:a16="http://schemas.microsoft.com/office/drawing/2014/main" id="{371C4999-B960-B464-D86D-D215A6682768}"/>
              </a:ext>
            </a:extLst>
          </p:cNvPr>
          <p:cNvSpPr txBox="1"/>
          <p:nvPr/>
        </p:nvSpPr>
        <p:spPr>
          <a:xfrm>
            <a:off x="6668185" y="2794381"/>
            <a:ext cx="942975" cy="369332"/>
          </a:xfrm>
          <a:prstGeom prst="rect">
            <a:avLst/>
          </a:prstGeom>
          <a:noFill/>
        </p:spPr>
        <p:txBody>
          <a:bodyPr wrap="square" rtlCol="0">
            <a:spAutoFit/>
          </a:bodyPr>
          <a:lstStyle/>
          <a:p>
            <a:r>
              <a:rPr lang="en-US" dirty="0"/>
              <a:t>PCIe</a:t>
            </a:r>
            <a:endParaRPr lang="en-IL" dirty="0"/>
          </a:p>
        </p:txBody>
      </p:sp>
      <p:sp>
        <p:nvSpPr>
          <p:cNvPr id="15" name="TextBox 14">
            <a:extLst>
              <a:ext uri="{FF2B5EF4-FFF2-40B4-BE49-F238E27FC236}">
                <a16:creationId xmlns:a16="http://schemas.microsoft.com/office/drawing/2014/main" id="{F3B68FCA-95F1-6B82-D810-AD1E61079A7C}"/>
              </a:ext>
            </a:extLst>
          </p:cNvPr>
          <p:cNvSpPr txBox="1"/>
          <p:nvPr/>
        </p:nvSpPr>
        <p:spPr>
          <a:xfrm>
            <a:off x="8491173" y="3012514"/>
            <a:ext cx="942975" cy="369332"/>
          </a:xfrm>
          <a:prstGeom prst="rect">
            <a:avLst/>
          </a:prstGeom>
          <a:noFill/>
        </p:spPr>
        <p:txBody>
          <a:bodyPr wrap="square" rtlCol="0">
            <a:spAutoFit/>
          </a:bodyPr>
          <a:lstStyle/>
          <a:p>
            <a:r>
              <a:rPr lang="en-US" dirty="0"/>
              <a:t>CPU</a:t>
            </a:r>
            <a:endParaRPr lang="en-IL" dirty="0"/>
          </a:p>
        </p:txBody>
      </p:sp>
      <p:sp>
        <p:nvSpPr>
          <p:cNvPr id="16" name="TextBox 15">
            <a:extLst>
              <a:ext uri="{FF2B5EF4-FFF2-40B4-BE49-F238E27FC236}">
                <a16:creationId xmlns:a16="http://schemas.microsoft.com/office/drawing/2014/main" id="{E3D116EF-C91A-509F-FE86-2F4C30BB5DD0}"/>
              </a:ext>
            </a:extLst>
          </p:cNvPr>
          <p:cNvSpPr txBox="1"/>
          <p:nvPr/>
        </p:nvSpPr>
        <p:spPr>
          <a:xfrm>
            <a:off x="5059441" y="3065622"/>
            <a:ext cx="942975" cy="369332"/>
          </a:xfrm>
          <a:prstGeom prst="rect">
            <a:avLst/>
          </a:prstGeom>
          <a:noFill/>
        </p:spPr>
        <p:txBody>
          <a:bodyPr wrap="square" rtlCol="0">
            <a:spAutoFit/>
          </a:bodyPr>
          <a:lstStyle/>
          <a:p>
            <a:r>
              <a:rPr lang="en-US" dirty="0"/>
              <a:t>NIC</a:t>
            </a:r>
            <a:endParaRPr lang="en-IL" dirty="0"/>
          </a:p>
        </p:txBody>
      </p:sp>
      <p:grpSp>
        <p:nvGrpSpPr>
          <p:cNvPr id="17" name="Group 16">
            <a:extLst>
              <a:ext uri="{FF2B5EF4-FFF2-40B4-BE49-F238E27FC236}">
                <a16:creationId xmlns:a16="http://schemas.microsoft.com/office/drawing/2014/main" id="{7FCFADAD-744F-0E08-28C3-53BDF08BC782}"/>
              </a:ext>
            </a:extLst>
          </p:cNvPr>
          <p:cNvGrpSpPr/>
          <p:nvPr/>
        </p:nvGrpSpPr>
        <p:grpSpPr>
          <a:xfrm>
            <a:off x="2377143" y="3854890"/>
            <a:ext cx="1960342" cy="2637985"/>
            <a:chOff x="2385516" y="3854890"/>
            <a:chExt cx="1960342" cy="2637985"/>
          </a:xfrm>
        </p:grpSpPr>
        <p:grpSp>
          <p:nvGrpSpPr>
            <p:cNvPr id="18" name="Group 17">
              <a:extLst>
                <a:ext uri="{FF2B5EF4-FFF2-40B4-BE49-F238E27FC236}">
                  <a16:creationId xmlns:a16="http://schemas.microsoft.com/office/drawing/2014/main" id="{3024BA18-4587-1082-B726-475A08C81B89}"/>
                </a:ext>
              </a:extLst>
            </p:cNvPr>
            <p:cNvGrpSpPr/>
            <p:nvPr/>
          </p:nvGrpSpPr>
          <p:grpSpPr>
            <a:xfrm>
              <a:off x="2385516" y="3854890"/>
              <a:ext cx="1960342" cy="1261673"/>
              <a:chOff x="2385516" y="3854890"/>
              <a:chExt cx="1960342" cy="1261673"/>
            </a:xfrm>
          </p:grpSpPr>
          <p:sp>
            <p:nvSpPr>
              <p:cNvPr id="20" name="Rectangle 19">
                <a:extLst>
                  <a:ext uri="{FF2B5EF4-FFF2-40B4-BE49-F238E27FC236}">
                    <a16:creationId xmlns:a16="http://schemas.microsoft.com/office/drawing/2014/main" id="{BA0D5EE7-D9D5-F5AC-B13E-023E502A7D34}"/>
                  </a:ext>
                </a:extLst>
              </p:cNvPr>
              <p:cNvSpPr/>
              <p:nvPr/>
            </p:nvSpPr>
            <p:spPr>
              <a:xfrm>
                <a:off x="2386309" y="4432622"/>
                <a:ext cx="1959549" cy="683941"/>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srcIP</a:t>
                </a:r>
                <a:r>
                  <a:rPr lang="en-US" dirty="0"/>
                  <a:t>=172.16.1.100</a:t>
                </a:r>
                <a:br>
                  <a:rPr lang="en-US" dirty="0"/>
                </a:br>
                <a:r>
                  <a:rPr lang="en-US" dirty="0" err="1"/>
                  <a:t>dstIP</a:t>
                </a:r>
                <a:r>
                  <a:rPr lang="en-US" dirty="0"/>
                  <a:t>= 172.16.2.1</a:t>
                </a:r>
                <a:endParaRPr lang="en-IL" dirty="0"/>
              </a:p>
            </p:txBody>
          </p:sp>
          <p:sp>
            <p:nvSpPr>
              <p:cNvPr id="21" name="Rectangle 20">
                <a:extLst>
                  <a:ext uri="{FF2B5EF4-FFF2-40B4-BE49-F238E27FC236}">
                    <a16:creationId xmlns:a16="http://schemas.microsoft.com/office/drawing/2014/main" id="{546EDF1F-6A77-E5B6-EADE-137BA0AA2EA8}"/>
                  </a:ext>
                </a:extLst>
              </p:cNvPr>
              <p:cNvSpPr/>
              <p:nvPr/>
            </p:nvSpPr>
            <p:spPr>
              <a:xfrm>
                <a:off x="2385516" y="3854890"/>
                <a:ext cx="1959550" cy="58107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srcMAC</a:t>
                </a:r>
                <a:endParaRPr lang="en-US" dirty="0"/>
              </a:p>
              <a:p>
                <a:r>
                  <a:rPr lang="en-US" dirty="0" err="1"/>
                  <a:t>dstMAC</a:t>
                </a:r>
                <a:endParaRPr lang="en-IL" dirty="0"/>
              </a:p>
            </p:txBody>
          </p:sp>
        </p:grpSp>
        <p:sp>
          <p:nvSpPr>
            <p:cNvPr id="19" name="Rectangle 18">
              <a:extLst>
                <a:ext uri="{FF2B5EF4-FFF2-40B4-BE49-F238E27FC236}">
                  <a16:creationId xmlns:a16="http://schemas.microsoft.com/office/drawing/2014/main" id="{1C0D4434-73C2-FFFB-FE69-B1D2FE041C77}"/>
                </a:ext>
              </a:extLst>
            </p:cNvPr>
            <p:cNvSpPr/>
            <p:nvPr/>
          </p:nvSpPr>
          <p:spPr>
            <a:xfrm>
              <a:off x="2385516" y="5116562"/>
              <a:ext cx="1952463" cy="1376313"/>
            </a:xfrm>
            <a:prstGeom prst="rect">
              <a:avLst/>
            </a:prstGeom>
            <a:solidFill>
              <a:schemeClr val="accent1">
                <a:alpha val="1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grpSp>
      <p:sp>
        <p:nvSpPr>
          <p:cNvPr id="22" name="Rectangle 21">
            <a:extLst>
              <a:ext uri="{FF2B5EF4-FFF2-40B4-BE49-F238E27FC236}">
                <a16:creationId xmlns:a16="http://schemas.microsoft.com/office/drawing/2014/main" id="{E3744C84-595E-A4ED-38F8-21DEC1B09DBA}"/>
              </a:ext>
            </a:extLst>
          </p:cNvPr>
          <p:cNvSpPr/>
          <p:nvPr/>
        </p:nvSpPr>
        <p:spPr>
          <a:xfrm>
            <a:off x="7865731" y="3790950"/>
            <a:ext cx="1959550" cy="641672"/>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newSrcMAC</a:t>
            </a:r>
            <a:br>
              <a:rPr lang="en-US" dirty="0"/>
            </a:br>
            <a:r>
              <a:rPr lang="en-US" dirty="0" err="1"/>
              <a:t>newDstMAC</a:t>
            </a:r>
            <a:endParaRPr lang="en-IL" dirty="0"/>
          </a:p>
        </p:txBody>
      </p:sp>
    </p:spTree>
    <p:extLst>
      <p:ext uri="{BB962C8B-B14F-4D97-AF65-F5344CB8AC3E}">
        <p14:creationId xmlns:p14="http://schemas.microsoft.com/office/powerpoint/2010/main" val="209553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4.16667E-7 1.85185E-6 L 0.44896 -0.00533 " pathEditMode="relative" rAng="0" ptsTypes="AA">
                                      <p:cBhvr>
                                        <p:cTn id="12" dur="1000" fill="hold"/>
                                        <p:tgtEl>
                                          <p:spTgt spid="17"/>
                                        </p:tgtEl>
                                        <p:attrNameLst>
                                          <p:attrName>ppt_x</p:attrName>
                                          <p:attrName>ppt_y</p:attrName>
                                        </p:attrNameLst>
                                      </p:cBhvr>
                                      <p:rCtr x="22448" y="-278"/>
                                    </p:animMotion>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1" nodeType="clickEffect">
                                  <p:stCondLst>
                                    <p:cond delay="0"/>
                                  </p:stCondLst>
                                  <p:childTnLst>
                                    <p:animMotion origin="layout" path="M -8.33333E-7 2.96296E-6 L -0.45013 0.00115 " pathEditMode="relative" rAng="0" ptsTypes="AA">
                                      <p:cBhvr>
                                        <p:cTn id="21" dur="1000" fill="hold"/>
                                        <p:tgtEl>
                                          <p:spTgt spid="22"/>
                                        </p:tgtEl>
                                        <p:attrNameLst>
                                          <p:attrName>ppt_x</p:attrName>
                                          <p:attrName>ppt_y</p:attrName>
                                        </p:attrNameLst>
                                      </p:cBhvr>
                                      <p:rCtr x="-22513" y="46"/>
                                    </p:animMotion>
                                  </p:childTnLst>
                                </p:cTn>
                              </p:par>
                              <p:par>
                                <p:cTn id="22" presetID="42" presetClass="path" presetSubtype="0" accel="50000" decel="50000" fill="hold" nodeType="withEffect">
                                  <p:stCondLst>
                                    <p:cond delay="0"/>
                                  </p:stCondLst>
                                  <p:childTnLst>
                                    <p:animMotion origin="layout" path="M 0.44896 -0.00533 L -4.16667E-7 1.85185E-6 " pathEditMode="relative" rAng="0" ptsTypes="AA">
                                      <p:cBhvr>
                                        <p:cTn id="23" dur="1000" fill="hold"/>
                                        <p:tgtEl>
                                          <p:spTgt spid="17"/>
                                        </p:tgtEl>
                                        <p:attrNameLst>
                                          <p:attrName>ppt_x</p:attrName>
                                          <p:attrName>ppt_y</p:attrName>
                                        </p:attrNameLst>
                                      </p:cBhvr>
                                      <p:rCtr x="-22448" y="2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P spid="22"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Network functions (NFs)</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199" y="1825625"/>
            <a:ext cx="10916653" cy="4667250"/>
          </a:xfrm>
        </p:spPr>
        <p:txBody>
          <a:bodyPr/>
          <a:lstStyle/>
          <a:p>
            <a:r>
              <a:rPr lang="en-CH" dirty="0"/>
              <a:t>Inter-VM switch offload + hairpin = NF offload</a:t>
            </a:r>
          </a:p>
          <a:p>
            <a:pPr lvl="1"/>
            <a:r>
              <a:rPr lang="en-CH" dirty="0"/>
              <a:t>Eliminates all host overheads: CPU, memory, and PCIe</a:t>
            </a:r>
          </a:p>
          <a:p>
            <a:pPr lvl="1"/>
            <a:r>
              <a:rPr lang="en-CH" dirty="0"/>
              <a:t>Struggles to scale with flows</a:t>
            </a:r>
          </a:p>
          <a:p>
            <a:pPr lvl="1"/>
            <a:r>
              <a:rPr lang="en-CH" dirty="0"/>
              <a:t>Limited programmability</a:t>
            </a:r>
          </a:p>
          <a:p>
            <a:endParaRPr lang="en-CH" dirty="0"/>
          </a:p>
          <a:p>
            <a:r>
              <a:rPr lang="en-CH" dirty="0"/>
              <a:t>DPDK</a:t>
            </a:r>
          </a:p>
          <a:p>
            <a:pPr lvl="1"/>
            <a:r>
              <a:rPr lang="en-CH" dirty="0"/>
              <a:t>Memory bandwidth bottleneck</a:t>
            </a:r>
          </a:p>
          <a:p>
            <a:r>
              <a:rPr lang="en-GB" dirty="0"/>
              <a:t>The Benefits of General-Purpose On-NIC Memory (ASPLOS’22)</a:t>
            </a:r>
          </a:p>
          <a:p>
            <a:pPr lvl="1"/>
            <a:r>
              <a:rPr lang="en-GB" dirty="0"/>
              <a:t>Store packet payload in ASIC NIC memory to reduce PCIe and host memory traffic</a:t>
            </a:r>
            <a:endParaRPr lang="en-CH" dirty="0"/>
          </a:p>
          <a:p>
            <a:r>
              <a:rPr lang="en-GB" dirty="0"/>
              <a:t>Enso: A Streaming Interface for NIC-Application Communication (OSDI’23 best paper)</a:t>
            </a:r>
          </a:p>
          <a:p>
            <a:pPr lvl="1"/>
            <a:r>
              <a:rPr lang="en-GB" dirty="0"/>
              <a:t>Streaming Rx descriptor and batched notifications to reduce PCIe traffic</a:t>
            </a:r>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32</a:t>
            </a:fld>
            <a:endParaRPr lang="en-IL"/>
          </a:p>
        </p:txBody>
      </p:sp>
    </p:spTree>
    <p:extLst>
      <p:ext uri="{BB962C8B-B14F-4D97-AF65-F5344CB8AC3E}">
        <p14:creationId xmlns:p14="http://schemas.microsoft.com/office/powerpoint/2010/main" val="31158318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normAutofit fontScale="90000"/>
          </a:bodyPr>
          <a:lstStyle/>
          <a:p>
            <a:r>
              <a:rPr lang="en-GB" dirty="0"/>
              <a:t>Enso: A Streaming Interface for NIC-Application Communication (OSDI’23 best paper)</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200" y="1825625"/>
            <a:ext cx="10916653" cy="4667250"/>
          </a:xfrm>
        </p:spPr>
        <p:txBody>
          <a:bodyPr/>
          <a:lstStyle/>
          <a:p>
            <a:r>
              <a:rPr lang="en-GB" dirty="0"/>
              <a:t>Streaming Rx descriptor </a:t>
            </a:r>
          </a:p>
          <a:p>
            <a:r>
              <a:rPr lang="en-GB" dirty="0"/>
              <a:t>Batched notifications</a:t>
            </a:r>
          </a:p>
          <a:p>
            <a:r>
              <a:rPr lang="en-GB" dirty="0"/>
              <a:t>Map Tx and Rx to same memory to avoid copying</a:t>
            </a:r>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33</a:t>
            </a:fld>
            <a:endParaRPr lang="en-IL"/>
          </a:p>
        </p:txBody>
      </p:sp>
      <p:sp>
        <p:nvSpPr>
          <p:cNvPr id="5" name="Rectangle 4">
            <a:extLst>
              <a:ext uri="{FF2B5EF4-FFF2-40B4-BE49-F238E27FC236}">
                <a16:creationId xmlns:a16="http://schemas.microsoft.com/office/drawing/2014/main" id="{D0D3E2C0-95B6-4327-8D62-ECB8EB2D70D8}"/>
              </a:ext>
            </a:extLst>
          </p:cNvPr>
          <p:cNvSpPr/>
          <p:nvPr/>
        </p:nvSpPr>
        <p:spPr>
          <a:xfrm>
            <a:off x="2370808" y="4558708"/>
            <a:ext cx="7664116" cy="62564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TextBox 5">
            <a:extLst>
              <a:ext uri="{FF2B5EF4-FFF2-40B4-BE49-F238E27FC236}">
                <a16:creationId xmlns:a16="http://schemas.microsoft.com/office/drawing/2014/main" id="{24CE2274-E6D7-1F5B-F56B-CE83120E9EF8}"/>
              </a:ext>
            </a:extLst>
          </p:cNvPr>
          <p:cNvSpPr txBox="1"/>
          <p:nvPr/>
        </p:nvSpPr>
        <p:spPr>
          <a:xfrm>
            <a:off x="1208734" y="4609765"/>
            <a:ext cx="1335505" cy="523220"/>
          </a:xfrm>
          <a:prstGeom prst="rect">
            <a:avLst/>
          </a:prstGeom>
          <a:noFill/>
        </p:spPr>
        <p:txBody>
          <a:bodyPr wrap="square" rtlCol="0">
            <a:spAutoFit/>
          </a:bodyPr>
          <a:lstStyle/>
          <a:p>
            <a:r>
              <a:rPr lang="en-CH" sz="2800" dirty="0"/>
              <a:t>RX</a:t>
            </a:r>
          </a:p>
        </p:txBody>
      </p:sp>
      <p:sp>
        <p:nvSpPr>
          <p:cNvPr id="7" name="Rectangle 6">
            <a:extLst>
              <a:ext uri="{FF2B5EF4-FFF2-40B4-BE49-F238E27FC236}">
                <a16:creationId xmlns:a16="http://schemas.microsoft.com/office/drawing/2014/main" id="{74FE290C-F01E-4C8E-CC0C-F2C78CC89FDE}"/>
              </a:ext>
            </a:extLst>
          </p:cNvPr>
          <p:cNvSpPr/>
          <p:nvPr/>
        </p:nvSpPr>
        <p:spPr>
          <a:xfrm>
            <a:off x="3706313" y="4558708"/>
            <a:ext cx="1564105" cy="625642"/>
          </a:xfrm>
          <a:prstGeom prst="rect">
            <a:avLst/>
          </a:prstGeom>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H" sz="2400" dirty="0"/>
              <a:t>PKT 1</a:t>
            </a:r>
          </a:p>
        </p:txBody>
      </p:sp>
      <p:sp>
        <p:nvSpPr>
          <p:cNvPr id="9" name="Rectangle 8">
            <a:extLst>
              <a:ext uri="{FF2B5EF4-FFF2-40B4-BE49-F238E27FC236}">
                <a16:creationId xmlns:a16="http://schemas.microsoft.com/office/drawing/2014/main" id="{F67BC4E6-D593-4849-4DDF-4C461EF3E4BD}"/>
              </a:ext>
            </a:extLst>
          </p:cNvPr>
          <p:cNvSpPr/>
          <p:nvPr/>
        </p:nvSpPr>
        <p:spPr>
          <a:xfrm>
            <a:off x="5306513" y="4558708"/>
            <a:ext cx="890337" cy="625642"/>
          </a:xfrm>
          <a:prstGeom prst="rect">
            <a:avLst/>
          </a:prstGeom>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H" sz="2400" dirty="0"/>
              <a:t>PKT 2</a:t>
            </a:r>
          </a:p>
        </p:txBody>
      </p:sp>
      <p:sp>
        <p:nvSpPr>
          <p:cNvPr id="10" name="Rectangle 9">
            <a:extLst>
              <a:ext uri="{FF2B5EF4-FFF2-40B4-BE49-F238E27FC236}">
                <a16:creationId xmlns:a16="http://schemas.microsoft.com/office/drawing/2014/main" id="{4029A7F1-FD50-5EE2-1416-37E4F26C2A35}"/>
              </a:ext>
            </a:extLst>
          </p:cNvPr>
          <p:cNvSpPr/>
          <p:nvPr/>
        </p:nvSpPr>
        <p:spPr>
          <a:xfrm>
            <a:off x="6228934" y="4558708"/>
            <a:ext cx="890337" cy="625642"/>
          </a:xfrm>
          <a:prstGeom prst="rect">
            <a:avLst/>
          </a:prstGeom>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H" sz="2400" dirty="0"/>
              <a:t>PKT 3</a:t>
            </a:r>
          </a:p>
        </p:txBody>
      </p:sp>
      <p:sp>
        <p:nvSpPr>
          <p:cNvPr id="11" name="Rectangle 10">
            <a:extLst>
              <a:ext uri="{FF2B5EF4-FFF2-40B4-BE49-F238E27FC236}">
                <a16:creationId xmlns:a16="http://schemas.microsoft.com/office/drawing/2014/main" id="{C3BC9010-7A80-C38F-724D-1D28EC3BF240}"/>
              </a:ext>
            </a:extLst>
          </p:cNvPr>
          <p:cNvSpPr/>
          <p:nvPr/>
        </p:nvSpPr>
        <p:spPr>
          <a:xfrm>
            <a:off x="7155366" y="4558708"/>
            <a:ext cx="1688432" cy="625642"/>
          </a:xfrm>
          <a:prstGeom prst="rect">
            <a:avLst/>
          </a:prstGeom>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H" sz="2400" dirty="0"/>
              <a:t>PKT 4</a:t>
            </a:r>
          </a:p>
        </p:txBody>
      </p:sp>
      <p:sp>
        <p:nvSpPr>
          <p:cNvPr id="12" name="TextBox 11">
            <a:extLst>
              <a:ext uri="{FF2B5EF4-FFF2-40B4-BE49-F238E27FC236}">
                <a16:creationId xmlns:a16="http://schemas.microsoft.com/office/drawing/2014/main" id="{A311EDE1-ACE1-96F5-F8F2-6DBDF35F4655}"/>
              </a:ext>
            </a:extLst>
          </p:cNvPr>
          <p:cNvSpPr txBox="1"/>
          <p:nvPr/>
        </p:nvSpPr>
        <p:spPr>
          <a:xfrm>
            <a:off x="3347371" y="5604530"/>
            <a:ext cx="1335505" cy="523220"/>
          </a:xfrm>
          <a:prstGeom prst="rect">
            <a:avLst/>
          </a:prstGeom>
          <a:noFill/>
        </p:spPr>
        <p:txBody>
          <a:bodyPr wrap="square" rtlCol="0">
            <a:spAutoFit/>
          </a:bodyPr>
          <a:lstStyle/>
          <a:p>
            <a:r>
              <a:rPr lang="en-CH" sz="2800" dirty="0"/>
              <a:t>CPU</a:t>
            </a:r>
          </a:p>
        </p:txBody>
      </p:sp>
      <p:cxnSp>
        <p:nvCxnSpPr>
          <p:cNvPr id="14" name="Straight Arrow Connector 13">
            <a:extLst>
              <a:ext uri="{FF2B5EF4-FFF2-40B4-BE49-F238E27FC236}">
                <a16:creationId xmlns:a16="http://schemas.microsoft.com/office/drawing/2014/main" id="{66B71B17-757C-05E7-0DD0-DED433BAF12E}"/>
              </a:ext>
            </a:extLst>
          </p:cNvPr>
          <p:cNvCxnSpPr>
            <a:cxnSpLocks/>
          </p:cNvCxnSpPr>
          <p:nvPr/>
        </p:nvCxnSpPr>
        <p:spPr>
          <a:xfrm flipV="1">
            <a:off x="3722354" y="5184350"/>
            <a:ext cx="0" cy="4201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91BEDF4-AB41-749C-2786-43CDED35D39F}"/>
              </a:ext>
            </a:extLst>
          </p:cNvPr>
          <p:cNvSpPr txBox="1"/>
          <p:nvPr/>
        </p:nvSpPr>
        <p:spPr>
          <a:xfrm>
            <a:off x="3347371" y="3678121"/>
            <a:ext cx="1335505" cy="523220"/>
          </a:xfrm>
          <a:prstGeom prst="rect">
            <a:avLst/>
          </a:prstGeom>
          <a:noFill/>
        </p:spPr>
        <p:txBody>
          <a:bodyPr wrap="square" rtlCol="0">
            <a:spAutoFit/>
          </a:bodyPr>
          <a:lstStyle/>
          <a:p>
            <a:r>
              <a:rPr lang="en-CH" sz="2800" dirty="0"/>
              <a:t>NIC</a:t>
            </a:r>
          </a:p>
        </p:txBody>
      </p:sp>
      <p:cxnSp>
        <p:nvCxnSpPr>
          <p:cNvPr id="17" name="Straight Arrow Connector 16">
            <a:extLst>
              <a:ext uri="{FF2B5EF4-FFF2-40B4-BE49-F238E27FC236}">
                <a16:creationId xmlns:a16="http://schemas.microsoft.com/office/drawing/2014/main" id="{AED0AA00-C009-C1A7-2ED8-FC54933774A0}"/>
              </a:ext>
            </a:extLst>
          </p:cNvPr>
          <p:cNvCxnSpPr>
            <a:cxnSpLocks/>
          </p:cNvCxnSpPr>
          <p:nvPr/>
        </p:nvCxnSpPr>
        <p:spPr>
          <a:xfrm>
            <a:off x="3722354" y="4201341"/>
            <a:ext cx="0" cy="30501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C3A70ACD-9616-7309-E9EE-D8F2C80E9288}"/>
              </a:ext>
            </a:extLst>
          </p:cNvPr>
          <p:cNvSpPr txBox="1"/>
          <p:nvPr/>
        </p:nvSpPr>
        <p:spPr>
          <a:xfrm>
            <a:off x="1208733" y="4609456"/>
            <a:ext cx="1335505" cy="523220"/>
          </a:xfrm>
          <a:prstGeom prst="rect">
            <a:avLst/>
          </a:prstGeom>
          <a:noFill/>
        </p:spPr>
        <p:txBody>
          <a:bodyPr wrap="square" rtlCol="0">
            <a:spAutoFit/>
          </a:bodyPr>
          <a:lstStyle/>
          <a:p>
            <a:r>
              <a:rPr lang="en-CH" sz="2800" dirty="0"/>
              <a:t>RX/TX</a:t>
            </a:r>
          </a:p>
        </p:txBody>
      </p:sp>
    </p:spTree>
    <p:extLst>
      <p:ext uri="{BB962C8B-B14F-4D97-AF65-F5344CB8AC3E}">
        <p14:creationId xmlns:p14="http://schemas.microsoft.com/office/powerpoint/2010/main" val="395141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ppt_x"/>
                                          </p:val>
                                        </p:tav>
                                        <p:tav tm="100000">
                                          <p:val>
                                            <p:strVal val="#ppt_x"/>
                                          </p:val>
                                        </p:tav>
                                      </p:tavLst>
                                    </p:anim>
                                    <p:anim calcmode="lin" valueType="num">
                                      <p:cBhvr additive="base">
                                        <p:cTn id="2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1.45833E-6 -3.7037E-6 L 0.42005 -0.00347 " pathEditMode="relative" rAng="0" ptsTypes="AA">
                                      <p:cBhvr>
                                        <p:cTn id="27" dur="2000" fill="hold"/>
                                        <p:tgtEl>
                                          <p:spTgt spid="17"/>
                                        </p:tgtEl>
                                        <p:attrNameLst>
                                          <p:attrName>ppt_x</p:attrName>
                                          <p:attrName>ppt_y</p:attrName>
                                        </p:attrNameLst>
                                      </p:cBhvr>
                                      <p:rCtr x="21003" y="-185"/>
                                    </p:animMotion>
                                  </p:childTnLst>
                                </p:cTn>
                              </p:par>
                              <p:par>
                                <p:cTn id="28" presetID="42" presetClass="path" presetSubtype="0" accel="50000" decel="50000" fill="hold" grpId="0" nodeType="withEffect">
                                  <p:stCondLst>
                                    <p:cond delay="0"/>
                                  </p:stCondLst>
                                  <p:childTnLst>
                                    <p:animMotion origin="layout" path="M 3.125E-6 2.96296E-6 L 0.42422 -0.00324 " pathEditMode="relative" rAng="0" ptsTypes="AA">
                                      <p:cBhvr>
                                        <p:cTn id="29" dur="2000" fill="hold"/>
                                        <p:tgtEl>
                                          <p:spTgt spid="16"/>
                                        </p:tgtEl>
                                        <p:attrNameLst>
                                          <p:attrName>ppt_x</p:attrName>
                                          <p:attrName>ppt_y</p:attrName>
                                        </p:attrNameLst>
                                      </p:cBhvr>
                                      <p:rCtr x="21211" y="-162"/>
                                    </p:animMotion>
                                  </p:childTnLst>
                                </p:cTn>
                              </p:par>
                              <p:par>
                                <p:cTn id="30" presetID="10" presetClass="entr" presetSubtype="0" fill="hold" nodeType="with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1"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6" grpId="0"/>
      <p:bldP spid="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Transport offloads</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200" y="1825625"/>
            <a:ext cx="10515600" cy="4667250"/>
          </a:xfrm>
        </p:spPr>
        <p:txBody>
          <a:bodyPr/>
          <a:lstStyle/>
          <a:p>
            <a:r>
              <a:rPr lang="en-US" dirty="0"/>
              <a:t>Dependent NIC offloads (TCP offload engines)</a:t>
            </a:r>
          </a:p>
          <a:p>
            <a:pPr lvl="1"/>
            <a:r>
              <a:rPr lang="en-US" dirty="0"/>
              <a:t>TCP offload is a dumb idea whose time has come (HotOS’03)</a:t>
            </a:r>
          </a:p>
          <a:p>
            <a:pPr lvl="1"/>
            <a:r>
              <a:rPr lang="en-US" dirty="0"/>
              <a:t>Complex, evolving, security sensitive, niche</a:t>
            </a:r>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34</a:t>
            </a:fld>
            <a:endParaRPr lang="en-IL"/>
          </a:p>
        </p:txBody>
      </p:sp>
      <p:pic>
        <p:nvPicPr>
          <p:cNvPr id="5" name="Picture 4">
            <a:extLst>
              <a:ext uri="{FF2B5EF4-FFF2-40B4-BE49-F238E27FC236}">
                <a16:creationId xmlns:a16="http://schemas.microsoft.com/office/drawing/2014/main" id="{5AA28A2F-7665-72A9-25C9-2A3D70138CD5}"/>
              </a:ext>
            </a:extLst>
          </p:cNvPr>
          <p:cNvPicPr>
            <a:picLocks noChangeAspect="1"/>
          </p:cNvPicPr>
          <p:nvPr/>
        </p:nvPicPr>
        <p:blipFill>
          <a:blip r:embed="rId3"/>
          <a:stretch>
            <a:fillRect/>
          </a:stretch>
        </p:blipFill>
        <p:spPr>
          <a:xfrm>
            <a:off x="1652155" y="3129316"/>
            <a:ext cx="9507681" cy="3047646"/>
          </a:xfrm>
          <a:prstGeom prst="rect">
            <a:avLst/>
          </a:prstGeom>
        </p:spPr>
      </p:pic>
    </p:spTree>
    <p:extLst>
      <p:ext uri="{BB962C8B-B14F-4D97-AF65-F5344CB8AC3E}">
        <p14:creationId xmlns:p14="http://schemas.microsoft.com/office/powerpoint/2010/main" val="3816979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Transport offloads</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199" y="1825624"/>
            <a:ext cx="10990943" cy="2177415"/>
          </a:xfrm>
        </p:spPr>
        <p:txBody>
          <a:bodyPr>
            <a:normAutofit/>
          </a:bodyPr>
          <a:lstStyle/>
          <a:p>
            <a:r>
              <a:rPr lang="en-US" dirty="0"/>
              <a:t>Dependent NIC offloads (TCP offload engines)</a:t>
            </a:r>
          </a:p>
          <a:p>
            <a:endParaRPr lang="en-US" dirty="0"/>
          </a:p>
          <a:p>
            <a:r>
              <a:rPr lang="en-US" dirty="0" err="1"/>
              <a:t>AccelTCP</a:t>
            </a:r>
            <a:r>
              <a:rPr lang="en-US" dirty="0"/>
              <a:t>: Accelerating Network Applications with Stateful TCP Offloading (NSDI’20)</a:t>
            </a:r>
          </a:p>
          <a:p>
            <a:pPr lvl="1"/>
            <a:r>
              <a:rPr lang="en-US" dirty="0"/>
              <a:t>Goal: offload only connection setup/teardown and splicing</a:t>
            </a:r>
          </a:p>
          <a:p>
            <a:pPr lvl="1"/>
            <a:r>
              <a:rPr lang="en-US" dirty="0"/>
              <a:t>End result: full TOE</a:t>
            </a:r>
          </a:p>
          <a:p>
            <a:pPr marL="457200" lvl="1" indent="0">
              <a:buNone/>
            </a:pPr>
            <a:endParaRPr lang="en-US" dirty="0"/>
          </a:p>
          <a:p>
            <a:pPr marL="0" indent="0">
              <a:buNone/>
            </a:pPr>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35</a:t>
            </a:fld>
            <a:endParaRPr lang="en-IL"/>
          </a:p>
        </p:txBody>
      </p:sp>
      <p:grpSp>
        <p:nvGrpSpPr>
          <p:cNvPr id="34" name="Group 33">
            <a:extLst>
              <a:ext uri="{FF2B5EF4-FFF2-40B4-BE49-F238E27FC236}">
                <a16:creationId xmlns:a16="http://schemas.microsoft.com/office/drawing/2014/main" id="{33AAA071-D6EE-8982-488B-2F7E6F596401}"/>
              </a:ext>
            </a:extLst>
          </p:cNvPr>
          <p:cNvGrpSpPr/>
          <p:nvPr/>
        </p:nvGrpSpPr>
        <p:grpSpPr>
          <a:xfrm>
            <a:off x="2914378" y="4267241"/>
            <a:ext cx="1971562" cy="403815"/>
            <a:chOff x="2096230" y="4637264"/>
            <a:chExt cx="2476757" cy="403815"/>
          </a:xfrm>
        </p:grpSpPr>
        <p:sp>
          <p:nvSpPr>
            <p:cNvPr id="6" name="Rectangle 5">
              <a:extLst>
                <a:ext uri="{FF2B5EF4-FFF2-40B4-BE49-F238E27FC236}">
                  <a16:creationId xmlns:a16="http://schemas.microsoft.com/office/drawing/2014/main" id="{715EEFB8-0237-98B8-ACAA-852579481F5A}"/>
                </a:ext>
              </a:extLst>
            </p:cNvPr>
            <p:cNvSpPr/>
            <p:nvPr/>
          </p:nvSpPr>
          <p:spPr>
            <a:xfrm>
              <a:off x="2096230" y="4637264"/>
              <a:ext cx="2476757" cy="40381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Rectangle 6">
              <a:extLst>
                <a:ext uri="{FF2B5EF4-FFF2-40B4-BE49-F238E27FC236}">
                  <a16:creationId xmlns:a16="http://schemas.microsoft.com/office/drawing/2014/main" id="{3772B197-2B28-2C8F-B6E2-5E23B8D130BE}"/>
                </a:ext>
              </a:extLst>
            </p:cNvPr>
            <p:cNvSpPr/>
            <p:nvPr/>
          </p:nvSpPr>
          <p:spPr>
            <a:xfrm>
              <a:off x="3545747" y="4648204"/>
              <a:ext cx="956212" cy="363587"/>
            </a:xfrm>
            <a:prstGeom prst="rect">
              <a:avLst/>
            </a:prstGeom>
            <a:ln w="158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CH" sz="2400" dirty="0"/>
            </a:p>
          </p:txBody>
        </p:sp>
      </p:grpSp>
      <p:sp>
        <p:nvSpPr>
          <p:cNvPr id="8" name="TextBox 7">
            <a:extLst>
              <a:ext uri="{FF2B5EF4-FFF2-40B4-BE49-F238E27FC236}">
                <a16:creationId xmlns:a16="http://schemas.microsoft.com/office/drawing/2014/main" id="{8A72A04F-6AAA-4F98-BF86-9331BCC1A7FD}"/>
              </a:ext>
            </a:extLst>
          </p:cNvPr>
          <p:cNvSpPr txBox="1"/>
          <p:nvPr/>
        </p:nvSpPr>
        <p:spPr>
          <a:xfrm>
            <a:off x="1754897" y="4990738"/>
            <a:ext cx="1335505" cy="523220"/>
          </a:xfrm>
          <a:prstGeom prst="rect">
            <a:avLst/>
          </a:prstGeom>
          <a:noFill/>
        </p:spPr>
        <p:txBody>
          <a:bodyPr wrap="square" rtlCol="0">
            <a:spAutoFit/>
          </a:bodyPr>
          <a:lstStyle/>
          <a:p>
            <a:r>
              <a:rPr lang="he-IL" sz="2800" dirty="0"/>
              <a:t> </a:t>
            </a:r>
            <a:r>
              <a:rPr lang="en-US" sz="2800" dirty="0"/>
              <a:t>NIC</a:t>
            </a:r>
            <a:endParaRPr lang="en-CH" sz="2800" dirty="0"/>
          </a:p>
        </p:txBody>
      </p:sp>
      <p:sp>
        <p:nvSpPr>
          <p:cNvPr id="9" name="TextBox 8">
            <a:extLst>
              <a:ext uri="{FF2B5EF4-FFF2-40B4-BE49-F238E27FC236}">
                <a16:creationId xmlns:a16="http://schemas.microsoft.com/office/drawing/2014/main" id="{88A661F6-2ECC-5542-75C8-BFD9071A2C1C}"/>
              </a:ext>
            </a:extLst>
          </p:cNvPr>
          <p:cNvSpPr txBox="1"/>
          <p:nvPr/>
        </p:nvSpPr>
        <p:spPr>
          <a:xfrm>
            <a:off x="1754898" y="4188685"/>
            <a:ext cx="1335505" cy="523220"/>
          </a:xfrm>
          <a:prstGeom prst="rect">
            <a:avLst/>
          </a:prstGeom>
          <a:noFill/>
        </p:spPr>
        <p:txBody>
          <a:bodyPr wrap="square" rtlCol="0">
            <a:spAutoFit/>
          </a:bodyPr>
          <a:lstStyle/>
          <a:p>
            <a:r>
              <a:rPr lang="he-IL" sz="2800" dirty="0"/>
              <a:t> </a:t>
            </a:r>
            <a:r>
              <a:rPr lang="en-US" sz="2800" dirty="0"/>
              <a:t>TCP</a:t>
            </a:r>
            <a:endParaRPr lang="en-CH" sz="2800" dirty="0"/>
          </a:p>
        </p:txBody>
      </p:sp>
      <p:cxnSp>
        <p:nvCxnSpPr>
          <p:cNvPr id="12" name="Straight Connector 11">
            <a:extLst>
              <a:ext uri="{FF2B5EF4-FFF2-40B4-BE49-F238E27FC236}">
                <a16:creationId xmlns:a16="http://schemas.microsoft.com/office/drawing/2014/main" id="{8CA23961-21CD-1021-519A-DBF2258E4A07}"/>
              </a:ext>
            </a:extLst>
          </p:cNvPr>
          <p:cNvCxnSpPr>
            <a:cxnSpLocks/>
          </p:cNvCxnSpPr>
          <p:nvPr/>
        </p:nvCxnSpPr>
        <p:spPr>
          <a:xfrm>
            <a:off x="1391652" y="4938628"/>
            <a:ext cx="908785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ABB79FB-9189-7811-C4BF-C1F50FB43425}"/>
              </a:ext>
            </a:extLst>
          </p:cNvPr>
          <p:cNvCxnSpPr>
            <a:cxnSpLocks/>
          </p:cNvCxnSpPr>
          <p:nvPr/>
        </p:nvCxnSpPr>
        <p:spPr>
          <a:xfrm>
            <a:off x="4885942" y="4487472"/>
            <a:ext cx="1528011" cy="0"/>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C6F7444-6917-1504-B67B-233DA03258A8}"/>
              </a:ext>
            </a:extLst>
          </p:cNvPr>
          <p:cNvSpPr txBox="1"/>
          <p:nvPr/>
        </p:nvSpPr>
        <p:spPr>
          <a:xfrm>
            <a:off x="4982194" y="4010579"/>
            <a:ext cx="1335505" cy="461665"/>
          </a:xfrm>
          <a:prstGeom prst="rect">
            <a:avLst/>
          </a:prstGeom>
          <a:noFill/>
        </p:spPr>
        <p:txBody>
          <a:bodyPr wrap="square" rtlCol="0">
            <a:spAutoFit/>
          </a:bodyPr>
          <a:lstStyle/>
          <a:p>
            <a:r>
              <a:rPr lang="he-IL" sz="2400" dirty="0"/>
              <a:t> </a:t>
            </a:r>
            <a:r>
              <a:rPr lang="en-US" sz="2400" dirty="0"/>
              <a:t>splice()</a:t>
            </a:r>
            <a:endParaRPr lang="en-CH" sz="2400" dirty="0"/>
          </a:p>
        </p:txBody>
      </p:sp>
      <p:grpSp>
        <p:nvGrpSpPr>
          <p:cNvPr id="33" name="Group 32">
            <a:extLst>
              <a:ext uri="{FF2B5EF4-FFF2-40B4-BE49-F238E27FC236}">
                <a16:creationId xmlns:a16="http://schemas.microsoft.com/office/drawing/2014/main" id="{21BEFA33-49FC-4801-723C-1FC99AA9A125}"/>
              </a:ext>
            </a:extLst>
          </p:cNvPr>
          <p:cNvGrpSpPr/>
          <p:nvPr/>
        </p:nvGrpSpPr>
        <p:grpSpPr>
          <a:xfrm>
            <a:off x="6413953" y="4261461"/>
            <a:ext cx="1971562" cy="415374"/>
            <a:chOff x="6098010" y="4649533"/>
            <a:chExt cx="2476757" cy="415374"/>
          </a:xfrm>
        </p:grpSpPr>
        <p:sp>
          <p:nvSpPr>
            <p:cNvPr id="18" name="Rectangle 17">
              <a:extLst>
                <a:ext uri="{FF2B5EF4-FFF2-40B4-BE49-F238E27FC236}">
                  <a16:creationId xmlns:a16="http://schemas.microsoft.com/office/drawing/2014/main" id="{135F4035-B139-B98E-195B-F94C4C9C833F}"/>
                </a:ext>
              </a:extLst>
            </p:cNvPr>
            <p:cNvSpPr/>
            <p:nvPr/>
          </p:nvSpPr>
          <p:spPr>
            <a:xfrm>
              <a:off x="6098010" y="4649533"/>
              <a:ext cx="2476757" cy="41537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19" name="Rectangle 18">
              <a:extLst>
                <a:ext uri="{FF2B5EF4-FFF2-40B4-BE49-F238E27FC236}">
                  <a16:creationId xmlns:a16="http://schemas.microsoft.com/office/drawing/2014/main" id="{399E2D81-7B1D-9CE8-F663-785113D6A9B2}"/>
                </a:ext>
              </a:extLst>
            </p:cNvPr>
            <p:cNvSpPr/>
            <p:nvPr/>
          </p:nvSpPr>
          <p:spPr>
            <a:xfrm>
              <a:off x="7547527" y="4660473"/>
              <a:ext cx="956212" cy="363587"/>
            </a:xfrm>
            <a:prstGeom prst="rect">
              <a:avLst/>
            </a:prstGeom>
            <a:ln w="158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CH" sz="2400" dirty="0"/>
            </a:p>
          </p:txBody>
        </p:sp>
      </p:grpSp>
      <p:cxnSp>
        <p:nvCxnSpPr>
          <p:cNvPr id="20" name="Straight Connector 19">
            <a:extLst>
              <a:ext uri="{FF2B5EF4-FFF2-40B4-BE49-F238E27FC236}">
                <a16:creationId xmlns:a16="http://schemas.microsoft.com/office/drawing/2014/main" id="{7B5EF013-EABD-EBF5-18F6-B618BEBB5627}"/>
              </a:ext>
            </a:extLst>
          </p:cNvPr>
          <p:cNvCxnSpPr>
            <a:cxnSpLocks/>
            <a:endCxn id="7" idx="1"/>
          </p:cNvCxnSpPr>
          <p:nvPr/>
        </p:nvCxnSpPr>
        <p:spPr>
          <a:xfrm flipV="1">
            <a:off x="2818122" y="4459975"/>
            <a:ext cx="1250109" cy="1088937"/>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AD8BA6E-88CD-0260-5703-E90063383D1D}"/>
              </a:ext>
            </a:extLst>
          </p:cNvPr>
          <p:cNvSpPr txBox="1"/>
          <p:nvPr/>
        </p:nvSpPr>
        <p:spPr>
          <a:xfrm>
            <a:off x="3108861" y="5108152"/>
            <a:ext cx="1918739" cy="461665"/>
          </a:xfrm>
          <a:prstGeom prst="rect">
            <a:avLst/>
          </a:prstGeom>
          <a:noFill/>
        </p:spPr>
        <p:txBody>
          <a:bodyPr wrap="square" rtlCol="0">
            <a:spAutoFit/>
          </a:bodyPr>
          <a:lstStyle/>
          <a:p>
            <a:r>
              <a:rPr lang="en-US" sz="2400" dirty="0"/>
              <a:t>connection 1</a:t>
            </a:r>
            <a:endParaRPr lang="en-CH" sz="2400" dirty="0"/>
          </a:p>
        </p:txBody>
      </p:sp>
      <p:cxnSp>
        <p:nvCxnSpPr>
          <p:cNvPr id="23" name="Straight Connector 22">
            <a:extLst>
              <a:ext uri="{FF2B5EF4-FFF2-40B4-BE49-F238E27FC236}">
                <a16:creationId xmlns:a16="http://schemas.microsoft.com/office/drawing/2014/main" id="{357BFA95-9592-CC21-615F-4FA7B21BC5EA}"/>
              </a:ext>
            </a:extLst>
          </p:cNvPr>
          <p:cNvCxnSpPr>
            <a:cxnSpLocks/>
            <a:stCxn id="19" idx="3"/>
          </p:cNvCxnSpPr>
          <p:nvPr/>
        </p:nvCxnSpPr>
        <p:spPr>
          <a:xfrm>
            <a:off x="8328975" y="4454195"/>
            <a:ext cx="887214" cy="1024694"/>
          </a:xfrm>
          <a:prstGeom prst="line">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AA68193-5150-AE6D-E732-B9E81AC9E4ED}"/>
              </a:ext>
            </a:extLst>
          </p:cNvPr>
          <p:cNvSpPr txBox="1"/>
          <p:nvPr/>
        </p:nvSpPr>
        <p:spPr>
          <a:xfrm>
            <a:off x="7146773" y="5003308"/>
            <a:ext cx="1918739" cy="461665"/>
          </a:xfrm>
          <a:prstGeom prst="rect">
            <a:avLst/>
          </a:prstGeom>
          <a:noFill/>
        </p:spPr>
        <p:txBody>
          <a:bodyPr wrap="square" rtlCol="0">
            <a:spAutoFit/>
          </a:bodyPr>
          <a:lstStyle/>
          <a:p>
            <a:r>
              <a:rPr lang="en-US" sz="2400" dirty="0"/>
              <a:t>connection 2</a:t>
            </a:r>
            <a:endParaRPr lang="en-CH" sz="2400" dirty="0"/>
          </a:p>
        </p:txBody>
      </p:sp>
    </p:spTree>
    <p:extLst>
      <p:ext uri="{BB962C8B-B14F-4D97-AF65-F5344CB8AC3E}">
        <p14:creationId xmlns:p14="http://schemas.microsoft.com/office/powerpoint/2010/main" val="1222955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Transport offloads</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199" y="1825625"/>
            <a:ext cx="10990943" cy="3420143"/>
          </a:xfrm>
        </p:spPr>
        <p:txBody>
          <a:bodyPr/>
          <a:lstStyle/>
          <a:p>
            <a:r>
              <a:rPr lang="en-US" dirty="0"/>
              <a:t>Dependent NIC offloads (TCP offload engines)</a:t>
            </a:r>
          </a:p>
          <a:p>
            <a:endParaRPr lang="en-US" dirty="0"/>
          </a:p>
          <a:p>
            <a:r>
              <a:rPr lang="en-US" dirty="0" err="1"/>
              <a:t>AccelTCP</a:t>
            </a:r>
            <a:r>
              <a:rPr lang="en-US" dirty="0"/>
              <a:t>: Accelerating Network Applications with Stateful TCP Offloading (NSDI’20)</a:t>
            </a:r>
          </a:p>
          <a:p>
            <a:pPr lvl="1"/>
            <a:r>
              <a:rPr lang="en-US" dirty="0"/>
              <a:t>Goal: offload only connection setup/teardown and splicing</a:t>
            </a:r>
          </a:p>
          <a:p>
            <a:pPr lvl="1"/>
            <a:r>
              <a:rPr lang="en-US" dirty="0"/>
              <a:t>End result: full TOE</a:t>
            </a:r>
          </a:p>
          <a:p>
            <a:pPr lvl="1"/>
            <a:endParaRPr lang="en-US" dirty="0"/>
          </a:p>
          <a:p>
            <a:r>
              <a:rPr lang="en-US" dirty="0"/>
              <a:t>Why do we want TOEs?</a:t>
            </a:r>
          </a:p>
          <a:p>
            <a:pPr lvl="1"/>
            <a:r>
              <a:rPr lang="en-US" dirty="0"/>
              <a:t>Accelerate application computation</a:t>
            </a:r>
          </a:p>
          <a:p>
            <a:pPr lvl="1"/>
            <a:endParaRPr lang="en-US" dirty="0"/>
          </a:p>
          <a:p>
            <a:pPr marL="0" indent="0">
              <a:buNone/>
            </a:pPr>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36</a:t>
            </a:fld>
            <a:endParaRPr lang="en-IL"/>
          </a:p>
        </p:txBody>
      </p:sp>
      <p:pic>
        <p:nvPicPr>
          <p:cNvPr id="5" name="Picture 4">
            <a:extLst>
              <a:ext uri="{FF2B5EF4-FFF2-40B4-BE49-F238E27FC236}">
                <a16:creationId xmlns:a16="http://schemas.microsoft.com/office/drawing/2014/main" id="{8FCADE56-F99E-9064-7D15-E5A02FA9FD8D}"/>
              </a:ext>
            </a:extLst>
          </p:cNvPr>
          <p:cNvPicPr>
            <a:picLocks noChangeAspect="1"/>
          </p:cNvPicPr>
          <p:nvPr/>
        </p:nvPicPr>
        <p:blipFill>
          <a:blip r:embed="rId3"/>
          <a:stretch>
            <a:fillRect/>
          </a:stretch>
        </p:blipFill>
        <p:spPr>
          <a:xfrm>
            <a:off x="5883443" y="3806586"/>
            <a:ext cx="4956090" cy="2482295"/>
          </a:xfrm>
          <a:prstGeom prst="rect">
            <a:avLst/>
          </a:prstGeom>
        </p:spPr>
      </p:pic>
    </p:spTree>
    <p:extLst>
      <p:ext uri="{BB962C8B-B14F-4D97-AF65-F5344CB8AC3E}">
        <p14:creationId xmlns:p14="http://schemas.microsoft.com/office/powerpoint/2010/main" val="22061988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Transport offloads</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199" y="1825625"/>
            <a:ext cx="10990943" cy="4667250"/>
          </a:xfrm>
        </p:spPr>
        <p:txBody>
          <a:bodyPr/>
          <a:lstStyle/>
          <a:p>
            <a:r>
              <a:rPr lang="en-US" dirty="0"/>
              <a:t>Dependent NIC offloads (TCP offload engines)</a:t>
            </a:r>
          </a:p>
          <a:p>
            <a:endParaRPr lang="en-US" dirty="0"/>
          </a:p>
          <a:p>
            <a:r>
              <a:rPr lang="en-US" dirty="0" err="1"/>
              <a:t>AccelTCP</a:t>
            </a:r>
            <a:r>
              <a:rPr lang="en-US" dirty="0"/>
              <a:t>: Accelerating Network Applications with Stateful TCP Offloading (NSDI’20)</a:t>
            </a:r>
          </a:p>
          <a:p>
            <a:pPr lvl="1"/>
            <a:r>
              <a:rPr lang="en-US" dirty="0"/>
              <a:t>Goal: offload only connection setup/teardown and splicing</a:t>
            </a:r>
          </a:p>
          <a:p>
            <a:pPr lvl="1"/>
            <a:r>
              <a:rPr lang="en-US" dirty="0"/>
              <a:t>End result: full TOE</a:t>
            </a:r>
          </a:p>
          <a:p>
            <a:pPr lvl="1"/>
            <a:endParaRPr lang="en-US" dirty="0"/>
          </a:p>
          <a:p>
            <a:r>
              <a:rPr lang="en-US" dirty="0"/>
              <a:t>Why do we want TOEs?</a:t>
            </a:r>
          </a:p>
          <a:p>
            <a:pPr lvl="1"/>
            <a:r>
              <a:rPr lang="en-US" dirty="0"/>
              <a:t>Accelerate application computation</a:t>
            </a:r>
          </a:p>
          <a:p>
            <a:pPr lvl="1"/>
            <a:endParaRPr lang="en-US" dirty="0"/>
          </a:p>
          <a:p>
            <a:r>
              <a:rPr lang="en-US" dirty="0"/>
              <a:t>Can we accelerate app computation without offloading TCP?</a:t>
            </a:r>
          </a:p>
          <a:p>
            <a:pPr lvl="1"/>
            <a:r>
              <a:rPr lang="en-US" dirty="0"/>
              <a:t>Yes! Autonomous NIC offloads (ASPLOS’21 best paper)</a:t>
            </a:r>
          </a:p>
          <a:p>
            <a:pPr lvl="1"/>
            <a:endParaRPr lang="en-US" dirty="0"/>
          </a:p>
          <a:p>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37</a:t>
            </a:fld>
            <a:endParaRPr lang="en-IL"/>
          </a:p>
        </p:txBody>
      </p:sp>
    </p:spTree>
    <p:extLst>
      <p:ext uri="{BB962C8B-B14F-4D97-AF65-F5344CB8AC3E}">
        <p14:creationId xmlns:p14="http://schemas.microsoft.com/office/powerpoint/2010/main" val="2084310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p:txBody>
          <a:bodyPr/>
          <a:lstStyle/>
          <a:p>
            <a:r>
              <a:rPr lang="en-US" dirty="0"/>
              <a:t>Autonomous NIC offload: TLS</a:t>
            </a:r>
            <a:endParaRPr lang="en-IL" dirty="0"/>
          </a:p>
        </p:txBody>
      </p:sp>
      <p:grpSp>
        <p:nvGrpSpPr>
          <p:cNvPr id="7" name="Group 6">
            <a:extLst>
              <a:ext uri="{FF2B5EF4-FFF2-40B4-BE49-F238E27FC236}">
                <a16:creationId xmlns:a16="http://schemas.microsoft.com/office/drawing/2014/main" id="{AE2761C7-1D45-4872-9965-C09B673741F7}"/>
              </a:ext>
            </a:extLst>
          </p:cNvPr>
          <p:cNvGrpSpPr/>
          <p:nvPr/>
        </p:nvGrpSpPr>
        <p:grpSpPr>
          <a:xfrm>
            <a:off x="833466" y="2261656"/>
            <a:ext cx="991660" cy="2960143"/>
            <a:chOff x="833466" y="2261656"/>
            <a:chExt cx="991660" cy="2960143"/>
          </a:xfrm>
        </p:grpSpPr>
        <p:sp>
          <p:nvSpPr>
            <p:cNvPr id="4" name="Rounded Rectangle 146">
              <a:extLst>
                <a:ext uri="{FF2B5EF4-FFF2-40B4-BE49-F238E27FC236}">
                  <a16:creationId xmlns:a16="http://schemas.microsoft.com/office/drawing/2014/main" id="{FD9C789D-DF70-449C-9486-C8B9FE758E94}"/>
                </a:ext>
              </a:extLst>
            </p:cNvPr>
            <p:cNvSpPr/>
            <p:nvPr/>
          </p:nvSpPr>
          <p:spPr>
            <a:xfrm>
              <a:off x="833466" y="2261656"/>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App</a:t>
              </a:r>
            </a:p>
          </p:txBody>
        </p:sp>
        <p:sp>
          <p:nvSpPr>
            <p:cNvPr id="5" name="Rounded Rectangle 146">
              <a:extLst>
                <a:ext uri="{FF2B5EF4-FFF2-40B4-BE49-F238E27FC236}">
                  <a16:creationId xmlns:a16="http://schemas.microsoft.com/office/drawing/2014/main" id="{0FB76AC5-B2A3-4A95-BCFA-16AFDD899812}"/>
                </a:ext>
              </a:extLst>
            </p:cNvPr>
            <p:cNvSpPr/>
            <p:nvPr/>
          </p:nvSpPr>
          <p:spPr>
            <a:xfrm>
              <a:off x="833466" y="3999814"/>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TCP/IP</a:t>
              </a:r>
            </a:p>
          </p:txBody>
        </p:sp>
        <p:sp>
          <p:nvSpPr>
            <p:cNvPr id="6" name="Rounded Rectangle 146">
              <a:extLst>
                <a:ext uri="{FF2B5EF4-FFF2-40B4-BE49-F238E27FC236}">
                  <a16:creationId xmlns:a16="http://schemas.microsoft.com/office/drawing/2014/main" id="{646D4B74-FD0B-48E5-8A6B-6143E49E3AEC}"/>
                </a:ext>
              </a:extLst>
            </p:cNvPr>
            <p:cNvSpPr/>
            <p:nvPr/>
          </p:nvSpPr>
          <p:spPr>
            <a:xfrm>
              <a:off x="838200" y="4868864"/>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NIC</a:t>
              </a:r>
            </a:p>
          </p:txBody>
        </p:sp>
        <p:sp>
          <p:nvSpPr>
            <p:cNvPr id="10" name="Rounded Rectangle 146">
              <a:extLst>
                <a:ext uri="{FF2B5EF4-FFF2-40B4-BE49-F238E27FC236}">
                  <a16:creationId xmlns:a16="http://schemas.microsoft.com/office/drawing/2014/main" id="{676FC833-FAA5-4BB6-BA9E-DB9FFE9DBC1D}"/>
                </a:ext>
              </a:extLst>
            </p:cNvPr>
            <p:cNvSpPr/>
            <p:nvPr/>
          </p:nvSpPr>
          <p:spPr>
            <a:xfrm>
              <a:off x="833466" y="3130764"/>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TLS</a:t>
              </a:r>
            </a:p>
          </p:txBody>
        </p:sp>
      </p:grpSp>
      <p:graphicFrame>
        <p:nvGraphicFramePr>
          <p:cNvPr id="30" name="Table 94">
            <a:extLst>
              <a:ext uri="{FF2B5EF4-FFF2-40B4-BE49-F238E27FC236}">
                <a16:creationId xmlns:a16="http://schemas.microsoft.com/office/drawing/2014/main" id="{FD6613BA-D967-4022-94E3-780CB5EDCFCE}"/>
              </a:ext>
            </a:extLst>
          </p:cNvPr>
          <p:cNvGraphicFramePr>
            <a:graphicFrameLocks noGrp="1"/>
          </p:cNvGraphicFramePr>
          <p:nvPr/>
        </p:nvGraphicFramePr>
        <p:xfrm>
          <a:off x="5899142" y="5685400"/>
          <a:ext cx="250921" cy="287576"/>
        </p:xfrm>
        <a:graphic>
          <a:graphicData uri="http://schemas.openxmlformats.org/drawingml/2006/table">
            <a:tbl>
              <a:tblPr firstRow="1" bandRow="1">
                <a:tableStyleId>{5C22544A-7EE6-4342-B048-85BDC9FD1C3A}</a:tableStyleId>
              </a:tblPr>
              <a:tblGrid>
                <a:gridCol w="250921">
                  <a:extLst>
                    <a:ext uri="{9D8B030D-6E8A-4147-A177-3AD203B41FA5}">
                      <a16:colId xmlns:a16="http://schemas.microsoft.com/office/drawing/2014/main" val="4080622672"/>
                    </a:ext>
                  </a:extLst>
                </a:gridCol>
              </a:tblGrid>
              <a:tr h="287576">
                <a:tc>
                  <a:txBody>
                    <a:bodyPr/>
                    <a:lstStyle/>
                    <a:p>
                      <a:pPr algn="ctr"/>
                      <a:endParaRPr lang="en-IL" sz="1700" b="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sp>
        <p:nvSpPr>
          <p:cNvPr id="31" name="TextBox 30">
            <a:extLst>
              <a:ext uri="{FF2B5EF4-FFF2-40B4-BE49-F238E27FC236}">
                <a16:creationId xmlns:a16="http://schemas.microsoft.com/office/drawing/2014/main" id="{AF471FBA-9974-4080-80D0-3B63E986FC36}"/>
              </a:ext>
            </a:extLst>
          </p:cNvPr>
          <p:cNvSpPr txBox="1"/>
          <p:nvPr/>
        </p:nvSpPr>
        <p:spPr>
          <a:xfrm>
            <a:off x="2975998" y="5675086"/>
            <a:ext cx="2923144" cy="281146"/>
          </a:xfrm>
          <a:prstGeom prst="rect">
            <a:avLst/>
          </a:prstGeom>
          <a:noFill/>
        </p:spPr>
        <p:txBody>
          <a:bodyPr wrap="square" lIns="0" tIns="0" rIns="0" bIns="0" rtlCol="0" anchor="ctr" anchorCtr="0">
            <a:noAutofit/>
          </a:bodyPr>
          <a:lstStyle/>
          <a:p>
            <a:pPr algn="ctr"/>
            <a:r>
              <a:rPr lang="en-US" sz="2000" dirty="0"/>
              <a:t>TLS message header/trailer</a:t>
            </a:r>
            <a:endParaRPr lang="en-IL" sz="2000" dirty="0"/>
          </a:p>
        </p:txBody>
      </p:sp>
      <p:graphicFrame>
        <p:nvGraphicFramePr>
          <p:cNvPr id="32" name="Table 94">
            <a:extLst>
              <a:ext uri="{FF2B5EF4-FFF2-40B4-BE49-F238E27FC236}">
                <a16:creationId xmlns:a16="http://schemas.microsoft.com/office/drawing/2014/main" id="{D06F7FC1-D2CE-40B1-95C1-FC2CAABB8622}"/>
              </a:ext>
            </a:extLst>
          </p:cNvPr>
          <p:cNvGraphicFramePr>
            <a:graphicFrameLocks noGrp="1"/>
          </p:cNvGraphicFramePr>
          <p:nvPr/>
        </p:nvGraphicFramePr>
        <p:xfrm>
          <a:off x="2467351" y="5678000"/>
          <a:ext cx="232368" cy="292372"/>
        </p:xfrm>
        <a:graphic>
          <a:graphicData uri="http://schemas.openxmlformats.org/drawingml/2006/table">
            <a:tbl>
              <a:tblPr firstRow="1" bandRow="1">
                <a:tableStyleId>{5C22544A-7EE6-4342-B048-85BDC9FD1C3A}</a:tableStyleId>
              </a:tblPr>
              <a:tblGrid>
                <a:gridCol w="232368">
                  <a:extLst>
                    <a:ext uri="{9D8B030D-6E8A-4147-A177-3AD203B41FA5}">
                      <a16:colId xmlns:a16="http://schemas.microsoft.com/office/drawing/2014/main" val="4080622672"/>
                    </a:ext>
                  </a:extLst>
                </a:gridCol>
              </a:tblGrid>
              <a:tr h="292372">
                <a:tc>
                  <a:txBody>
                    <a:bodyPr/>
                    <a:lstStyle/>
                    <a:p>
                      <a:pPr algn="ctr"/>
                      <a:endParaRPr lang="en-IL" sz="1700" b="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831838616"/>
                  </a:ext>
                </a:extLst>
              </a:tr>
            </a:tbl>
          </a:graphicData>
        </a:graphic>
      </p:graphicFrame>
      <p:sp>
        <p:nvSpPr>
          <p:cNvPr id="33" name="TextBox 32">
            <a:extLst>
              <a:ext uri="{FF2B5EF4-FFF2-40B4-BE49-F238E27FC236}">
                <a16:creationId xmlns:a16="http://schemas.microsoft.com/office/drawing/2014/main" id="{BFF11043-899B-4E48-A7E1-2073220752FA}"/>
              </a:ext>
            </a:extLst>
          </p:cNvPr>
          <p:cNvSpPr txBox="1"/>
          <p:nvPr/>
        </p:nvSpPr>
        <p:spPr>
          <a:xfrm>
            <a:off x="577664" y="5675086"/>
            <a:ext cx="1999516" cy="281145"/>
          </a:xfrm>
          <a:prstGeom prst="rect">
            <a:avLst/>
          </a:prstGeom>
          <a:noFill/>
        </p:spPr>
        <p:txBody>
          <a:bodyPr wrap="square" lIns="0" tIns="0" rIns="0" bIns="0" rtlCol="0" anchor="ctr" anchorCtr="0">
            <a:noAutofit/>
          </a:bodyPr>
          <a:lstStyle/>
          <a:p>
            <a:pPr algn="ctr"/>
            <a:r>
              <a:rPr lang="en-US" sz="2000" dirty="0"/>
              <a:t>TCP header</a:t>
            </a:r>
            <a:endParaRPr lang="en-IL" sz="2000" dirty="0"/>
          </a:p>
        </p:txBody>
      </p:sp>
      <p:sp>
        <p:nvSpPr>
          <p:cNvPr id="9" name="Slide Number Placeholder 8">
            <a:extLst>
              <a:ext uri="{FF2B5EF4-FFF2-40B4-BE49-F238E27FC236}">
                <a16:creationId xmlns:a16="http://schemas.microsoft.com/office/drawing/2014/main" id="{1FCA70D8-949D-488F-8EF9-DCB405E50141}"/>
              </a:ext>
            </a:extLst>
          </p:cNvPr>
          <p:cNvSpPr>
            <a:spLocks noGrp="1"/>
          </p:cNvSpPr>
          <p:nvPr>
            <p:ph type="sldNum" sz="quarter" idx="12"/>
          </p:nvPr>
        </p:nvSpPr>
        <p:spPr/>
        <p:txBody>
          <a:bodyPr/>
          <a:lstStyle/>
          <a:p>
            <a:fld id="{35E705C5-5BCD-49DC-92EA-8CC03E399A23}" type="slidenum">
              <a:rPr lang="en-IL" smtClean="0"/>
              <a:t>38</a:t>
            </a:fld>
            <a:endParaRPr lang="en-IL"/>
          </a:p>
        </p:txBody>
      </p:sp>
      <p:sp>
        <p:nvSpPr>
          <p:cNvPr id="40" name="TextBox 39">
            <a:extLst>
              <a:ext uri="{FF2B5EF4-FFF2-40B4-BE49-F238E27FC236}">
                <a16:creationId xmlns:a16="http://schemas.microsoft.com/office/drawing/2014/main" id="{1E575CCE-22A6-4FC6-9886-ECC9DEC052A5}"/>
              </a:ext>
            </a:extLst>
          </p:cNvPr>
          <p:cNvSpPr txBox="1"/>
          <p:nvPr/>
        </p:nvSpPr>
        <p:spPr>
          <a:xfrm>
            <a:off x="5923654" y="1807702"/>
            <a:ext cx="3162683" cy="369332"/>
          </a:xfrm>
          <a:prstGeom prst="rect">
            <a:avLst/>
          </a:prstGeom>
          <a:noFill/>
        </p:spPr>
        <p:txBody>
          <a:bodyPr wrap="square" lIns="62784" tIns="0" rIns="62784" bIns="0" rtlCol="0">
            <a:spAutoFit/>
          </a:bodyPr>
          <a:lstStyle/>
          <a:p>
            <a:r>
              <a:rPr lang="en-US" sz="2400" dirty="0"/>
              <a:t>Autonomous TLS offload</a:t>
            </a:r>
            <a:endParaRPr lang="en-IL" sz="2400" dirty="0"/>
          </a:p>
        </p:txBody>
      </p:sp>
      <p:cxnSp>
        <p:nvCxnSpPr>
          <p:cNvPr id="42" name="Straight Arrow Connector 41">
            <a:extLst>
              <a:ext uri="{FF2B5EF4-FFF2-40B4-BE49-F238E27FC236}">
                <a16:creationId xmlns:a16="http://schemas.microsoft.com/office/drawing/2014/main" id="{38AF8398-B37F-4157-A894-BD342DC532A5}"/>
              </a:ext>
            </a:extLst>
          </p:cNvPr>
          <p:cNvCxnSpPr>
            <a:cxnSpLocks/>
          </p:cNvCxnSpPr>
          <p:nvPr/>
        </p:nvCxnSpPr>
        <p:spPr>
          <a:xfrm>
            <a:off x="7516380" y="2651368"/>
            <a:ext cx="0" cy="556128"/>
          </a:xfrm>
          <a:prstGeom prst="straightConnector1">
            <a:avLst/>
          </a:prstGeom>
          <a:ln w="254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15147A1B-C809-46D7-B3CE-B72ACE5B5B7F}"/>
              </a:ext>
            </a:extLst>
          </p:cNvPr>
          <p:cNvCxnSpPr>
            <a:cxnSpLocks/>
          </p:cNvCxnSpPr>
          <p:nvPr/>
        </p:nvCxnSpPr>
        <p:spPr>
          <a:xfrm>
            <a:off x="7516380" y="3523055"/>
            <a:ext cx="0" cy="556128"/>
          </a:xfrm>
          <a:prstGeom prst="straightConnector1">
            <a:avLst/>
          </a:prstGeom>
          <a:ln w="254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8470BE88-4CCC-44FB-B49A-FCAC2D710593}"/>
              </a:ext>
            </a:extLst>
          </p:cNvPr>
          <p:cNvCxnSpPr>
            <a:cxnSpLocks/>
          </p:cNvCxnSpPr>
          <p:nvPr/>
        </p:nvCxnSpPr>
        <p:spPr>
          <a:xfrm>
            <a:off x="7533020" y="4385388"/>
            <a:ext cx="0" cy="556128"/>
          </a:xfrm>
          <a:prstGeom prst="straightConnector1">
            <a:avLst/>
          </a:prstGeom>
          <a:ln w="25400">
            <a:headEnd type="triangle"/>
            <a:tailEnd type="triangle"/>
          </a:ln>
        </p:spPr>
        <p:style>
          <a:lnRef idx="2">
            <a:schemeClr val="accent1"/>
          </a:lnRef>
          <a:fillRef idx="0">
            <a:schemeClr val="accent1"/>
          </a:fillRef>
          <a:effectRef idx="1">
            <a:schemeClr val="accent1"/>
          </a:effectRef>
          <a:fontRef idx="minor">
            <a:schemeClr val="tx1"/>
          </a:fontRef>
        </p:style>
      </p:cxnSp>
      <p:graphicFrame>
        <p:nvGraphicFramePr>
          <p:cNvPr id="49" name="Table 94">
            <a:extLst>
              <a:ext uri="{FF2B5EF4-FFF2-40B4-BE49-F238E27FC236}">
                <a16:creationId xmlns:a16="http://schemas.microsoft.com/office/drawing/2014/main" id="{872AA794-2B52-4090-9D0D-7C3E24766289}"/>
              </a:ext>
            </a:extLst>
          </p:cNvPr>
          <p:cNvGraphicFramePr>
            <a:graphicFrameLocks noGrp="1"/>
          </p:cNvGraphicFramePr>
          <p:nvPr>
            <p:extLst>
              <p:ext uri="{D42A27DB-BD31-4B8C-83A1-F6EECF244321}">
                <p14:modId xmlns:p14="http://schemas.microsoft.com/office/powerpoint/2010/main" val="415127684"/>
              </p:ext>
            </p:extLst>
          </p:nvPr>
        </p:nvGraphicFramePr>
        <p:xfrm>
          <a:off x="6678424" y="3181943"/>
          <a:ext cx="1549222" cy="304800"/>
        </p:xfrm>
        <a:graphic>
          <a:graphicData uri="http://schemas.openxmlformats.org/drawingml/2006/table">
            <a:tbl>
              <a:tblPr firstRow="1" bandRow="1">
                <a:tableStyleId>{5C22544A-7EE6-4342-B048-85BDC9FD1C3A}</a:tableStyleId>
              </a:tblPr>
              <a:tblGrid>
                <a:gridCol w="281472">
                  <a:extLst>
                    <a:ext uri="{9D8B030D-6E8A-4147-A177-3AD203B41FA5}">
                      <a16:colId xmlns:a16="http://schemas.microsoft.com/office/drawing/2014/main" val="4080622672"/>
                    </a:ext>
                  </a:extLst>
                </a:gridCol>
                <a:gridCol w="1001849">
                  <a:extLst>
                    <a:ext uri="{9D8B030D-6E8A-4147-A177-3AD203B41FA5}">
                      <a16:colId xmlns:a16="http://schemas.microsoft.com/office/drawing/2014/main" val="4163764816"/>
                    </a:ext>
                  </a:extLst>
                </a:gridCol>
                <a:gridCol w="26590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0" dirty="0">
                          <a:solidFill>
                            <a:schemeClr val="tx1"/>
                          </a:solidFill>
                        </a:rPr>
                        <a:t>data</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sz="2000" b="0" i="0" dirty="0">
                          <a:solidFill>
                            <a:schemeClr val="tx1"/>
                          </a:solidFill>
                        </a:rPr>
                        <a:t>0</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53" name="Table 94">
            <a:extLst>
              <a:ext uri="{FF2B5EF4-FFF2-40B4-BE49-F238E27FC236}">
                <a16:creationId xmlns:a16="http://schemas.microsoft.com/office/drawing/2014/main" id="{9FA6A26B-448F-4623-9A30-341D5EFC0E9B}"/>
              </a:ext>
            </a:extLst>
          </p:cNvPr>
          <p:cNvGraphicFramePr>
            <a:graphicFrameLocks noGrp="1"/>
          </p:cNvGraphicFramePr>
          <p:nvPr>
            <p:extLst>
              <p:ext uri="{D42A27DB-BD31-4B8C-83A1-F6EECF244321}">
                <p14:modId xmlns:p14="http://schemas.microsoft.com/office/powerpoint/2010/main" val="3867695580"/>
              </p:ext>
            </p:extLst>
          </p:nvPr>
        </p:nvGraphicFramePr>
        <p:xfrm>
          <a:off x="7106601" y="2335754"/>
          <a:ext cx="840551" cy="304800"/>
        </p:xfrm>
        <a:graphic>
          <a:graphicData uri="http://schemas.openxmlformats.org/drawingml/2006/table">
            <a:tbl>
              <a:tblPr firstRow="1" bandRow="1">
                <a:tableStyleId>{5C22544A-7EE6-4342-B048-85BDC9FD1C3A}</a:tableStyleId>
              </a:tblPr>
              <a:tblGrid>
                <a:gridCol w="840551">
                  <a:extLst>
                    <a:ext uri="{9D8B030D-6E8A-4147-A177-3AD203B41FA5}">
                      <a16:colId xmlns:a16="http://schemas.microsoft.com/office/drawing/2014/main" val="4080622672"/>
                    </a:ext>
                  </a:extLst>
                </a:gridCol>
              </a:tblGrid>
              <a:tr h="163640">
                <a:tc>
                  <a:txBody>
                    <a:bodyPr/>
                    <a:lstStyle/>
                    <a:p>
                      <a:pPr algn="ctr"/>
                      <a:r>
                        <a:rPr lang="en-US" sz="2000" b="0" dirty="0">
                          <a:solidFill>
                            <a:schemeClr val="tx1"/>
                          </a:solidFill>
                        </a:rPr>
                        <a:t>data</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831838616"/>
                  </a:ext>
                </a:extLst>
              </a:tr>
            </a:tbl>
          </a:graphicData>
        </a:graphic>
      </p:graphicFrame>
      <p:graphicFrame>
        <p:nvGraphicFramePr>
          <p:cNvPr id="54" name="Table 94">
            <a:extLst>
              <a:ext uri="{FF2B5EF4-FFF2-40B4-BE49-F238E27FC236}">
                <a16:creationId xmlns:a16="http://schemas.microsoft.com/office/drawing/2014/main" id="{8A9DDAA0-CDFF-46CF-871E-34F2979633BF}"/>
              </a:ext>
            </a:extLst>
          </p:cNvPr>
          <p:cNvGraphicFramePr>
            <a:graphicFrameLocks noGrp="1"/>
          </p:cNvGraphicFramePr>
          <p:nvPr>
            <p:extLst>
              <p:ext uri="{D42A27DB-BD31-4B8C-83A1-F6EECF244321}">
                <p14:modId xmlns:p14="http://schemas.microsoft.com/office/powerpoint/2010/main" val="2572745676"/>
              </p:ext>
            </p:extLst>
          </p:nvPr>
        </p:nvGraphicFramePr>
        <p:xfrm>
          <a:off x="6477750" y="4073622"/>
          <a:ext cx="1777616" cy="304800"/>
        </p:xfrm>
        <a:graphic>
          <a:graphicData uri="http://schemas.openxmlformats.org/drawingml/2006/table">
            <a:tbl>
              <a:tblPr firstRow="1" bandRow="1">
                <a:tableStyleId>{5C22544A-7EE6-4342-B048-85BDC9FD1C3A}</a:tableStyleId>
              </a:tblPr>
              <a:tblGrid>
                <a:gridCol w="273311">
                  <a:extLst>
                    <a:ext uri="{9D8B030D-6E8A-4147-A177-3AD203B41FA5}">
                      <a16:colId xmlns:a16="http://schemas.microsoft.com/office/drawing/2014/main" val="2224569520"/>
                    </a:ext>
                  </a:extLst>
                </a:gridCol>
                <a:gridCol w="227704">
                  <a:extLst>
                    <a:ext uri="{9D8B030D-6E8A-4147-A177-3AD203B41FA5}">
                      <a16:colId xmlns:a16="http://schemas.microsoft.com/office/drawing/2014/main" val="4080622672"/>
                    </a:ext>
                  </a:extLst>
                </a:gridCol>
                <a:gridCol w="1018410">
                  <a:extLst>
                    <a:ext uri="{9D8B030D-6E8A-4147-A177-3AD203B41FA5}">
                      <a16:colId xmlns:a16="http://schemas.microsoft.com/office/drawing/2014/main" val="4163764816"/>
                    </a:ext>
                  </a:extLst>
                </a:gridCol>
                <a:gridCol w="25819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0" dirty="0">
                          <a:solidFill>
                            <a:schemeClr val="tx1"/>
                          </a:solidFill>
                        </a:rPr>
                        <a:t>data</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sz="2000" b="0" i="0" dirty="0">
                          <a:solidFill>
                            <a:schemeClr val="tx1"/>
                          </a:solidFill>
                        </a:rPr>
                        <a:t>0</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55" name="Table 94">
            <a:extLst>
              <a:ext uri="{FF2B5EF4-FFF2-40B4-BE49-F238E27FC236}">
                <a16:creationId xmlns:a16="http://schemas.microsoft.com/office/drawing/2014/main" id="{5015B8C5-FEB0-4E71-A10C-996EDA74B732}"/>
              </a:ext>
            </a:extLst>
          </p:cNvPr>
          <p:cNvGraphicFramePr>
            <a:graphicFrameLocks noGrp="1"/>
          </p:cNvGraphicFramePr>
          <p:nvPr>
            <p:extLst>
              <p:ext uri="{D42A27DB-BD31-4B8C-83A1-F6EECF244321}">
                <p14:modId xmlns:p14="http://schemas.microsoft.com/office/powerpoint/2010/main" val="3553665528"/>
              </p:ext>
            </p:extLst>
          </p:nvPr>
        </p:nvGraphicFramePr>
        <p:xfrm>
          <a:off x="6549580" y="4935220"/>
          <a:ext cx="1777616" cy="304800"/>
        </p:xfrm>
        <a:graphic>
          <a:graphicData uri="http://schemas.openxmlformats.org/drawingml/2006/table">
            <a:tbl>
              <a:tblPr firstRow="1" bandRow="1">
                <a:tableStyleId>{5C22544A-7EE6-4342-B048-85BDC9FD1C3A}</a:tableStyleId>
              </a:tblPr>
              <a:tblGrid>
                <a:gridCol w="273311">
                  <a:extLst>
                    <a:ext uri="{9D8B030D-6E8A-4147-A177-3AD203B41FA5}">
                      <a16:colId xmlns:a16="http://schemas.microsoft.com/office/drawing/2014/main" val="2224569520"/>
                    </a:ext>
                  </a:extLst>
                </a:gridCol>
                <a:gridCol w="227704">
                  <a:extLst>
                    <a:ext uri="{9D8B030D-6E8A-4147-A177-3AD203B41FA5}">
                      <a16:colId xmlns:a16="http://schemas.microsoft.com/office/drawing/2014/main" val="4080622672"/>
                    </a:ext>
                  </a:extLst>
                </a:gridCol>
                <a:gridCol w="1018410">
                  <a:extLst>
                    <a:ext uri="{9D8B030D-6E8A-4147-A177-3AD203B41FA5}">
                      <a16:colId xmlns:a16="http://schemas.microsoft.com/office/drawing/2014/main" val="4163764816"/>
                    </a:ext>
                  </a:extLst>
                </a:gridCol>
                <a:gridCol w="25819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1" dirty="0"/>
                        <a:t>enc(data)</a:t>
                      </a:r>
                      <a:endParaRPr lang="en-IL" sz="2000" b="0" i="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en-US" sz="2000" b="0" i="0" dirty="0">
                          <a:solidFill>
                            <a:schemeClr val="tx1"/>
                          </a:solidFill>
                        </a:rPr>
                        <a:t>T</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cxnSp>
        <p:nvCxnSpPr>
          <p:cNvPr id="59" name="Straight Connector 58">
            <a:extLst>
              <a:ext uri="{FF2B5EF4-FFF2-40B4-BE49-F238E27FC236}">
                <a16:creationId xmlns:a16="http://schemas.microsoft.com/office/drawing/2014/main" id="{B94B0178-F84C-41B1-B38E-C9AB938FF258}"/>
              </a:ext>
            </a:extLst>
          </p:cNvPr>
          <p:cNvCxnSpPr>
            <a:cxnSpLocks/>
            <a:endCxn id="62" idx="1"/>
          </p:cNvCxnSpPr>
          <p:nvPr/>
        </p:nvCxnSpPr>
        <p:spPr>
          <a:xfrm>
            <a:off x="6767558" y="2885018"/>
            <a:ext cx="823004"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A11B8F9-FF31-457F-8386-9F111D889B10}"/>
                  </a:ext>
                </a:extLst>
              </p:cNvPr>
              <p:cNvSpPr txBox="1"/>
              <p:nvPr/>
            </p:nvSpPr>
            <p:spPr>
              <a:xfrm>
                <a:off x="7590562" y="2731129"/>
                <a:ext cx="736634" cy="307777"/>
              </a:xfrm>
              <a:prstGeom prst="rect">
                <a:avLst/>
              </a:prstGeom>
              <a:solidFill>
                <a:schemeClr val="bg1">
                  <a:alpha val="90000"/>
                </a:schemeClr>
              </a:solidFill>
            </p:spPr>
            <p:txBody>
              <a:bodyPr wrap="square" lIns="0" tIns="0" rIns="0" bIns="0" rtlCol="0">
                <a:spAutoFit/>
              </a:bodyPr>
              <a:lstStyle/>
              <a:p>
                <a14:m>
                  <m:oMath xmlns:m="http://schemas.openxmlformats.org/officeDocument/2006/math">
                    <m:r>
                      <a:rPr lang="en-US" sz="2000" i="0" smtClean="0">
                        <a:latin typeface="Cambria Math" panose="02040503050406030204" pitchFamily="18" charset="0"/>
                      </a:rPr>
                      <m:t>⇐</m:t>
                    </m:r>
                  </m:oMath>
                </a14:m>
                <a:r>
                  <a:rPr lang="en-US" sz="2000" dirty="0"/>
                  <a:t>copy</a:t>
                </a:r>
                <a:endParaRPr lang="en-IL" sz="2000" dirty="0"/>
              </a:p>
            </p:txBody>
          </p:sp>
        </mc:Choice>
        <mc:Fallback xmlns="">
          <p:sp>
            <p:nvSpPr>
              <p:cNvPr id="62" name="TextBox 61">
                <a:extLst>
                  <a:ext uri="{FF2B5EF4-FFF2-40B4-BE49-F238E27FC236}">
                    <a16:creationId xmlns:a16="http://schemas.microsoft.com/office/drawing/2014/main" id="{7A11B8F9-FF31-457F-8386-9F111D889B10}"/>
                  </a:ext>
                </a:extLst>
              </p:cNvPr>
              <p:cNvSpPr txBox="1">
                <a:spLocks noRot="1" noChangeAspect="1" noMove="1" noResize="1" noEditPoints="1" noAdjustHandles="1" noChangeArrowheads="1" noChangeShapeType="1" noTextEdit="1"/>
              </p:cNvSpPr>
              <p:nvPr/>
            </p:nvSpPr>
            <p:spPr>
              <a:xfrm>
                <a:off x="7590562" y="2731129"/>
                <a:ext cx="736634" cy="307777"/>
              </a:xfrm>
              <a:prstGeom prst="rect">
                <a:avLst/>
              </a:prstGeom>
              <a:blipFill>
                <a:blip r:embed="rId3"/>
                <a:stretch>
                  <a:fillRect l="-10169" t="-28000" r="-16949" b="-48000"/>
                </a:stretch>
              </a:blipFill>
            </p:spPr>
            <p:txBody>
              <a:bodyPr/>
              <a:lstStyle/>
              <a:p>
                <a:r>
                  <a:rPr lang="en-CH">
                    <a:noFill/>
                  </a:rPr>
                  <a:t> </a:t>
                </a:r>
              </a:p>
            </p:txBody>
          </p:sp>
        </mc:Fallback>
      </mc:AlternateContent>
      <p:sp>
        <p:nvSpPr>
          <p:cNvPr id="68" name="TextBox 67">
            <a:extLst>
              <a:ext uri="{FF2B5EF4-FFF2-40B4-BE49-F238E27FC236}">
                <a16:creationId xmlns:a16="http://schemas.microsoft.com/office/drawing/2014/main" id="{BC50792F-BD26-4FD2-97D4-A419DD64510A}"/>
              </a:ext>
            </a:extLst>
          </p:cNvPr>
          <p:cNvSpPr txBox="1"/>
          <p:nvPr/>
        </p:nvSpPr>
        <p:spPr>
          <a:xfrm>
            <a:off x="6446755" y="2546420"/>
            <a:ext cx="1111319" cy="673646"/>
          </a:xfrm>
          <a:prstGeom prst="rect">
            <a:avLst/>
          </a:prstGeom>
          <a:noFill/>
        </p:spPr>
        <p:txBody>
          <a:bodyPr wrap="square" lIns="0" tIns="0" rIns="0" bIns="0" rtlCol="0">
            <a:spAutoFit/>
          </a:bodyPr>
          <a:lstStyle/>
          <a:p>
            <a:pPr>
              <a:lnSpc>
                <a:spcPts val="2700"/>
              </a:lnSpc>
            </a:pPr>
            <a:r>
              <a:rPr lang="en-US" sz="2000" dirty="0"/>
              <a:t>user</a:t>
            </a:r>
          </a:p>
          <a:p>
            <a:pPr>
              <a:lnSpc>
                <a:spcPts val="2700"/>
              </a:lnSpc>
            </a:pPr>
            <a:r>
              <a:rPr lang="en-US" sz="2000" dirty="0"/>
              <a:t>kernel</a:t>
            </a:r>
            <a:endParaRPr lang="en-IL" sz="2000" dirty="0"/>
          </a:p>
        </p:txBody>
      </p:sp>
      <p:sp>
        <p:nvSpPr>
          <p:cNvPr id="69" name="TextBox 68">
            <a:extLst>
              <a:ext uri="{FF2B5EF4-FFF2-40B4-BE49-F238E27FC236}">
                <a16:creationId xmlns:a16="http://schemas.microsoft.com/office/drawing/2014/main" id="{B9B6269F-6D8C-4435-A23F-E5BFEC1A34F4}"/>
              </a:ext>
            </a:extLst>
          </p:cNvPr>
          <p:cNvSpPr txBox="1"/>
          <p:nvPr/>
        </p:nvSpPr>
        <p:spPr>
          <a:xfrm>
            <a:off x="3143566" y="1830428"/>
            <a:ext cx="1660533" cy="369332"/>
          </a:xfrm>
          <a:prstGeom prst="rect">
            <a:avLst/>
          </a:prstGeom>
          <a:noFill/>
        </p:spPr>
        <p:txBody>
          <a:bodyPr wrap="square" lIns="62784" tIns="0" rIns="62784" bIns="0" rtlCol="0">
            <a:spAutoFit/>
          </a:bodyPr>
          <a:lstStyle/>
          <a:p>
            <a:r>
              <a:rPr lang="en-US" sz="2400" dirty="0"/>
              <a:t>Kernel  TLS</a:t>
            </a:r>
            <a:endParaRPr lang="en-IL" sz="2400" dirty="0"/>
          </a:p>
        </p:txBody>
      </p:sp>
      <p:cxnSp>
        <p:nvCxnSpPr>
          <p:cNvPr id="70" name="Straight Arrow Connector 69">
            <a:extLst>
              <a:ext uri="{FF2B5EF4-FFF2-40B4-BE49-F238E27FC236}">
                <a16:creationId xmlns:a16="http://schemas.microsoft.com/office/drawing/2014/main" id="{5433CFB6-EB89-4E6A-8B7A-512523A8F05F}"/>
              </a:ext>
            </a:extLst>
          </p:cNvPr>
          <p:cNvCxnSpPr>
            <a:cxnSpLocks/>
          </p:cNvCxnSpPr>
          <p:nvPr/>
        </p:nvCxnSpPr>
        <p:spPr>
          <a:xfrm>
            <a:off x="3975033" y="2636706"/>
            <a:ext cx="0" cy="556128"/>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DEF400F4-2DE7-4C7C-838B-6E42BADA7BEA}"/>
              </a:ext>
            </a:extLst>
          </p:cNvPr>
          <p:cNvCxnSpPr>
            <a:cxnSpLocks/>
          </p:cNvCxnSpPr>
          <p:nvPr/>
        </p:nvCxnSpPr>
        <p:spPr>
          <a:xfrm>
            <a:off x="3975033" y="3508393"/>
            <a:ext cx="0" cy="556128"/>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79FB873C-B1A3-479F-BA7E-BB6C6F2AB9BF}"/>
              </a:ext>
            </a:extLst>
          </p:cNvPr>
          <p:cNvCxnSpPr>
            <a:cxnSpLocks/>
          </p:cNvCxnSpPr>
          <p:nvPr/>
        </p:nvCxnSpPr>
        <p:spPr>
          <a:xfrm>
            <a:off x="3991673" y="4370726"/>
            <a:ext cx="0" cy="556128"/>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D5C41D5A-1082-431E-BDD4-B25A455D2DD5}"/>
              </a:ext>
            </a:extLst>
          </p:cNvPr>
          <p:cNvCxnSpPr>
            <a:cxnSpLocks/>
          </p:cNvCxnSpPr>
          <p:nvPr/>
        </p:nvCxnSpPr>
        <p:spPr>
          <a:xfrm>
            <a:off x="3205478" y="2908414"/>
            <a:ext cx="869974"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696B355E-C5DB-416B-A84C-D2B07AC3288B}"/>
              </a:ext>
            </a:extLst>
          </p:cNvPr>
          <p:cNvSpPr txBox="1"/>
          <p:nvPr/>
        </p:nvSpPr>
        <p:spPr>
          <a:xfrm>
            <a:off x="2815240" y="2510736"/>
            <a:ext cx="1039297" cy="673646"/>
          </a:xfrm>
          <a:prstGeom prst="rect">
            <a:avLst/>
          </a:prstGeom>
          <a:noFill/>
        </p:spPr>
        <p:txBody>
          <a:bodyPr wrap="square" lIns="0" tIns="0" rIns="0" bIns="0" rtlCol="0">
            <a:spAutoFit/>
          </a:bodyPr>
          <a:lstStyle/>
          <a:p>
            <a:pPr>
              <a:lnSpc>
                <a:spcPts val="2700"/>
              </a:lnSpc>
            </a:pPr>
            <a:r>
              <a:rPr lang="en-US" sz="2000" dirty="0"/>
              <a:t>user</a:t>
            </a:r>
          </a:p>
          <a:p>
            <a:pPr>
              <a:lnSpc>
                <a:spcPts val="2700"/>
              </a:lnSpc>
            </a:pPr>
            <a:r>
              <a:rPr lang="en-US" sz="2000" dirty="0"/>
              <a:t>kernel</a:t>
            </a:r>
            <a:endParaRPr lang="en-IL" sz="2000" dirty="0"/>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20979356-4361-4CDA-AA84-68FCC88A6947}"/>
                  </a:ext>
                </a:extLst>
              </p:cNvPr>
              <p:cNvSpPr txBox="1"/>
              <p:nvPr/>
            </p:nvSpPr>
            <p:spPr>
              <a:xfrm>
                <a:off x="4037517" y="2739495"/>
                <a:ext cx="1660530" cy="307777"/>
              </a:xfrm>
              <a:prstGeom prst="rect">
                <a:avLst/>
              </a:prstGeom>
              <a:solidFill>
                <a:schemeClr val="bg1">
                  <a:alpha val="90000"/>
                </a:schemeClr>
              </a:solidFill>
            </p:spPr>
            <p:txBody>
              <a:bodyPr wrap="square" lIns="0" tIns="0" rIns="0" bIns="0" rtlCol="0">
                <a:spAutoFit/>
              </a:bodyPr>
              <a:lstStyle/>
              <a:p>
                <a14:m>
                  <m:oMath xmlns:m="http://schemas.openxmlformats.org/officeDocument/2006/math">
                    <m:r>
                      <a:rPr lang="en-US" sz="2000" i="1" smtClean="0">
                        <a:latin typeface="Cambria Math" panose="02040503050406030204" pitchFamily="18" charset="0"/>
                      </a:rPr>
                      <m:t>⇐</m:t>
                    </m:r>
                  </m:oMath>
                </a14:m>
                <a:r>
                  <a:rPr lang="en-US" sz="2000" dirty="0"/>
                  <a:t>encrypt+</a:t>
                </a:r>
                <a:r>
                  <a:rPr lang="en-US" sz="2000" dirty="0" err="1"/>
                  <a:t>copy</a:t>
                </a:r>
                <a:endParaRPr lang="en-IL" sz="2000" dirty="0"/>
              </a:p>
            </p:txBody>
          </p:sp>
        </mc:Choice>
        <mc:Fallback xmlns="">
          <p:sp>
            <p:nvSpPr>
              <p:cNvPr id="75" name="TextBox 74">
                <a:extLst>
                  <a:ext uri="{FF2B5EF4-FFF2-40B4-BE49-F238E27FC236}">
                    <a16:creationId xmlns:a16="http://schemas.microsoft.com/office/drawing/2014/main" id="{20979356-4361-4CDA-AA84-68FCC88A6947}"/>
                  </a:ext>
                </a:extLst>
              </p:cNvPr>
              <p:cNvSpPr txBox="1">
                <a:spLocks noRot="1" noChangeAspect="1" noMove="1" noResize="1" noEditPoints="1" noAdjustHandles="1" noChangeArrowheads="1" noChangeShapeType="1" noTextEdit="1"/>
              </p:cNvSpPr>
              <p:nvPr/>
            </p:nvSpPr>
            <p:spPr>
              <a:xfrm>
                <a:off x="4037517" y="2739495"/>
                <a:ext cx="1660530" cy="307777"/>
              </a:xfrm>
              <a:prstGeom prst="rect">
                <a:avLst/>
              </a:prstGeom>
              <a:blipFill>
                <a:blip r:embed="rId4"/>
                <a:stretch>
                  <a:fillRect l="-3788" t="-23077" r="-6818" b="-46154"/>
                </a:stretch>
              </a:blipFill>
            </p:spPr>
            <p:txBody>
              <a:bodyPr/>
              <a:lstStyle/>
              <a:p>
                <a:r>
                  <a:rPr lang="en-CH">
                    <a:noFill/>
                  </a:rPr>
                  <a:t> </a:t>
                </a:r>
              </a:p>
            </p:txBody>
          </p:sp>
        </mc:Fallback>
      </mc:AlternateContent>
      <p:graphicFrame>
        <p:nvGraphicFramePr>
          <p:cNvPr id="76" name="Table 94">
            <a:extLst>
              <a:ext uri="{FF2B5EF4-FFF2-40B4-BE49-F238E27FC236}">
                <a16:creationId xmlns:a16="http://schemas.microsoft.com/office/drawing/2014/main" id="{0DC15941-EB15-4AC9-BD6E-CC36E7E683D9}"/>
              </a:ext>
            </a:extLst>
          </p:cNvPr>
          <p:cNvGraphicFramePr>
            <a:graphicFrameLocks noGrp="1"/>
          </p:cNvGraphicFramePr>
          <p:nvPr>
            <p:extLst>
              <p:ext uri="{D42A27DB-BD31-4B8C-83A1-F6EECF244321}">
                <p14:modId xmlns:p14="http://schemas.microsoft.com/office/powerpoint/2010/main" val="3686528840"/>
              </p:ext>
            </p:extLst>
          </p:nvPr>
        </p:nvGraphicFramePr>
        <p:xfrm>
          <a:off x="3553558" y="2325195"/>
          <a:ext cx="840551" cy="304800"/>
        </p:xfrm>
        <a:graphic>
          <a:graphicData uri="http://schemas.openxmlformats.org/drawingml/2006/table">
            <a:tbl>
              <a:tblPr firstRow="1" bandRow="1">
                <a:tableStyleId>{5C22544A-7EE6-4342-B048-85BDC9FD1C3A}</a:tableStyleId>
              </a:tblPr>
              <a:tblGrid>
                <a:gridCol w="840551">
                  <a:extLst>
                    <a:ext uri="{9D8B030D-6E8A-4147-A177-3AD203B41FA5}">
                      <a16:colId xmlns:a16="http://schemas.microsoft.com/office/drawing/2014/main" val="4080622672"/>
                    </a:ext>
                  </a:extLst>
                </a:gridCol>
              </a:tblGrid>
              <a:tr h="163640">
                <a:tc>
                  <a:txBody>
                    <a:bodyPr/>
                    <a:lstStyle/>
                    <a:p>
                      <a:pPr algn="ctr"/>
                      <a:r>
                        <a:rPr lang="en-US" sz="2000" b="0" dirty="0">
                          <a:solidFill>
                            <a:schemeClr val="tx1"/>
                          </a:solidFill>
                        </a:rPr>
                        <a:t>data</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831838616"/>
                  </a:ext>
                </a:extLst>
              </a:tr>
            </a:tbl>
          </a:graphicData>
        </a:graphic>
      </p:graphicFrame>
      <p:graphicFrame>
        <p:nvGraphicFramePr>
          <p:cNvPr id="77" name="Table 94">
            <a:extLst>
              <a:ext uri="{FF2B5EF4-FFF2-40B4-BE49-F238E27FC236}">
                <a16:creationId xmlns:a16="http://schemas.microsoft.com/office/drawing/2014/main" id="{E981E77C-0C57-41CA-993A-5FC5EE886FA2}"/>
              </a:ext>
            </a:extLst>
          </p:cNvPr>
          <p:cNvGraphicFramePr>
            <a:graphicFrameLocks noGrp="1"/>
          </p:cNvGraphicFramePr>
          <p:nvPr>
            <p:extLst>
              <p:ext uri="{D42A27DB-BD31-4B8C-83A1-F6EECF244321}">
                <p14:modId xmlns:p14="http://schemas.microsoft.com/office/powerpoint/2010/main" val="3686345815"/>
              </p:ext>
            </p:extLst>
          </p:nvPr>
        </p:nvGraphicFramePr>
        <p:xfrm>
          <a:off x="2975998" y="4068173"/>
          <a:ext cx="1777616" cy="304800"/>
        </p:xfrm>
        <a:graphic>
          <a:graphicData uri="http://schemas.openxmlformats.org/drawingml/2006/table">
            <a:tbl>
              <a:tblPr firstRow="1" bandRow="1">
                <a:tableStyleId>{5C22544A-7EE6-4342-B048-85BDC9FD1C3A}</a:tableStyleId>
              </a:tblPr>
              <a:tblGrid>
                <a:gridCol w="273311">
                  <a:extLst>
                    <a:ext uri="{9D8B030D-6E8A-4147-A177-3AD203B41FA5}">
                      <a16:colId xmlns:a16="http://schemas.microsoft.com/office/drawing/2014/main" val="2224569520"/>
                    </a:ext>
                  </a:extLst>
                </a:gridCol>
                <a:gridCol w="227704">
                  <a:extLst>
                    <a:ext uri="{9D8B030D-6E8A-4147-A177-3AD203B41FA5}">
                      <a16:colId xmlns:a16="http://schemas.microsoft.com/office/drawing/2014/main" val="4080622672"/>
                    </a:ext>
                  </a:extLst>
                </a:gridCol>
                <a:gridCol w="1018410">
                  <a:extLst>
                    <a:ext uri="{9D8B030D-6E8A-4147-A177-3AD203B41FA5}">
                      <a16:colId xmlns:a16="http://schemas.microsoft.com/office/drawing/2014/main" val="4163764816"/>
                    </a:ext>
                  </a:extLst>
                </a:gridCol>
                <a:gridCol w="25819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1" dirty="0"/>
                        <a:t>enc(data)</a:t>
                      </a:r>
                      <a:endParaRPr lang="en-IL" sz="2000" b="0" i="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en-US" sz="2000" b="0" i="0" dirty="0">
                          <a:solidFill>
                            <a:schemeClr val="tx1"/>
                          </a:solidFill>
                        </a:rPr>
                        <a:t>T</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78" name="Table 94">
            <a:extLst>
              <a:ext uri="{FF2B5EF4-FFF2-40B4-BE49-F238E27FC236}">
                <a16:creationId xmlns:a16="http://schemas.microsoft.com/office/drawing/2014/main" id="{21019B18-72FB-4B27-AD33-D1465478CA99}"/>
              </a:ext>
            </a:extLst>
          </p:cNvPr>
          <p:cNvGraphicFramePr>
            <a:graphicFrameLocks noGrp="1"/>
          </p:cNvGraphicFramePr>
          <p:nvPr>
            <p:extLst>
              <p:ext uri="{D42A27DB-BD31-4B8C-83A1-F6EECF244321}">
                <p14:modId xmlns:p14="http://schemas.microsoft.com/office/powerpoint/2010/main" val="53252590"/>
              </p:ext>
            </p:extLst>
          </p:nvPr>
        </p:nvGraphicFramePr>
        <p:xfrm>
          <a:off x="2975998" y="4935220"/>
          <a:ext cx="1777616" cy="304800"/>
        </p:xfrm>
        <a:graphic>
          <a:graphicData uri="http://schemas.openxmlformats.org/drawingml/2006/table">
            <a:tbl>
              <a:tblPr firstRow="1" bandRow="1">
                <a:tableStyleId>{5C22544A-7EE6-4342-B048-85BDC9FD1C3A}</a:tableStyleId>
              </a:tblPr>
              <a:tblGrid>
                <a:gridCol w="273311">
                  <a:extLst>
                    <a:ext uri="{9D8B030D-6E8A-4147-A177-3AD203B41FA5}">
                      <a16:colId xmlns:a16="http://schemas.microsoft.com/office/drawing/2014/main" val="2224569520"/>
                    </a:ext>
                  </a:extLst>
                </a:gridCol>
                <a:gridCol w="227704">
                  <a:extLst>
                    <a:ext uri="{9D8B030D-6E8A-4147-A177-3AD203B41FA5}">
                      <a16:colId xmlns:a16="http://schemas.microsoft.com/office/drawing/2014/main" val="4080622672"/>
                    </a:ext>
                  </a:extLst>
                </a:gridCol>
                <a:gridCol w="1018410">
                  <a:extLst>
                    <a:ext uri="{9D8B030D-6E8A-4147-A177-3AD203B41FA5}">
                      <a16:colId xmlns:a16="http://schemas.microsoft.com/office/drawing/2014/main" val="4163764816"/>
                    </a:ext>
                  </a:extLst>
                </a:gridCol>
                <a:gridCol w="25819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1" dirty="0"/>
                        <a:t>enc(data)</a:t>
                      </a:r>
                      <a:endParaRPr lang="en-IL" sz="2000" b="0" i="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en-US" sz="2000" b="0" i="0" dirty="0">
                          <a:solidFill>
                            <a:schemeClr val="tx1"/>
                          </a:solidFill>
                        </a:rPr>
                        <a:t>T</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79" name="Table 94">
            <a:extLst>
              <a:ext uri="{FF2B5EF4-FFF2-40B4-BE49-F238E27FC236}">
                <a16:creationId xmlns:a16="http://schemas.microsoft.com/office/drawing/2014/main" id="{DD149FB9-731E-4133-A125-7A1237BE1D2D}"/>
              </a:ext>
            </a:extLst>
          </p:cNvPr>
          <p:cNvGraphicFramePr>
            <a:graphicFrameLocks noGrp="1"/>
          </p:cNvGraphicFramePr>
          <p:nvPr>
            <p:extLst>
              <p:ext uri="{D42A27DB-BD31-4B8C-83A1-F6EECF244321}">
                <p14:modId xmlns:p14="http://schemas.microsoft.com/office/powerpoint/2010/main" val="4084152943"/>
              </p:ext>
            </p:extLst>
          </p:nvPr>
        </p:nvGraphicFramePr>
        <p:xfrm>
          <a:off x="3199221" y="3176515"/>
          <a:ext cx="1549222" cy="304800"/>
        </p:xfrm>
        <a:graphic>
          <a:graphicData uri="http://schemas.openxmlformats.org/drawingml/2006/table">
            <a:tbl>
              <a:tblPr firstRow="1" bandRow="1">
                <a:tableStyleId>{5C22544A-7EE6-4342-B048-85BDC9FD1C3A}</a:tableStyleId>
              </a:tblPr>
              <a:tblGrid>
                <a:gridCol w="281472">
                  <a:extLst>
                    <a:ext uri="{9D8B030D-6E8A-4147-A177-3AD203B41FA5}">
                      <a16:colId xmlns:a16="http://schemas.microsoft.com/office/drawing/2014/main" val="4080622672"/>
                    </a:ext>
                  </a:extLst>
                </a:gridCol>
                <a:gridCol w="1001849">
                  <a:extLst>
                    <a:ext uri="{9D8B030D-6E8A-4147-A177-3AD203B41FA5}">
                      <a16:colId xmlns:a16="http://schemas.microsoft.com/office/drawing/2014/main" val="4163764816"/>
                    </a:ext>
                  </a:extLst>
                </a:gridCol>
                <a:gridCol w="26590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1" dirty="0"/>
                        <a:t>enc(data)</a:t>
                      </a:r>
                      <a:endParaRPr lang="en-IL" sz="2000" b="0" i="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en-US" sz="2000" b="0" i="0" dirty="0">
                          <a:solidFill>
                            <a:schemeClr val="tx1"/>
                          </a:solidFill>
                        </a:rPr>
                        <a:t>T</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A822F97-4E64-4C72-930C-F05E8C957C76}"/>
                  </a:ext>
                </a:extLst>
              </p:cNvPr>
              <p:cNvSpPr txBox="1"/>
              <p:nvPr/>
            </p:nvSpPr>
            <p:spPr>
              <a:xfrm>
                <a:off x="7553718" y="4521459"/>
                <a:ext cx="1107882" cy="307777"/>
              </a:xfrm>
              <a:prstGeom prst="rect">
                <a:avLst/>
              </a:prstGeom>
              <a:noFill/>
            </p:spPr>
            <p:txBody>
              <a:bodyPr wrap="square" lIns="0" tIns="0" rIns="0" bIns="0" rtlCol="0">
                <a:spAutoFit/>
              </a:bodyPr>
              <a:lstStyle/>
              <a:p>
                <a14:m>
                  <m:oMath xmlns:m="http://schemas.openxmlformats.org/officeDocument/2006/math">
                    <m:r>
                      <a:rPr lang="en-US" sz="2000" i="1" smtClean="0">
                        <a:latin typeface="Cambria Math" panose="02040503050406030204" pitchFamily="18" charset="0"/>
                      </a:rPr>
                      <m:t>⇐</m:t>
                    </m:r>
                  </m:oMath>
                </a14:m>
                <a:r>
                  <a:rPr lang="en-US" sz="2000" dirty="0"/>
                  <a:t>encrypt</a:t>
                </a:r>
                <a:endParaRPr lang="en-IL" sz="2000" dirty="0"/>
              </a:p>
            </p:txBody>
          </p:sp>
        </mc:Choice>
        <mc:Fallback xmlns="">
          <p:sp>
            <p:nvSpPr>
              <p:cNvPr id="80" name="TextBox 79">
                <a:extLst>
                  <a:ext uri="{FF2B5EF4-FFF2-40B4-BE49-F238E27FC236}">
                    <a16:creationId xmlns:a16="http://schemas.microsoft.com/office/drawing/2014/main" id="{7A822F97-4E64-4C72-930C-F05E8C957C76}"/>
                  </a:ext>
                </a:extLst>
              </p:cNvPr>
              <p:cNvSpPr txBox="1">
                <a:spLocks noRot="1" noChangeAspect="1" noMove="1" noResize="1" noEditPoints="1" noAdjustHandles="1" noChangeArrowheads="1" noChangeShapeType="1" noTextEdit="1"/>
              </p:cNvSpPr>
              <p:nvPr/>
            </p:nvSpPr>
            <p:spPr>
              <a:xfrm>
                <a:off x="7553718" y="4521459"/>
                <a:ext cx="1107882" cy="307777"/>
              </a:xfrm>
              <a:prstGeom prst="rect">
                <a:avLst/>
              </a:prstGeom>
              <a:blipFill>
                <a:blip r:embed="rId5"/>
                <a:stretch>
                  <a:fillRect l="-6742" t="-28000" r="-4494" b="-48000"/>
                </a:stretch>
              </a:blipFill>
            </p:spPr>
            <p:txBody>
              <a:bodyPr/>
              <a:lstStyle/>
              <a:p>
                <a:r>
                  <a:rPr lang="en-CH">
                    <a:noFill/>
                  </a:rPr>
                  <a:t> </a:t>
                </a:r>
              </a:p>
            </p:txBody>
          </p:sp>
        </mc:Fallback>
      </mc:AlternateContent>
    </p:spTree>
    <p:extLst>
      <p:ext uri="{BB962C8B-B14F-4D97-AF65-F5344CB8AC3E}">
        <p14:creationId xmlns:p14="http://schemas.microsoft.com/office/powerpoint/2010/main" val="1590796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562017" y="365314"/>
            <a:ext cx="11557551" cy="1325563"/>
          </a:xfrm>
        </p:spPr>
        <p:txBody>
          <a:bodyPr>
            <a:normAutofit/>
          </a:bodyPr>
          <a:lstStyle/>
          <a:p>
            <a:r>
              <a:rPr lang="en-US" dirty="0"/>
              <a:t>When computation is autonomously offloadable?</a:t>
            </a:r>
            <a:endParaRPr lang="en-IL" dirty="0"/>
          </a:p>
        </p:txBody>
      </p:sp>
      <p:sp>
        <p:nvSpPr>
          <p:cNvPr id="9" name="Slide Number Placeholder 8">
            <a:extLst>
              <a:ext uri="{FF2B5EF4-FFF2-40B4-BE49-F238E27FC236}">
                <a16:creationId xmlns:a16="http://schemas.microsoft.com/office/drawing/2014/main" id="{1FCA70D8-949D-488F-8EF9-DCB405E50141}"/>
              </a:ext>
            </a:extLst>
          </p:cNvPr>
          <p:cNvSpPr>
            <a:spLocks noGrp="1"/>
          </p:cNvSpPr>
          <p:nvPr>
            <p:ph type="sldNum" sz="quarter" idx="12"/>
          </p:nvPr>
        </p:nvSpPr>
        <p:spPr/>
        <p:txBody>
          <a:bodyPr/>
          <a:lstStyle/>
          <a:p>
            <a:fld id="{35E705C5-5BCD-49DC-92EA-8CC03E399A23}" type="slidenum">
              <a:rPr lang="en-IL" smtClean="0"/>
              <a:t>39</a:t>
            </a:fld>
            <a:endParaRPr lang="en-IL"/>
          </a:p>
        </p:txBody>
      </p:sp>
      <p:sp>
        <p:nvSpPr>
          <p:cNvPr id="40" name="TextBox 39">
            <a:extLst>
              <a:ext uri="{FF2B5EF4-FFF2-40B4-BE49-F238E27FC236}">
                <a16:creationId xmlns:a16="http://schemas.microsoft.com/office/drawing/2014/main" id="{1E575CCE-22A6-4FC6-9886-ECC9DEC052A5}"/>
              </a:ext>
            </a:extLst>
          </p:cNvPr>
          <p:cNvSpPr txBox="1"/>
          <p:nvPr/>
        </p:nvSpPr>
        <p:spPr>
          <a:xfrm>
            <a:off x="7438636" y="1807702"/>
            <a:ext cx="3162683" cy="369332"/>
          </a:xfrm>
          <a:prstGeom prst="rect">
            <a:avLst/>
          </a:prstGeom>
          <a:noFill/>
        </p:spPr>
        <p:txBody>
          <a:bodyPr wrap="square" lIns="62784" tIns="0" rIns="62784" bIns="0" rtlCol="0">
            <a:spAutoFit/>
          </a:bodyPr>
          <a:lstStyle/>
          <a:p>
            <a:r>
              <a:rPr lang="en-US" sz="2400" dirty="0"/>
              <a:t>Autonomous TLS offload</a:t>
            </a:r>
            <a:endParaRPr lang="en-IL" sz="2400" dirty="0"/>
          </a:p>
        </p:txBody>
      </p:sp>
      <p:cxnSp>
        <p:nvCxnSpPr>
          <p:cNvPr id="42" name="Straight Arrow Connector 41">
            <a:extLst>
              <a:ext uri="{FF2B5EF4-FFF2-40B4-BE49-F238E27FC236}">
                <a16:creationId xmlns:a16="http://schemas.microsoft.com/office/drawing/2014/main" id="{38AF8398-B37F-4157-A894-BD342DC532A5}"/>
              </a:ext>
            </a:extLst>
          </p:cNvPr>
          <p:cNvCxnSpPr>
            <a:cxnSpLocks/>
          </p:cNvCxnSpPr>
          <p:nvPr/>
        </p:nvCxnSpPr>
        <p:spPr>
          <a:xfrm>
            <a:off x="9031362" y="2651368"/>
            <a:ext cx="0" cy="556128"/>
          </a:xfrm>
          <a:prstGeom prst="straightConnector1">
            <a:avLst/>
          </a:prstGeom>
          <a:ln w="254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15147A1B-C809-46D7-B3CE-B72ACE5B5B7F}"/>
              </a:ext>
            </a:extLst>
          </p:cNvPr>
          <p:cNvCxnSpPr>
            <a:cxnSpLocks/>
          </p:cNvCxnSpPr>
          <p:nvPr/>
        </p:nvCxnSpPr>
        <p:spPr>
          <a:xfrm>
            <a:off x="9031362" y="3523055"/>
            <a:ext cx="0" cy="556128"/>
          </a:xfrm>
          <a:prstGeom prst="straightConnector1">
            <a:avLst/>
          </a:prstGeom>
          <a:ln w="254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8470BE88-4CCC-44FB-B49A-FCAC2D710593}"/>
              </a:ext>
            </a:extLst>
          </p:cNvPr>
          <p:cNvCxnSpPr>
            <a:cxnSpLocks/>
          </p:cNvCxnSpPr>
          <p:nvPr/>
        </p:nvCxnSpPr>
        <p:spPr>
          <a:xfrm>
            <a:off x="9048002" y="4385388"/>
            <a:ext cx="0" cy="556128"/>
          </a:xfrm>
          <a:prstGeom prst="straightConnector1">
            <a:avLst/>
          </a:prstGeom>
          <a:ln w="25400">
            <a:headEnd type="triangle"/>
            <a:tailEnd type="triangle"/>
          </a:ln>
        </p:spPr>
        <p:style>
          <a:lnRef idx="2">
            <a:schemeClr val="accent1"/>
          </a:lnRef>
          <a:fillRef idx="0">
            <a:schemeClr val="accent1"/>
          </a:fillRef>
          <a:effectRef idx="1">
            <a:schemeClr val="accent1"/>
          </a:effectRef>
          <a:fontRef idx="minor">
            <a:schemeClr val="tx1"/>
          </a:fontRef>
        </p:style>
      </p:cxnSp>
      <p:graphicFrame>
        <p:nvGraphicFramePr>
          <p:cNvPr id="49" name="Table 94">
            <a:extLst>
              <a:ext uri="{FF2B5EF4-FFF2-40B4-BE49-F238E27FC236}">
                <a16:creationId xmlns:a16="http://schemas.microsoft.com/office/drawing/2014/main" id="{872AA794-2B52-4090-9D0D-7C3E24766289}"/>
              </a:ext>
            </a:extLst>
          </p:cNvPr>
          <p:cNvGraphicFramePr>
            <a:graphicFrameLocks noGrp="1"/>
          </p:cNvGraphicFramePr>
          <p:nvPr/>
        </p:nvGraphicFramePr>
        <p:xfrm>
          <a:off x="8193406" y="3181943"/>
          <a:ext cx="1549222" cy="304800"/>
        </p:xfrm>
        <a:graphic>
          <a:graphicData uri="http://schemas.openxmlformats.org/drawingml/2006/table">
            <a:tbl>
              <a:tblPr firstRow="1" bandRow="1">
                <a:tableStyleId>{5C22544A-7EE6-4342-B048-85BDC9FD1C3A}</a:tableStyleId>
              </a:tblPr>
              <a:tblGrid>
                <a:gridCol w="281472">
                  <a:extLst>
                    <a:ext uri="{9D8B030D-6E8A-4147-A177-3AD203B41FA5}">
                      <a16:colId xmlns:a16="http://schemas.microsoft.com/office/drawing/2014/main" val="4080622672"/>
                    </a:ext>
                  </a:extLst>
                </a:gridCol>
                <a:gridCol w="1001849">
                  <a:extLst>
                    <a:ext uri="{9D8B030D-6E8A-4147-A177-3AD203B41FA5}">
                      <a16:colId xmlns:a16="http://schemas.microsoft.com/office/drawing/2014/main" val="4163764816"/>
                    </a:ext>
                  </a:extLst>
                </a:gridCol>
                <a:gridCol w="26590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0" dirty="0">
                          <a:solidFill>
                            <a:schemeClr val="tx1"/>
                          </a:solidFill>
                        </a:rPr>
                        <a:t>data</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sz="2000" b="0" i="0" dirty="0">
                          <a:solidFill>
                            <a:schemeClr val="tx1"/>
                          </a:solidFill>
                        </a:rPr>
                        <a:t>0</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53" name="Table 94">
            <a:extLst>
              <a:ext uri="{FF2B5EF4-FFF2-40B4-BE49-F238E27FC236}">
                <a16:creationId xmlns:a16="http://schemas.microsoft.com/office/drawing/2014/main" id="{9FA6A26B-448F-4623-9A30-341D5EFC0E9B}"/>
              </a:ext>
            </a:extLst>
          </p:cNvPr>
          <p:cNvGraphicFramePr>
            <a:graphicFrameLocks noGrp="1"/>
          </p:cNvGraphicFramePr>
          <p:nvPr/>
        </p:nvGraphicFramePr>
        <p:xfrm>
          <a:off x="8621583" y="2335754"/>
          <a:ext cx="840551" cy="304800"/>
        </p:xfrm>
        <a:graphic>
          <a:graphicData uri="http://schemas.openxmlformats.org/drawingml/2006/table">
            <a:tbl>
              <a:tblPr firstRow="1" bandRow="1">
                <a:tableStyleId>{5C22544A-7EE6-4342-B048-85BDC9FD1C3A}</a:tableStyleId>
              </a:tblPr>
              <a:tblGrid>
                <a:gridCol w="840551">
                  <a:extLst>
                    <a:ext uri="{9D8B030D-6E8A-4147-A177-3AD203B41FA5}">
                      <a16:colId xmlns:a16="http://schemas.microsoft.com/office/drawing/2014/main" val="4080622672"/>
                    </a:ext>
                  </a:extLst>
                </a:gridCol>
              </a:tblGrid>
              <a:tr h="163640">
                <a:tc>
                  <a:txBody>
                    <a:bodyPr/>
                    <a:lstStyle/>
                    <a:p>
                      <a:pPr algn="ctr"/>
                      <a:r>
                        <a:rPr lang="en-US" sz="2000" b="0" dirty="0">
                          <a:solidFill>
                            <a:schemeClr val="tx1"/>
                          </a:solidFill>
                        </a:rPr>
                        <a:t>data</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831838616"/>
                  </a:ext>
                </a:extLst>
              </a:tr>
            </a:tbl>
          </a:graphicData>
        </a:graphic>
      </p:graphicFrame>
      <p:graphicFrame>
        <p:nvGraphicFramePr>
          <p:cNvPr id="54" name="Table 94">
            <a:extLst>
              <a:ext uri="{FF2B5EF4-FFF2-40B4-BE49-F238E27FC236}">
                <a16:creationId xmlns:a16="http://schemas.microsoft.com/office/drawing/2014/main" id="{8A9DDAA0-CDFF-46CF-871E-34F2979633BF}"/>
              </a:ext>
            </a:extLst>
          </p:cNvPr>
          <p:cNvGraphicFramePr>
            <a:graphicFrameLocks noGrp="1"/>
          </p:cNvGraphicFramePr>
          <p:nvPr/>
        </p:nvGraphicFramePr>
        <p:xfrm>
          <a:off x="7992732" y="4073622"/>
          <a:ext cx="1777616" cy="304800"/>
        </p:xfrm>
        <a:graphic>
          <a:graphicData uri="http://schemas.openxmlformats.org/drawingml/2006/table">
            <a:tbl>
              <a:tblPr firstRow="1" bandRow="1">
                <a:tableStyleId>{5C22544A-7EE6-4342-B048-85BDC9FD1C3A}</a:tableStyleId>
              </a:tblPr>
              <a:tblGrid>
                <a:gridCol w="273311">
                  <a:extLst>
                    <a:ext uri="{9D8B030D-6E8A-4147-A177-3AD203B41FA5}">
                      <a16:colId xmlns:a16="http://schemas.microsoft.com/office/drawing/2014/main" val="2224569520"/>
                    </a:ext>
                  </a:extLst>
                </a:gridCol>
                <a:gridCol w="227704">
                  <a:extLst>
                    <a:ext uri="{9D8B030D-6E8A-4147-A177-3AD203B41FA5}">
                      <a16:colId xmlns:a16="http://schemas.microsoft.com/office/drawing/2014/main" val="4080622672"/>
                    </a:ext>
                  </a:extLst>
                </a:gridCol>
                <a:gridCol w="1018410">
                  <a:extLst>
                    <a:ext uri="{9D8B030D-6E8A-4147-A177-3AD203B41FA5}">
                      <a16:colId xmlns:a16="http://schemas.microsoft.com/office/drawing/2014/main" val="4163764816"/>
                    </a:ext>
                  </a:extLst>
                </a:gridCol>
                <a:gridCol w="25819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0" dirty="0">
                          <a:solidFill>
                            <a:schemeClr val="tx1"/>
                          </a:solidFill>
                        </a:rPr>
                        <a:t>data</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sz="2000" b="0" i="0" dirty="0">
                          <a:solidFill>
                            <a:schemeClr val="tx1"/>
                          </a:solidFill>
                        </a:rPr>
                        <a:t>0</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55" name="Table 94">
            <a:extLst>
              <a:ext uri="{FF2B5EF4-FFF2-40B4-BE49-F238E27FC236}">
                <a16:creationId xmlns:a16="http://schemas.microsoft.com/office/drawing/2014/main" id="{5015B8C5-FEB0-4E71-A10C-996EDA74B732}"/>
              </a:ext>
            </a:extLst>
          </p:cNvPr>
          <p:cNvGraphicFramePr>
            <a:graphicFrameLocks noGrp="1"/>
          </p:cNvGraphicFramePr>
          <p:nvPr/>
        </p:nvGraphicFramePr>
        <p:xfrm>
          <a:off x="8064562" y="4935220"/>
          <a:ext cx="1777616" cy="304800"/>
        </p:xfrm>
        <a:graphic>
          <a:graphicData uri="http://schemas.openxmlformats.org/drawingml/2006/table">
            <a:tbl>
              <a:tblPr firstRow="1" bandRow="1">
                <a:tableStyleId>{5C22544A-7EE6-4342-B048-85BDC9FD1C3A}</a:tableStyleId>
              </a:tblPr>
              <a:tblGrid>
                <a:gridCol w="273311">
                  <a:extLst>
                    <a:ext uri="{9D8B030D-6E8A-4147-A177-3AD203B41FA5}">
                      <a16:colId xmlns:a16="http://schemas.microsoft.com/office/drawing/2014/main" val="2224569520"/>
                    </a:ext>
                  </a:extLst>
                </a:gridCol>
                <a:gridCol w="227704">
                  <a:extLst>
                    <a:ext uri="{9D8B030D-6E8A-4147-A177-3AD203B41FA5}">
                      <a16:colId xmlns:a16="http://schemas.microsoft.com/office/drawing/2014/main" val="4080622672"/>
                    </a:ext>
                  </a:extLst>
                </a:gridCol>
                <a:gridCol w="1018410">
                  <a:extLst>
                    <a:ext uri="{9D8B030D-6E8A-4147-A177-3AD203B41FA5}">
                      <a16:colId xmlns:a16="http://schemas.microsoft.com/office/drawing/2014/main" val="4163764816"/>
                    </a:ext>
                  </a:extLst>
                </a:gridCol>
                <a:gridCol w="25819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1" dirty="0"/>
                        <a:t>enc(data)</a:t>
                      </a:r>
                      <a:endParaRPr lang="en-IL" sz="2000" b="0" i="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en-US" sz="2000" b="0" i="0" dirty="0">
                          <a:solidFill>
                            <a:schemeClr val="tx1"/>
                          </a:solidFill>
                        </a:rPr>
                        <a:t>T</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cxnSp>
        <p:nvCxnSpPr>
          <p:cNvPr id="59" name="Straight Connector 58">
            <a:extLst>
              <a:ext uri="{FF2B5EF4-FFF2-40B4-BE49-F238E27FC236}">
                <a16:creationId xmlns:a16="http://schemas.microsoft.com/office/drawing/2014/main" id="{B94B0178-F84C-41B1-B38E-C9AB938FF258}"/>
              </a:ext>
            </a:extLst>
          </p:cNvPr>
          <p:cNvCxnSpPr>
            <a:cxnSpLocks/>
            <a:endCxn id="62" idx="1"/>
          </p:cNvCxnSpPr>
          <p:nvPr/>
        </p:nvCxnSpPr>
        <p:spPr>
          <a:xfrm>
            <a:off x="8282540" y="2885018"/>
            <a:ext cx="823004"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A11B8F9-FF31-457F-8386-9F111D889B10}"/>
                  </a:ext>
                </a:extLst>
              </p:cNvPr>
              <p:cNvSpPr txBox="1"/>
              <p:nvPr/>
            </p:nvSpPr>
            <p:spPr>
              <a:xfrm>
                <a:off x="9105544" y="2731129"/>
                <a:ext cx="736634" cy="307777"/>
              </a:xfrm>
              <a:prstGeom prst="rect">
                <a:avLst/>
              </a:prstGeom>
              <a:solidFill>
                <a:schemeClr val="bg1">
                  <a:alpha val="90000"/>
                </a:schemeClr>
              </a:solidFill>
            </p:spPr>
            <p:txBody>
              <a:bodyPr wrap="square" lIns="0" tIns="0" rIns="0" bIns="0" rtlCol="0">
                <a:spAutoFit/>
              </a:bodyPr>
              <a:lstStyle/>
              <a:p>
                <a14:m>
                  <m:oMath xmlns:m="http://schemas.openxmlformats.org/officeDocument/2006/math">
                    <m:r>
                      <a:rPr lang="en-US" sz="2000" i="0" smtClean="0">
                        <a:latin typeface="Cambria Math" panose="02040503050406030204" pitchFamily="18" charset="0"/>
                      </a:rPr>
                      <m:t>⇐</m:t>
                    </m:r>
                  </m:oMath>
                </a14:m>
                <a:r>
                  <a:rPr lang="en-US" sz="2000" dirty="0"/>
                  <a:t>copy</a:t>
                </a:r>
                <a:endParaRPr lang="en-IL" sz="2000" dirty="0"/>
              </a:p>
            </p:txBody>
          </p:sp>
        </mc:Choice>
        <mc:Fallback xmlns="">
          <p:sp>
            <p:nvSpPr>
              <p:cNvPr id="62" name="TextBox 61">
                <a:extLst>
                  <a:ext uri="{FF2B5EF4-FFF2-40B4-BE49-F238E27FC236}">
                    <a16:creationId xmlns:a16="http://schemas.microsoft.com/office/drawing/2014/main" id="{7A11B8F9-FF31-457F-8386-9F111D889B10}"/>
                  </a:ext>
                </a:extLst>
              </p:cNvPr>
              <p:cNvSpPr txBox="1">
                <a:spLocks noRot="1" noChangeAspect="1" noMove="1" noResize="1" noEditPoints="1" noAdjustHandles="1" noChangeArrowheads="1" noChangeShapeType="1" noTextEdit="1"/>
              </p:cNvSpPr>
              <p:nvPr/>
            </p:nvSpPr>
            <p:spPr>
              <a:xfrm>
                <a:off x="9105544" y="2731129"/>
                <a:ext cx="736634" cy="307777"/>
              </a:xfrm>
              <a:prstGeom prst="rect">
                <a:avLst/>
              </a:prstGeom>
              <a:blipFill>
                <a:blip r:embed="rId7"/>
                <a:stretch>
                  <a:fillRect l="-9917" t="-25490" r="-17355" b="-49020"/>
                </a:stretch>
              </a:blipFill>
            </p:spPr>
            <p:txBody>
              <a:bodyPr/>
              <a:lstStyle/>
              <a:p>
                <a:r>
                  <a:rPr lang="en-IL">
                    <a:noFill/>
                  </a:rPr>
                  <a:t> </a:t>
                </a:r>
              </a:p>
            </p:txBody>
          </p:sp>
        </mc:Fallback>
      </mc:AlternateContent>
      <p:sp>
        <p:nvSpPr>
          <p:cNvPr id="68" name="TextBox 67">
            <a:extLst>
              <a:ext uri="{FF2B5EF4-FFF2-40B4-BE49-F238E27FC236}">
                <a16:creationId xmlns:a16="http://schemas.microsoft.com/office/drawing/2014/main" id="{BC50792F-BD26-4FD2-97D4-A419DD64510A}"/>
              </a:ext>
            </a:extLst>
          </p:cNvPr>
          <p:cNvSpPr txBox="1"/>
          <p:nvPr/>
        </p:nvSpPr>
        <p:spPr>
          <a:xfrm>
            <a:off x="7961737" y="2546420"/>
            <a:ext cx="1111319" cy="673646"/>
          </a:xfrm>
          <a:prstGeom prst="rect">
            <a:avLst/>
          </a:prstGeom>
          <a:noFill/>
        </p:spPr>
        <p:txBody>
          <a:bodyPr wrap="square" lIns="0" tIns="0" rIns="0" bIns="0" rtlCol="0">
            <a:spAutoFit/>
          </a:bodyPr>
          <a:lstStyle/>
          <a:p>
            <a:pPr>
              <a:lnSpc>
                <a:spcPts val="2700"/>
              </a:lnSpc>
            </a:pPr>
            <a:r>
              <a:rPr lang="en-US" sz="2000" dirty="0"/>
              <a:t>user</a:t>
            </a:r>
          </a:p>
          <a:p>
            <a:pPr>
              <a:lnSpc>
                <a:spcPts val="2700"/>
              </a:lnSpc>
            </a:pPr>
            <a:r>
              <a:rPr lang="en-US" sz="2000" dirty="0"/>
              <a:t>kernel</a:t>
            </a:r>
            <a:endParaRPr lang="en-IL" sz="2000" dirty="0"/>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A822F97-4E64-4C72-930C-F05E8C957C76}"/>
                  </a:ext>
                </a:extLst>
              </p:cNvPr>
              <p:cNvSpPr txBox="1"/>
              <p:nvPr/>
            </p:nvSpPr>
            <p:spPr>
              <a:xfrm>
                <a:off x="9068700" y="4521459"/>
                <a:ext cx="1107882" cy="307777"/>
              </a:xfrm>
              <a:prstGeom prst="rect">
                <a:avLst/>
              </a:prstGeom>
              <a:noFill/>
            </p:spPr>
            <p:txBody>
              <a:bodyPr wrap="square" lIns="0" tIns="0" rIns="0" bIns="0" rtlCol="0">
                <a:spAutoFit/>
              </a:bodyPr>
              <a:lstStyle/>
              <a:p>
                <a14:m>
                  <m:oMath xmlns:m="http://schemas.openxmlformats.org/officeDocument/2006/math">
                    <m:r>
                      <a:rPr lang="en-US" sz="2000" i="1" smtClean="0">
                        <a:latin typeface="Cambria Math" panose="02040503050406030204" pitchFamily="18" charset="0"/>
                      </a:rPr>
                      <m:t>⇐</m:t>
                    </m:r>
                  </m:oMath>
                </a14:m>
                <a:r>
                  <a:rPr lang="en-US" sz="2000" dirty="0"/>
                  <a:t>encrypt</a:t>
                </a:r>
                <a:endParaRPr lang="en-IL" sz="2000" dirty="0"/>
              </a:p>
            </p:txBody>
          </p:sp>
        </mc:Choice>
        <mc:Fallback xmlns="">
          <p:sp>
            <p:nvSpPr>
              <p:cNvPr id="80" name="TextBox 79">
                <a:extLst>
                  <a:ext uri="{FF2B5EF4-FFF2-40B4-BE49-F238E27FC236}">
                    <a16:creationId xmlns:a16="http://schemas.microsoft.com/office/drawing/2014/main" id="{7A822F97-4E64-4C72-930C-F05E8C957C76}"/>
                  </a:ext>
                </a:extLst>
              </p:cNvPr>
              <p:cNvSpPr txBox="1">
                <a:spLocks noRot="1" noChangeAspect="1" noMove="1" noResize="1" noEditPoints="1" noAdjustHandles="1" noChangeArrowheads="1" noChangeShapeType="1" noTextEdit="1"/>
              </p:cNvSpPr>
              <p:nvPr/>
            </p:nvSpPr>
            <p:spPr>
              <a:xfrm>
                <a:off x="9068700" y="4521459"/>
                <a:ext cx="1107882" cy="307777"/>
              </a:xfrm>
              <a:prstGeom prst="rect">
                <a:avLst/>
              </a:prstGeom>
              <a:blipFill>
                <a:blip r:embed="rId9"/>
                <a:stretch>
                  <a:fillRect l="-6630" t="-26000" r="-6077" b="-50000"/>
                </a:stretch>
              </a:blipFill>
            </p:spPr>
            <p:txBody>
              <a:bodyPr/>
              <a:lstStyle/>
              <a:p>
                <a:r>
                  <a:rPr lang="en-IL">
                    <a:noFill/>
                  </a:rPr>
                  <a:t> </a:t>
                </a:r>
              </a:p>
            </p:txBody>
          </p:sp>
        </mc:Fallback>
      </mc:AlternateContent>
      <p:grpSp>
        <p:nvGrpSpPr>
          <p:cNvPr id="81" name="Group 80">
            <a:extLst>
              <a:ext uri="{FF2B5EF4-FFF2-40B4-BE49-F238E27FC236}">
                <a16:creationId xmlns:a16="http://schemas.microsoft.com/office/drawing/2014/main" id="{22F7A77D-B778-4C85-AFCC-C9D677051FF6}"/>
              </a:ext>
            </a:extLst>
          </p:cNvPr>
          <p:cNvGrpSpPr/>
          <p:nvPr/>
        </p:nvGrpSpPr>
        <p:grpSpPr>
          <a:xfrm>
            <a:off x="10564711" y="2255787"/>
            <a:ext cx="991660" cy="2960143"/>
            <a:chOff x="833466" y="2261656"/>
            <a:chExt cx="991660" cy="2960143"/>
          </a:xfrm>
        </p:grpSpPr>
        <p:sp>
          <p:nvSpPr>
            <p:cNvPr id="82" name="Rounded Rectangle 146">
              <a:extLst>
                <a:ext uri="{FF2B5EF4-FFF2-40B4-BE49-F238E27FC236}">
                  <a16:creationId xmlns:a16="http://schemas.microsoft.com/office/drawing/2014/main" id="{4DF0ABFD-189A-41B4-BF1E-661B6FCEF0C3}"/>
                </a:ext>
              </a:extLst>
            </p:cNvPr>
            <p:cNvSpPr/>
            <p:nvPr/>
          </p:nvSpPr>
          <p:spPr>
            <a:xfrm>
              <a:off x="833466" y="2261656"/>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App</a:t>
              </a:r>
            </a:p>
          </p:txBody>
        </p:sp>
        <p:sp>
          <p:nvSpPr>
            <p:cNvPr id="83" name="Rounded Rectangle 146">
              <a:extLst>
                <a:ext uri="{FF2B5EF4-FFF2-40B4-BE49-F238E27FC236}">
                  <a16:creationId xmlns:a16="http://schemas.microsoft.com/office/drawing/2014/main" id="{0459F6A6-1EFA-4A2F-9852-83D843DEBB3A}"/>
                </a:ext>
              </a:extLst>
            </p:cNvPr>
            <p:cNvSpPr/>
            <p:nvPr/>
          </p:nvSpPr>
          <p:spPr>
            <a:xfrm>
              <a:off x="833466" y="3999814"/>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TCP/IP</a:t>
              </a:r>
            </a:p>
          </p:txBody>
        </p:sp>
        <p:sp>
          <p:nvSpPr>
            <p:cNvPr id="84" name="Rounded Rectangle 146">
              <a:extLst>
                <a:ext uri="{FF2B5EF4-FFF2-40B4-BE49-F238E27FC236}">
                  <a16:creationId xmlns:a16="http://schemas.microsoft.com/office/drawing/2014/main" id="{32F83ACC-BEC4-49D6-8556-EAB0B54BBC01}"/>
                </a:ext>
              </a:extLst>
            </p:cNvPr>
            <p:cNvSpPr/>
            <p:nvPr/>
          </p:nvSpPr>
          <p:spPr>
            <a:xfrm>
              <a:off x="838200" y="4868864"/>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NIC</a:t>
              </a:r>
            </a:p>
          </p:txBody>
        </p:sp>
        <p:sp>
          <p:nvSpPr>
            <p:cNvPr id="87" name="Rounded Rectangle 146">
              <a:extLst>
                <a:ext uri="{FF2B5EF4-FFF2-40B4-BE49-F238E27FC236}">
                  <a16:creationId xmlns:a16="http://schemas.microsoft.com/office/drawing/2014/main" id="{26FBDAB4-789B-4C2A-A573-0736D2A6CE18}"/>
                </a:ext>
              </a:extLst>
            </p:cNvPr>
            <p:cNvSpPr/>
            <p:nvPr/>
          </p:nvSpPr>
          <p:spPr>
            <a:xfrm>
              <a:off x="833466" y="3130764"/>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TLS</a:t>
              </a:r>
            </a:p>
          </p:txBody>
        </p:sp>
      </p:grpSp>
      <p:sp>
        <p:nvSpPr>
          <p:cNvPr id="57" name="TextBox 56">
            <a:extLst>
              <a:ext uri="{FF2B5EF4-FFF2-40B4-BE49-F238E27FC236}">
                <a16:creationId xmlns:a16="http://schemas.microsoft.com/office/drawing/2014/main" id="{A8B5C8B8-51F2-4A1F-8683-CEBC08D0E6AB}"/>
              </a:ext>
            </a:extLst>
          </p:cNvPr>
          <p:cNvSpPr txBox="1"/>
          <p:nvPr/>
        </p:nvSpPr>
        <p:spPr>
          <a:xfrm>
            <a:off x="640363" y="1807702"/>
            <a:ext cx="5700430" cy="2267287"/>
          </a:xfrm>
          <a:prstGeom prst="rect">
            <a:avLst/>
          </a:prstGeom>
          <a:solidFill>
            <a:schemeClr val="bg1"/>
          </a:solidFill>
        </p:spPr>
        <p:txBody>
          <a:bodyPr wrap="square" rtlCol="0">
            <a:spAutoFit/>
          </a:bodyPr>
          <a:lstStyle/>
          <a:p>
            <a:pPr marL="230400" indent="-230400">
              <a:lnSpc>
                <a:spcPct val="90000"/>
              </a:lnSpc>
              <a:spcBef>
                <a:spcPts val="1000"/>
              </a:spcBef>
              <a:buFont typeface="Arial" panose="020B0604020202020204" pitchFamily="34" charset="0"/>
              <a:buChar char="•"/>
            </a:pPr>
            <a:r>
              <a:rPr lang="en-US" sz="2400" dirty="0"/>
              <a:t>Can be computed incrementally</a:t>
            </a:r>
          </a:p>
          <a:p>
            <a:pPr marL="230400" indent="-230400">
              <a:lnSpc>
                <a:spcPct val="90000"/>
              </a:lnSpc>
              <a:spcBef>
                <a:spcPts val="1000"/>
              </a:spcBef>
              <a:buFont typeface="Arial" panose="020B0604020202020204" pitchFamily="34" charset="0"/>
              <a:buChar char="•"/>
            </a:pPr>
            <a:r>
              <a:rPr lang="en-US" sz="2400" dirty="0"/>
              <a:t>Byte-granular input</a:t>
            </a:r>
          </a:p>
          <a:p>
            <a:pPr marL="230400" indent="-230400">
              <a:lnSpc>
                <a:spcPct val="90000"/>
              </a:lnSpc>
              <a:spcBef>
                <a:spcPts val="1000"/>
              </a:spcBef>
              <a:buFont typeface="Arial" panose="020B0604020202020204" pitchFamily="34" charset="0"/>
              <a:buChar char="•"/>
            </a:pPr>
            <a:r>
              <a:rPr lang="en-US" sz="2400" dirty="0"/>
              <a:t>Size preserving output</a:t>
            </a:r>
          </a:p>
          <a:p>
            <a:pPr marL="230400" indent="-230400">
              <a:lnSpc>
                <a:spcPct val="90000"/>
              </a:lnSpc>
              <a:spcBef>
                <a:spcPts val="1000"/>
              </a:spcBef>
              <a:buFont typeface="Arial" panose="020B0604020202020204" pitchFamily="34" charset="0"/>
              <a:buChar char="•"/>
            </a:pPr>
            <a:endParaRPr lang="en-US" sz="2400" dirty="0"/>
          </a:p>
          <a:p>
            <a:pPr>
              <a:lnSpc>
                <a:spcPct val="90000"/>
              </a:lnSpc>
              <a:spcBef>
                <a:spcPts val="1000"/>
              </a:spcBef>
            </a:pPr>
            <a:r>
              <a:rPr lang="en-US" sz="2400" dirty="0"/>
              <a:t>Many computations fit this requirement</a:t>
            </a:r>
          </a:p>
        </p:txBody>
      </p:sp>
      <p:pic>
        <p:nvPicPr>
          <p:cNvPr id="11" name="Recorded Sound">
            <a:hlinkClick r:id="" action="ppaction://media"/>
            <a:extLst>
              <a:ext uri="{FF2B5EF4-FFF2-40B4-BE49-F238E27FC236}">
                <a16:creationId xmlns:a16="http://schemas.microsoft.com/office/drawing/2014/main" id="{681916E5-2A0D-49D9-A4C4-1D12D8B7232E}"/>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2280900" y="6234112"/>
            <a:ext cx="609600" cy="609600"/>
          </a:xfrm>
          <a:prstGeom prst="rect">
            <a:avLst/>
          </a:prstGeom>
        </p:spPr>
      </p:pic>
      <p:sp>
        <p:nvSpPr>
          <p:cNvPr id="13" name="Content Placeholder 2">
            <a:extLst>
              <a:ext uri="{FF2B5EF4-FFF2-40B4-BE49-F238E27FC236}">
                <a16:creationId xmlns:a16="http://schemas.microsoft.com/office/drawing/2014/main" id="{0DBA277F-3046-3C70-FC0A-7AB798151519}"/>
              </a:ext>
            </a:extLst>
          </p:cNvPr>
          <p:cNvSpPr txBox="1">
            <a:spLocks/>
          </p:cNvSpPr>
          <p:nvPr/>
        </p:nvSpPr>
        <p:spPr>
          <a:xfrm>
            <a:off x="3858608" y="4073621"/>
            <a:ext cx="2924175" cy="1985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encryption</a:t>
            </a:r>
          </a:p>
          <a:p>
            <a:pPr lvl="1"/>
            <a:r>
              <a:rPr lang="en-US" dirty="0"/>
              <a:t>decryption</a:t>
            </a:r>
          </a:p>
          <a:p>
            <a:pPr lvl="1"/>
            <a:r>
              <a:rPr lang="en-US" dirty="0"/>
              <a:t>digest</a:t>
            </a:r>
          </a:p>
        </p:txBody>
      </p:sp>
      <p:sp>
        <p:nvSpPr>
          <p:cNvPr id="14" name="Content Placeholder 2">
            <a:extLst>
              <a:ext uri="{FF2B5EF4-FFF2-40B4-BE49-F238E27FC236}">
                <a16:creationId xmlns:a16="http://schemas.microsoft.com/office/drawing/2014/main" id="{2986CE16-6411-6BE8-9F0F-4252B0CD942F}"/>
              </a:ext>
            </a:extLst>
          </p:cNvPr>
          <p:cNvSpPr txBox="1">
            <a:spLocks/>
          </p:cNvSpPr>
          <p:nvPr/>
        </p:nvSpPr>
        <p:spPr>
          <a:xfrm>
            <a:off x="599848" y="4073622"/>
            <a:ext cx="3499947" cy="2382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direct data placement</a:t>
            </a:r>
          </a:p>
          <a:p>
            <a:pPr lvl="1"/>
            <a:r>
              <a:rPr lang="en-US" dirty="0"/>
              <a:t>pattern matching</a:t>
            </a:r>
          </a:p>
          <a:p>
            <a:pPr lvl="1"/>
            <a:r>
              <a:rPr lang="en-US" dirty="0"/>
              <a:t>deserialization</a:t>
            </a:r>
          </a:p>
          <a:p>
            <a:pPr marL="457200" lvl="1" indent="0">
              <a:buNone/>
            </a:pPr>
            <a:endParaRPr lang="en-US" dirty="0"/>
          </a:p>
          <a:p>
            <a:pPr marL="457200" lvl="1" indent="0">
              <a:buNone/>
            </a:pPr>
            <a:endParaRPr lang="en-US" dirty="0"/>
          </a:p>
        </p:txBody>
      </p:sp>
    </p:spTree>
    <p:extLst>
      <p:ext uri="{BB962C8B-B14F-4D97-AF65-F5344CB8AC3E}">
        <p14:creationId xmlns:p14="http://schemas.microsoft.com/office/powerpoint/2010/main" val="3536505395"/>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11"/>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C07ED3D-58A2-A66D-7ABA-1645A4BB97C1}"/>
                  </a:ext>
                </a:extLst>
              </p:cNvPr>
              <p:cNvSpPr>
                <a:spLocks noGrp="1"/>
              </p:cNvSpPr>
              <p:nvPr>
                <p:ph type="title"/>
              </p:nvPr>
            </p:nvSpPr>
            <p:spPr>
              <a:xfrm>
                <a:off x="838199" y="365125"/>
                <a:ext cx="10777537" cy="1325563"/>
              </a:xfrm>
            </p:spPr>
            <p:txBody>
              <a:bodyPr/>
              <a:lstStyle/>
              <a:p>
                <a:r>
                  <a:rPr lang="en-US" dirty="0"/>
                  <a:t>Trend: NIC offloads are </a:t>
                </a:r>
                <a14:m>
                  <m:oMath xmlns:m="http://schemas.openxmlformats.org/officeDocument/2006/math">
                    <m:r>
                      <a:rPr lang="en-US" b="0" i="1" smtClean="0">
                        <a:latin typeface="Cambria Math" panose="02040503050406030204" pitchFamily="18" charset="0"/>
                      </a:rPr>
                      <m:t>≈</m:t>
                    </m:r>
                  </m:oMath>
                </a14:m>
                <a:r>
                  <a:rPr lang="en-US" dirty="0"/>
                  <a:t>free</a:t>
                </a:r>
                <a:endParaRPr lang="en-IL" dirty="0"/>
              </a:p>
            </p:txBody>
          </p:sp>
        </mc:Choice>
        <mc:Fallback xmlns="">
          <p:sp>
            <p:nvSpPr>
              <p:cNvPr id="2" name="Title 1">
                <a:extLst>
                  <a:ext uri="{FF2B5EF4-FFF2-40B4-BE49-F238E27FC236}">
                    <a16:creationId xmlns:a16="http://schemas.microsoft.com/office/drawing/2014/main" id="{CC07ED3D-58A2-A66D-7ABA-1645A4BB97C1}"/>
                  </a:ext>
                </a:extLst>
              </p:cNvPr>
              <p:cNvSpPr>
                <a:spLocks noGrp="1" noRot="1" noChangeAspect="1" noMove="1" noResize="1" noEditPoints="1" noAdjustHandles="1" noChangeArrowheads="1" noChangeShapeType="1" noTextEdit="1"/>
              </p:cNvSpPr>
              <p:nvPr>
                <p:ph type="title"/>
              </p:nvPr>
            </p:nvSpPr>
            <p:spPr>
              <a:xfrm>
                <a:off x="838199" y="365125"/>
                <a:ext cx="10777537" cy="1325563"/>
              </a:xfrm>
              <a:blipFill>
                <a:blip r:embed="rId4"/>
                <a:stretch>
                  <a:fillRect l="-2235"/>
                </a:stretch>
              </a:blipFill>
            </p:spPr>
            <p:txBody>
              <a:bodyPr/>
              <a:lstStyle/>
              <a:p>
                <a:r>
                  <a:rPr lang="en-CH">
                    <a:noFill/>
                  </a:rPr>
                  <a:t> </a:t>
                </a:r>
              </a:p>
            </p:txBody>
          </p:sp>
        </mc:Fallback>
      </mc:AlternateContent>
      <p:sp>
        <p:nvSpPr>
          <p:cNvPr id="4" name="Slide Number Placeholder 3">
            <a:extLst>
              <a:ext uri="{FF2B5EF4-FFF2-40B4-BE49-F238E27FC236}">
                <a16:creationId xmlns:a16="http://schemas.microsoft.com/office/drawing/2014/main" id="{85C85F4E-7A05-46EB-58ED-9BE5E5036179}"/>
              </a:ext>
            </a:extLst>
          </p:cNvPr>
          <p:cNvSpPr>
            <a:spLocks noGrp="1"/>
          </p:cNvSpPr>
          <p:nvPr>
            <p:ph type="sldNum" sz="quarter" idx="12"/>
          </p:nvPr>
        </p:nvSpPr>
        <p:spPr/>
        <p:txBody>
          <a:bodyPr/>
          <a:lstStyle/>
          <a:p>
            <a:fld id="{35E705C5-5BCD-49DC-92EA-8CC03E399A23}" type="slidenum">
              <a:rPr lang="en-IL" smtClean="0"/>
              <a:t>4</a:t>
            </a:fld>
            <a:endParaRPr lang="en-IL"/>
          </a:p>
        </p:txBody>
      </p:sp>
      <p:pic>
        <p:nvPicPr>
          <p:cNvPr id="5" name="Picture 4">
            <a:extLst>
              <a:ext uri="{FF2B5EF4-FFF2-40B4-BE49-F238E27FC236}">
                <a16:creationId xmlns:a16="http://schemas.microsoft.com/office/drawing/2014/main" id="{0986220E-DB48-BC25-629B-336FB46DF182}"/>
              </a:ext>
            </a:extLst>
          </p:cNvPr>
          <p:cNvPicPr>
            <a:picLocks noChangeAspect="1"/>
          </p:cNvPicPr>
          <p:nvPr/>
        </p:nvPicPr>
        <p:blipFill>
          <a:blip r:embed="rId5"/>
          <a:stretch>
            <a:fillRect/>
          </a:stretch>
        </p:blipFill>
        <p:spPr>
          <a:xfrm>
            <a:off x="6196564" y="2708041"/>
            <a:ext cx="5209337" cy="2957844"/>
          </a:xfrm>
          <a:prstGeom prst="rect">
            <a:avLst/>
          </a:prstGeom>
        </p:spPr>
      </p:pic>
      <p:graphicFrame>
        <p:nvGraphicFramePr>
          <p:cNvPr id="7" name="Table 6">
            <a:extLst>
              <a:ext uri="{FF2B5EF4-FFF2-40B4-BE49-F238E27FC236}">
                <a16:creationId xmlns:a16="http://schemas.microsoft.com/office/drawing/2014/main" id="{5A0A6D43-3437-0651-60D1-B65E4D079E77}"/>
              </a:ext>
            </a:extLst>
          </p:cNvPr>
          <p:cNvGraphicFramePr>
            <a:graphicFrameLocks noGrp="1"/>
          </p:cNvGraphicFramePr>
          <p:nvPr>
            <p:extLst>
              <p:ext uri="{D42A27DB-BD31-4B8C-83A1-F6EECF244321}">
                <p14:modId xmlns:p14="http://schemas.microsoft.com/office/powerpoint/2010/main" val="1817435768"/>
              </p:ext>
            </p:extLst>
          </p:nvPr>
        </p:nvGraphicFramePr>
        <p:xfrm>
          <a:off x="865758" y="2319338"/>
          <a:ext cx="5299167" cy="3005880"/>
        </p:xfrm>
        <a:graphic>
          <a:graphicData uri="http://schemas.openxmlformats.org/drawingml/2006/table">
            <a:tbl>
              <a:tblPr firstRow="1" bandRow="1">
                <a:tableStyleId>{5C22544A-7EE6-4342-B048-85BDC9FD1C3A}</a:tableStyleId>
              </a:tblPr>
              <a:tblGrid>
                <a:gridCol w="920044">
                  <a:extLst>
                    <a:ext uri="{9D8B030D-6E8A-4147-A177-3AD203B41FA5}">
                      <a16:colId xmlns:a16="http://schemas.microsoft.com/office/drawing/2014/main" val="2735071774"/>
                    </a:ext>
                  </a:extLst>
                </a:gridCol>
                <a:gridCol w="711523">
                  <a:extLst>
                    <a:ext uri="{9D8B030D-6E8A-4147-A177-3AD203B41FA5}">
                      <a16:colId xmlns:a16="http://schemas.microsoft.com/office/drawing/2014/main" val="557015828"/>
                    </a:ext>
                  </a:extLst>
                </a:gridCol>
                <a:gridCol w="3667600">
                  <a:extLst>
                    <a:ext uri="{9D8B030D-6E8A-4147-A177-3AD203B41FA5}">
                      <a16:colId xmlns:a16="http://schemas.microsoft.com/office/drawing/2014/main" val="4004292246"/>
                    </a:ext>
                  </a:extLst>
                </a:gridCol>
              </a:tblGrid>
              <a:tr h="320412">
                <a:tc>
                  <a:txBody>
                    <a:bodyPr/>
                    <a:lstStyle/>
                    <a:p>
                      <a:r>
                        <a:rPr lang="en-US" dirty="0"/>
                        <a:t>Gen.</a:t>
                      </a:r>
                      <a:endParaRPr lang="en-IL" dirty="0"/>
                    </a:p>
                  </a:txBody>
                  <a:tcPr/>
                </a:tc>
                <a:tc>
                  <a:txBody>
                    <a:bodyPr/>
                    <a:lstStyle/>
                    <a:p>
                      <a:r>
                        <a:rPr lang="en-US" dirty="0"/>
                        <a:t>Year</a:t>
                      </a:r>
                      <a:endParaRPr lang="en-IL" dirty="0"/>
                    </a:p>
                  </a:txBody>
                  <a:tcPr/>
                </a:tc>
                <a:tc>
                  <a:txBody>
                    <a:bodyPr/>
                    <a:lstStyle/>
                    <a:p>
                      <a:r>
                        <a:rPr lang="en-US" dirty="0"/>
                        <a:t>Added offloads</a:t>
                      </a:r>
                      <a:endParaRPr lang="en-IL" dirty="0"/>
                    </a:p>
                  </a:txBody>
                  <a:tcPr/>
                </a:tc>
                <a:extLst>
                  <a:ext uri="{0D108BD9-81ED-4DB2-BD59-A6C34878D82A}">
                    <a16:rowId xmlns:a16="http://schemas.microsoft.com/office/drawing/2014/main" val="1234902419"/>
                  </a:ext>
                </a:extLst>
              </a:tr>
              <a:tr h="801031">
                <a:tc>
                  <a:txBody>
                    <a:bodyPr/>
                    <a:lstStyle/>
                    <a:p>
                      <a:r>
                        <a:rPr lang="en-US" dirty="0"/>
                        <a:t>3</a:t>
                      </a:r>
                      <a:endParaRPr lang="en-IL" dirty="0"/>
                    </a:p>
                  </a:txBody>
                  <a:tcPr/>
                </a:tc>
                <a:tc>
                  <a:txBody>
                    <a:bodyPr/>
                    <a:lstStyle/>
                    <a:p>
                      <a:r>
                        <a:rPr lang="en-US" dirty="0"/>
                        <a:t>2011</a:t>
                      </a:r>
                      <a:endParaRPr lang="en-IL" dirty="0"/>
                    </a:p>
                  </a:txBody>
                  <a:tcPr/>
                </a:tc>
                <a:tc>
                  <a:txBody>
                    <a:bodyPr/>
                    <a:lstStyle/>
                    <a:p>
                      <a:pPr marL="285750" indent="-285750">
                        <a:buFont typeface="Arial" panose="020B0604020202020204" pitchFamily="34" charset="0"/>
                        <a:buChar char="•"/>
                      </a:pPr>
                      <a:r>
                        <a:rPr lang="en-US" dirty="0"/>
                        <a:t>First Ethernet driver</a:t>
                      </a:r>
                    </a:p>
                    <a:p>
                      <a:pPr marL="285750" indent="-285750">
                        <a:buFont typeface="Arial" panose="020B0604020202020204" pitchFamily="34" charset="0"/>
                        <a:buChar char="•"/>
                      </a:pPr>
                      <a:r>
                        <a:rPr lang="en-US" dirty="0"/>
                        <a:t>Segmentation</a:t>
                      </a:r>
                    </a:p>
                    <a:p>
                      <a:pPr marL="285750" indent="-285750">
                        <a:buFont typeface="Arial" panose="020B0604020202020204" pitchFamily="34" charset="0"/>
                        <a:buChar char="•"/>
                      </a:pPr>
                      <a:r>
                        <a:rPr lang="en-US" dirty="0"/>
                        <a:t>Checksum</a:t>
                      </a:r>
                      <a:endParaRPr lang="en-IL" dirty="0"/>
                    </a:p>
                  </a:txBody>
                  <a:tcPr/>
                </a:tc>
                <a:extLst>
                  <a:ext uri="{0D108BD9-81ED-4DB2-BD59-A6C34878D82A}">
                    <a16:rowId xmlns:a16="http://schemas.microsoft.com/office/drawing/2014/main" val="2020607012"/>
                  </a:ext>
                </a:extLst>
              </a:tr>
              <a:tr h="445560">
                <a:tc>
                  <a:txBody>
                    <a:bodyPr/>
                    <a:lstStyle/>
                    <a:p>
                      <a:r>
                        <a:rPr lang="en-US" dirty="0"/>
                        <a:t>4</a:t>
                      </a:r>
                      <a:endParaRPr lang="en-IL" dirty="0"/>
                    </a:p>
                  </a:txBody>
                  <a:tcPr/>
                </a:tc>
                <a:tc>
                  <a:txBody>
                    <a:bodyPr/>
                    <a:lstStyle/>
                    <a:p>
                      <a:r>
                        <a:rPr lang="en-US" dirty="0"/>
                        <a:t>2014</a:t>
                      </a:r>
                      <a:endParaRPr lang="en-IL" dirty="0"/>
                    </a:p>
                  </a:txBody>
                  <a:tcPr/>
                </a:tc>
                <a:tc>
                  <a:txBody>
                    <a:bodyPr/>
                    <a:lstStyle/>
                    <a:p>
                      <a:pPr marL="285750" indent="-285750">
                        <a:buFont typeface="Arial" panose="020B0604020202020204" pitchFamily="34" charset="0"/>
                        <a:buChar char="•"/>
                      </a:pPr>
                      <a:r>
                        <a:rPr lang="en-US" dirty="0"/>
                        <a:t>I/O page faults (ASPLOS’17)</a:t>
                      </a:r>
                    </a:p>
                  </a:txBody>
                  <a:tcPr/>
                </a:tc>
                <a:extLst>
                  <a:ext uri="{0D108BD9-81ED-4DB2-BD59-A6C34878D82A}">
                    <a16:rowId xmlns:a16="http://schemas.microsoft.com/office/drawing/2014/main" val="2273184711"/>
                  </a:ext>
                </a:extLst>
              </a:tr>
              <a:tr h="904551">
                <a:tc>
                  <a:txBody>
                    <a:bodyPr/>
                    <a:lstStyle/>
                    <a:p>
                      <a:r>
                        <a:rPr lang="en-US" dirty="0"/>
                        <a:t>5</a:t>
                      </a:r>
                      <a:endParaRPr lang="en-IL" dirty="0"/>
                    </a:p>
                  </a:txBody>
                  <a:tcPr/>
                </a:tc>
                <a:tc>
                  <a:txBody>
                    <a:bodyPr/>
                    <a:lstStyle/>
                    <a:p>
                      <a:r>
                        <a:rPr lang="en-US" dirty="0"/>
                        <a:t>2016</a:t>
                      </a:r>
                      <a:endParaRPr lang="en-IL" dirty="0"/>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Multipacket descriptors (OSDI’23)</a:t>
                      </a:r>
                    </a:p>
                    <a:p>
                      <a:pPr marL="285750" indent="-285750">
                        <a:buFont typeface="Arial" panose="020B0604020202020204" pitchFamily="34" charset="0"/>
                        <a:buChar char="•"/>
                      </a:pPr>
                      <a:r>
                        <a:rPr lang="en-US" dirty="0"/>
                        <a:t>NVMe emulation</a:t>
                      </a:r>
                    </a:p>
                    <a:p>
                      <a:pPr marL="285750" indent="-285750">
                        <a:buFont typeface="Arial" panose="020B0604020202020204" pitchFamily="34" charset="0"/>
                        <a:buChar char="•"/>
                      </a:pPr>
                      <a:r>
                        <a:rPr lang="en-US" dirty="0"/>
                        <a:t>UDP segmentation offload</a:t>
                      </a:r>
                    </a:p>
                  </a:txBody>
                  <a:tcPr/>
                </a:tc>
                <a:extLst>
                  <a:ext uri="{0D108BD9-81ED-4DB2-BD59-A6C34878D82A}">
                    <a16:rowId xmlns:a16="http://schemas.microsoft.com/office/drawing/2014/main" val="2747270757"/>
                  </a:ext>
                </a:extLst>
              </a:tr>
              <a:tr h="0">
                <a:tc>
                  <a:txBody>
                    <a:bodyPr/>
                    <a:lstStyle/>
                    <a:p>
                      <a:r>
                        <a:rPr lang="en-US" dirty="0"/>
                        <a:t>6</a:t>
                      </a:r>
                      <a:endParaRPr lang="en-IL" dirty="0"/>
                    </a:p>
                  </a:txBody>
                  <a:tcPr/>
                </a:tc>
                <a:tc>
                  <a:txBody>
                    <a:bodyPr/>
                    <a:lstStyle/>
                    <a:p>
                      <a:r>
                        <a:rPr lang="en-US" dirty="0"/>
                        <a:t>2019</a:t>
                      </a:r>
                      <a:endParaRPr lang="en-IL" dirty="0"/>
                    </a:p>
                  </a:txBody>
                  <a:tcPr/>
                </a:tc>
                <a:tc>
                  <a:txBody>
                    <a:bodyPr/>
                    <a:lstStyle/>
                    <a:p>
                      <a:pPr marL="285750" indent="-285750">
                        <a:buFont typeface="Arial" panose="020B0604020202020204" pitchFamily="34" charset="0"/>
                        <a:buChar char="•"/>
                      </a:pPr>
                      <a:r>
                        <a:rPr lang="en-US" dirty="0"/>
                        <a:t>AES-XTS encryption offload</a:t>
                      </a:r>
                      <a:endParaRPr lang="en-IL" dirty="0"/>
                    </a:p>
                  </a:txBody>
                  <a:tcPr/>
                </a:tc>
                <a:extLst>
                  <a:ext uri="{0D108BD9-81ED-4DB2-BD59-A6C34878D82A}">
                    <a16:rowId xmlns:a16="http://schemas.microsoft.com/office/drawing/2014/main" val="1801523950"/>
                  </a:ext>
                </a:extLst>
              </a:tr>
            </a:tbl>
          </a:graphicData>
        </a:graphic>
      </p:graphicFrame>
      <p:cxnSp>
        <p:nvCxnSpPr>
          <p:cNvPr id="11" name="Straight Arrow Connector 10">
            <a:extLst>
              <a:ext uri="{FF2B5EF4-FFF2-40B4-BE49-F238E27FC236}">
                <a16:creationId xmlns:a16="http://schemas.microsoft.com/office/drawing/2014/main" id="{E426B3F0-424A-A6B7-34D1-50A359FF4C49}"/>
              </a:ext>
            </a:extLst>
          </p:cNvPr>
          <p:cNvCxnSpPr>
            <a:cxnSpLocks/>
          </p:cNvCxnSpPr>
          <p:nvPr/>
        </p:nvCxnSpPr>
        <p:spPr>
          <a:xfrm flipH="1">
            <a:off x="7149378" y="2708041"/>
            <a:ext cx="825910" cy="186975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71F0021-A342-4BB7-3199-3EFCF6C4B98A}"/>
              </a:ext>
            </a:extLst>
          </p:cNvPr>
          <p:cNvCxnSpPr>
            <a:cxnSpLocks/>
          </p:cNvCxnSpPr>
          <p:nvPr/>
        </p:nvCxnSpPr>
        <p:spPr>
          <a:xfrm flipH="1">
            <a:off x="7577081" y="2708041"/>
            <a:ext cx="479323" cy="181076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Explosion: 14 Points 13">
            <a:extLst>
              <a:ext uri="{FF2B5EF4-FFF2-40B4-BE49-F238E27FC236}">
                <a16:creationId xmlns:a16="http://schemas.microsoft.com/office/drawing/2014/main" id="{090D0C40-81F7-4B4C-49B6-CE1C9E63F2C2}"/>
              </a:ext>
            </a:extLst>
          </p:cNvPr>
          <p:cNvSpPr/>
          <p:nvPr/>
        </p:nvSpPr>
        <p:spPr>
          <a:xfrm>
            <a:off x="5648764" y="1554376"/>
            <a:ext cx="6020995" cy="1234135"/>
          </a:xfrm>
          <a:prstGeom prst="irregularSeal2">
            <a:avLst/>
          </a:prstGeom>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lang="en-US" sz="2400" dirty="0"/>
              <a:t>Same price different offloads</a:t>
            </a:r>
            <a:endParaRPr lang="en-IL" sz="2400" dirty="0"/>
          </a:p>
        </p:txBody>
      </p:sp>
      <p:cxnSp>
        <p:nvCxnSpPr>
          <p:cNvPr id="19" name="Straight Arrow Connector 18">
            <a:extLst>
              <a:ext uri="{FF2B5EF4-FFF2-40B4-BE49-F238E27FC236}">
                <a16:creationId xmlns:a16="http://schemas.microsoft.com/office/drawing/2014/main" id="{B5581CDA-D0AF-13DD-68A0-C5ED80C2C13E}"/>
              </a:ext>
            </a:extLst>
          </p:cNvPr>
          <p:cNvCxnSpPr>
            <a:cxnSpLocks/>
          </p:cNvCxnSpPr>
          <p:nvPr/>
        </p:nvCxnSpPr>
        <p:spPr>
          <a:xfrm>
            <a:off x="8928102" y="2645757"/>
            <a:ext cx="0" cy="160757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AC95AE4-6E96-E671-A2B2-1EA74DBF01C5}"/>
              </a:ext>
            </a:extLst>
          </p:cNvPr>
          <p:cNvCxnSpPr>
            <a:cxnSpLocks/>
          </p:cNvCxnSpPr>
          <p:nvPr/>
        </p:nvCxnSpPr>
        <p:spPr>
          <a:xfrm>
            <a:off x="8928102" y="2708041"/>
            <a:ext cx="772747" cy="141219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6AC9267-D5A4-576D-219C-3EDD853FA5E4}"/>
              </a:ext>
            </a:extLst>
          </p:cNvPr>
          <p:cNvCxnSpPr>
            <a:cxnSpLocks/>
          </p:cNvCxnSpPr>
          <p:nvPr/>
        </p:nvCxnSpPr>
        <p:spPr>
          <a:xfrm>
            <a:off x="8959742" y="2708041"/>
            <a:ext cx="1146879" cy="127981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3F372C-32BE-134C-1975-49C3B06C7B93}"/>
              </a:ext>
            </a:extLst>
          </p:cNvPr>
          <p:cNvCxnSpPr>
            <a:cxnSpLocks/>
          </p:cNvCxnSpPr>
          <p:nvPr/>
        </p:nvCxnSpPr>
        <p:spPr>
          <a:xfrm>
            <a:off x="9901616" y="2403334"/>
            <a:ext cx="805210" cy="1183954"/>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F394850-ADA5-317F-B47F-011595127744}"/>
              </a:ext>
            </a:extLst>
          </p:cNvPr>
          <p:cNvCxnSpPr>
            <a:cxnSpLocks/>
          </p:cNvCxnSpPr>
          <p:nvPr/>
        </p:nvCxnSpPr>
        <p:spPr>
          <a:xfrm>
            <a:off x="10033545" y="2439630"/>
            <a:ext cx="969752" cy="908320"/>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7A98541-3FB8-FA34-C807-782EE80458F8}"/>
              </a:ext>
            </a:extLst>
          </p:cNvPr>
          <p:cNvSpPr txBox="1"/>
          <p:nvPr/>
        </p:nvSpPr>
        <p:spPr>
          <a:xfrm>
            <a:off x="249493" y="6356350"/>
            <a:ext cx="8200104" cy="369332"/>
          </a:xfrm>
          <a:prstGeom prst="rect">
            <a:avLst/>
          </a:prstGeom>
          <a:noFill/>
        </p:spPr>
        <p:txBody>
          <a:bodyPr wrap="square" rtlCol="0">
            <a:spAutoFit/>
          </a:bodyPr>
          <a:lstStyle/>
          <a:p>
            <a:r>
              <a:rPr lang="en-US" dirty="0">
                <a:solidFill>
                  <a:schemeClr val="bg1">
                    <a:lumMod val="75000"/>
                  </a:schemeClr>
                </a:solidFill>
              </a:rPr>
              <a:t>Autonomous NIC offloads by Pismenny et al. , ASPLOS’21 best paper</a:t>
            </a:r>
            <a:endParaRPr lang="en-IL" dirty="0">
              <a:solidFill>
                <a:schemeClr val="bg1">
                  <a:lumMod val="75000"/>
                </a:schemeClr>
              </a:solidFill>
            </a:endParaRPr>
          </a:p>
        </p:txBody>
      </p:sp>
    </p:spTree>
    <p:custDataLst>
      <p:tags r:id="rId1"/>
    </p:custDataLst>
    <p:extLst>
      <p:ext uri="{BB962C8B-B14F-4D97-AF65-F5344CB8AC3E}">
        <p14:creationId xmlns:p14="http://schemas.microsoft.com/office/powerpoint/2010/main" val="3774292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30"/>
                                        </p:tgtEl>
                                      </p:cBhvr>
                                    </p:animEffect>
                                    <p:animScale>
                                      <p:cBhvr>
                                        <p:cTn id="27" dur="250" autoRev="1" fill="hold"/>
                                        <p:tgtEl>
                                          <p:spTgt spid="30"/>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14"/>
                                        </p:tgtEl>
                                      </p:cBhvr>
                                    </p:animEffect>
                                    <p:animScale>
                                      <p:cBhvr>
                                        <p:cTn id="30" dur="250" autoRev="1" fill="hold"/>
                                        <p:tgtEl>
                                          <p:spTgt spid="14"/>
                                        </p:tgtEl>
                                      </p:cBhvr>
                                      <p:by x="105000" y="105000"/>
                                    </p:animScale>
                                  </p:childTnLst>
                                </p:cTn>
                              </p:par>
                              <p:par>
                                <p:cTn id="31" presetID="26" presetClass="emph" presetSubtype="0" fill="hold" nodeType="withEffect">
                                  <p:stCondLst>
                                    <p:cond delay="0"/>
                                  </p:stCondLst>
                                  <p:childTnLst>
                                    <p:animEffect transition="out" filter="fade">
                                      <p:cBhvr>
                                        <p:cTn id="32" dur="500" tmFilter="0, 0; .2, .5; .8, .5; 1, 0"/>
                                        <p:tgtEl>
                                          <p:spTgt spid="28"/>
                                        </p:tgtEl>
                                      </p:cBhvr>
                                    </p:animEffect>
                                    <p:animScale>
                                      <p:cBhvr>
                                        <p:cTn id="33" dur="250" autoRev="1" fill="hold"/>
                                        <p:tgtEl>
                                          <p:spTgt spid="28"/>
                                        </p:tgtEl>
                                      </p:cBhvr>
                                      <p:by x="105000" y="105000"/>
                                    </p:animScale>
                                  </p:childTnLst>
                                </p:cTn>
                              </p:par>
                              <p:par>
                                <p:cTn id="34" presetID="26" presetClass="emph" presetSubtype="0" fill="hold" nodeType="withEffect">
                                  <p:stCondLst>
                                    <p:cond delay="0"/>
                                  </p:stCondLst>
                                  <p:childTnLst>
                                    <p:animEffect transition="out" filter="fade">
                                      <p:cBhvr>
                                        <p:cTn id="35" dur="500" tmFilter="0, 0; .2, .5; .8, .5; 1, 0"/>
                                        <p:tgtEl>
                                          <p:spTgt spid="25"/>
                                        </p:tgtEl>
                                      </p:cBhvr>
                                    </p:animEffect>
                                    <p:animScale>
                                      <p:cBhvr>
                                        <p:cTn id="36" dur="250" autoRev="1" fill="hold"/>
                                        <p:tgtEl>
                                          <p:spTgt spid="25"/>
                                        </p:tgtEl>
                                      </p:cBhvr>
                                      <p:by x="105000" y="105000"/>
                                    </p:animScale>
                                  </p:childTnLst>
                                </p:cTn>
                              </p:par>
                              <p:par>
                                <p:cTn id="37" presetID="26" presetClass="emph" presetSubtype="0" fill="hold" nodeType="withEffect">
                                  <p:stCondLst>
                                    <p:cond delay="0"/>
                                  </p:stCondLst>
                                  <p:childTnLst>
                                    <p:animEffect transition="out" filter="fade">
                                      <p:cBhvr>
                                        <p:cTn id="38" dur="500" tmFilter="0, 0; .2, .5; .8, .5; 1, 0"/>
                                        <p:tgtEl>
                                          <p:spTgt spid="22"/>
                                        </p:tgtEl>
                                      </p:cBhvr>
                                    </p:animEffect>
                                    <p:animScale>
                                      <p:cBhvr>
                                        <p:cTn id="39" dur="250" autoRev="1" fill="hold"/>
                                        <p:tgtEl>
                                          <p:spTgt spid="22"/>
                                        </p:tgtEl>
                                      </p:cBhvr>
                                      <p:by x="105000" y="105000"/>
                                    </p:animScale>
                                  </p:childTnLst>
                                </p:cTn>
                              </p:par>
                              <p:par>
                                <p:cTn id="40" presetID="26" presetClass="emph" presetSubtype="0" fill="hold" nodeType="withEffect">
                                  <p:stCondLst>
                                    <p:cond delay="0"/>
                                  </p:stCondLst>
                                  <p:childTnLst>
                                    <p:animEffect transition="out" filter="fade">
                                      <p:cBhvr>
                                        <p:cTn id="41" dur="500" tmFilter="0, 0; .2, .5; .8, .5; 1, 0"/>
                                        <p:tgtEl>
                                          <p:spTgt spid="19"/>
                                        </p:tgtEl>
                                      </p:cBhvr>
                                    </p:animEffect>
                                    <p:animScale>
                                      <p:cBhvr>
                                        <p:cTn id="42" dur="250" autoRev="1" fill="hold"/>
                                        <p:tgtEl>
                                          <p:spTgt spid="19"/>
                                        </p:tgtEl>
                                      </p:cBhvr>
                                      <p:by x="105000" y="105000"/>
                                    </p:animScale>
                                  </p:childTnLst>
                                </p:cTn>
                              </p:par>
                              <p:par>
                                <p:cTn id="43" presetID="26" presetClass="emph" presetSubtype="0" fill="hold" nodeType="withEffect">
                                  <p:stCondLst>
                                    <p:cond delay="0"/>
                                  </p:stCondLst>
                                  <p:childTnLst>
                                    <p:animEffect transition="out" filter="fade">
                                      <p:cBhvr>
                                        <p:cTn id="44" dur="500" tmFilter="0, 0; .2, .5; .8, .5; 1, 0"/>
                                        <p:tgtEl>
                                          <p:spTgt spid="12"/>
                                        </p:tgtEl>
                                      </p:cBhvr>
                                    </p:animEffect>
                                    <p:animScale>
                                      <p:cBhvr>
                                        <p:cTn id="45" dur="250" autoRev="1" fill="hold"/>
                                        <p:tgtEl>
                                          <p:spTgt spid="12"/>
                                        </p:tgtEl>
                                      </p:cBhvr>
                                      <p:by x="105000" y="105000"/>
                                    </p:animScale>
                                  </p:childTnLst>
                                </p:cTn>
                              </p:par>
                              <p:par>
                                <p:cTn id="46" presetID="26" presetClass="emph" presetSubtype="0" fill="hold" nodeType="withEffect">
                                  <p:stCondLst>
                                    <p:cond delay="0"/>
                                  </p:stCondLst>
                                  <p:childTnLst>
                                    <p:animEffect transition="out" filter="fade">
                                      <p:cBhvr>
                                        <p:cTn id="47" dur="500" tmFilter="0, 0; .2, .5; .8, .5; 1, 0"/>
                                        <p:tgtEl>
                                          <p:spTgt spid="11"/>
                                        </p:tgtEl>
                                      </p:cBhvr>
                                    </p:animEffect>
                                    <p:animScale>
                                      <p:cBhvr>
                                        <p:cTn id="48"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p:txBody>
          <a:bodyPr/>
          <a:lstStyle/>
          <a:p>
            <a:r>
              <a:rPr lang="en-US" sz="4400" dirty="0"/>
              <a:t>When L5P is autonomously offloadable?</a:t>
            </a:r>
            <a:endParaRPr lang="en-IL" dirty="0"/>
          </a:p>
        </p:txBody>
      </p:sp>
      <p:sp>
        <p:nvSpPr>
          <p:cNvPr id="9" name="Slide Number Placeholder 8">
            <a:extLst>
              <a:ext uri="{FF2B5EF4-FFF2-40B4-BE49-F238E27FC236}">
                <a16:creationId xmlns:a16="http://schemas.microsoft.com/office/drawing/2014/main" id="{1FCA70D8-949D-488F-8EF9-DCB405E50141}"/>
              </a:ext>
            </a:extLst>
          </p:cNvPr>
          <p:cNvSpPr>
            <a:spLocks noGrp="1"/>
          </p:cNvSpPr>
          <p:nvPr>
            <p:ph type="sldNum" sz="quarter" idx="12"/>
          </p:nvPr>
        </p:nvSpPr>
        <p:spPr/>
        <p:txBody>
          <a:bodyPr/>
          <a:lstStyle/>
          <a:p>
            <a:fld id="{35E705C5-5BCD-49DC-92EA-8CC03E399A23}" type="slidenum">
              <a:rPr lang="en-IL" smtClean="0"/>
              <a:t>40</a:t>
            </a:fld>
            <a:endParaRPr lang="en-IL"/>
          </a:p>
        </p:txBody>
      </p:sp>
      <p:sp>
        <p:nvSpPr>
          <p:cNvPr id="40" name="TextBox 39">
            <a:extLst>
              <a:ext uri="{FF2B5EF4-FFF2-40B4-BE49-F238E27FC236}">
                <a16:creationId xmlns:a16="http://schemas.microsoft.com/office/drawing/2014/main" id="{1E575CCE-22A6-4FC6-9886-ECC9DEC052A5}"/>
              </a:ext>
            </a:extLst>
          </p:cNvPr>
          <p:cNvSpPr txBox="1"/>
          <p:nvPr/>
        </p:nvSpPr>
        <p:spPr>
          <a:xfrm>
            <a:off x="7438636" y="1807702"/>
            <a:ext cx="3162683" cy="369332"/>
          </a:xfrm>
          <a:prstGeom prst="rect">
            <a:avLst/>
          </a:prstGeom>
          <a:noFill/>
        </p:spPr>
        <p:txBody>
          <a:bodyPr wrap="square" lIns="62784" tIns="0" rIns="62784" bIns="0" rtlCol="0">
            <a:spAutoFit/>
          </a:bodyPr>
          <a:lstStyle/>
          <a:p>
            <a:r>
              <a:rPr lang="en-US" sz="2400" dirty="0"/>
              <a:t>Autonomous TLS offload</a:t>
            </a:r>
            <a:endParaRPr lang="en-IL" sz="2400" dirty="0"/>
          </a:p>
        </p:txBody>
      </p:sp>
      <p:cxnSp>
        <p:nvCxnSpPr>
          <p:cNvPr id="42" name="Straight Arrow Connector 41">
            <a:extLst>
              <a:ext uri="{FF2B5EF4-FFF2-40B4-BE49-F238E27FC236}">
                <a16:creationId xmlns:a16="http://schemas.microsoft.com/office/drawing/2014/main" id="{38AF8398-B37F-4157-A894-BD342DC532A5}"/>
              </a:ext>
            </a:extLst>
          </p:cNvPr>
          <p:cNvCxnSpPr>
            <a:cxnSpLocks/>
          </p:cNvCxnSpPr>
          <p:nvPr/>
        </p:nvCxnSpPr>
        <p:spPr>
          <a:xfrm>
            <a:off x="9031362" y="2651368"/>
            <a:ext cx="0" cy="556128"/>
          </a:xfrm>
          <a:prstGeom prst="straightConnector1">
            <a:avLst/>
          </a:prstGeom>
          <a:ln w="254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15147A1B-C809-46D7-B3CE-B72ACE5B5B7F}"/>
              </a:ext>
            </a:extLst>
          </p:cNvPr>
          <p:cNvCxnSpPr>
            <a:cxnSpLocks/>
          </p:cNvCxnSpPr>
          <p:nvPr/>
        </p:nvCxnSpPr>
        <p:spPr>
          <a:xfrm>
            <a:off x="9031362" y="3523055"/>
            <a:ext cx="0" cy="556128"/>
          </a:xfrm>
          <a:prstGeom prst="straightConnector1">
            <a:avLst/>
          </a:prstGeom>
          <a:ln w="2540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8470BE88-4CCC-44FB-B49A-FCAC2D710593}"/>
              </a:ext>
            </a:extLst>
          </p:cNvPr>
          <p:cNvCxnSpPr>
            <a:cxnSpLocks/>
          </p:cNvCxnSpPr>
          <p:nvPr/>
        </p:nvCxnSpPr>
        <p:spPr>
          <a:xfrm>
            <a:off x="9048002" y="4385388"/>
            <a:ext cx="0" cy="556128"/>
          </a:xfrm>
          <a:prstGeom prst="straightConnector1">
            <a:avLst/>
          </a:prstGeom>
          <a:ln w="25400">
            <a:headEnd type="triangle"/>
            <a:tailEnd type="triangle"/>
          </a:ln>
        </p:spPr>
        <p:style>
          <a:lnRef idx="2">
            <a:schemeClr val="accent1"/>
          </a:lnRef>
          <a:fillRef idx="0">
            <a:schemeClr val="accent1"/>
          </a:fillRef>
          <a:effectRef idx="1">
            <a:schemeClr val="accent1"/>
          </a:effectRef>
          <a:fontRef idx="minor">
            <a:schemeClr val="tx1"/>
          </a:fontRef>
        </p:style>
      </p:cxnSp>
      <p:graphicFrame>
        <p:nvGraphicFramePr>
          <p:cNvPr id="49" name="Table 94">
            <a:extLst>
              <a:ext uri="{FF2B5EF4-FFF2-40B4-BE49-F238E27FC236}">
                <a16:creationId xmlns:a16="http://schemas.microsoft.com/office/drawing/2014/main" id="{872AA794-2B52-4090-9D0D-7C3E24766289}"/>
              </a:ext>
            </a:extLst>
          </p:cNvPr>
          <p:cNvGraphicFramePr>
            <a:graphicFrameLocks noGrp="1"/>
          </p:cNvGraphicFramePr>
          <p:nvPr/>
        </p:nvGraphicFramePr>
        <p:xfrm>
          <a:off x="8193406" y="3181943"/>
          <a:ext cx="1549222" cy="304800"/>
        </p:xfrm>
        <a:graphic>
          <a:graphicData uri="http://schemas.openxmlformats.org/drawingml/2006/table">
            <a:tbl>
              <a:tblPr firstRow="1" bandRow="1">
                <a:tableStyleId>{5C22544A-7EE6-4342-B048-85BDC9FD1C3A}</a:tableStyleId>
              </a:tblPr>
              <a:tblGrid>
                <a:gridCol w="281472">
                  <a:extLst>
                    <a:ext uri="{9D8B030D-6E8A-4147-A177-3AD203B41FA5}">
                      <a16:colId xmlns:a16="http://schemas.microsoft.com/office/drawing/2014/main" val="4080622672"/>
                    </a:ext>
                  </a:extLst>
                </a:gridCol>
                <a:gridCol w="1001849">
                  <a:extLst>
                    <a:ext uri="{9D8B030D-6E8A-4147-A177-3AD203B41FA5}">
                      <a16:colId xmlns:a16="http://schemas.microsoft.com/office/drawing/2014/main" val="4163764816"/>
                    </a:ext>
                  </a:extLst>
                </a:gridCol>
                <a:gridCol w="26590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0" dirty="0">
                          <a:solidFill>
                            <a:schemeClr val="tx1"/>
                          </a:solidFill>
                        </a:rPr>
                        <a:t>data</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sz="2000" b="0" i="0" dirty="0">
                          <a:solidFill>
                            <a:schemeClr val="tx1"/>
                          </a:solidFill>
                        </a:rPr>
                        <a:t>0</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53" name="Table 94">
            <a:extLst>
              <a:ext uri="{FF2B5EF4-FFF2-40B4-BE49-F238E27FC236}">
                <a16:creationId xmlns:a16="http://schemas.microsoft.com/office/drawing/2014/main" id="{9FA6A26B-448F-4623-9A30-341D5EFC0E9B}"/>
              </a:ext>
            </a:extLst>
          </p:cNvPr>
          <p:cNvGraphicFramePr>
            <a:graphicFrameLocks noGrp="1"/>
          </p:cNvGraphicFramePr>
          <p:nvPr/>
        </p:nvGraphicFramePr>
        <p:xfrm>
          <a:off x="8621583" y="2335754"/>
          <a:ext cx="840551" cy="304800"/>
        </p:xfrm>
        <a:graphic>
          <a:graphicData uri="http://schemas.openxmlformats.org/drawingml/2006/table">
            <a:tbl>
              <a:tblPr firstRow="1" bandRow="1">
                <a:tableStyleId>{5C22544A-7EE6-4342-B048-85BDC9FD1C3A}</a:tableStyleId>
              </a:tblPr>
              <a:tblGrid>
                <a:gridCol w="840551">
                  <a:extLst>
                    <a:ext uri="{9D8B030D-6E8A-4147-A177-3AD203B41FA5}">
                      <a16:colId xmlns:a16="http://schemas.microsoft.com/office/drawing/2014/main" val="4080622672"/>
                    </a:ext>
                  </a:extLst>
                </a:gridCol>
              </a:tblGrid>
              <a:tr h="163640">
                <a:tc>
                  <a:txBody>
                    <a:bodyPr/>
                    <a:lstStyle/>
                    <a:p>
                      <a:pPr algn="ctr"/>
                      <a:r>
                        <a:rPr lang="en-US" sz="2000" b="0" dirty="0">
                          <a:solidFill>
                            <a:schemeClr val="tx1"/>
                          </a:solidFill>
                        </a:rPr>
                        <a:t>data</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831838616"/>
                  </a:ext>
                </a:extLst>
              </a:tr>
            </a:tbl>
          </a:graphicData>
        </a:graphic>
      </p:graphicFrame>
      <p:graphicFrame>
        <p:nvGraphicFramePr>
          <p:cNvPr id="54" name="Table 94">
            <a:extLst>
              <a:ext uri="{FF2B5EF4-FFF2-40B4-BE49-F238E27FC236}">
                <a16:creationId xmlns:a16="http://schemas.microsoft.com/office/drawing/2014/main" id="{8A9DDAA0-CDFF-46CF-871E-34F2979633BF}"/>
              </a:ext>
            </a:extLst>
          </p:cNvPr>
          <p:cNvGraphicFramePr>
            <a:graphicFrameLocks noGrp="1"/>
          </p:cNvGraphicFramePr>
          <p:nvPr/>
        </p:nvGraphicFramePr>
        <p:xfrm>
          <a:off x="7992732" y="4073622"/>
          <a:ext cx="1777616" cy="304800"/>
        </p:xfrm>
        <a:graphic>
          <a:graphicData uri="http://schemas.openxmlformats.org/drawingml/2006/table">
            <a:tbl>
              <a:tblPr firstRow="1" bandRow="1">
                <a:tableStyleId>{5C22544A-7EE6-4342-B048-85BDC9FD1C3A}</a:tableStyleId>
              </a:tblPr>
              <a:tblGrid>
                <a:gridCol w="273311">
                  <a:extLst>
                    <a:ext uri="{9D8B030D-6E8A-4147-A177-3AD203B41FA5}">
                      <a16:colId xmlns:a16="http://schemas.microsoft.com/office/drawing/2014/main" val="2224569520"/>
                    </a:ext>
                  </a:extLst>
                </a:gridCol>
                <a:gridCol w="227704">
                  <a:extLst>
                    <a:ext uri="{9D8B030D-6E8A-4147-A177-3AD203B41FA5}">
                      <a16:colId xmlns:a16="http://schemas.microsoft.com/office/drawing/2014/main" val="4080622672"/>
                    </a:ext>
                  </a:extLst>
                </a:gridCol>
                <a:gridCol w="1018410">
                  <a:extLst>
                    <a:ext uri="{9D8B030D-6E8A-4147-A177-3AD203B41FA5}">
                      <a16:colId xmlns:a16="http://schemas.microsoft.com/office/drawing/2014/main" val="4163764816"/>
                    </a:ext>
                  </a:extLst>
                </a:gridCol>
                <a:gridCol w="25819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0" dirty="0">
                          <a:solidFill>
                            <a:schemeClr val="tx1"/>
                          </a:solidFill>
                        </a:rPr>
                        <a:t>data</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pPr algn="ctr"/>
                      <a:r>
                        <a:rPr lang="en-US" sz="2000" b="0" i="0" dirty="0">
                          <a:solidFill>
                            <a:schemeClr val="tx1"/>
                          </a:solidFill>
                        </a:rPr>
                        <a:t>0</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55" name="Table 94">
            <a:extLst>
              <a:ext uri="{FF2B5EF4-FFF2-40B4-BE49-F238E27FC236}">
                <a16:creationId xmlns:a16="http://schemas.microsoft.com/office/drawing/2014/main" id="{5015B8C5-FEB0-4E71-A10C-996EDA74B732}"/>
              </a:ext>
            </a:extLst>
          </p:cNvPr>
          <p:cNvGraphicFramePr>
            <a:graphicFrameLocks noGrp="1"/>
          </p:cNvGraphicFramePr>
          <p:nvPr/>
        </p:nvGraphicFramePr>
        <p:xfrm>
          <a:off x="8064562" y="4935220"/>
          <a:ext cx="1777616" cy="304800"/>
        </p:xfrm>
        <a:graphic>
          <a:graphicData uri="http://schemas.openxmlformats.org/drawingml/2006/table">
            <a:tbl>
              <a:tblPr firstRow="1" bandRow="1">
                <a:tableStyleId>{5C22544A-7EE6-4342-B048-85BDC9FD1C3A}</a:tableStyleId>
              </a:tblPr>
              <a:tblGrid>
                <a:gridCol w="273311">
                  <a:extLst>
                    <a:ext uri="{9D8B030D-6E8A-4147-A177-3AD203B41FA5}">
                      <a16:colId xmlns:a16="http://schemas.microsoft.com/office/drawing/2014/main" val="2224569520"/>
                    </a:ext>
                  </a:extLst>
                </a:gridCol>
                <a:gridCol w="227704">
                  <a:extLst>
                    <a:ext uri="{9D8B030D-6E8A-4147-A177-3AD203B41FA5}">
                      <a16:colId xmlns:a16="http://schemas.microsoft.com/office/drawing/2014/main" val="4080622672"/>
                    </a:ext>
                  </a:extLst>
                </a:gridCol>
                <a:gridCol w="1018410">
                  <a:extLst>
                    <a:ext uri="{9D8B030D-6E8A-4147-A177-3AD203B41FA5}">
                      <a16:colId xmlns:a16="http://schemas.microsoft.com/office/drawing/2014/main" val="4163764816"/>
                    </a:ext>
                  </a:extLst>
                </a:gridCol>
                <a:gridCol w="25819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1" dirty="0"/>
                        <a:t>enc(data)</a:t>
                      </a:r>
                      <a:endParaRPr lang="en-IL" sz="2000" b="0" i="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en-US" sz="2000" b="0" i="0" dirty="0">
                          <a:solidFill>
                            <a:schemeClr val="tx1"/>
                          </a:solidFill>
                        </a:rPr>
                        <a:t>T</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cxnSp>
        <p:nvCxnSpPr>
          <p:cNvPr id="59" name="Straight Connector 58">
            <a:extLst>
              <a:ext uri="{FF2B5EF4-FFF2-40B4-BE49-F238E27FC236}">
                <a16:creationId xmlns:a16="http://schemas.microsoft.com/office/drawing/2014/main" id="{B94B0178-F84C-41B1-B38E-C9AB938FF258}"/>
              </a:ext>
            </a:extLst>
          </p:cNvPr>
          <p:cNvCxnSpPr>
            <a:cxnSpLocks/>
            <a:endCxn id="62" idx="1"/>
          </p:cNvCxnSpPr>
          <p:nvPr/>
        </p:nvCxnSpPr>
        <p:spPr>
          <a:xfrm>
            <a:off x="8282540" y="2885018"/>
            <a:ext cx="823004"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A11B8F9-FF31-457F-8386-9F111D889B10}"/>
                  </a:ext>
                </a:extLst>
              </p:cNvPr>
              <p:cNvSpPr txBox="1"/>
              <p:nvPr/>
            </p:nvSpPr>
            <p:spPr>
              <a:xfrm>
                <a:off x="9105544" y="2731129"/>
                <a:ext cx="736634" cy="307777"/>
              </a:xfrm>
              <a:prstGeom prst="rect">
                <a:avLst/>
              </a:prstGeom>
              <a:solidFill>
                <a:schemeClr val="bg1">
                  <a:alpha val="90000"/>
                </a:schemeClr>
              </a:solidFill>
            </p:spPr>
            <p:txBody>
              <a:bodyPr wrap="square" lIns="0" tIns="0" rIns="0" bIns="0" rtlCol="0">
                <a:spAutoFit/>
              </a:bodyPr>
              <a:lstStyle/>
              <a:p>
                <a14:m>
                  <m:oMath xmlns:m="http://schemas.openxmlformats.org/officeDocument/2006/math">
                    <m:r>
                      <a:rPr lang="en-US" sz="2000" i="0" smtClean="0">
                        <a:latin typeface="Cambria Math" panose="02040503050406030204" pitchFamily="18" charset="0"/>
                      </a:rPr>
                      <m:t>⇐</m:t>
                    </m:r>
                  </m:oMath>
                </a14:m>
                <a:r>
                  <a:rPr lang="en-US" sz="2000" dirty="0"/>
                  <a:t>copy</a:t>
                </a:r>
                <a:endParaRPr lang="en-IL" sz="2000" dirty="0"/>
              </a:p>
            </p:txBody>
          </p:sp>
        </mc:Choice>
        <mc:Fallback xmlns="">
          <p:sp>
            <p:nvSpPr>
              <p:cNvPr id="62" name="TextBox 61">
                <a:extLst>
                  <a:ext uri="{FF2B5EF4-FFF2-40B4-BE49-F238E27FC236}">
                    <a16:creationId xmlns:a16="http://schemas.microsoft.com/office/drawing/2014/main" id="{7A11B8F9-FF31-457F-8386-9F111D889B10}"/>
                  </a:ext>
                </a:extLst>
              </p:cNvPr>
              <p:cNvSpPr txBox="1">
                <a:spLocks noRot="1" noChangeAspect="1" noMove="1" noResize="1" noEditPoints="1" noAdjustHandles="1" noChangeArrowheads="1" noChangeShapeType="1" noTextEdit="1"/>
              </p:cNvSpPr>
              <p:nvPr/>
            </p:nvSpPr>
            <p:spPr>
              <a:xfrm>
                <a:off x="9105544" y="2731129"/>
                <a:ext cx="736634" cy="307777"/>
              </a:xfrm>
              <a:prstGeom prst="rect">
                <a:avLst/>
              </a:prstGeom>
              <a:blipFill>
                <a:blip r:embed="rId7"/>
                <a:stretch>
                  <a:fillRect l="-9917" t="-25490" r="-17355" b="-49020"/>
                </a:stretch>
              </a:blipFill>
            </p:spPr>
            <p:txBody>
              <a:bodyPr/>
              <a:lstStyle/>
              <a:p>
                <a:r>
                  <a:rPr lang="en-IL">
                    <a:noFill/>
                  </a:rPr>
                  <a:t> </a:t>
                </a:r>
              </a:p>
            </p:txBody>
          </p:sp>
        </mc:Fallback>
      </mc:AlternateContent>
      <p:sp>
        <p:nvSpPr>
          <p:cNvPr id="68" name="TextBox 67">
            <a:extLst>
              <a:ext uri="{FF2B5EF4-FFF2-40B4-BE49-F238E27FC236}">
                <a16:creationId xmlns:a16="http://schemas.microsoft.com/office/drawing/2014/main" id="{BC50792F-BD26-4FD2-97D4-A419DD64510A}"/>
              </a:ext>
            </a:extLst>
          </p:cNvPr>
          <p:cNvSpPr txBox="1"/>
          <p:nvPr/>
        </p:nvSpPr>
        <p:spPr>
          <a:xfrm>
            <a:off x="7961737" y="2546420"/>
            <a:ext cx="1111319" cy="673646"/>
          </a:xfrm>
          <a:prstGeom prst="rect">
            <a:avLst/>
          </a:prstGeom>
          <a:noFill/>
        </p:spPr>
        <p:txBody>
          <a:bodyPr wrap="square" lIns="0" tIns="0" rIns="0" bIns="0" rtlCol="0">
            <a:spAutoFit/>
          </a:bodyPr>
          <a:lstStyle/>
          <a:p>
            <a:pPr>
              <a:lnSpc>
                <a:spcPts val="2700"/>
              </a:lnSpc>
            </a:pPr>
            <a:r>
              <a:rPr lang="en-US" sz="2000" dirty="0"/>
              <a:t>user</a:t>
            </a:r>
          </a:p>
          <a:p>
            <a:pPr>
              <a:lnSpc>
                <a:spcPts val="2700"/>
              </a:lnSpc>
            </a:pPr>
            <a:r>
              <a:rPr lang="en-US" sz="2000" dirty="0"/>
              <a:t>kernel</a:t>
            </a:r>
            <a:endParaRPr lang="en-IL" sz="2000" dirty="0"/>
          </a:p>
        </p:txBody>
      </p: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7A822F97-4E64-4C72-930C-F05E8C957C76}"/>
                  </a:ext>
                </a:extLst>
              </p:cNvPr>
              <p:cNvSpPr txBox="1"/>
              <p:nvPr/>
            </p:nvSpPr>
            <p:spPr>
              <a:xfrm>
                <a:off x="9068700" y="4521459"/>
                <a:ext cx="1107882" cy="307777"/>
              </a:xfrm>
              <a:prstGeom prst="rect">
                <a:avLst/>
              </a:prstGeom>
              <a:noFill/>
            </p:spPr>
            <p:txBody>
              <a:bodyPr wrap="square" lIns="0" tIns="0" rIns="0" bIns="0" rtlCol="0">
                <a:spAutoFit/>
              </a:bodyPr>
              <a:lstStyle/>
              <a:p>
                <a14:m>
                  <m:oMath xmlns:m="http://schemas.openxmlformats.org/officeDocument/2006/math">
                    <m:r>
                      <a:rPr lang="en-US" sz="2000" i="1" smtClean="0">
                        <a:latin typeface="Cambria Math" panose="02040503050406030204" pitchFamily="18" charset="0"/>
                      </a:rPr>
                      <m:t>⇐</m:t>
                    </m:r>
                  </m:oMath>
                </a14:m>
                <a:r>
                  <a:rPr lang="en-US" sz="2000" dirty="0"/>
                  <a:t>encrypt</a:t>
                </a:r>
                <a:endParaRPr lang="en-IL" sz="2000" dirty="0"/>
              </a:p>
            </p:txBody>
          </p:sp>
        </mc:Choice>
        <mc:Fallback xmlns="">
          <p:sp>
            <p:nvSpPr>
              <p:cNvPr id="80" name="TextBox 79">
                <a:extLst>
                  <a:ext uri="{FF2B5EF4-FFF2-40B4-BE49-F238E27FC236}">
                    <a16:creationId xmlns:a16="http://schemas.microsoft.com/office/drawing/2014/main" id="{7A822F97-4E64-4C72-930C-F05E8C957C76}"/>
                  </a:ext>
                </a:extLst>
              </p:cNvPr>
              <p:cNvSpPr txBox="1">
                <a:spLocks noRot="1" noChangeAspect="1" noMove="1" noResize="1" noEditPoints="1" noAdjustHandles="1" noChangeArrowheads="1" noChangeShapeType="1" noTextEdit="1"/>
              </p:cNvSpPr>
              <p:nvPr/>
            </p:nvSpPr>
            <p:spPr>
              <a:xfrm>
                <a:off x="9068700" y="4521459"/>
                <a:ext cx="1107882" cy="307777"/>
              </a:xfrm>
              <a:prstGeom prst="rect">
                <a:avLst/>
              </a:prstGeom>
              <a:blipFill>
                <a:blip r:embed="rId9"/>
                <a:stretch>
                  <a:fillRect l="-6630" t="-26000" r="-6077" b="-50000"/>
                </a:stretch>
              </a:blipFill>
            </p:spPr>
            <p:txBody>
              <a:bodyPr/>
              <a:lstStyle/>
              <a:p>
                <a:r>
                  <a:rPr lang="en-IL">
                    <a:noFill/>
                  </a:rPr>
                  <a:t> </a:t>
                </a:r>
              </a:p>
            </p:txBody>
          </p:sp>
        </mc:Fallback>
      </mc:AlternateContent>
      <p:grpSp>
        <p:nvGrpSpPr>
          <p:cNvPr id="81" name="Group 80">
            <a:extLst>
              <a:ext uri="{FF2B5EF4-FFF2-40B4-BE49-F238E27FC236}">
                <a16:creationId xmlns:a16="http://schemas.microsoft.com/office/drawing/2014/main" id="{22F7A77D-B778-4C85-AFCC-C9D677051FF6}"/>
              </a:ext>
            </a:extLst>
          </p:cNvPr>
          <p:cNvGrpSpPr/>
          <p:nvPr/>
        </p:nvGrpSpPr>
        <p:grpSpPr>
          <a:xfrm>
            <a:off x="10564711" y="2255787"/>
            <a:ext cx="991660" cy="2960143"/>
            <a:chOff x="833466" y="2261656"/>
            <a:chExt cx="991660" cy="2960143"/>
          </a:xfrm>
        </p:grpSpPr>
        <p:sp>
          <p:nvSpPr>
            <p:cNvPr id="82" name="Rounded Rectangle 146">
              <a:extLst>
                <a:ext uri="{FF2B5EF4-FFF2-40B4-BE49-F238E27FC236}">
                  <a16:creationId xmlns:a16="http://schemas.microsoft.com/office/drawing/2014/main" id="{4DF0ABFD-189A-41B4-BF1E-661B6FCEF0C3}"/>
                </a:ext>
              </a:extLst>
            </p:cNvPr>
            <p:cNvSpPr/>
            <p:nvPr/>
          </p:nvSpPr>
          <p:spPr>
            <a:xfrm>
              <a:off x="833466" y="2261656"/>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App</a:t>
              </a:r>
            </a:p>
          </p:txBody>
        </p:sp>
        <p:sp>
          <p:nvSpPr>
            <p:cNvPr id="83" name="Rounded Rectangle 146">
              <a:extLst>
                <a:ext uri="{FF2B5EF4-FFF2-40B4-BE49-F238E27FC236}">
                  <a16:creationId xmlns:a16="http://schemas.microsoft.com/office/drawing/2014/main" id="{0459F6A6-1EFA-4A2F-9852-83D843DEBB3A}"/>
                </a:ext>
              </a:extLst>
            </p:cNvPr>
            <p:cNvSpPr/>
            <p:nvPr/>
          </p:nvSpPr>
          <p:spPr>
            <a:xfrm>
              <a:off x="833466" y="3999814"/>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TCP/IP</a:t>
              </a:r>
            </a:p>
          </p:txBody>
        </p:sp>
        <p:sp>
          <p:nvSpPr>
            <p:cNvPr id="84" name="Rounded Rectangle 146">
              <a:extLst>
                <a:ext uri="{FF2B5EF4-FFF2-40B4-BE49-F238E27FC236}">
                  <a16:creationId xmlns:a16="http://schemas.microsoft.com/office/drawing/2014/main" id="{32F83ACC-BEC4-49D6-8556-EAB0B54BBC01}"/>
                </a:ext>
              </a:extLst>
            </p:cNvPr>
            <p:cNvSpPr/>
            <p:nvPr/>
          </p:nvSpPr>
          <p:spPr>
            <a:xfrm>
              <a:off x="838200" y="4868864"/>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NIC</a:t>
              </a:r>
            </a:p>
          </p:txBody>
        </p:sp>
        <p:sp>
          <p:nvSpPr>
            <p:cNvPr id="87" name="Rounded Rectangle 146">
              <a:extLst>
                <a:ext uri="{FF2B5EF4-FFF2-40B4-BE49-F238E27FC236}">
                  <a16:creationId xmlns:a16="http://schemas.microsoft.com/office/drawing/2014/main" id="{26FBDAB4-789B-4C2A-A573-0736D2A6CE18}"/>
                </a:ext>
              </a:extLst>
            </p:cNvPr>
            <p:cNvSpPr/>
            <p:nvPr/>
          </p:nvSpPr>
          <p:spPr>
            <a:xfrm>
              <a:off x="833466" y="3130764"/>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TLS</a:t>
              </a:r>
            </a:p>
          </p:txBody>
        </p:sp>
      </p:grpSp>
      <p:sp>
        <p:nvSpPr>
          <p:cNvPr id="57" name="TextBox 56">
            <a:extLst>
              <a:ext uri="{FF2B5EF4-FFF2-40B4-BE49-F238E27FC236}">
                <a16:creationId xmlns:a16="http://schemas.microsoft.com/office/drawing/2014/main" id="{A8B5C8B8-51F2-4A1F-8683-CEBC08D0E6AB}"/>
              </a:ext>
            </a:extLst>
          </p:cNvPr>
          <p:cNvSpPr txBox="1"/>
          <p:nvPr/>
        </p:nvSpPr>
        <p:spPr>
          <a:xfrm>
            <a:off x="640362" y="1807702"/>
            <a:ext cx="6651801" cy="1938992"/>
          </a:xfrm>
          <a:prstGeom prst="rect">
            <a:avLst/>
          </a:prstGeom>
          <a:solidFill>
            <a:schemeClr val="bg1"/>
          </a:solidFill>
        </p:spPr>
        <p:txBody>
          <a:bodyPr wrap="square" rtlCol="0">
            <a:spAutoFit/>
          </a:bodyPr>
          <a:lstStyle/>
          <a:p>
            <a:r>
              <a:rPr lang="en-US" sz="2400" dirty="0"/>
              <a:t>The protocol message header must contain:</a:t>
            </a:r>
          </a:p>
          <a:p>
            <a:pPr marL="971550" lvl="1" indent="-514350">
              <a:buFont typeface="+mj-lt"/>
              <a:buAutoNum type="arabicPeriod"/>
            </a:pPr>
            <a:r>
              <a:rPr lang="en-US" sz="2400" dirty="0"/>
              <a:t>Message length field</a:t>
            </a:r>
          </a:p>
          <a:p>
            <a:pPr marL="971550" lvl="1" indent="-514350">
              <a:buFont typeface="+mj-lt"/>
              <a:buAutoNum type="arabicPeriod"/>
            </a:pPr>
            <a:r>
              <a:rPr lang="en-US" sz="2400" dirty="0"/>
              <a:t>Plaintext magic pattern (version/opcode)</a:t>
            </a:r>
          </a:p>
          <a:p>
            <a:endParaRPr lang="en-US" sz="2400" dirty="0"/>
          </a:p>
          <a:p>
            <a:r>
              <a:rPr lang="en-US" sz="2400" dirty="0"/>
              <a:t>Many protocols fit this requirement</a:t>
            </a:r>
            <a:endParaRPr lang="en-US" sz="3200" dirty="0"/>
          </a:p>
        </p:txBody>
      </p:sp>
      <p:pic>
        <p:nvPicPr>
          <p:cNvPr id="11" name="Recorded Sound">
            <a:hlinkClick r:id="" action="ppaction://media"/>
            <a:extLst>
              <a:ext uri="{FF2B5EF4-FFF2-40B4-BE49-F238E27FC236}">
                <a16:creationId xmlns:a16="http://schemas.microsoft.com/office/drawing/2014/main" id="{681916E5-2A0D-49D9-A4C4-1D12D8B7232E}"/>
              </a:ext>
            </a:extLst>
          </p:cNvPr>
          <p:cNvPicPr>
            <a:picLocks noChangeAspect="1"/>
          </p:cNvPicPr>
          <p:nvPr>
            <a:audioFile r:link="rId2"/>
            <p:extLst>
              <p:ext uri="{DAA4B4D4-6D71-4841-9C94-3DE7FCFB9230}">
                <p14:media xmlns:p14="http://schemas.microsoft.com/office/powerpoint/2010/main" r:embed="rId1"/>
              </p:ext>
            </p:extLst>
          </p:nvPr>
        </p:nvPicPr>
        <p:blipFill>
          <a:blip r:embed="rId10"/>
          <a:stretch>
            <a:fillRect/>
          </a:stretch>
        </p:blipFill>
        <p:spPr>
          <a:xfrm>
            <a:off x="12280900" y="6234112"/>
            <a:ext cx="609600" cy="609600"/>
          </a:xfrm>
          <a:prstGeom prst="rect">
            <a:avLst/>
          </a:prstGeom>
        </p:spPr>
      </p:pic>
      <p:sp>
        <p:nvSpPr>
          <p:cNvPr id="10" name="Content Placeholder 2">
            <a:extLst>
              <a:ext uri="{FF2B5EF4-FFF2-40B4-BE49-F238E27FC236}">
                <a16:creationId xmlns:a16="http://schemas.microsoft.com/office/drawing/2014/main" id="{3117B61E-4B80-9CFA-CD9C-52B020C1582B}"/>
              </a:ext>
            </a:extLst>
          </p:cNvPr>
          <p:cNvSpPr txBox="1">
            <a:spLocks/>
          </p:cNvSpPr>
          <p:nvPr/>
        </p:nvSpPr>
        <p:spPr>
          <a:xfrm>
            <a:off x="636467" y="3679317"/>
            <a:ext cx="2714626" cy="2057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http/2</a:t>
            </a:r>
          </a:p>
          <a:p>
            <a:pPr lvl="1"/>
            <a:r>
              <a:rPr lang="en-US" dirty="0" err="1"/>
              <a:t>memcached</a:t>
            </a:r>
            <a:endParaRPr lang="en-US" dirty="0"/>
          </a:p>
          <a:p>
            <a:pPr lvl="1"/>
            <a:r>
              <a:rPr lang="en-US" dirty="0" err="1"/>
              <a:t>iscsi</a:t>
            </a:r>
            <a:endParaRPr lang="en-US" dirty="0"/>
          </a:p>
          <a:p>
            <a:pPr lvl="1"/>
            <a:r>
              <a:rPr lang="en-US" dirty="0" err="1"/>
              <a:t>smb</a:t>
            </a:r>
            <a:endParaRPr lang="en-US" dirty="0"/>
          </a:p>
          <a:p>
            <a:pPr lvl="1"/>
            <a:endParaRPr lang="en-US" dirty="0"/>
          </a:p>
        </p:txBody>
      </p:sp>
      <p:sp>
        <p:nvSpPr>
          <p:cNvPr id="12" name="Content Placeholder 2">
            <a:extLst>
              <a:ext uri="{FF2B5EF4-FFF2-40B4-BE49-F238E27FC236}">
                <a16:creationId xmlns:a16="http://schemas.microsoft.com/office/drawing/2014/main" id="{ED4303A5-508B-3CFD-F112-F55C8457F2D0}"/>
              </a:ext>
            </a:extLst>
          </p:cNvPr>
          <p:cNvSpPr txBox="1">
            <a:spLocks/>
          </p:cNvSpPr>
          <p:nvPr/>
        </p:nvSpPr>
        <p:spPr>
          <a:xfrm>
            <a:off x="3198692" y="3679317"/>
            <a:ext cx="2714626" cy="20574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thrift</a:t>
            </a:r>
          </a:p>
          <a:p>
            <a:pPr lvl="1"/>
            <a:r>
              <a:rPr lang="en-US" dirty="0" err="1"/>
              <a:t>grpc</a:t>
            </a:r>
            <a:endParaRPr lang="en-US" dirty="0"/>
          </a:p>
          <a:p>
            <a:pPr lvl="1"/>
            <a:r>
              <a:rPr lang="en-US" dirty="0" err="1"/>
              <a:t>nbd</a:t>
            </a:r>
            <a:endParaRPr lang="en-US" dirty="0"/>
          </a:p>
          <a:p>
            <a:pPr lvl="1"/>
            <a:endParaRPr lang="en-US" dirty="0"/>
          </a:p>
        </p:txBody>
      </p:sp>
    </p:spTree>
    <p:extLst>
      <p:ext uri="{BB962C8B-B14F-4D97-AF65-F5344CB8AC3E}">
        <p14:creationId xmlns:p14="http://schemas.microsoft.com/office/powerpoint/2010/main" val="621942767"/>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11"/>
                </p:tgtEl>
              </p:cMediaNode>
            </p:audio>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2CB02-DA0A-A15A-9714-B48E3F7A0507}"/>
              </a:ext>
            </a:extLst>
          </p:cNvPr>
          <p:cNvSpPr>
            <a:spLocks noGrp="1"/>
          </p:cNvSpPr>
          <p:nvPr>
            <p:ph type="title"/>
          </p:nvPr>
        </p:nvSpPr>
        <p:spPr/>
        <p:txBody>
          <a:bodyPr/>
          <a:lstStyle/>
          <a:p>
            <a:r>
              <a:rPr lang="en-US" dirty="0"/>
              <a:t>Conclusion</a:t>
            </a:r>
            <a:endParaRPr lang="en-IL" dirty="0"/>
          </a:p>
        </p:txBody>
      </p:sp>
      <p:sp>
        <p:nvSpPr>
          <p:cNvPr id="3" name="Content Placeholder 2">
            <a:extLst>
              <a:ext uri="{FF2B5EF4-FFF2-40B4-BE49-F238E27FC236}">
                <a16:creationId xmlns:a16="http://schemas.microsoft.com/office/drawing/2014/main" id="{852ED5C6-4304-157D-585F-FBA98D324996}"/>
              </a:ext>
            </a:extLst>
          </p:cNvPr>
          <p:cNvSpPr>
            <a:spLocks noGrp="1"/>
          </p:cNvSpPr>
          <p:nvPr>
            <p:ph idx="1"/>
          </p:nvPr>
        </p:nvSpPr>
        <p:spPr/>
        <p:txBody>
          <a:bodyPr/>
          <a:lstStyle/>
          <a:p>
            <a:r>
              <a:rPr lang="en-US" dirty="0"/>
              <a:t>Technology trends create an opportunity to rethink host networking</a:t>
            </a:r>
            <a:endParaRPr lang="he-IL" dirty="0"/>
          </a:p>
          <a:p>
            <a:endParaRPr lang="he-IL" dirty="0"/>
          </a:p>
          <a:p>
            <a:r>
              <a:rPr lang="en-US" dirty="0"/>
              <a:t>CPUs are slow and expensive whereas NICs are fast and cheap</a:t>
            </a:r>
          </a:p>
          <a:p>
            <a:endParaRPr lang="en-US" dirty="0"/>
          </a:p>
          <a:p>
            <a:r>
              <a:rPr lang="en-US" dirty="0"/>
              <a:t>Memory is a key bottleneck for both CPUs and NICs</a:t>
            </a:r>
          </a:p>
          <a:p>
            <a:endParaRPr lang="en-US" dirty="0"/>
          </a:p>
          <a:p>
            <a:r>
              <a:rPr lang="en-US" dirty="0"/>
              <a:t>Use NICs to offload when possible and otherwise make CPUs more efficient</a:t>
            </a:r>
          </a:p>
          <a:p>
            <a:pPr marL="0" indent="0">
              <a:buNone/>
            </a:pP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571639B-391D-DFA1-1A7E-17491B26CF0B}"/>
              </a:ext>
            </a:extLst>
          </p:cNvPr>
          <p:cNvSpPr>
            <a:spLocks noGrp="1"/>
          </p:cNvSpPr>
          <p:nvPr>
            <p:ph type="sldNum" sz="quarter" idx="12"/>
          </p:nvPr>
        </p:nvSpPr>
        <p:spPr/>
        <p:txBody>
          <a:bodyPr/>
          <a:lstStyle/>
          <a:p>
            <a:fld id="{35E705C5-5BCD-49DC-92EA-8CC03E399A23}" type="slidenum">
              <a:rPr lang="en-IL" smtClean="0"/>
              <a:t>41</a:t>
            </a:fld>
            <a:endParaRPr lang="en-IL"/>
          </a:p>
        </p:txBody>
      </p:sp>
    </p:spTree>
    <p:extLst>
      <p:ext uri="{BB962C8B-B14F-4D97-AF65-F5344CB8AC3E}">
        <p14:creationId xmlns:p14="http://schemas.microsoft.com/office/powerpoint/2010/main" val="3755955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BA024-667D-2BDF-8EB6-A2A7F06C60D6}"/>
              </a:ext>
            </a:extLst>
          </p:cNvPr>
          <p:cNvSpPr>
            <a:spLocks noGrp="1"/>
          </p:cNvSpPr>
          <p:nvPr>
            <p:ph type="title"/>
          </p:nvPr>
        </p:nvSpPr>
        <p:spPr>
          <a:xfrm>
            <a:off x="838199" y="365125"/>
            <a:ext cx="10659035" cy="1325563"/>
          </a:xfrm>
        </p:spPr>
        <p:txBody>
          <a:bodyPr/>
          <a:lstStyle/>
          <a:p>
            <a:r>
              <a:rPr lang="en-US" dirty="0"/>
              <a:t>Trend: per-core bandwidth to saturate I/O</a:t>
            </a:r>
            <a:endParaRPr lang="en-IL" dirty="0"/>
          </a:p>
        </p:txBody>
      </p:sp>
      <p:sp>
        <p:nvSpPr>
          <p:cNvPr id="4" name="Slide Number Placeholder 3">
            <a:extLst>
              <a:ext uri="{FF2B5EF4-FFF2-40B4-BE49-F238E27FC236}">
                <a16:creationId xmlns:a16="http://schemas.microsoft.com/office/drawing/2014/main" id="{EFF4B878-9302-8DC1-9199-3D9F554DDD48}"/>
              </a:ext>
            </a:extLst>
          </p:cNvPr>
          <p:cNvSpPr>
            <a:spLocks noGrp="1"/>
          </p:cNvSpPr>
          <p:nvPr>
            <p:ph type="sldNum" sz="quarter" idx="12"/>
          </p:nvPr>
        </p:nvSpPr>
        <p:spPr/>
        <p:txBody>
          <a:bodyPr/>
          <a:lstStyle/>
          <a:p>
            <a:fld id="{35E705C5-5BCD-49DC-92EA-8CC03E399A23}" type="slidenum">
              <a:rPr lang="en-IL" smtClean="0"/>
              <a:t>5</a:t>
            </a:fld>
            <a:endParaRPr lang="en-IL"/>
          </a:p>
        </p:txBody>
      </p:sp>
      <p:pic>
        <p:nvPicPr>
          <p:cNvPr id="8" name="Picture 7">
            <a:extLst>
              <a:ext uri="{FF2B5EF4-FFF2-40B4-BE49-F238E27FC236}">
                <a16:creationId xmlns:a16="http://schemas.microsoft.com/office/drawing/2014/main" id="{CF4E6721-A63A-AAC5-0DF9-E81861BB4167}"/>
              </a:ext>
            </a:extLst>
          </p:cNvPr>
          <p:cNvPicPr>
            <a:picLocks noChangeAspect="1"/>
          </p:cNvPicPr>
          <p:nvPr/>
        </p:nvPicPr>
        <p:blipFill>
          <a:blip r:embed="rId3"/>
          <a:stretch>
            <a:fillRect/>
          </a:stretch>
        </p:blipFill>
        <p:spPr>
          <a:xfrm>
            <a:off x="3556002" y="1580604"/>
            <a:ext cx="5003800" cy="4934463"/>
          </a:xfrm>
          <a:prstGeom prst="rect">
            <a:avLst/>
          </a:prstGeom>
        </p:spPr>
      </p:pic>
    </p:spTree>
    <p:extLst>
      <p:ext uri="{BB962C8B-B14F-4D97-AF65-F5344CB8AC3E}">
        <p14:creationId xmlns:p14="http://schemas.microsoft.com/office/powerpoint/2010/main" val="2137691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Existing software interface optimizations</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p:txBody>
          <a:bodyPr/>
          <a:lstStyle/>
          <a:p>
            <a:r>
              <a:rPr lang="en-CH" dirty="0"/>
              <a:t>Batching</a:t>
            </a:r>
          </a:p>
          <a:p>
            <a:r>
              <a:rPr lang="en-CH" dirty="0"/>
              <a:t>Zerocopy</a:t>
            </a:r>
          </a:p>
          <a:p>
            <a:r>
              <a:rPr lang="en-GB" dirty="0"/>
              <a:t>M</a:t>
            </a:r>
            <a:r>
              <a:rPr lang="en-CH" dirty="0"/>
              <a:t>emory BW bottlenecks</a:t>
            </a:r>
          </a:p>
          <a:p>
            <a:r>
              <a:rPr lang="en-CH" dirty="0"/>
              <a:t>Living alongside memory BW bottlenecks </a:t>
            </a:r>
          </a:p>
          <a:p>
            <a:r>
              <a:rPr lang="en-CH" dirty="0"/>
              <a:t>Solving memory BW bottlenecks</a:t>
            </a:r>
          </a:p>
          <a:p>
            <a:endParaRPr lang="en-CH" dirty="0"/>
          </a:p>
          <a:p>
            <a:endParaRPr lang="en-CH"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6</a:t>
            </a:fld>
            <a:endParaRPr lang="en-IL"/>
          </a:p>
        </p:txBody>
      </p:sp>
      <p:grpSp>
        <p:nvGrpSpPr>
          <p:cNvPr id="7" name="Group 6">
            <a:extLst>
              <a:ext uri="{FF2B5EF4-FFF2-40B4-BE49-F238E27FC236}">
                <a16:creationId xmlns:a16="http://schemas.microsoft.com/office/drawing/2014/main" id="{49C0A922-18EB-920E-3080-501E82DE1E7D}"/>
              </a:ext>
            </a:extLst>
          </p:cNvPr>
          <p:cNvGrpSpPr/>
          <p:nvPr/>
        </p:nvGrpSpPr>
        <p:grpSpPr>
          <a:xfrm>
            <a:off x="1209933" y="7786483"/>
            <a:ext cx="8709454" cy="586884"/>
            <a:chOff x="1586935" y="4853375"/>
            <a:chExt cx="7536349" cy="905730"/>
          </a:xfrm>
        </p:grpSpPr>
        <p:pic>
          <p:nvPicPr>
            <p:cNvPr id="1026" name="Picture 2" descr="Output image">
              <a:extLst>
                <a:ext uri="{FF2B5EF4-FFF2-40B4-BE49-F238E27FC236}">
                  <a16:creationId xmlns:a16="http://schemas.microsoft.com/office/drawing/2014/main" id="{581CB130-404E-A4D8-146C-685EDFF4AC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188" y="4921028"/>
              <a:ext cx="6320118" cy="775202"/>
            </a:xfrm>
            <a:prstGeom prst="rect">
              <a:avLst/>
            </a:prstGeom>
            <a:noFill/>
            <a:extLst>
              <a:ext uri="{909E8E84-426E-40DD-AFC4-6F175D3DCCD1}">
                <a14:hiddenFill xmlns:a14="http://schemas.microsoft.com/office/drawing/2010/main">
                  <a:solidFill>
                    <a:srgbClr val="FFFFFF"/>
                  </a:solidFill>
                </a14:hiddenFill>
              </a:ext>
            </a:extLst>
          </p:spPr>
        </p:pic>
        <p:sp>
          <p:nvSpPr>
            <p:cNvPr id="5" name="Triangle 4">
              <a:extLst>
                <a:ext uri="{FF2B5EF4-FFF2-40B4-BE49-F238E27FC236}">
                  <a16:creationId xmlns:a16="http://schemas.microsoft.com/office/drawing/2014/main" id="{0F293128-B43F-07F4-A09E-2DF382E3294D}"/>
                </a:ext>
              </a:extLst>
            </p:cNvPr>
            <p:cNvSpPr/>
            <p:nvPr/>
          </p:nvSpPr>
          <p:spPr>
            <a:xfrm rot="16200000">
              <a:off x="1539870" y="4905217"/>
              <a:ext cx="900953" cy="806823"/>
            </a:xfrm>
            <a:prstGeom prst="triangle">
              <a:avLst/>
            </a:prstGeom>
            <a:solidFill>
              <a:srgbClr val="00000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Triangle 5">
              <a:extLst>
                <a:ext uri="{FF2B5EF4-FFF2-40B4-BE49-F238E27FC236}">
                  <a16:creationId xmlns:a16="http://schemas.microsoft.com/office/drawing/2014/main" id="{2A8F70C2-6BDF-E267-EF5C-289302BA722A}"/>
                </a:ext>
              </a:extLst>
            </p:cNvPr>
            <p:cNvSpPr/>
            <p:nvPr/>
          </p:nvSpPr>
          <p:spPr>
            <a:xfrm rot="5400000">
              <a:off x="8269396" y="4900440"/>
              <a:ext cx="900953" cy="806823"/>
            </a:xfrm>
            <a:prstGeom prst="triangle">
              <a:avLst/>
            </a:prstGeom>
            <a:solidFill>
              <a:srgbClr val="0017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8" name="TextBox 7">
            <a:extLst>
              <a:ext uri="{FF2B5EF4-FFF2-40B4-BE49-F238E27FC236}">
                <a16:creationId xmlns:a16="http://schemas.microsoft.com/office/drawing/2014/main" id="{7F325984-E0F4-EBA6-C2F8-FA139DD8E91C}"/>
              </a:ext>
            </a:extLst>
          </p:cNvPr>
          <p:cNvSpPr txBox="1"/>
          <p:nvPr/>
        </p:nvSpPr>
        <p:spPr>
          <a:xfrm>
            <a:off x="780600" y="6900862"/>
            <a:ext cx="4335098" cy="830997"/>
          </a:xfrm>
          <a:prstGeom prst="rect">
            <a:avLst/>
          </a:prstGeom>
          <a:noFill/>
        </p:spPr>
        <p:txBody>
          <a:bodyPr wrap="square" rtlCol="0">
            <a:spAutoFit/>
          </a:bodyPr>
          <a:lstStyle/>
          <a:p>
            <a:r>
              <a:rPr lang="en-CH" sz="2400" dirty="0"/>
              <a:t>Unmodified socket application</a:t>
            </a:r>
            <a:br>
              <a:rPr lang="en-CH" sz="2400" dirty="0"/>
            </a:br>
            <a:r>
              <a:rPr lang="en-CH" sz="2400" dirty="0"/>
              <a:t>Only kernel/hypervisor changes</a:t>
            </a:r>
          </a:p>
        </p:txBody>
      </p:sp>
      <p:sp>
        <p:nvSpPr>
          <p:cNvPr id="9" name="TextBox 8">
            <a:extLst>
              <a:ext uri="{FF2B5EF4-FFF2-40B4-BE49-F238E27FC236}">
                <a16:creationId xmlns:a16="http://schemas.microsoft.com/office/drawing/2014/main" id="{CA2671B9-81D8-DDD1-307F-67104B0B5473}"/>
              </a:ext>
            </a:extLst>
          </p:cNvPr>
          <p:cNvSpPr txBox="1"/>
          <p:nvPr/>
        </p:nvSpPr>
        <p:spPr>
          <a:xfrm>
            <a:off x="8612724" y="7142792"/>
            <a:ext cx="2741076" cy="461665"/>
          </a:xfrm>
          <a:prstGeom prst="rect">
            <a:avLst/>
          </a:prstGeom>
          <a:noFill/>
        </p:spPr>
        <p:txBody>
          <a:bodyPr wrap="square" rtlCol="0">
            <a:spAutoFit/>
          </a:bodyPr>
          <a:lstStyle/>
          <a:p>
            <a:r>
              <a:rPr lang="en-CH" sz="2400" dirty="0"/>
              <a:t>App rewrite</a:t>
            </a:r>
          </a:p>
        </p:txBody>
      </p:sp>
    </p:spTree>
    <p:extLst>
      <p:ext uri="{BB962C8B-B14F-4D97-AF65-F5344CB8AC3E}">
        <p14:creationId xmlns:p14="http://schemas.microsoft.com/office/powerpoint/2010/main" val="286871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Batching</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a:xfrm>
            <a:off x="838199" y="1825625"/>
            <a:ext cx="10729687" cy="4351338"/>
          </a:xfrm>
        </p:spPr>
        <p:txBody>
          <a:bodyPr>
            <a:normAutofit/>
          </a:bodyPr>
          <a:lstStyle/>
          <a:p>
            <a:r>
              <a:rPr lang="en-CH" dirty="0"/>
              <a:t>User/Kernel and VM/hypervisor</a:t>
            </a:r>
          </a:p>
          <a:p>
            <a:pPr lvl="1"/>
            <a:r>
              <a:rPr lang="en-CH" dirty="0"/>
              <a:t>TCP CORK and Nagle’s algorithm</a:t>
            </a:r>
          </a:p>
          <a:p>
            <a:r>
              <a:rPr lang="en-CH" dirty="0"/>
              <a:t>Jumbo frames (1.5KB </a:t>
            </a:r>
            <a:r>
              <a:rPr lang="en-CH" dirty="0">
                <a:sym typeface="Wingdings" pitchFamily="2" charset="2"/>
              </a:rPr>
              <a:t> </a:t>
            </a:r>
            <a:r>
              <a:rPr lang="en-CH" dirty="0"/>
              <a:t>9KB)</a:t>
            </a:r>
          </a:p>
          <a:p>
            <a:r>
              <a:rPr lang="en-CH" dirty="0"/>
              <a:t>Segmentation and aggregation offloads (64KB </a:t>
            </a:r>
            <a:r>
              <a:rPr lang="en-CH" dirty="0">
                <a:sym typeface="Wingdings" pitchFamily="2" charset="2"/>
              </a:rPr>
              <a:t> 185KB</a:t>
            </a:r>
            <a:r>
              <a:rPr lang="en-CH" dirty="0"/>
              <a:t>)</a:t>
            </a:r>
          </a:p>
          <a:p>
            <a:r>
              <a:rPr lang="en-CH" dirty="0"/>
              <a:t>Doorbell, desciptor, completion batching</a:t>
            </a:r>
            <a:endParaRPr lang="en-GB" dirty="0"/>
          </a:p>
          <a:p>
            <a:r>
              <a:rPr lang="en-CH" dirty="0"/>
              <a:t>Interrupt batching</a:t>
            </a:r>
          </a:p>
          <a:p>
            <a:pPr lvl="1"/>
            <a:r>
              <a:rPr lang="en-CH" dirty="0"/>
              <a:t>Adaptive NIC Interrupt coalescing</a:t>
            </a:r>
            <a:endParaRPr lang="en-GB" dirty="0"/>
          </a:p>
          <a:p>
            <a:pPr lvl="1"/>
            <a:r>
              <a:rPr lang="en-GB" dirty="0"/>
              <a:t>Optimizing Storage Performance with Calibrated Interrupts</a:t>
            </a:r>
            <a:r>
              <a:rPr lang="en-CH" dirty="0"/>
              <a:t> (OSDI’21)</a:t>
            </a:r>
          </a:p>
          <a:p>
            <a:pPr marL="0" indent="0">
              <a:buNone/>
            </a:pPr>
            <a:endParaRPr lang="en-CH" dirty="0"/>
          </a:p>
          <a:p>
            <a:endParaRPr lang="en-GB" dirty="0"/>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7</a:t>
            </a:fld>
            <a:endParaRPr lang="en-IL"/>
          </a:p>
        </p:txBody>
      </p:sp>
    </p:spTree>
    <p:extLst>
      <p:ext uri="{BB962C8B-B14F-4D97-AF65-F5344CB8AC3E}">
        <p14:creationId xmlns:p14="http://schemas.microsoft.com/office/powerpoint/2010/main" val="2776259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C2D-BD0D-B647-A77D-5DA72908E46C}"/>
              </a:ext>
            </a:extLst>
          </p:cNvPr>
          <p:cNvSpPr>
            <a:spLocks noGrp="1"/>
          </p:cNvSpPr>
          <p:nvPr>
            <p:ph type="title"/>
          </p:nvPr>
        </p:nvSpPr>
        <p:spPr/>
        <p:txBody>
          <a:bodyPr/>
          <a:lstStyle/>
          <a:p>
            <a:r>
              <a:rPr lang="en-CH" dirty="0"/>
              <a:t>Zerocopy (TCP)</a:t>
            </a:r>
          </a:p>
        </p:txBody>
      </p:sp>
      <p:sp>
        <p:nvSpPr>
          <p:cNvPr id="3" name="Content Placeholder 2">
            <a:extLst>
              <a:ext uri="{FF2B5EF4-FFF2-40B4-BE49-F238E27FC236}">
                <a16:creationId xmlns:a16="http://schemas.microsoft.com/office/drawing/2014/main" id="{F627AE72-DAFB-06D2-376F-700B6C1E50A8}"/>
              </a:ext>
            </a:extLst>
          </p:cNvPr>
          <p:cNvSpPr>
            <a:spLocks noGrp="1"/>
          </p:cNvSpPr>
          <p:nvPr>
            <p:ph idx="1"/>
          </p:nvPr>
        </p:nvSpPr>
        <p:spPr/>
        <p:txBody>
          <a:bodyPr>
            <a:normAutofit/>
          </a:bodyPr>
          <a:lstStyle/>
          <a:p>
            <a:r>
              <a:rPr lang="en-CH" dirty="0"/>
              <a:t>recvmsg (page remapping)</a:t>
            </a:r>
          </a:p>
          <a:p>
            <a:r>
              <a:rPr lang="en-CH" dirty="0"/>
              <a:t>sendmsg (MSG_ZEROCOPY)</a:t>
            </a:r>
          </a:p>
          <a:p>
            <a:r>
              <a:rPr lang="en-GB" dirty="0" err="1"/>
              <a:t>i</a:t>
            </a:r>
            <a:r>
              <a:rPr lang="en-CH" dirty="0"/>
              <a:t>o_uring</a:t>
            </a:r>
          </a:p>
        </p:txBody>
      </p:sp>
      <p:sp>
        <p:nvSpPr>
          <p:cNvPr id="4" name="Slide Number Placeholder 3">
            <a:extLst>
              <a:ext uri="{FF2B5EF4-FFF2-40B4-BE49-F238E27FC236}">
                <a16:creationId xmlns:a16="http://schemas.microsoft.com/office/drawing/2014/main" id="{064E642B-23CC-34A6-4A7A-2FAB0862A50A}"/>
              </a:ext>
            </a:extLst>
          </p:cNvPr>
          <p:cNvSpPr>
            <a:spLocks noGrp="1"/>
          </p:cNvSpPr>
          <p:nvPr>
            <p:ph type="sldNum" sz="quarter" idx="12"/>
          </p:nvPr>
        </p:nvSpPr>
        <p:spPr/>
        <p:txBody>
          <a:bodyPr/>
          <a:lstStyle/>
          <a:p>
            <a:fld id="{35E705C5-5BCD-49DC-92EA-8CC03E399A23}" type="slidenum">
              <a:rPr lang="en-IL" smtClean="0"/>
              <a:t>8</a:t>
            </a:fld>
            <a:endParaRPr lang="en-IL"/>
          </a:p>
        </p:txBody>
      </p:sp>
    </p:spTree>
    <p:extLst>
      <p:ext uri="{BB962C8B-B14F-4D97-AF65-F5344CB8AC3E}">
        <p14:creationId xmlns:p14="http://schemas.microsoft.com/office/powerpoint/2010/main" val="3679052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p:txBody>
          <a:bodyPr/>
          <a:lstStyle/>
          <a:p>
            <a:r>
              <a:rPr lang="en-US" dirty="0"/>
              <a:t>Kernel TLS</a:t>
            </a:r>
            <a:endParaRPr lang="en-IL" dirty="0"/>
          </a:p>
        </p:txBody>
      </p:sp>
      <p:grpSp>
        <p:nvGrpSpPr>
          <p:cNvPr id="7" name="Group 6">
            <a:extLst>
              <a:ext uri="{FF2B5EF4-FFF2-40B4-BE49-F238E27FC236}">
                <a16:creationId xmlns:a16="http://schemas.microsoft.com/office/drawing/2014/main" id="{AE2761C7-1D45-4872-9965-C09B673741F7}"/>
              </a:ext>
            </a:extLst>
          </p:cNvPr>
          <p:cNvGrpSpPr/>
          <p:nvPr/>
        </p:nvGrpSpPr>
        <p:grpSpPr>
          <a:xfrm>
            <a:off x="833466" y="2261656"/>
            <a:ext cx="991660" cy="2960143"/>
            <a:chOff x="833466" y="2261656"/>
            <a:chExt cx="991660" cy="2960143"/>
          </a:xfrm>
        </p:grpSpPr>
        <p:sp>
          <p:nvSpPr>
            <p:cNvPr id="4" name="Rounded Rectangle 146">
              <a:extLst>
                <a:ext uri="{FF2B5EF4-FFF2-40B4-BE49-F238E27FC236}">
                  <a16:creationId xmlns:a16="http://schemas.microsoft.com/office/drawing/2014/main" id="{FD9C789D-DF70-449C-9486-C8B9FE758E94}"/>
                </a:ext>
              </a:extLst>
            </p:cNvPr>
            <p:cNvSpPr/>
            <p:nvPr/>
          </p:nvSpPr>
          <p:spPr>
            <a:xfrm>
              <a:off x="833466" y="2261656"/>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App</a:t>
              </a:r>
            </a:p>
          </p:txBody>
        </p:sp>
        <p:sp>
          <p:nvSpPr>
            <p:cNvPr id="5" name="Rounded Rectangle 146">
              <a:extLst>
                <a:ext uri="{FF2B5EF4-FFF2-40B4-BE49-F238E27FC236}">
                  <a16:creationId xmlns:a16="http://schemas.microsoft.com/office/drawing/2014/main" id="{0FB76AC5-B2A3-4A95-BCFA-16AFDD899812}"/>
                </a:ext>
              </a:extLst>
            </p:cNvPr>
            <p:cNvSpPr/>
            <p:nvPr/>
          </p:nvSpPr>
          <p:spPr>
            <a:xfrm>
              <a:off x="833466" y="3999814"/>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TCP/IP</a:t>
              </a:r>
            </a:p>
          </p:txBody>
        </p:sp>
        <p:sp>
          <p:nvSpPr>
            <p:cNvPr id="6" name="Rounded Rectangle 146">
              <a:extLst>
                <a:ext uri="{FF2B5EF4-FFF2-40B4-BE49-F238E27FC236}">
                  <a16:creationId xmlns:a16="http://schemas.microsoft.com/office/drawing/2014/main" id="{646D4B74-FD0B-48E5-8A6B-6143E49E3AEC}"/>
                </a:ext>
              </a:extLst>
            </p:cNvPr>
            <p:cNvSpPr/>
            <p:nvPr/>
          </p:nvSpPr>
          <p:spPr>
            <a:xfrm>
              <a:off x="838200" y="4868864"/>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NIC</a:t>
              </a:r>
            </a:p>
          </p:txBody>
        </p:sp>
        <p:sp>
          <p:nvSpPr>
            <p:cNvPr id="10" name="Rounded Rectangle 146">
              <a:extLst>
                <a:ext uri="{FF2B5EF4-FFF2-40B4-BE49-F238E27FC236}">
                  <a16:creationId xmlns:a16="http://schemas.microsoft.com/office/drawing/2014/main" id="{676FC833-FAA5-4BB6-BA9E-DB9FFE9DBC1D}"/>
                </a:ext>
              </a:extLst>
            </p:cNvPr>
            <p:cNvSpPr/>
            <p:nvPr/>
          </p:nvSpPr>
          <p:spPr>
            <a:xfrm>
              <a:off x="833466" y="3130764"/>
              <a:ext cx="986926" cy="352935"/>
            </a:xfrm>
            <a:prstGeom prst="roundRect">
              <a:avLst/>
            </a:prstGeom>
            <a:solidFill>
              <a:srgbClr val="481F6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sz="2000" dirty="0"/>
                <a:t>TLS</a:t>
              </a:r>
            </a:p>
          </p:txBody>
        </p:sp>
      </p:grpSp>
      <p:graphicFrame>
        <p:nvGraphicFramePr>
          <p:cNvPr id="30" name="Table 94">
            <a:extLst>
              <a:ext uri="{FF2B5EF4-FFF2-40B4-BE49-F238E27FC236}">
                <a16:creationId xmlns:a16="http://schemas.microsoft.com/office/drawing/2014/main" id="{FD6613BA-D967-4022-94E3-780CB5EDCFCE}"/>
              </a:ext>
            </a:extLst>
          </p:cNvPr>
          <p:cNvGraphicFramePr>
            <a:graphicFrameLocks noGrp="1"/>
          </p:cNvGraphicFramePr>
          <p:nvPr/>
        </p:nvGraphicFramePr>
        <p:xfrm>
          <a:off x="5899142" y="5685400"/>
          <a:ext cx="250921" cy="287576"/>
        </p:xfrm>
        <a:graphic>
          <a:graphicData uri="http://schemas.openxmlformats.org/drawingml/2006/table">
            <a:tbl>
              <a:tblPr firstRow="1" bandRow="1">
                <a:tableStyleId>{5C22544A-7EE6-4342-B048-85BDC9FD1C3A}</a:tableStyleId>
              </a:tblPr>
              <a:tblGrid>
                <a:gridCol w="250921">
                  <a:extLst>
                    <a:ext uri="{9D8B030D-6E8A-4147-A177-3AD203B41FA5}">
                      <a16:colId xmlns:a16="http://schemas.microsoft.com/office/drawing/2014/main" val="4080622672"/>
                    </a:ext>
                  </a:extLst>
                </a:gridCol>
              </a:tblGrid>
              <a:tr h="287576">
                <a:tc>
                  <a:txBody>
                    <a:bodyPr/>
                    <a:lstStyle/>
                    <a:p>
                      <a:pPr algn="ctr"/>
                      <a:endParaRPr lang="en-IL" sz="1700" b="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sp>
        <p:nvSpPr>
          <p:cNvPr id="31" name="TextBox 30">
            <a:extLst>
              <a:ext uri="{FF2B5EF4-FFF2-40B4-BE49-F238E27FC236}">
                <a16:creationId xmlns:a16="http://schemas.microsoft.com/office/drawing/2014/main" id="{AF471FBA-9974-4080-80D0-3B63E986FC36}"/>
              </a:ext>
            </a:extLst>
          </p:cNvPr>
          <p:cNvSpPr txBox="1"/>
          <p:nvPr/>
        </p:nvSpPr>
        <p:spPr>
          <a:xfrm>
            <a:off x="2975998" y="5675086"/>
            <a:ext cx="2923144" cy="281146"/>
          </a:xfrm>
          <a:prstGeom prst="rect">
            <a:avLst/>
          </a:prstGeom>
          <a:noFill/>
        </p:spPr>
        <p:txBody>
          <a:bodyPr wrap="square" lIns="0" tIns="0" rIns="0" bIns="0" rtlCol="0" anchor="ctr" anchorCtr="0">
            <a:noAutofit/>
          </a:bodyPr>
          <a:lstStyle/>
          <a:p>
            <a:pPr algn="ctr"/>
            <a:r>
              <a:rPr lang="en-US" sz="2000" dirty="0"/>
              <a:t>TLS message header/trailer</a:t>
            </a:r>
            <a:endParaRPr lang="en-IL" sz="2000" dirty="0"/>
          </a:p>
        </p:txBody>
      </p:sp>
      <p:graphicFrame>
        <p:nvGraphicFramePr>
          <p:cNvPr id="32" name="Table 94">
            <a:extLst>
              <a:ext uri="{FF2B5EF4-FFF2-40B4-BE49-F238E27FC236}">
                <a16:creationId xmlns:a16="http://schemas.microsoft.com/office/drawing/2014/main" id="{D06F7FC1-D2CE-40B1-95C1-FC2CAABB8622}"/>
              </a:ext>
            </a:extLst>
          </p:cNvPr>
          <p:cNvGraphicFramePr>
            <a:graphicFrameLocks noGrp="1"/>
          </p:cNvGraphicFramePr>
          <p:nvPr/>
        </p:nvGraphicFramePr>
        <p:xfrm>
          <a:off x="2467351" y="5678000"/>
          <a:ext cx="232368" cy="292372"/>
        </p:xfrm>
        <a:graphic>
          <a:graphicData uri="http://schemas.openxmlformats.org/drawingml/2006/table">
            <a:tbl>
              <a:tblPr firstRow="1" bandRow="1">
                <a:tableStyleId>{5C22544A-7EE6-4342-B048-85BDC9FD1C3A}</a:tableStyleId>
              </a:tblPr>
              <a:tblGrid>
                <a:gridCol w="232368">
                  <a:extLst>
                    <a:ext uri="{9D8B030D-6E8A-4147-A177-3AD203B41FA5}">
                      <a16:colId xmlns:a16="http://schemas.microsoft.com/office/drawing/2014/main" val="4080622672"/>
                    </a:ext>
                  </a:extLst>
                </a:gridCol>
              </a:tblGrid>
              <a:tr h="292372">
                <a:tc>
                  <a:txBody>
                    <a:bodyPr/>
                    <a:lstStyle/>
                    <a:p>
                      <a:pPr algn="ctr"/>
                      <a:endParaRPr lang="en-IL" sz="1700" b="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831838616"/>
                  </a:ext>
                </a:extLst>
              </a:tr>
            </a:tbl>
          </a:graphicData>
        </a:graphic>
      </p:graphicFrame>
      <p:sp>
        <p:nvSpPr>
          <p:cNvPr id="33" name="TextBox 32">
            <a:extLst>
              <a:ext uri="{FF2B5EF4-FFF2-40B4-BE49-F238E27FC236}">
                <a16:creationId xmlns:a16="http://schemas.microsoft.com/office/drawing/2014/main" id="{BFF11043-899B-4E48-A7E1-2073220752FA}"/>
              </a:ext>
            </a:extLst>
          </p:cNvPr>
          <p:cNvSpPr txBox="1"/>
          <p:nvPr/>
        </p:nvSpPr>
        <p:spPr>
          <a:xfrm>
            <a:off x="577664" y="5675086"/>
            <a:ext cx="1999516" cy="281145"/>
          </a:xfrm>
          <a:prstGeom prst="rect">
            <a:avLst/>
          </a:prstGeom>
          <a:noFill/>
        </p:spPr>
        <p:txBody>
          <a:bodyPr wrap="square" lIns="0" tIns="0" rIns="0" bIns="0" rtlCol="0" anchor="ctr" anchorCtr="0">
            <a:noAutofit/>
          </a:bodyPr>
          <a:lstStyle/>
          <a:p>
            <a:pPr algn="ctr"/>
            <a:r>
              <a:rPr lang="en-US" sz="2000" dirty="0"/>
              <a:t>TCP header</a:t>
            </a:r>
            <a:endParaRPr lang="en-IL" sz="2000" dirty="0"/>
          </a:p>
        </p:txBody>
      </p:sp>
      <p:sp>
        <p:nvSpPr>
          <p:cNvPr id="56" name="TextBox 55">
            <a:extLst>
              <a:ext uri="{FF2B5EF4-FFF2-40B4-BE49-F238E27FC236}">
                <a16:creationId xmlns:a16="http://schemas.microsoft.com/office/drawing/2014/main" id="{F0DDAF47-94EC-4B31-B4B1-B6CDC693CC06}"/>
              </a:ext>
            </a:extLst>
          </p:cNvPr>
          <p:cNvSpPr txBox="1"/>
          <p:nvPr/>
        </p:nvSpPr>
        <p:spPr>
          <a:xfrm>
            <a:off x="2659461" y="1809502"/>
            <a:ext cx="1660533" cy="369332"/>
          </a:xfrm>
          <a:prstGeom prst="rect">
            <a:avLst/>
          </a:prstGeom>
          <a:noFill/>
        </p:spPr>
        <p:txBody>
          <a:bodyPr wrap="square" lIns="62784" tIns="0" rIns="62784" bIns="0" rtlCol="0">
            <a:spAutoFit/>
          </a:bodyPr>
          <a:lstStyle/>
          <a:p>
            <a:r>
              <a:rPr lang="en-US" sz="2400" dirty="0"/>
              <a:t>Baseline</a:t>
            </a:r>
            <a:endParaRPr lang="en-IL" sz="2400" dirty="0"/>
          </a:p>
        </p:txBody>
      </p:sp>
      <p:cxnSp>
        <p:nvCxnSpPr>
          <p:cNvPr id="58" name="Straight Arrow Connector 57">
            <a:extLst>
              <a:ext uri="{FF2B5EF4-FFF2-40B4-BE49-F238E27FC236}">
                <a16:creationId xmlns:a16="http://schemas.microsoft.com/office/drawing/2014/main" id="{64FF3BCA-010C-406E-978E-BA7056A02BDA}"/>
              </a:ext>
            </a:extLst>
          </p:cNvPr>
          <p:cNvCxnSpPr>
            <a:cxnSpLocks/>
          </p:cNvCxnSpPr>
          <p:nvPr/>
        </p:nvCxnSpPr>
        <p:spPr>
          <a:xfrm>
            <a:off x="3340597" y="2616893"/>
            <a:ext cx="0" cy="556128"/>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graphicFrame>
        <p:nvGraphicFramePr>
          <p:cNvPr id="60" name="Table 94">
            <a:extLst>
              <a:ext uri="{FF2B5EF4-FFF2-40B4-BE49-F238E27FC236}">
                <a16:creationId xmlns:a16="http://schemas.microsoft.com/office/drawing/2014/main" id="{8C5A90E8-4B00-45AE-BF94-8C9AC0F4FA60}"/>
              </a:ext>
            </a:extLst>
          </p:cNvPr>
          <p:cNvGraphicFramePr>
            <a:graphicFrameLocks noGrp="1"/>
          </p:cNvGraphicFramePr>
          <p:nvPr/>
        </p:nvGraphicFramePr>
        <p:xfrm>
          <a:off x="2983083" y="2312093"/>
          <a:ext cx="840551" cy="304800"/>
        </p:xfrm>
        <a:graphic>
          <a:graphicData uri="http://schemas.openxmlformats.org/drawingml/2006/table">
            <a:tbl>
              <a:tblPr firstRow="1" bandRow="1">
                <a:tableStyleId>{5C22544A-7EE6-4342-B048-85BDC9FD1C3A}</a:tableStyleId>
              </a:tblPr>
              <a:tblGrid>
                <a:gridCol w="840551">
                  <a:extLst>
                    <a:ext uri="{9D8B030D-6E8A-4147-A177-3AD203B41FA5}">
                      <a16:colId xmlns:a16="http://schemas.microsoft.com/office/drawing/2014/main" val="4080622672"/>
                    </a:ext>
                  </a:extLst>
                </a:gridCol>
              </a:tblGrid>
              <a:tr h="163640">
                <a:tc>
                  <a:txBody>
                    <a:bodyPr/>
                    <a:lstStyle/>
                    <a:p>
                      <a:pPr algn="ctr"/>
                      <a:r>
                        <a:rPr lang="en-US" sz="2000" b="0" dirty="0">
                          <a:solidFill>
                            <a:schemeClr val="tx1"/>
                          </a:solidFill>
                        </a:rPr>
                        <a:t>data</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831838616"/>
                  </a:ext>
                </a:extLst>
              </a:tr>
            </a:tbl>
          </a:graphicData>
        </a:graphic>
      </p:graphicFrame>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4D327C93-4A0C-471E-95A8-768AA96EC0FE}"/>
                  </a:ext>
                </a:extLst>
              </p:cNvPr>
              <p:cNvSpPr txBox="1"/>
              <p:nvPr/>
            </p:nvSpPr>
            <p:spPr>
              <a:xfrm>
                <a:off x="3392509" y="2716769"/>
                <a:ext cx="1107882" cy="307777"/>
              </a:xfrm>
              <a:prstGeom prst="rect">
                <a:avLst/>
              </a:prstGeom>
              <a:noFill/>
            </p:spPr>
            <p:txBody>
              <a:bodyPr wrap="square" lIns="0" tIns="0" rIns="0" bIns="0" rtlCol="0">
                <a:spAutoFit/>
              </a:bodyPr>
              <a:lstStyle/>
              <a:p>
                <a14:m>
                  <m:oMath xmlns:m="http://schemas.openxmlformats.org/officeDocument/2006/math">
                    <m:r>
                      <a:rPr lang="en-US" sz="2000" i="1" smtClean="0">
                        <a:latin typeface="Cambria Math" panose="02040503050406030204" pitchFamily="18" charset="0"/>
                      </a:rPr>
                      <m:t>⇐</m:t>
                    </m:r>
                  </m:oMath>
                </a14:m>
                <a:r>
                  <a:rPr lang="en-US" sz="2000" dirty="0"/>
                  <a:t>encrypt</a:t>
                </a:r>
                <a:endParaRPr lang="en-IL" sz="2000" dirty="0"/>
              </a:p>
            </p:txBody>
          </p:sp>
        </mc:Choice>
        <mc:Fallback xmlns="">
          <p:sp>
            <p:nvSpPr>
              <p:cNvPr id="67" name="TextBox 66">
                <a:extLst>
                  <a:ext uri="{FF2B5EF4-FFF2-40B4-BE49-F238E27FC236}">
                    <a16:creationId xmlns:a16="http://schemas.microsoft.com/office/drawing/2014/main" id="{4D327C93-4A0C-471E-95A8-768AA96EC0FE}"/>
                  </a:ext>
                </a:extLst>
              </p:cNvPr>
              <p:cNvSpPr txBox="1">
                <a:spLocks noRot="1" noChangeAspect="1" noMove="1" noResize="1" noEditPoints="1" noAdjustHandles="1" noChangeArrowheads="1" noChangeShapeType="1" noTextEdit="1"/>
              </p:cNvSpPr>
              <p:nvPr/>
            </p:nvSpPr>
            <p:spPr>
              <a:xfrm>
                <a:off x="3392509" y="2716769"/>
                <a:ext cx="1107882" cy="307777"/>
              </a:xfrm>
              <a:prstGeom prst="rect">
                <a:avLst/>
              </a:prstGeom>
              <a:blipFill>
                <a:blip r:embed="rId5"/>
                <a:stretch>
                  <a:fillRect l="-6630" t="-26000" r="-6077" b="-50000"/>
                </a:stretch>
              </a:blipFill>
            </p:spPr>
            <p:txBody>
              <a:bodyPr/>
              <a:lstStyle/>
              <a:p>
                <a:r>
                  <a:rPr lang="en-IL">
                    <a:noFill/>
                  </a:rPr>
                  <a:t> </a:t>
                </a:r>
              </a:p>
            </p:txBody>
          </p:sp>
        </mc:Fallback>
      </mc:AlternateContent>
      <p:cxnSp>
        <p:nvCxnSpPr>
          <p:cNvPr id="44" name="Straight Arrow Connector 43">
            <a:extLst>
              <a:ext uri="{FF2B5EF4-FFF2-40B4-BE49-F238E27FC236}">
                <a16:creationId xmlns:a16="http://schemas.microsoft.com/office/drawing/2014/main" id="{6188CE2C-F184-4666-A190-8C9E6024BE87}"/>
              </a:ext>
            </a:extLst>
          </p:cNvPr>
          <p:cNvCxnSpPr>
            <a:cxnSpLocks/>
          </p:cNvCxnSpPr>
          <p:nvPr/>
        </p:nvCxnSpPr>
        <p:spPr>
          <a:xfrm>
            <a:off x="3340597" y="3488580"/>
            <a:ext cx="0" cy="556128"/>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1D5F0865-1CF0-4178-BEBA-2F88E64908C4}"/>
              </a:ext>
            </a:extLst>
          </p:cNvPr>
          <p:cNvCxnSpPr>
            <a:cxnSpLocks/>
          </p:cNvCxnSpPr>
          <p:nvPr/>
        </p:nvCxnSpPr>
        <p:spPr>
          <a:xfrm>
            <a:off x="3357237" y="4350913"/>
            <a:ext cx="0" cy="556128"/>
          </a:xfrm>
          <a:prstGeom prst="straightConnector1">
            <a:avLst/>
          </a:prstGeom>
          <a:ln w="25400">
            <a:tail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4CC604B8-3CAC-47A4-B1B7-6F93C8B4ACC8}"/>
              </a:ext>
            </a:extLst>
          </p:cNvPr>
          <p:cNvCxnSpPr>
            <a:cxnSpLocks/>
            <a:endCxn id="66" idx="3"/>
          </p:cNvCxnSpPr>
          <p:nvPr/>
        </p:nvCxnSpPr>
        <p:spPr>
          <a:xfrm>
            <a:off x="2354232" y="3737634"/>
            <a:ext cx="1790547" cy="0"/>
          </a:xfrm>
          <a:prstGeom prst="line">
            <a:avLst/>
          </a:prstGeom>
          <a:ln w="25400">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801DB13-4977-4B0E-908E-AB715D0D27D0}"/>
              </a:ext>
            </a:extLst>
          </p:cNvPr>
          <p:cNvSpPr txBox="1"/>
          <p:nvPr/>
        </p:nvSpPr>
        <p:spPr>
          <a:xfrm>
            <a:off x="2012878" y="3399036"/>
            <a:ext cx="1255292" cy="673646"/>
          </a:xfrm>
          <a:prstGeom prst="rect">
            <a:avLst/>
          </a:prstGeom>
          <a:noFill/>
        </p:spPr>
        <p:txBody>
          <a:bodyPr wrap="square" lIns="0" tIns="0" rIns="0" bIns="0" rtlCol="0">
            <a:spAutoFit/>
          </a:bodyPr>
          <a:lstStyle/>
          <a:p>
            <a:pPr>
              <a:lnSpc>
                <a:spcPts val="2700"/>
              </a:lnSpc>
            </a:pPr>
            <a:r>
              <a:rPr lang="en-US" sz="2000" dirty="0"/>
              <a:t>user</a:t>
            </a:r>
          </a:p>
          <a:p>
            <a:pPr>
              <a:lnSpc>
                <a:spcPts val="2700"/>
              </a:lnSpc>
            </a:pPr>
            <a:r>
              <a:rPr lang="en-US" sz="2000" dirty="0"/>
              <a:t>kernel</a:t>
            </a:r>
            <a:endParaRPr lang="en-IL" sz="2000"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F2DA212C-3E34-4DCF-A267-7A32DB28BFC1}"/>
                  </a:ext>
                </a:extLst>
              </p:cNvPr>
              <p:cNvSpPr txBox="1"/>
              <p:nvPr/>
            </p:nvSpPr>
            <p:spPr>
              <a:xfrm>
                <a:off x="3408145" y="3583745"/>
                <a:ext cx="736634" cy="307777"/>
              </a:xfrm>
              <a:prstGeom prst="rect">
                <a:avLst/>
              </a:prstGeom>
              <a:solidFill>
                <a:schemeClr val="bg1">
                  <a:alpha val="90000"/>
                </a:schemeClr>
              </a:solidFill>
            </p:spPr>
            <p:txBody>
              <a:bodyPr wrap="square" lIns="0" tIns="0" rIns="0" bIns="0" rtlCol="0">
                <a:spAutoFit/>
              </a:bodyPr>
              <a:lstStyle/>
              <a:p>
                <a14:m>
                  <m:oMath xmlns:m="http://schemas.openxmlformats.org/officeDocument/2006/math">
                    <m:r>
                      <a:rPr lang="en-US" sz="2000" i="0" smtClean="0">
                        <a:latin typeface="Cambria Math" panose="02040503050406030204" pitchFamily="18" charset="0"/>
                      </a:rPr>
                      <m:t>⇐</m:t>
                    </m:r>
                  </m:oMath>
                </a14:m>
                <a:r>
                  <a:rPr lang="en-US" sz="2000" dirty="0"/>
                  <a:t>copy</a:t>
                </a:r>
                <a:endParaRPr lang="en-IL" sz="2000" dirty="0"/>
              </a:p>
            </p:txBody>
          </p:sp>
        </mc:Choice>
        <mc:Fallback xmlns="">
          <p:sp>
            <p:nvSpPr>
              <p:cNvPr id="66" name="TextBox 65">
                <a:extLst>
                  <a:ext uri="{FF2B5EF4-FFF2-40B4-BE49-F238E27FC236}">
                    <a16:creationId xmlns:a16="http://schemas.microsoft.com/office/drawing/2014/main" id="{F2DA212C-3E34-4DCF-A267-7A32DB28BFC1}"/>
                  </a:ext>
                </a:extLst>
              </p:cNvPr>
              <p:cNvSpPr txBox="1">
                <a:spLocks noRot="1" noChangeAspect="1" noMove="1" noResize="1" noEditPoints="1" noAdjustHandles="1" noChangeArrowheads="1" noChangeShapeType="1" noTextEdit="1"/>
              </p:cNvSpPr>
              <p:nvPr/>
            </p:nvSpPr>
            <p:spPr>
              <a:xfrm>
                <a:off x="3408145" y="3583745"/>
                <a:ext cx="736634" cy="307777"/>
              </a:xfrm>
              <a:prstGeom prst="rect">
                <a:avLst/>
              </a:prstGeom>
              <a:blipFill>
                <a:blip r:embed="rId7"/>
                <a:stretch>
                  <a:fillRect l="-9917" t="-26000" r="-18182" b="-50000"/>
                </a:stretch>
              </a:blipFill>
            </p:spPr>
            <p:txBody>
              <a:bodyPr/>
              <a:lstStyle/>
              <a:p>
                <a:r>
                  <a:rPr lang="en-IL">
                    <a:noFill/>
                  </a:rPr>
                  <a:t> </a:t>
                </a:r>
              </a:p>
            </p:txBody>
          </p:sp>
        </mc:Fallback>
      </mc:AlternateContent>
      <p:graphicFrame>
        <p:nvGraphicFramePr>
          <p:cNvPr id="42" name="Table 94">
            <a:extLst>
              <a:ext uri="{FF2B5EF4-FFF2-40B4-BE49-F238E27FC236}">
                <a16:creationId xmlns:a16="http://schemas.microsoft.com/office/drawing/2014/main" id="{84FCC9B2-2F5D-4142-8410-1E3FAC4B1F18}"/>
              </a:ext>
            </a:extLst>
          </p:cNvPr>
          <p:cNvGraphicFramePr>
            <a:graphicFrameLocks noGrp="1"/>
          </p:cNvGraphicFramePr>
          <p:nvPr/>
        </p:nvGraphicFramePr>
        <p:xfrm>
          <a:off x="2438400" y="4045447"/>
          <a:ext cx="1777616" cy="304800"/>
        </p:xfrm>
        <a:graphic>
          <a:graphicData uri="http://schemas.openxmlformats.org/drawingml/2006/table">
            <a:tbl>
              <a:tblPr firstRow="1" bandRow="1">
                <a:tableStyleId>{5C22544A-7EE6-4342-B048-85BDC9FD1C3A}</a:tableStyleId>
              </a:tblPr>
              <a:tblGrid>
                <a:gridCol w="273311">
                  <a:extLst>
                    <a:ext uri="{9D8B030D-6E8A-4147-A177-3AD203B41FA5}">
                      <a16:colId xmlns:a16="http://schemas.microsoft.com/office/drawing/2014/main" val="2224569520"/>
                    </a:ext>
                  </a:extLst>
                </a:gridCol>
                <a:gridCol w="227704">
                  <a:extLst>
                    <a:ext uri="{9D8B030D-6E8A-4147-A177-3AD203B41FA5}">
                      <a16:colId xmlns:a16="http://schemas.microsoft.com/office/drawing/2014/main" val="4080622672"/>
                    </a:ext>
                  </a:extLst>
                </a:gridCol>
                <a:gridCol w="1018410">
                  <a:extLst>
                    <a:ext uri="{9D8B030D-6E8A-4147-A177-3AD203B41FA5}">
                      <a16:colId xmlns:a16="http://schemas.microsoft.com/office/drawing/2014/main" val="4163764816"/>
                    </a:ext>
                  </a:extLst>
                </a:gridCol>
                <a:gridCol w="25819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1" dirty="0"/>
                        <a:t>enc(data)</a:t>
                      </a:r>
                      <a:endParaRPr lang="en-IL" sz="2000" b="0" i="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en-US" sz="2000" b="0" i="0" dirty="0">
                          <a:solidFill>
                            <a:schemeClr val="tx1"/>
                          </a:solidFill>
                        </a:rPr>
                        <a:t>T</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48" name="Table 94">
            <a:extLst>
              <a:ext uri="{FF2B5EF4-FFF2-40B4-BE49-F238E27FC236}">
                <a16:creationId xmlns:a16="http://schemas.microsoft.com/office/drawing/2014/main" id="{7F89EAF6-902B-409A-B648-236980B5654C}"/>
              </a:ext>
            </a:extLst>
          </p:cNvPr>
          <p:cNvGraphicFramePr>
            <a:graphicFrameLocks noGrp="1"/>
          </p:cNvGraphicFramePr>
          <p:nvPr/>
        </p:nvGraphicFramePr>
        <p:xfrm>
          <a:off x="2438400" y="4912494"/>
          <a:ext cx="1777616" cy="304800"/>
        </p:xfrm>
        <a:graphic>
          <a:graphicData uri="http://schemas.openxmlformats.org/drawingml/2006/table">
            <a:tbl>
              <a:tblPr firstRow="1" bandRow="1">
                <a:tableStyleId>{5C22544A-7EE6-4342-B048-85BDC9FD1C3A}</a:tableStyleId>
              </a:tblPr>
              <a:tblGrid>
                <a:gridCol w="273311">
                  <a:extLst>
                    <a:ext uri="{9D8B030D-6E8A-4147-A177-3AD203B41FA5}">
                      <a16:colId xmlns:a16="http://schemas.microsoft.com/office/drawing/2014/main" val="2224569520"/>
                    </a:ext>
                  </a:extLst>
                </a:gridCol>
                <a:gridCol w="227704">
                  <a:extLst>
                    <a:ext uri="{9D8B030D-6E8A-4147-A177-3AD203B41FA5}">
                      <a16:colId xmlns:a16="http://schemas.microsoft.com/office/drawing/2014/main" val="4080622672"/>
                    </a:ext>
                  </a:extLst>
                </a:gridCol>
                <a:gridCol w="1018410">
                  <a:extLst>
                    <a:ext uri="{9D8B030D-6E8A-4147-A177-3AD203B41FA5}">
                      <a16:colId xmlns:a16="http://schemas.microsoft.com/office/drawing/2014/main" val="4163764816"/>
                    </a:ext>
                  </a:extLst>
                </a:gridCol>
                <a:gridCol w="25819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1" dirty="0"/>
                        <a:t>enc(data)</a:t>
                      </a:r>
                      <a:endParaRPr lang="en-IL" sz="2000" b="0" i="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en-US" sz="2000" b="0" i="0" dirty="0">
                          <a:solidFill>
                            <a:schemeClr val="tx1"/>
                          </a:solidFill>
                        </a:rPr>
                        <a:t>T</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25" name="Table 94">
            <a:extLst>
              <a:ext uri="{FF2B5EF4-FFF2-40B4-BE49-F238E27FC236}">
                <a16:creationId xmlns:a16="http://schemas.microsoft.com/office/drawing/2014/main" id="{60825353-4BDD-4C4D-BA35-0D83D1E0331A}"/>
              </a:ext>
            </a:extLst>
          </p:cNvPr>
          <p:cNvGraphicFramePr>
            <a:graphicFrameLocks noGrp="1"/>
          </p:cNvGraphicFramePr>
          <p:nvPr/>
        </p:nvGraphicFramePr>
        <p:xfrm>
          <a:off x="2639074" y="3153768"/>
          <a:ext cx="1549222" cy="304800"/>
        </p:xfrm>
        <a:graphic>
          <a:graphicData uri="http://schemas.openxmlformats.org/drawingml/2006/table">
            <a:tbl>
              <a:tblPr firstRow="1" bandRow="1">
                <a:tableStyleId>{5C22544A-7EE6-4342-B048-85BDC9FD1C3A}</a:tableStyleId>
              </a:tblPr>
              <a:tblGrid>
                <a:gridCol w="281472">
                  <a:extLst>
                    <a:ext uri="{9D8B030D-6E8A-4147-A177-3AD203B41FA5}">
                      <a16:colId xmlns:a16="http://schemas.microsoft.com/office/drawing/2014/main" val="4080622672"/>
                    </a:ext>
                  </a:extLst>
                </a:gridCol>
                <a:gridCol w="1001849">
                  <a:extLst>
                    <a:ext uri="{9D8B030D-6E8A-4147-A177-3AD203B41FA5}">
                      <a16:colId xmlns:a16="http://schemas.microsoft.com/office/drawing/2014/main" val="4163764816"/>
                    </a:ext>
                  </a:extLst>
                </a:gridCol>
                <a:gridCol w="265901">
                  <a:extLst>
                    <a:ext uri="{9D8B030D-6E8A-4147-A177-3AD203B41FA5}">
                      <a16:colId xmlns:a16="http://schemas.microsoft.com/office/drawing/2014/main" val="1198498707"/>
                    </a:ext>
                  </a:extLst>
                </a:gridCol>
              </a:tblGrid>
              <a:tr h="195893">
                <a:tc>
                  <a:txBody>
                    <a:bodyPr/>
                    <a:lstStyle/>
                    <a:p>
                      <a:pPr algn="ctr"/>
                      <a:r>
                        <a:rPr lang="en-US" sz="2000" b="0" dirty="0">
                          <a:solidFill>
                            <a:schemeClr val="tx1"/>
                          </a:solidFill>
                        </a:rPr>
                        <a:t>H</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sz="2000" b="0" i="1" dirty="0"/>
                        <a:t>enc(data)</a:t>
                      </a:r>
                      <a:endParaRPr lang="en-IL" sz="2000" b="0" i="1"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r>
                        <a:rPr lang="en-US" sz="2000" b="0" i="0" dirty="0">
                          <a:solidFill>
                            <a:schemeClr val="tx1"/>
                          </a:solidFill>
                        </a:rPr>
                        <a:t>T</a:t>
                      </a:r>
                      <a:endParaRPr lang="en-IL" sz="2000" b="0" i="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sp>
        <p:nvSpPr>
          <p:cNvPr id="11" name="Slide Number Placeholder 10">
            <a:extLst>
              <a:ext uri="{FF2B5EF4-FFF2-40B4-BE49-F238E27FC236}">
                <a16:creationId xmlns:a16="http://schemas.microsoft.com/office/drawing/2014/main" id="{9DE2FD84-3DA8-4E2C-9521-B9EE3D9C9D42}"/>
              </a:ext>
            </a:extLst>
          </p:cNvPr>
          <p:cNvSpPr>
            <a:spLocks noGrp="1"/>
          </p:cNvSpPr>
          <p:nvPr>
            <p:ph type="sldNum" sz="quarter" idx="12"/>
          </p:nvPr>
        </p:nvSpPr>
        <p:spPr/>
        <p:txBody>
          <a:bodyPr/>
          <a:lstStyle/>
          <a:p>
            <a:fld id="{35E705C5-5BCD-49DC-92EA-8CC03E399A23}" type="slidenum">
              <a:rPr lang="en-IL" smtClean="0"/>
              <a:t>9</a:t>
            </a:fld>
            <a:endParaRPr lang="en-IL"/>
          </a:p>
        </p:txBody>
      </p:sp>
    </p:spTree>
    <p:extLst>
      <p:ext uri="{BB962C8B-B14F-4D97-AF65-F5344CB8AC3E}">
        <p14:creationId xmlns:p14="http://schemas.microsoft.com/office/powerpoint/2010/main" val="40378666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4|12"/>
</p:tagLst>
</file>

<file path=ppt/tags/tag2.xml><?xml version="1.0" encoding="utf-8"?>
<p:tagLst xmlns:a="http://schemas.openxmlformats.org/drawingml/2006/main" xmlns:r="http://schemas.openxmlformats.org/officeDocument/2006/relationships" xmlns:p="http://schemas.openxmlformats.org/presentationml/2006/main">
  <p:tag name="TIMING" val="|30|11.2"/>
</p:tagLst>
</file>

<file path=ppt/tags/tag3.xml><?xml version="1.0" encoding="utf-8"?>
<p:tagLst xmlns:a="http://schemas.openxmlformats.org/drawingml/2006/main" xmlns:r="http://schemas.openxmlformats.org/officeDocument/2006/relationships" xmlns:p="http://schemas.openxmlformats.org/presentationml/2006/main">
  <p:tag name="TIMING" val="|9.8|9.4|4.7|6.1|3.4|2.1|8.5|9.3|2.3|1.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74750</TotalTime>
  <Words>2797</Words>
  <Application>Microsoft Macintosh PowerPoint</Application>
  <PresentationFormat>Widescreen</PresentationFormat>
  <Paragraphs>640</Paragraphs>
  <Slides>41</Slides>
  <Notes>40</Notes>
  <HiddenSlides>0</HiddenSlides>
  <MMClips>2</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Agency FB</vt:lpstr>
      <vt:lpstr>Arial</vt:lpstr>
      <vt:lpstr>Arial</vt:lpstr>
      <vt:lpstr>Calibri</vt:lpstr>
      <vt:lpstr>Calibri Light</vt:lpstr>
      <vt:lpstr>Cambria Math</vt:lpstr>
      <vt:lpstr>LinLibertineT</vt:lpstr>
      <vt:lpstr>Metropolis</vt:lpstr>
      <vt:lpstr>Wingdings</vt:lpstr>
      <vt:lpstr>Office Theme</vt:lpstr>
      <vt:lpstr>Network-software interfaces</vt:lpstr>
      <vt:lpstr>Overview</vt:lpstr>
      <vt:lpstr>Trend: NICs are cheaper than CPUs</vt:lpstr>
      <vt:lpstr>Trend: NIC offloads are ≈free</vt:lpstr>
      <vt:lpstr>Trend: per-core bandwidth to saturate I/O</vt:lpstr>
      <vt:lpstr>Existing software interface optimizations</vt:lpstr>
      <vt:lpstr>Batching</vt:lpstr>
      <vt:lpstr>Zerocopy (TCP)</vt:lpstr>
      <vt:lpstr>Kernel TLS</vt:lpstr>
      <vt:lpstr>Kernel TLS</vt:lpstr>
      <vt:lpstr>Zerocopy (TCP)</vt:lpstr>
      <vt:lpstr>Zerocopy receive is sub-optimal</vt:lpstr>
      <vt:lpstr>Possible solution: direct data placement (DDP)</vt:lpstr>
      <vt:lpstr>Trend: I/O &gt; memory BW</vt:lpstr>
      <vt:lpstr>Living alongside memory BW bottlenecks</vt:lpstr>
      <vt:lpstr>Solving memory BW bottlenecks using DCA</vt:lpstr>
      <vt:lpstr>Existing hardware interface optimizations</vt:lpstr>
      <vt:lpstr>Multicore and multiqueue transmit</vt:lpstr>
      <vt:lpstr>Multicore and multiqueue transmit</vt:lpstr>
      <vt:lpstr>Multicore and multiqueue receive</vt:lpstr>
      <vt:lpstr>Multicore and multiqueue receive</vt:lpstr>
      <vt:lpstr>Multicore Rx memory consumption problem</vt:lpstr>
      <vt:lpstr>Trend: LLC size</vt:lpstr>
      <vt:lpstr>Trend: NIC Rx size &gt; LLC size</vt:lpstr>
      <vt:lpstr>Trend: NIC Rx size &gt; LLC size</vt:lpstr>
      <vt:lpstr>Multicore Rx memory consumption solutions</vt:lpstr>
      <vt:lpstr>ShRing: Networking with Shared Receive Rings (OSDI’23)</vt:lpstr>
      <vt:lpstr>Multicore Rx memory consumption solutions</vt:lpstr>
      <vt:lpstr>Virtualization</vt:lpstr>
      <vt:lpstr>Network functions (NFs)</vt:lpstr>
      <vt:lpstr>The benefits of General Purpose on-NIC memory (ASPLOS’22)</vt:lpstr>
      <vt:lpstr>Network functions (NFs)</vt:lpstr>
      <vt:lpstr>Enso: A Streaming Interface for NIC-Application Communication (OSDI’23 best paper)</vt:lpstr>
      <vt:lpstr>Transport offloads</vt:lpstr>
      <vt:lpstr>Transport offloads</vt:lpstr>
      <vt:lpstr>Transport offloads</vt:lpstr>
      <vt:lpstr>Transport offloads</vt:lpstr>
      <vt:lpstr>Autonomous NIC offload: TLS</vt:lpstr>
      <vt:lpstr>When computation is autonomously offloadable?</vt:lpstr>
      <vt:lpstr>When L5P is autonomously offloadable?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nicmem-lightning</dc:title>
  <dc:creator>Boris Pismenny</dc:creator>
  <cp:lastModifiedBy>Boris Pismenny</cp:lastModifiedBy>
  <cp:revision>1909</cp:revision>
  <dcterms:created xsi:type="dcterms:W3CDTF">2020-12-01T07:44:18Z</dcterms:created>
  <dcterms:modified xsi:type="dcterms:W3CDTF">2024-07-16T13:25:20Z</dcterms:modified>
</cp:coreProperties>
</file>