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xml" ContentType="application/vnd.openxmlformats-officedocument.presentationml.tags+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4.xml" ContentType="application/vnd.openxmlformats-officedocument.presentationml.tags+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14.xml" ContentType="application/vnd.openxmlformats-officedocument.presentationml.tags+xml"/>
  <Override PartName="/ppt/notesSlides/notesSlide2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4"/>
  </p:notesMasterIdLst>
  <p:sldIdLst>
    <p:sldId id="256" r:id="rId2"/>
    <p:sldId id="258" r:id="rId3"/>
    <p:sldId id="265" r:id="rId4"/>
    <p:sldId id="266" r:id="rId5"/>
    <p:sldId id="267" r:id="rId6"/>
    <p:sldId id="269" r:id="rId7"/>
    <p:sldId id="272" r:id="rId8"/>
    <p:sldId id="271" r:id="rId9"/>
    <p:sldId id="278" r:id="rId10"/>
    <p:sldId id="280" r:id="rId11"/>
    <p:sldId id="1128" r:id="rId12"/>
    <p:sldId id="281" r:id="rId13"/>
    <p:sldId id="1122" r:id="rId14"/>
    <p:sldId id="1121" r:id="rId15"/>
    <p:sldId id="283" r:id="rId16"/>
    <p:sldId id="1130" r:id="rId17"/>
    <p:sldId id="1131" r:id="rId18"/>
    <p:sldId id="1123" r:id="rId19"/>
    <p:sldId id="1124" r:id="rId20"/>
    <p:sldId id="1125" r:id="rId21"/>
    <p:sldId id="1132" r:id="rId22"/>
    <p:sldId id="1127" r:id="rId2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C9496F-F31D-4042-A34F-066D72E61D91}">
          <p14:sldIdLst>
            <p14:sldId id="256"/>
            <p14:sldId id="258"/>
            <p14:sldId id="265"/>
            <p14:sldId id="266"/>
            <p14:sldId id="267"/>
            <p14:sldId id="269"/>
            <p14:sldId id="272"/>
            <p14:sldId id="271"/>
            <p14:sldId id="278"/>
            <p14:sldId id="280"/>
            <p14:sldId id="1128"/>
            <p14:sldId id="281"/>
            <p14:sldId id="1122"/>
            <p14:sldId id="1121"/>
            <p14:sldId id="283"/>
            <p14:sldId id="1130"/>
            <p14:sldId id="1131"/>
            <p14:sldId id="1123"/>
            <p14:sldId id="1124"/>
            <p14:sldId id="1125"/>
            <p14:sldId id="1132"/>
            <p14:sldId id="11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8D8C97-18AF-FA86-1714-DF02853A911D}" name="Boris Pismenny" initials="BP" userId="Boris Pismenny"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oris Pismenny" initials="BP" lastIdx="2" clrIdx="0">
    <p:extLst>
      <p:ext uri="{19B8F6BF-5375-455C-9EA6-DF929625EA0E}">
        <p15:presenceInfo xmlns:p15="http://schemas.microsoft.com/office/powerpoint/2012/main" userId="S::borispi@campus.technion.ac.il::00ac5293-89ea-4dd9-9cd7-8b2f1d4be1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172C50"/>
    <a:srgbClr val="D86ECC"/>
    <a:srgbClr val="A933DC"/>
    <a:srgbClr val="BFBFBF"/>
    <a:srgbClr val="7F7F7F"/>
    <a:srgbClr val="D67DA5"/>
    <a:srgbClr val="237B1F"/>
    <a:srgbClr val="5B9BD6"/>
    <a:srgbClr val="33B1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EA224-934D-466A-8ACD-09A7A4D3CE51}" v="3665" dt="2020-12-20T13:17:02.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9" autoAdjust="0"/>
    <p:restoredTop sz="74045" autoAdjust="0"/>
  </p:normalViewPr>
  <p:slideViewPr>
    <p:cSldViewPr snapToGrid="0">
      <p:cViewPr varScale="1">
        <p:scale>
          <a:sx n="63" d="100"/>
          <a:sy n="63" d="100"/>
        </p:scale>
        <p:origin x="1205" y="278"/>
      </p:cViewPr>
      <p:guideLst/>
    </p:cSldViewPr>
  </p:slideViewPr>
  <p:outlineViewPr>
    <p:cViewPr>
      <p:scale>
        <a:sx n="33" d="100"/>
        <a:sy n="33" d="100"/>
      </p:scale>
      <p:origin x="0" y="-11562"/>
    </p:cViewPr>
  </p:outlineViewPr>
  <p:notesTextViewPr>
    <p:cViewPr>
      <p:scale>
        <a:sx n="150" d="100"/>
        <a:sy n="150" d="100"/>
      </p:scale>
      <p:origin x="0" y="-5"/>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oris\work\git\shring\osdi23\figs\lbnat\slides\slid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oris\work\git\shring\osdi23\figs\no-drop-slides\slide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oris\work\git\shring\osdi23\figs\no-drop-slides\slide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borisp\git\rxbisect\nsdi23\figs\lbnat-rxb\slid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borisp\git\rxbisect\nsdi23\figs\lbnat-rxb\slid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borisp\git\phd_thesis\boris\figs\rxbisect\fclick-wp-weight\v2\slide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Sheet1!$B$1</c:f>
              <c:strCache>
                <c:ptCount val="1"/>
                <c:pt idx="0">
                  <c:v>Throughput</c:v>
                </c:pt>
              </c:strCache>
            </c:strRef>
          </c:tx>
          <c:spPr>
            <a:ln w="53975" cap="rnd">
              <a:solidFill>
                <a:schemeClr val="accent1"/>
              </a:solidFill>
              <a:round/>
            </a:ln>
            <a:effectLst/>
          </c:spPr>
          <c:marker>
            <c:symbol val="circle"/>
            <c:size val="5"/>
            <c:spPr>
              <a:solidFill>
                <a:schemeClr val="accent1"/>
              </a:solidFill>
              <a:ln w="60325">
                <a:solidFill>
                  <a:schemeClr val="accent1"/>
                </a:solidFill>
              </a:ln>
              <a:effectLst/>
            </c:spPr>
          </c:marker>
          <c:cat>
            <c:strRef>
              <c:f>Sheet1!$A$2:$A$7</c:f>
              <c:strCache>
                <c:ptCount val="6"/>
                <c:pt idx="0">
                  <c:v>64</c:v>
                </c:pt>
                <c:pt idx="1">
                  <c:v>128</c:v>
                </c:pt>
                <c:pt idx="2">
                  <c:v>256</c:v>
                </c:pt>
                <c:pt idx="3">
                  <c:v>512</c:v>
                </c:pt>
                <c:pt idx="4">
                  <c:v>1Ki</c:v>
                </c:pt>
                <c:pt idx="5">
                  <c:v>2Ki</c:v>
                </c:pt>
              </c:strCache>
            </c:strRef>
          </c:cat>
          <c:val>
            <c:numRef>
              <c:f>Sheet1!$B$2:$B$7</c:f>
              <c:numCache>
                <c:formatCode>General</c:formatCode>
                <c:ptCount val="6"/>
                <c:pt idx="0">
                  <c:v>195.6</c:v>
                </c:pt>
                <c:pt idx="1">
                  <c:v>195.2</c:v>
                </c:pt>
                <c:pt idx="2">
                  <c:v>175.1</c:v>
                </c:pt>
                <c:pt idx="3">
                  <c:v>170.7</c:v>
                </c:pt>
                <c:pt idx="4">
                  <c:v>165.4</c:v>
                </c:pt>
                <c:pt idx="5">
                  <c:v>157.9</c:v>
                </c:pt>
              </c:numCache>
            </c:numRef>
          </c:val>
          <c:smooth val="0"/>
          <c:extLst>
            <c:ext xmlns:c16="http://schemas.microsoft.com/office/drawing/2014/chart" uri="{C3380CC4-5D6E-409C-BE32-E72D297353CC}">
              <c16:uniqueId val="{00000000-E10D-48BA-AE98-98A75CA381E3}"/>
            </c:ext>
          </c:extLst>
        </c:ser>
        <c:dLbls>
          <c:showLegendKey val="0"/>
          <c:showVal val="0"/>
          <c:showCatName val="0"/>
          <c:showSerName val="0"/>
          <c:showPercent val="0"/>
          <c:showBubbleSize val="0"/>
        </c:dLbls>
        <c:marker val="1"/>
        <c:smooth val="0"/>
        <c:axId val="1639881023"/>
        <c:axId val="1639890623"/>
      </c:lineChart>
      <c:catAx>
        <c:axId val="16398810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639890623"/>
        <c:crosses val="autoZero"/>
        <c:auto val="0"/>
        <c:lblAlgn val="ctr"/>
        <c:lblOffset val="100"/>
        <c:noMultiLvlLbl val="0"/>
      </c:catAx>
      <c:valAx>
        <c:axId val="1639890623"/>
        <c:scaling>
          <c:orientation val="minMax"/>
          <c:max val="200"/>
          <c:min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639881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ysClr val="windowText" lastClr="000000"/>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2"/>
          <c:order val="1"/>
          <c:tx>
            <c:strRef>
              <c:f>Sheet1!$C$1</c:f>
              <c:strCache>
                <c:ptCount val="1"/>
                <c:pt idx="0">
                  <c:v>Multicore</c:v>
                </c:pt>
              </c:strCache>
            </c:strRef>
          </c:tx>
          <c:spPr>
            <a:ln w="53975" cap="rnd">
              <a:solidFill>
                <a:schemeClr val="accent1"/>
              </a:solidFill>
              <a:round/>
            </a:ln>
            <a:effectLst/>
          </c:spPr>
          <c:marker>
            <c:symbol val="circle"/>
            <c:size val="6"/>
            <c:spPr>
              <a:solidFill>
                <a:schemeClr val="accent1"/>
              </a:solidFill>
              <a:ln w="60325">
                <a:solidFill>
                  <a:schemeClr val="accent1"/>
                </a:solidFill>
              </a:ln>
              <a:effectLst/>
            </c:spPr>
          </c:marker>
          <c:cat>
            <c:strRef>
              <c:f>Sheet1!$A$2:$A$8</c:f>
              <c:strCache>
                <c:ptCount val="7"/>
                <c:pt idx="0">
                  <c:v>64</c:v>
                </c:pt>
                <c:pt idx="1">
                  <c:v>128</c:v>
                </c:pt>
                <c:pt idx="2">
                  <c:v>256</c:v>
                </c:pt>
                <c:pt idx="3">
                  <c:v>512</c:v>
                </c:pt>
                <c:pt idx="4">
                  <c:v>1Ki</c:v>
                </c:pt>
                <c:pt idx="5">
                  <c:v>2Ki</c:v>
                </c:pt>
                <c:pt idx="6">
                  <c:v>4Ki</c:v>
                </c:pt>
              </c:strCache>
            </c:strRef>
          </c:cat>
          <c:val>
            <c:numRef>
              <c:f>Sheet1!$C$2:$C$8</c:f>
              <c:numCache>
                <c:formatCode>General</c:formatCode>
                <c:ptCount val="7"/>
                <c:pt idx="0">
                  <c:v>97.246250000000003</c:v>
                </c:pt>
                <c:pt idx="1">
                  <c:v>97.246250000000003</c:v>
                </c:pt>
                <c:pt idx="2">
                  <c:v>97.121250000000003</c:v>
                </c:pt>
                <c:pt idx="3">
                  <c:v>97.263750000000002</c:v>
                </c:pt>
                <c:pt idx="4">
                  <c:v>97.288749999999993</c:v>
                </c:pt>
                <c:pt idx="5">
                  <c:v>97.16</c:v>
                </c:pt>
                <c:pt idx="6">
                  <c:v>97.26</c:v>
                </c:pt>
              </c:numCache>
            </c:numRef>
          </c:val>
          <c:smooth val="0"/>
          <c:extLst>
            <c:ext xmlns:c16="http://schemas.microsoft.com/office/drawing/2014/chart" uri="{C3380CC4-5D6E-409C-BE32-E72D297353CC}">
              <c16:uniqueId val="{00000000-0B7C-445C-A3B5-53F783B1BEAE}"/>
            </c:ext>
          </c:extLst>
        </c:ser>
        <c:dLbls>
          <c:showLegendKey val="0"/>
          <c:showVal val="0"/>
          <c:showCatName val="0"/>
          <c:showSerName val="0"/>
          <c:showPercent val="0"/>
          <c:showBubbleSize val="0"/>
        </c:dLbls>
        <c:marker val="1"/>
        <c:smooth val="0"/>
        <c:axId val="1031717295"/>
        <c:axId val="1031716335"/>
        <c:extLst>
          <c:ext xmlns:c15="http://schemas.microsoft.com/office/drawing/2012/chart" uri="{02D57815-91ED-43cb-92C2-25804820EDAC}">
            <c15:filteredLineSeries>
              <c15:ser>
                <c:idx val="0"/>
                <c:order val="0"/>
                <c:tx>
                  <c:strRef>
                    <c:extLst>
                      <c:ext uri="{02D57815-91ED-43cb-92C2-25804820EDAC}">
                        <c15:formulaRef>
                          <c15:sqref>Sheet1!$A$1</c15:sqref>
                        </c15:formulaRef>
                      </c:ext>
                    </c:extLst>
                    <c:strCache>
                      <c:ptCount val="1"/>
                      <c:pt idx="0">
                        <c:v>RXD</c:v>
                      </c:pt>
                    </c:strCache>
                  </c:strRef>
                </c:tx>
                <c:spPr>
                  <a:ln w="28575" cap="rnd">
                    <a:solidFill>
                      <a:schemeClr val="accent1">
                        <a:shade val="65000"/>
                      </a:schemeClr>
                    </a:solidFill>
                    <a:round/>
                  </a:ln>
                  <a:effectLst/>
                </c:spPr>
                <c:marker>
                  <c:symbol val="circle"/>
                  <c:size val="5"/>
                  <c:spPr>
                    <a:solidFill>
                      <a:schemeClr val="accent1">
                        <a:shade val="65000"/>
                      </a:schemeClr>
                    </a:solidFill>
                    <a:ln w="9525">
                      <a:solidFill>
                        <a:schemeClr val="accent1">
                          <a:shade val="65000"/>
                        </a:schemeClr>
                      </a:solidFill>
                    </a:ln>
                    <a:effectLst/>
                  </c:spPr>
                </c:marker>
                <c:cat>
                  <c:strRef>
                    <c:extLst>
                      <c:ext uri="{02D57815-91ED-43cb-92C2-25804820EDAC}">
                        <c15:formulaRef>
                          <c15:sqref>Sheet1!$A$2:$A$8</c15:sqref>
                        </c15:formulaRef>
                      </c:ext>
                    </c:extLst>
                    <c:strCache>
                      <c:ptCount val="7"/>
                      <c:pt idx="0">
                        <c:v>64</c:v>
                      </c:pt>
                      <c:pt idx="1">
                        <c:v>128</c:v>
                      </c:pt>
                      <c:pt idx="2">
                        <c:v>256</c:v>
                      </c:pt>
                      <c:pt idx="3">
                        <c:v>512</c:v>
                      </c:pt>
                      <c:pt idx="4">
                        <c:v>1Ki</c:v>
                      </c:pt>
                      <c:pt idx="5">
                        <c:v>2Ki</c:v>
                      </c:pt>
                      <c:pt idx="6">
                        <c:v>4Ki</c:v>
                      </c:pt>
                    </c:strCache>
                  </c:strRef>
                </c:cat>
                <c:val>
                  <c:numRef>
                    <c:extLst>
                      <c:ext uri="{02D57815-91ED-43cb-92C2-25804820EDAC}">
                        <c15:formulaRef>
                          <c15:sqref>Sheet1!$A$2:$A$8</c15:sqref>
                        </c15:formulaRef>
                      </c:ext>
                    </c:extLst>
                    <c:numCache>
                      <c:formatCode>General</c:formatCode>
                      <c:ptCount val="7"/>
                      <c:pt idx="0">
                        <c:v>64</c:v>
                      </c:pt>
                      <c:pt idx="1">
                        <c:v>128</c:v>
                      </c:pt>
                      <c:pt idx="2">
                        <c:v>256</c:v>
                      </c:pt>
                      <c:pt idx="3">
                        <c:v>512</c:v>
                      </c:pt>
                      <c:pt idx="4">
                        <c:v>0</c:v>
                      </c:pt>
                      <c:pt idx="5">
                        <c:v>0</c:v>
                      </c:pt>
                      <c:pt idx="6">
                        <c:v>0</c:v>
                      </c:pt>
                    </c:numCache>
                  </c:numRef>
                </c:val>
                <c:smooth val="0"/>
                <c:extLst>
                  <c:ext xmlns:c16="http://schemas.microsoft.com/office/drawing/2014/chart" uri="{C3380CC4-5D6E-409C-BE32-E72D297353CC}">
                    <c16:uniqueId val="{00000002-0B7C-445C-A3B5-53F783B1BEAE}"/>
                  </c:ext>
                </c:extLst>
              </c15:ser>
            </c15:filteredLineSeries>
          </c:ext>
        </c:extLst>
      </c:lineChart>
      <c:catAx>
        <c:axId val="103171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031716335"/>
        <c:crosses val="autoZero"/>
        <c:auto val="1"/>
        <c:lblAlgn val="ctr"/>
        <c:lblOffset val="100"/>
        <c:noMultiLvlLbl val="0"/>
      </c:catAx>
      <c:valAx>
        <c:axId val="1031716335"/>
        <c:scaling>
          <c:orientation val="minMax"/>
          <c:max val="1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031717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ysClr val="windowText" lastClr="000000"/>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lineChart>
        <c:grouping val="standard"/>
        <c:varyColors val="0"/>
        <c:ser>
          <c:idx val="2"/>
          <c:order val="1"/>
          <c:tx>
            <c:strRef>
              <c:f>Sheet1!$C$1</c:f>
              <c:strCache>
                <c:ptCount val="1"/>
                <c:pt idx="0">
                  <c:v>Multicore</c:v>
                </c:pt>
              </c:strCache>
            </c:strRef>
          </c:tx>
          <c:spPr>
            <a:ln w="53975" cap="rnd">
              <a:solidFill>
                <a:schemeClr val="accent1"/>
              </a:solidFill>
              <a:round/>
            </a:ln>
            <a:effectLst/>
          </c:spPr>
          <c:marker>
            <c:symbol val="circle"/>
            <c:size val="6"/>
            <c:spPr>
              <a:solidFill>
                <a:schemeClr val="accent1"/>
              </a:solidFill>
              <a:ln w="60325">
                <a:solidFill>
                  <a:schemeClr val="accent1"/>
                </a:solidFill>
              </a:ln>
              <a:effectLst/>
            </c:spPr>
          </c:marker>
          <c:cat>
            <c:strRef>
              <c:f>Sheet1!$A$2:$A$8</c:f>
              <c:strCache>
                <c:ptCount val="7"/>
                <c:pt idx="0">
                  <c:v>64</c:v>
                </c:pt>
                <c:pt idx="1">
                  <c:v>128</c:v>
                </c:pt>
                <c:pt idx="2">
                  <c:v>256</c:v>
                </c:pt>
                <c:pt idx="3">
                  <c:v>512</c:v>
                </c:pt>
                <c:pt idx="4">
                  <c:v>1Ki</c:v>
                </c:pt>
                <c:pt idx="5">
                  <c:v>2Ki</c:v>
                </c:pt>
                <c:pt idx="6">
                  <c:v>4Ki</c:v>
                </c:pt>
              </c:strCache>
            </c:strRef>
          </c:cat>
          <c:val>
            <c:numRef>
              <c:f>Sheet1!$C$2:$C$8</c:f>
              <c:numCache>
                <c:formatCode>General</c:formatCode>
                <c:ptCount val="7"/>
                <c:pt idx="0">
                  <c:v>97.246250000000003</c:v>
                </c:pt>
                <c:pt idx="1">
                  <c:v>97.246250000000003</c:v>
                </c:pt>
                <c:pt idx="2">
                  <c:v>97.121250000000003</c:v>
                </c:pt>
                <c:pt idx="3">
                  <c:v>97.263750000000002</c:v>
                </c:pt>
                <c:pt idx="4">
                  <c:v>97.288749999999993</c:v>
                </c:pt>
                <c:pt idx="5">
                  <c:v>97.16</c:v>
                </c:pt>
                <c:pt idx="6">
                  <c:v>97.26</c:v>
                </c:pt>
              </c:numCache>
            </c:numRef>
          </c:val>
          <c:smooth val="0"/>
          <c:extLst>
            <c:ext xmlns:c16="http://schemas.microsoft.com/office/drawing/2014/chart" uri="{C3380CC4-5D6E-409C-BE32-E72D297353CC}">
              <c16:uniqueId val="{00000000-9B04-4824-A3AD-60C5AB340BC0}"/>
            </c:ext>
          </c:extLst>
        </c:ser>
        <c:ser>
          <c:idx val="1"/>
          <c:order val="2"/>
          <c:tx>
            <c:strRef>
              <c:f>Sheet1!$B$1</c:f>
              <c:strCache>
                <c:ptCount val="1"/>
                <c:pt idx="0">
                  <c:v>Single core</c:v>
                </c:pt>
              </c:strCache>
            </c:strRef>
          </c:tx>
          <c:spPr>
            <a:ln w="53975" cap="rnd">
              <a:solidFill>
                <a:srgbClr val="D86ECC"/>
              </a:solidFill>
              <a:round/>
            </a:ln>
            <a:effectLst/>
          </c:spPr>
          <c:marker>
            <c:symbol val="circle"/>
            <c:size val="6"/>
            <c:spPr>
              <a:solidFill>
                <a:srgbClr val="D86ECC"/>
              </a:solidFill>
              <a:ln w="60325">
                <a:solidFill>
                  <a:srgbClr val="D86ECC"/>
                </a:solidFill>
              </a:ln>
              <a:effectLst/>
            </c:spPr>
          </c:marker>
          <c:cat>
            <c:strRef>
              <c:f>Sheet1!$A$2:$A$8</c:f>
              <c:strCache>
                <c:ptCount val="7"/>
                <c:pt idx="0">
                  <c:v>64</c:v>
                </c:pt>
                <c:pt idx="1">
                  <c:v>128</c:v>
                </c:pt>
                <c:pt idx="2">
                  <c:v>256</c:v>
                </c:pt>
                <c:pt idx="3">
                  <c:v>512</c:v>
                </c:pt>
                <c:pt idx="4">
                  <c:v>1Ki</c:v>
                </c:pt>
                <c:pt idx="5">
                  <c:v>2Ki</c:v>
                </c:pt>
                <c:pt idx="6">
                  <c:v>4Ki</c:v>
                </c:pt>
              </c:strCache>
            </c:strRef>
          </c:cat>
          <c:val>
            <c:numRef>
              <c:f>Sheet1!$B$2:$B$8</c:f>
              <c:numCache>
                <c:formatCode>General</c:formatCode>
                <c:ptCount val="7"/>
                <c:pt idx="0">
                  <c:v>28.491250000000001</c:v>
                </c:pt>
                <c:pt idx="1">
                  <c:v>43.1583333333</c:v>
                </c:pt>
                <c:pt idx="2">
                  <c:v>60.18</c:v>
                </c:pt>
                <c:pt idx="3">
                  <c:v>69.7</c:v>
                </c:pt>
                <c:pt idx="4">
                  <c:v>83.972499999999997</c:v>
                </c:pt>
                <c:pt idx="5">
                  <c:v>83.446250000000006</c:v>
                </c:pt>
                <c:pt idx="6">
                  <c:v>84.993750000000006</c:v>
                </c:pt>
              </c:numCache>
            </c:numRef>
          </c:val>
          <c:smooth val="0"/>
          <c:extLst>
            <c:ext xmlns:c16="http://schemas.microsoft.com/office/drawing/2014/chart" uri="{C3380CC4-5D6E-409C-BE32-E72D297353CC}">
              <c16:uniqueId val="{00000001-9B04-4824-A3AD-60C5AB340BC0}"/>
            </c:ext>
          </c:extLst>
        </c:ser>
        <c:dLbls>
          <c:showLegendKey val="0"/>
          <c:showVal val="0"/>
          <c:showCatName val="0"/>
          <c:showSerName val="0"/>
          <c:showPercent val="0"/>
          <c:showBubbleSize val="0"/>
        </c:dLbls>
        <c:marker val="1"/>
        <c:smooth val="0"/>
        <c:axId val="1031717295"/>
        <c:axId val="1031716335"/>
        <c:extLst>
          <c:ext xmlns:c15="http://schemas.microsoft.com/office/drawing/2012/chart" uri="{02D57815-91ED-43cb-92C2-25804820EDAC}">
            <c15:filteredLineSeries>
              <c15:ser>
                <c:idx val="0"/>
                <c:order val="0"/>
                <c:tx>
                  <c:strRef>
                    <c:extLst>
                      <c:ext uri="{02D57815-91ED-43cb-92C2-25804820EDAC}">
                        <c15:formulaRef>
                          <c15:sqref>Sheet1!$A$1</c15:sqref>
                        </c15:formulaRef>
                      </c:ext>
                    </c:extLst>
                    <c:strCache>
                      <c:ptCount val="1"/>
                      <c:pt idx="0">
                        <c:v>RXD</c:v>
                      </c:pt>
                    </c:strCache>
                  </c:strRef>
                </c:tx>
                <c:spPr>
                  <a:ln w="28575" cap="rnd">
                    <a:solidFill>
                      <a:schemeClr val="accent1">
                        <a:shade val="65000"/>
                      </a:schemeClr>
                    </a:solidFill>
                    <a:round/>
                  </a:ln>
                  <a:effectLst/>
                </c:spPr>
                <c:marker>
                  <c:symbol val="circle"/>
                  <c:size val="5"/>
                  <c:spPr>
                    <a:solidFill>
                      <a:schemeClr val="accent1">
                        <a:shade val="65000"/>
                      </a:schemeClr>
                    </a:solidFill>
                    <a:ln w="9525">
                      <a:solidFill>
                        <a:schemeClr val="accent1">
                          <a:shade val="65000"/>
                        </a:schemeClr>
                      </a:solidFill>
                    </a:ln>
                    <a:effectLst/>
                  </c:spPr>
                </c:marker>
                <c:cat>
                  <c:strRef>
                    <c:extLst>
                      <c:ext uri="{02D57815-91ED-43cb-92C2-25804820EDAC}">
                        <c15:formulaRef>
                          <c15:sqref>Sheet1!$A$2:$A$8</c15:sqref>
                        </c15:formulaRef>
                      </c:ext>
                    </c:extLst>
                    <c:strCache>
                      <c:ptCount val="7"/>
                      <c:pt idx="0">
                        <c:v>64</c:v>
                      </c:pt>
                      <c:pt idx="1">
                        <c:v>128</c:v>
                      </c:pt>
                      <c:pt idx="2">
                        <c:v>256</c:v>
                      </c:pt>
                      <c:pt idx="3">
                        <c:v>512</c:v>
                      </c:pt>
                      <c:pt idx="4">
                        <c:v>1Ki</c:v>
                      </c:pt>
                      <c:pt idx="5">
                        <c:v>2Ki</c:v>
                      </c:pt>
                      <c:pt idx="6">
                        <c:v>4Ki</c:v>
                      </c:pt>
                    </c:strCache>
                  </c:strRef>
                </c:cat>
                <c:val>
                  <c:numRef>
                    <c:extLst>
                      <c:ext uri="{02D57815-91ED-43cb-92C2-25804820EDAC}">
                        <c15:formulaRef>
                          <c15:sqref>Sheet1!$A$2:$A$8</c15:sqref>
                        </c15:formulaRef>
                      </c:ext>
                    </c:extLst>
                    <c:numCache>
                      <c:formatCode>General</c:formatCode>
                      <c:ptCount val="7"/>
                      <c:pt idx="0">
                        <c:v>64</c:v>
                      </c:pt>
                      <c:pt idx="1">
                        <c:v>128</c:v>
                      </c:pt>
                      <c:pt idx="2">
                        <c:v>256</c:v>
                      </c:pt>
                      <c:pt idx="3">
                        <c:v>512</c:v>
                      </c:pt>
                      <c:pt idx="4">
                        <c:v>0</c:v>
                      </c:pt>
                      <c:pt idx="5">
                        <c:v>0</c:v>
                      </c:pt>
                      <c:pt idx="6">
                        <c:v>0</c:v>
                      </c:pt>
                    </c:numCache>
                  </c:numRef>
                </c:val>
                <c:smooth val="0"/>
                <c:extLst>
                  <c:ext xmlns:c16="http://schemas.microsoft.com/office/drawing/2014/chart" uri="{C3380CC4-5D6E-409C-BE32-E72D297353CC}">
                    <c16:uniqueId val="{00000002-9B04-4824-A3AD-60C5AB340BC0}"/>
                  </c:ext>
                </c:extLst>
              </c15:ser>
            </c15:filteredLineSeries>
          </c:ext>
        </c:extLst>
      </c:lineChart>
      <c:catAx>
        <c:axId val="103171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031716335"/>
        <c:crosses val="autoZero"/>
        <c:auto val="1"/>
        <c:lblAlgn val="ctr"/>
        <c:lblOffset val="100"/>
        <c:noMultiLvlLbl val="0"/>
      </c:catAx>
      <c:valAx>
        <c:axId val="1031716335"/>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1031717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ysClr val="windowText" lastClr="000000"/>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privRing</c:v>
          </c:tx>
          <c:spPr>
            <a:solidFill>
              <a:srgbClr val="4472C4"/>
            </a:solidFill>
            <a:ln>
              <a:noFill/>
            </a:ln>
            <a:effectLst/>
          </c:spPr>
          <c:invertIfNegative val="0"/>
          <c:val>
            <c:numRef>
              <c:f>'result.rxd.rmp0'!$B$2</c:f>
              <c:numCache>
                <c:formatCode>General</c:formatCode>
                <c:ptCount val="1"/>
                <c:pt idx="0">
                  <c:v>162.19999999999999</c:v>
                </c:pt>
              </c:numCache>
            </c:numRef>
          </c:val>
          <c:extLst>
            <c:ext xmlns:c16="http://schemas.microsoft.com/office/drawing/2014/chart" uri="{C3380CC4-5D6E-409C-BE32-E72D297353CC}">
              <c16:uniqueId val="{00000000-B01A-6B42-9143-6C6FD3617A3F}"/>
            </c:ext>
          </c:extLst>
        </c:ser>
        <c:ser>
          <c:idx val="2"/>
          <c:order val="1"/>
          <c:tx>
            <c:v>small privRing</c:v>
          </c:tx>
          <c:spPr>
            <a:solidFill>
              <a:srgbClr val="4472C4"/>
            </a:solidFill>
            <a:ln>
              <a:noFill/>
            </a:ln>
            <a:effectLst/>
          </c:spPr>
          <c:invertIfNegative val="0"/>
          <c:val>
            <c:numRef>
              <c:f>'result.rxd.rmp0'!$B$3</c:f>
              <c:numCache>
                <c:formatCode>General</c:formatCode>
                <c:ptCount val="1"/>
                <c:pt idx="0">
                  <c:v>195.33676539999999</c:v>
                </c:pt>
              </c:numCache>
            </c:numRef>
          </c:val>
          <c:extLst>
            <c:ext xmlns:c16="http://schemas.microsoft.com/office/drawing/2014/chart" uri="{C3380CC4-5D6E-409C-BE32-E72D297353CC}">
              <c16:uniqueId val="{00000001-B01A-6B42-9143-6C6FD3617A3F}"/>
            </c:ext>
          </c:extLst>
        </c:ser>
        <c:ser>
          <c:idx val="1"/>
          <c:order val="2"/>
          <c:tx>
            <c:v>shRing</c:v>
          </c:tx>
          <c:spPr>
            <a:solidFill>
              <a:srgbClr val="4472C4"/>
            </a:solidFill>
            <a:ln>
              <a:noFill/>
            </a:ln>
            <a:effectLst/>
          </c:spPr>
          <c:invertIfNegative val="0"/>
          <c:val>
            <c:numRef>
              <c:f>'result.rxd.rmp0'!$B$4</c:f>
              <c:numCache>
                <c:formatCode>General</c:formatCode>
                <c:ptCount val="1"/>
                <c:pt idx="0">
                  <c:v>195.78957</c:v>
                </c:pt>
              </c:numCache>
            </c:numRef>
          </c:val>
          <c:extLst>
            <c:ext xmlns:c16="http://schemas.microsoft.com/office/drawing/2014/chart" uri="{C3380CC4-5D6E-409C-BE32-E72D297353CC}">
              <c16:uniqueId val="{00000002-B01A-6B42-9143-6C6FD3617A3F}"/>
            </c:ext>
          </c:extLst>
        </c:ser>
        <c:ser>
          <c:idx val="3"/>
          <c:order val="3"/>
          <c:tx>
            <c:v>rxBisect</c:v>
          </c:tx>
          <c:spPr>
            <a:solidFill>
              <a:srgbClr val="D86ECC"/>
            </a:solidFill>
            <a:ln>
              <a:noFill/>
            </a:ln>
            <a:effectLst/>
          </c:spPr>
          <c:invertIfNegative val="0"/>
          <c:dPt>
            <c:idx val="0"/>
            <c:invertIfNegative val="0"/>
            <c:bubble3D val="0"/>
            <c:spPr>
              <a:solidFill>
                <a:srgbClr val="D86ECC"/>
              </a:solidFill>
              <a:ln>
                <a:noFill/>
              </a:ln>
              <a:effectLst/>
            </c:spPr>
            <c:extLst>
              <c:ext xmlns:c16="http://schemas.microsoft.com/office/drawing/2014/chart" uri="{C3380CC4-5D6E-409C-BE32-E72D297353CC}">
                <c16:uniqueId val="{00000004-B01A-6B42-9143-6C6FD3617A3F}"/>
              </c:ext>
            </c:extLst>
          </c:dPt>
          <c:val>
            <c:numRef>
              <c:f>'result.rxd.rmp0'!$B$5</c:f>
              <c:numCache>
                <c:formatCode>General</c:formatCode>
                <c:ptCount val="1"/>
                <c:pt idx="0">
                  <c:v>195.3</c:v>
                </c:pt>
              </c:numCache>
            </c:numRef>
          </c:val>
          <c:extLst>
            <c:ext xmlns:c16="http://schemas.microsoft.com/office/drawing/2014/chart" uri="{C3380CC4-5D6E-409C-BE32-E72D297353CC}">
              <c16:uniqueId val="{00000003-B01A-6B42-9143-6C6FD3617A3F}"/>
            </c:ext>
          </c:extLst>
        </c:ser>
        <c:dLbls>
          <c:showLegendKey val="0"/>
          <c:showVal val="0"/>
          <c:showCatName val="0"/>
          <c:showSerName val="0"/>
          <c:showPercent val="0"/>
          <c:showBubbleSize val="0"/>
        </c:dLbls>
        <c:gapWidth val="219"/>
        <c:overlap val="-95"/>
        <c:axId val="591483520"/>
        <c:axId val="629872128"/>
      </c:barChart>
      <c:catAx>
        <c:axId val="591483520"/>
        <c:scaling>
          <c:orientation val="minMax"/>
        </c:scaling>
        <c:delete val="1"/>
        <c:axPos val="b"/>
        <c:numFmt formatCode="General" sourceLinked="1"/>
        <c:majorTickMark val="none"/>
        <c:minorTickMark val="none"/>
        <c:tickLblPos val="nextTo"/>
        <c:crossAx val="629872128"/>
        <c:crosses val="autoZero"/>
        <c:auto val="1"/>
        <c:lblAlgn val="ctr"/>
        <c:lblOffset val="100"/>
        <c:noMultiLvlLbl val="0"/>
      </c:catAx>
      <c:valAx>
        <c:axId val="629872128"/>
        <c:scaling>
          <c:orientation val="minMax"/>
          <c:max val="200"/>
          <c:min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591483520"/>
        <c:crosses val="autoZero"/>
        <c:crossBetween val="between"/>
        <c:majorUnit val="2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privRing</c:v>
          </c:tx>
          <c:spPr>
            <a:solidFill>
              <a:srgbClr val="4472C4"/>
            </a:solidFill>
            <a:ln>
              <a:noFill/>
            </a:ln>
            <a:effectLst/>
          </c:spPr>
          <c:invertIfNegative val="0"/>
          <c:val>
            <c:numRef>
              <c:f>'result.rxd.rmp0'!$C$2</c:f>
              <c:numCache>
                <c:formatCode>General</c:formatCode>
                <c:ptCount val="1"/>
                <c:pt idx="0">
                  <c:v>1086.8585860000001</c:v>
                </c:pt>
              </c:numCache>
            </c:numRef>
          </c:val>
          <c:extLst>
            <c:ext xmlns:c16="http://schemas.microsoft.com/office/drawing/2014/chart" uri="{C3380CC4-5D6E-409C-BE32-E72D297353CC}">
              <c16:uniqueId val="{00000000-781D-D846-A89D-652A568773A3}"/>
            </c:ext>
          </c:extLst>
        </c:ser>
        <c:ser>
          <c:idx val="2"/>
          <c:order val="1"/>
          <c:tx>
            <c:v>small privRing</c:v>
          </c:tx>
          <c:spPr>
            <a:solidFill>
              <a:srgbClr val="4472C4"/>
            </a:solidFill>
            <a:ln>
              <a:noFill/>
            </a:ln>
            <a:effectLst/>
          </c:spPr>
          <c:invertIfNegative val="0"/>
          <c:val>
            <c:numRef>
              <c:f>'result.rxd.rmp0'!$C$3</c:f>
              <c:numCache>
                <c:formatCode>General</c:formatCode>
                <c:ptCount val="1"/>
                <c:pt idx="0">
                  <c:v>96.48989899</c:v>
                </c:pt>
              </c:numCache>
            </c:numRef>
          </c:val>
          <c:extLst>
            <c:ext xmlns:c16="http://schemas.microsoft.com/office/drawing/2014/chart" uri="{C3380CC4-5D6E-409C-BE32-E72D297353CC}">
              <c16:uniqueId val="{00000001-781D-D846-A89D-652A568773A3}"/>
            </c:ext>
          </c:extLst>
        </c:ser>
        <c:ser>
          <c:idx val="1"/>
          <c:order val="2"/>
          <c:tx>
            <c:v>shRing</c:v>
          </c:tx>
          <c:spPr>
            <a:solidFill>
              <a:srgbClr val="4472C4"/>
            </a:solidFill>
            <a:ln>
              <a:noFill/>
            </a:ln>
            <a:effectLst/>
          </c:spPr>
          <c:invertIfNegative val="0"/>
          <c:val>
            <c:numRef>
              <c:f>'result.rxd.rmp0'!$C$4</c:f>
              <c:numCache>
                <c:formatCode>General</c:formatCode>
                <c:ptCount val="1"/>
                <c:pt idx="0">
                  <c:v>101.1010101</c:v>
                </c:pt>
              </c:numCache>
            </c:numRef>
          </c:val>
          <c:extLst>
            <c:ext xmlns:c16="http://schemas.microsoft.com/office/drawing/2014/chart" uri="{C3380CC4-5D6E-409C-BE32-E72D297353CC}">
              <c16:uniqueId val="{00000002-781D-D846-A89D-652A568773A3}"/>
            </c:ext>
          </c:extLst>
        </c:ser>
        <c:ser>
          <c:idx val="3"/>
          <c:order val="3"/>
          <c:tx>
            <c:v>rxBisect</c:v>
          </c:tx>
          <c:spPr>
            <a:solidFill>
              <a:srgbClr val="D86ECC"/>
            </a:solidFill>
            <a:ln>
              <a:noFill/>
            </a:ln>
            <a:effectLst/>
          </c:spPr>
          <c:invertIfNegative val="0"/>
          <c:val>
            <c:numRef>
              <c:f>'result.rxd.rmp0'!$C$5</c:f>
              <c:numCache>
                <c:formatCode>General</c:formatCode>
                <c:ptCount val="1"/>
                <c:pt idx="0">
                  <c:v>113.2</c:v>
                </c:pt>
              </c:numCache>
            </c:numRef>
          </c:val>
          <c:extLst>
            <c:ext xmlns:c16="http://schemas.microsoft.com/office/drawing/2014/chart" uri="{C3380CC4-5D6E-409C-BE32-E72D297353CC}">
              <c16:uniqueId val="{00000003-781D-D846-A89D-652A568773A3}"/>
            </c:ext>
          </c:extLst>
        </c:ser>
        <c:dLbls>
          <c:showLegendKey val="0"/>
          <c:showVal val="0"/>
          <c:showCatName val="0"/>
          <c:showSerName val="0"/>
          <c:showPercent val="0"/>
          <c:showBubbleSize val="0"/>
        </c:dLbls>
        <c:gapWidth val="219"/>
        <c:overlap val="-95"/>
        <c:axId val="591483520"/>
        <c:axId val="629872128"/>
      </c:barChart>
      <c:catAx>
        <c:axId val="591483520"/>
        <c:scaling>
          <c:orientation val="minMax"/>
        </c:scaling>
        <c:delete val="1"/>
        <c:axPos val="b"/>
        <c:numFmt formatCode="General" sourceLinked="1"/>
        <c:majorTickMark val="none"/>
        <c:minorTickMark val="none"/>
        <c:tickLblPos val="nextTo"/>
        <c:crossAx val="629872128"/>
        <c:crosses val="autoZero"/>
        <c:auto val="1"/>
        <c:lblAlgn val="ctr"/>
        <c:lblOffset val="100"/>
        <c:noMultiLvlLbl val="0"/>
      </c:catAx>
      <c:valAx>
        <c:axId val="629872128"/>
        <c:scaling>
          <c:logBase val="4"/>
          <c:orientation val="minMax"/>
          <c:max val="1024"/>
          <c:min val="1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591483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v>privRing</c:v>
          </c:tx>
          <c:spPr>
            <a:ln w="53975" cap="rnd">
              <a:solidFill>
                <a:schemeClr val="accent1"/>
              </a:solidFill>
              <a:round/>
            </a:ln>
            <a:effectLst/>
          </c:spPr>
          <c:marker>
            <c:symbol val="circle"/>
            <c:size val="5"/>
            <c:spPr>
              <a:solidFill>
                <a:schemeClr val="accent1"/>
              </a:solidFill>
              <a:ln w="60325">
                <a:solidFill>
                  <a:schemeClr val="accent1"/>
                </a:solidFill>
              </a:ln>
              <a:effectLst/>
            </c:spPr>
          </c:marker>
          <c:cat>
            <c:numRef>
              <c:f>Sheet1!$A$2:$A$8</c:f>
              <c:numCache>
                <c:formatCode>General</c:formatCode>
                <c:ptCount val="7"/>
                <c:pt idx="0">
                  <c:v>0</c:v>
                </c:pt>
                <c:pt idx="1">
                  <c:v>50</c:v>
                </c:pt>
                <c:pt idx="2">
                  <c:v>100</c:v>
                </c:pt>
                <c:pt idx="3">
                  <c:v>150</c:v>
                </c:pt>
                <c:pt idx="4">
                  <c:v>200</c:v>
                </c:pt>
                <c:pt idx="5">
                  <c:v>250</c:v>
                </c:pt>
                <c:pt idx="6">
                  <c:v>300</c:v>
                </c:pt>
              </c:numCache>
            </c:numRef>
          </c:cat>
          <c:val>
            <c:numRef>
              <c:f>Sheet1!$C$2:$C$8</c:f>
              <c:numCache>
                <c:formatCode>General</c:formatCode>
                <c:ptCount val="7"/>
                <c:pt idx="0">
                  <c:v>174.87586713600001</c:v>
                </c:pt>
                <c:pt idx="1">
                  <c:v>173.06964377599999</c:v>
                </c:pt>
                <c:pt idx="2">
                  <c:v>172.30128537600001</c:v>
                </c:pt>
                <c:pt idx="3">
                  <c:v>172.61040025599999</c:v>
                </c:pt>
                <c:pt idx="4">
                  <c:v>172.589592576</c:v>
                </c:pt>
                <c:pt idx="5">
                  <c:v>172.14382694400001</c:v>
                </c:pt>
                <c:pt idx="6">
                  <c:v>172.488347648</c:v>
                </c:pt>
              </c:numCache>
            </c:numRef>
          </c:val>
          <c:smooth val="0"/>
          <c:extLst>
            <c:ext xmlns:c16="http://schemas.microsoft.com/office/drawing/2014/chart" uri="{C3380CC4-5D6E-409C-BE32-E72D297353CC}">
              <c16:uniqueId val="{00000000-0984-D143-B5E2-DE8B651C5692}"/>
            </c:ext>
          </c:extLst>
        </c:ser>
        <c:ser>
          <c:idx val="3"/>
          <c:order val="1"/>
          <c:tx>
            <c:v>shRing/8</c:v>
          </c:tx>
          <c:spPr>
            <a:ln w="53975" cap="rnd">
              <a:solidFill>
                <a:srgbClr val="7030A0"/>
              </a:solidFill>
              <a:round/>
            </a:ln>
            <a:effectLst/>
          </c:spPr>
          <c:marker>
            <c:symbol val="circle"/>
            <c:size val="5"/>
            <c:spPr>
              <a:solidFill>
                <a:srgbClr val="7030A0"/>
              </a:solidFill>
              <a:ln w="60325">
                <a:solidFill>
                  <a:srgbClr val="7030A0"/>
                </a:solidFill>
              </a:ln>
              <a:effectLst/>
            </c:spPr>
          </c:marker>
          <c:cat>
            <c:numRef>
              <c:f>Sheet1!$A$2:$A$8</c:f>
              <c:numCache>
                <c:formatCode>General</c:formatCode>
                <c:ptCount val="7"/>
                <c:pt idx="0">
                  <c:v>0</c:v>
                </c:pt>
                <c:pt idx="1">
                  <c:v>50</c:v>
                </c:pt>
                <c:pt idx="2">
                  <c:v>100</c:v>
                </c:pt>
                <c:pt idx="3">
                  <c:v>150</c:v>
                </c:pt>
                <c:pt idx="4">
                  <c:v>200</c:v>
                </c:pt>
                <c:pt idx="5">
                  <c:v>250</c:v>
                </c:pt>
                <c:pt idx="6">
                  <c:v>300</c:v>
                </c:pt>
              </c:numCache>
            </c:numRef>
          </c:cat>
          <c:val>
            <c:numRef>
              <c:f>Sheet1!$E$2:$E$8</c:f>
              <c:numCache>
                <c:formatCode>General</c:formatCode>
                <c:ptCount val="7"/>
                <c:pt idx="0">
                  <c:v>195.974395904</c:v>
                </c:pt>
                <c:pt idx="1">
                  <c:v>195.69244364799999</c:v>
                </c:pt>
                <c:pt idx="2">
                  <c:v>195.586922496</c:v>
                </c:pt>
                <c:pt idx="3">
                  <c:v>153.671970816</c:v>
                </c:pt>
                <c:pt idx="4">
                  <c:v>117.574802432</c:v>
                </c:pt>
                <c:pt idx="5">
                  <c:v>96.797857792000002</c:v>
                </c:pt>
                <c:pt idx="6">
                  <c:v>80.632489984000003</c:v>
                </c:pt>
              </c:numCache>
            </c:numRef>
          </c:val>
          <c:smooth val="0"/>
          <c:extLst>
            <c:ext xmlns:c16="http://schemas.microsoft.com/office/drawing/2014/chart" uri="{C3380CC4-5D6E-409C-BE32-E72D297353CC}">
              <c16:uniqueId val="{00000001-0984-D143-B5E2-DE8B651C5692}"/>
            </c:ext>
          </c:extLst>
        </c:ser>
        <c:ser>
          <c:idx val="5"/>
          <c:order val="2"/>
          <c:tx>
            <c:v>dynamic shRing</c:v>
          </c:tx>
          <c:spPr>
            <a:ln w="53975" cap="rnd">
              <a:solidFill>
                <a:srgbClr val="D57DA5"/>
              </a:solidFill>
              <a:round/>
            </a:ln>
            <a:effectLst/>
          </c:spPr>
          <c:marker>
            <c:symbol val="circle"/>
            <c:size val="5"/>
            <c:spPr>
              <a:solidFill>
                <a:srgbClr val="227B1E"/>
              </a:solidFill>
              <a:ln w="53975">
                <a:solidFill>
                  <a:srgbClr val="D57DA5"/>
                </a:solidFill>
              </a:ln>
              <a:effectLst/>
            </c:spPr>
          </c:marker>
          <c:cat>
            <c:numRef>
              <c:f>Sheet1!$A$2:$A$8</c:f>
              <c:numCache>
                <c:formatCode>General</c:formatCode>
                <c:ptCount val="7"/>
                <c:pt idx="0">
                  <c:v>0</c:v>
                </c:pt>
                <c:pt idx="1">
                  <c:v>50</c:v>
                </c:pt>
                <c:pt idx="2">
                  <c:v>100</c:v>
                </c:pt>
                <c:pt idx="3">
                  <c:v>150</c:v>
                </c:pt>
                <c:pt idx="4">
                  <c:v>200</c:v>
                </c:pt>
                <c:pt idx="5">
                  <c:v>250</c:v>
                </c:pt>
                <c:pt idx="6">
                  <c:v>300</c:v>
                </c:pt>
              </c:numCache>
            </c:numRef>
          </c:cat>
          <c:val>
            <c:numRef>
              <c:f>Sheet1!$G$2:$G$8</c:f>
              <c:numCache>
                <c:formatCode>General</c:formatCode>
                <c:ptCount val="7"/>
                <c:pt idx="0">
                  <c:v>195.66275788799999</c:v>
                </c:pt>
                <c:pt idx="1">
                  <c:v>195.74020505600001</c:v>
                </c:pt>
                <c:pt idx="2">
                  <c:v>196</c:v>
                </c:pt>
                <c:pt idx="3">
                  <c:v>182</c:v>
                </c:pt>
                <c:pt idx="4">
                  <c:v>171.967665152</c:v>
                </c:pt>
                <c:pt idx="5">
                  <c:v>171.774301184</c:v>
                </c:pt>
                <c:pt idx="6">
                  <c:v>171.666461696</c:v>
                </c:pt>
              </c:numCache>
            </c:numRef>
          </c:val>
          <c:smooth val="0"/>
          <c:extLst>
            <c:ext xmlns:c16="http://schemas.microsoft.com/office/drawing/2014/chart" uri="{C3380CC4-5D6E-409C-BE32-E72D297353CC}">
              <c16:uniqueId val="{00000002-0984-D143-B5E2-DE8B651C5692}"/>
            </c:ext>
          </c:extLst>
        </c:ser>
        <c:ser>
          <c:idx val="0"/>
          <c:order val="3"/>
          <c:tx>
            <c:v>rxBisect</c:v>
          </c:tx>
          <c:spPr>
            <a:ln w="60325" cap="rnd">
              <a:solidFill>
                <a:schemeClr val="accent6">
                  <a:lumMod val="75000"/>
                </a:schemeClr>
              </a:solidFill>
              <a:round/>
            </a:ln>
            <a:effectLst/>
          </c:spPr>
          <c:marker>
            <c:symbol val="circle"/>
            <c:size val="5"/>
            <c:spPr>
              <a:solidFill>
                <a:srgbClr val="D57DA5"/>
              </a:solidFill>
              <a:ln w="60325">
                <a:solidFill>
                  <a:schemeClr val="accent6">
                    <a:lumMod val="75000"/>
                  </a:schemeClr>
                </a:solidFill>
              </a:ln>
              <a:effectLst/>
            </c:spPr>
          </c:marker>
          <c:cat>
            <c:numRef>
              <c:f>Sheet1!$A$2:$A$8</c:f>
              <c:numCache>
                <c:formatCode>General</c:formatCode>
                <c:ptCount val="7"/>
                <c:pt idx="0">
                  <c:v>0</c:v>
                </c:pt>
                <c:pt idx="1">
                  <c:v>50</c:v>
                </c:pt>
                <c:pt idx="2">
                  <c:v>100</c:v>
                </c:pt>
                <c:pt idx="3">
                  <c:v>150</c:v>
                </c:pt>
                <c:pt idx="4">
                  <c:v>200</c:v>
                </c:pt>
                <c:pt idx="5">
                  <c:v>250</c:v>
                </c:pt>
                <c:pt idx="6">
                  <c:v>300</c:v>
                </c:pt>
              </c:numCache>
            </c:numRef>
          </c:cat>
          <c:val>
            <c:numRef>
              <c:f>Sheet1!$I$2:$I$8</c:f>
              <c:numCache>
                <c:formatCode>General</c:formatCode>
                <c:ptCount val="7"/>
                <c:pt idx="0">
                  <c:v>196.567072768</c:v>
                </c:pt>
                <c:pt idx="1">
                  <c:v>196.68229734400001</c:v>
                </c:pt>
                <c:pt idx="2">
                  <c:v>195.62166681599999</c:v>
                </c:pt>
                <c:pt idx="3">
                  <c:v>196.492570624</c:v>
                </c:pt>
                <c:pt idx="4">
                  <c:v>193.41658931200001</c:v>
                </c:pt>
                <c:pt idx="5">
                  <c:v>193.023725568</c:v>
                </c:pt>
                <c:pt idx="6">
                  <c:v>192.65100595199999</c:v>
                </c:pt>
              </c:numCache>
            </c:numRef>
          </c:val>
          <c:smooth val="0"/>
          <c:extLst>
            <c:ext xmlns:c16="http://schemas.microsoft.com/office/drawing/2014/chart" uri="{C3380CC4-5D6E-409C-BE32-E72D297353CC}">
              <c16:uniqueId val="{00000003-0984-D143-B5E2-DE8B651C5692}"/>
            </c:ext>
          </c:extLst>
        </c:ser>
        <c:dLbls>
          <c:showLegendKey val="0"/>
          <c:showVal val="0"/>
          <c:showCatName val="0"/>
          <c:showSerName val="0"/>
          <c:showPercent val="0"/>
          <c:showBubbleSize val="0"/>
        </c:dLbls>
        <c:marker val="1"/>
        <c:smooth val="0"/>
        <c:axId val="708736223"/>
        <c:axId val="955069071"/>
      </c:lineChart>
      <c:catAx>
        <c:axId val="708736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955069071"/>
        <c:crosses val="autoZero"/>
        <c:auto val="0"/>
        <c:lblAlgn val="ctr"/>
        <c:lblOffset val="100"/>
        <c:tickMarkSkip val="3"/>
        <c:noMultiLvlLbl val="0"/>
      </c:catAx>
      <c:valAx>
        <c:axId val="955069071"/>
        <c:scaling>
          <c:orientation val="minMax"/>
          <c:max val="2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CH"/>
          </a:p>
        </c:txPr>
        <c:crossAx val="7087362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B0630-C1ED-4A15-8CAC-1BF5B8B1937E}" type="datetimeFigureOut">
              <a:rPr lang="en-IL" smtClean="0"/>
              <a:t>16/07/2025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579E3-5930-4916-A4EF-EC71AF67C39B}" type="slidenum">
              <a:rPr lang="en-IL" smtClean="0"/>
              <a:t>‹#›</a:t>
            </a:fld>
            <a:endParaRPr lang="en-IL"/>
          </a:p>
        </p:txBody>
      </p:sp>
    </p:spTree>
    <p:extLst>
      <p:ext uri="{BB962C8B-B14F-4D97-AF65-F5344CB8AC3E}">
        <p14:creationId xmlns:p14="http://schemas.microsoft.com/office/powerpoint/2010/main" val="364103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a:t>
            </a:fld>
            <a:endParaRPr lang="en-IL"/>
          </a:p>
        </p:txBody>
      </p:sp>
    </p:spTree>
    <p:extLst>
      <p:ext uri="{BB962C8B-B14F-4D97-AF65-F5344CB8AC3E}">
        <p14:creationId xmlns:p14="http://schemas.microsoft.com/office/powerpoint/2010/main" val="3396497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problem, we propose RxBisect, which disentangles the two producer-consumer structures of receive rings into separate rings. We call one ring Ax &lt;click&gt;, which stands for allocation ring, and it consists of empty buffers produced by the CPU and consumed by the NIC. We call the other NIC Bx, which stands for bisected reception ring, and it contains packets produced by the NIC and consumed by the CPU.</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10</a:t>
            </a:fld>
            <a:endParaRPr lang="en-IL"/>
          </a:p>
        </p:txBody>
      </p:sp>
    </p:spTree>
    <p:extLst>
      <p:ext uri="{BB962C8B-B14F-4D97-AF65-F5344CB8AC3E}">
        <p14:creationId xmlns:p14="http://schemas.microsoft.com/office/powerpoint/2010/main" val="1113933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that the Ax ring is always kept full of buffers by the CPU, while the </a:t>
            </a:r>
            <a:r>
              <a:rPr lang="en-GB" dirty="0" err="1"/>
              <a:t>Bx</a:t>
            </a:r>
            <a:r>
              <a:rPr lang="en-GB" dirty="0"/>
              <a:t> ring is typically empty &lt;click&gt;, as the CPU drains it from buffers as soon as possible. The reason </a:t>
            </a:r>
            <a:r>
              <a:rPr lang="en-GB" dirty="0" err="1"/>
              <a:t>Bx</a:t>
            </a:r>
            <a:r>
              <a:rPr lang="en-GB" dirty="0"/>
              <a:t> is mostly empty is rooted in queuing theory, which dictates that as long as the service rate exceeds the arrival rate, no long-standing queues are formed.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explain that Ax determines the working set</a:t>
            </a:r>
            <a:r>
              <a:rPr lang="en-CH" dirty="0"/>
              <a:t>, and it can be made smaller (next slide)</a:t>
            </a:r>
          </a:p>
        </p:txBody>
      </p:sp>
      <p:sp>
        <p:nvSpPr>
          <p:cNvPr id="4" name="Slide Number Placeholder 3"/>
          <p:cNvSpPr>
            <a:spLocks noGrp="1"/>
          </p:cNvSpPr>
          <p:nvPr>
            <p:ph type="sldNum" sz="quarter" idx="5"/>
          </p:nvPr>
        </p:nvSpPr>
        <p:spPr/>
        <p:txBody>
          <a:bodyPr/>
          <a:lstStyle/>
          <a:p>
            <a:fld id="{D5A579E3-5930-4916-A4EF-EC71AF67C39B}" type="slidenum">
              <a:rPr lang="en-IL" smtClean="0"/>
              <a:t>11</a:t>
            </a:fld>
            <a:endParaRPr lang="en-IL"/>
          </a:p>
        </p:txBody>
      </p:sp>
    </p:spTree>
    <p:extLst>
      <p:ext uri="{BB962C8B-B14F-4D97-AF65-F5344CB8AC3E}">
        <p14:creationId xmlns:p14="http://schemas.microsoft.com/office/powerpoint/2010/main" val="3260998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the size of the Ax ring determines the I/O working set size, we can reduce the I/O working set by shrinking Ax rings &lt;click&gt;. And to absorb bursts, we share the buffers of Ax rings while </a:t>
            </a:r>
            <a:r>
              <a:rPr lang="en-GB" dirty="0" err="1"/>
              <a:t>Bx</a:t>
            </a:r>
            <a:r>
              <a:rPr lang="en-GB" dirty="0"/>
              <a:t> rings remain as large as the default ring &lt;click&gt;. The takeaway is that by disentangling the two producer-consumer mechanisms, we address both the I/O working set problem and the single bursty flow problem.</a:t>
            </a:r>
          </a:p>
        </p:txBody>
      </p:sp>
      <p:sp>
        <p:nvSpPr>
          <p:cNvPr id="4" name="Slide Number Placeholder 3"/>
          <p:cNvSpPr>
            <a:spLocks noGrp="1"/>
          </p:cNvSpPr>
          <p:nvPr>
            <p:ph type="sldNum" sz="quarter" idx="5"/>
          </p:nvPr>
        </p:nvSpPr>
        <p:spPr/>
        <p:txBody>
          <a:bodyPr/>
          <a:lstStyle/>
          <a:p>
            <a:fld id="{D5A579E3-5930-4916-A4EF-EC71AF67C39B}" type="slidenum">
              <a:rPr lang="en-IL" smtClean="0"/>
              <a:t>12</a:t>
            </a:fld>
            <a:endParaRPr lang="en-IL"/>
          </a:p>
        </p:txBody>
      </p:sp>
    </p:spTree>
    <p:extLst>
      <p:ext uri="{BB962C8B-B14F-4D97-AF65-F5344CB8AC3E}">
        <p14:creationId xmlns:p14="http://schemas.microsoft.com/office/powerpoint/2010/main" val="201519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The following animation demonstrates how Bx rings share Ax ring buffers. Suppose we have two cores of the same application: blue and pink, which use RxBisect. Suppose that the blue core suddenly receives a burst of traffic &lt;click&gt;, for instance because traffic from the other core shifted to it. Now, as packet arrive from the network, the Bx ring of the blue core first consumes the buffers of the Ax ring of the blue core &lt;click&gt;. Then, when the buffers of the blue core’s Ax ring run out, it consumes the buffers of the other core’s Ax ring &lt;click&gt;. In our design, we match the size of Bx rings to the sum of all Ax rings that provide it with buffers. In this case, two cores with Ax rings of two buffers, result in Bx rings with four buffers.</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13</a:t>
            </a:fld>
            <a:endParaRPr lang="en-IL"/>
          </a:p>
        </p:txBody>
      </p:sp>
    </p:spTree>
    <p:extLst>
      <p:ext uri="{BB962C8B-B14F-4D97-AF65-F5344CB8AC3E}">
        <p14:creationId xmlns:p14="http://schemas.microsoft.com/office/powerpoint/2010/main" val="16945950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traffic is spread evenly between cores, local per-core buffers are sufficient, and each Bx ring consumes buffers from its local Ax ring &lt;click&gt; without sharing or borrowing buffers.</a:t>
            </a:r>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14</a:t>
            </a:fld>
            <a:endParaRPr lang="en-IL"/>
          </a:p>
        </p:txBody>
      </p:sp>
    </p:spTree>
    <p:extLst>
      <p:ext uri="{BB962C8B-B14F-4D97-AF65-F5344CB8AC3E}">
        <p14:creationId xmlns:p14="http://schemas.microsoft.com/office/powerpoint/2010/main" val="150903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summarize the differences between RxBisect and ShRing. First, as we’ve seen in the previous slides, shRing can’t handle imbalanced load, as one overloaded core will slow down all other cores sharing a ring. In contrast, in RxBisect, imbalanced load impacts only the overloaded core, while other cores make progress with their Ax and Bx rings unimpeded.</a:t>
            </a:r>
          </a:p>
        </p:txBody>
      </p:sp>
      <p:sp>
        <p:nvSpPr>
          <p:cNvPr id="4" name="Slide Number Placeholder 3"/>
          <p:cNvSpPr>
            <a:spLocks noGrp="1"/>
          </p:cNvSpPr>
          <p:nvPr>
            <p:ph type="sldNum" sz="quarter" idx="5"/>
          </p:nvPr>
        </p:nvSpPr>
        <p:spPr/>
        <p:txBody>
          <a:bodyPr/>
          <a:lstStyle/>
          <a:p>
            <a:fld id="{D5A579E3-5930-4916-A4EF-EC71AF67C39B}" type="slidenum">
              <a:rPr lang="en-IL" smtClean="0"/>
              <a:t>15</a:t>
            </a:fld>
            <a:endParaRPr lang="en-IL"/>
          </a:p>
        </p:txBody>
      </p:sp>
    </p:spTree>
    <p:extLst>
      <p:ext uri="{BB962C8B-B14F-4D97-AF65-F5344CB8AC3E}">
        <p14:creationId xmlns:p14="http://schemas.microsoft.com/office/powerpoint/2010/main" val="698379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16321-E9AA-D68E-70EF-D1C7D7702F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7FA45E-C34A-2354-F203-D080A2449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309C8F-D27D-3416-A669-46B510564D22}"/>
              </a:ext>
            </a:extLst>
          </p:cNvPr>
          <p:cNvSpPr>
            <a:spLocks noGrp="1"/>
          </p:cNvSpPr>
          <p:nvPr>
            <p:ph type="body" idx="1"/>
          </p:nvPr>
        </p:nvSpPr>
        <p:spPr/>
        <p:txBody>
          <a:bodyPr/>
          <a:lstStyle/>
          <a:p>
            <a:r>
              <a:rPr lang="en-US" dirty="0"/>
              <a:t>Second, shRing necessitates locking in software to synchronize over shared data structures, which increases packet processing latency. In contrast, in RxBisect, cores make progress independently of other cores and with no additional overhead relative to the baseline ring per-core model.</a:t>
            </a:r>
          </a:p>
        </p:txBody>
      </p:sp>
      <p:sp>
        <p:nvSpPr>
          <p:cNvPr id="4" name="Slide Number Placeholder 3">
            <a:extLst>
              <a:ext uri="{FF2B5EF4-FFF2-40B4-BE49-F238E27FC236}">
                <a16:creationId xmlns:a16="http://schemas.microsoft.com/office/drawing/2014/main" id="{D0DDC081-725B-71AE-1FAB-2FEA067481A6}"/>
              </a:ext>
            </a:extLst>
          </p:cNvPr>
          <p:cNvSpPr>
            <a:spLocks noGrp="1"/>
          </p:cNvSpPr>
          <p:nvPr>
            <p:ph type="sldNum" sz="quarter" idx="5"/>
          </p:nvPr>
        </p:nvSpPr>
        <p:spPr/>
        <p:txBody>
          <a:bodyPr/>
          <a:lstStyle/>
          <a:p>
            <a:fld id="{D5A579E3-5930-4916-A4EF-EC71AF67C39B}" type="slidenum">
              <a:rPr lang="en-IL" smtClean="0"/>
              <a:t>16</a:t>
            </a:fld>
            <a:endParaRPr lang="en-IL"/>
          </a:p>
        </p:txBody>
      </p:sp>
    </p:spTree>
    <p:extLst>
      <p:ext uri="{BB962C8B-B14F-4D97-AF65-F5344CB8AC3E}">
        <p14:creationId xmlns:p14="http://schemas.microsoft.com/office/powerpoint/2010/main" val="1896044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5E345-1D30-8759-A562-A7860B7922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11F3D5-0900-30A1-AF8F-1FD2EA4263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75E97F-8D9A-FABB-9F30-2E922657B686}"/>
              </a:ext>
            </a:extLst>
          </p:cNvPr>
          <p:cNvSpPr>
            <a:spLocks noGrp="1"/>
          </p:cNvSpPr>
          <p:nvPr>
            <p:ph type="body" idx="1"/>
          </p:nvPr>
        </p:nvSpPr>
        <p:spPr/>
        <p:txBody>
          <a:bodyPr/>
          <a:lstStyle/>
          <a:p>
            <a:r>
              <a:rPr lang="en-US" dirty="0"/>
              <a:t>One benefit shRing has over RxBisect is that it is already available with current hardware, whereas RxBisect necessitates hardware changes. </a:t>
            </a:r>
          </a:p>
        </p:txBody>
      </p:sp>
      <p:sp>
        <p:nvSpPr>
          <p:cNvPr id="4" name="Slide Number Placeholder 3">
            <a:extLst>
              <a:ext uri="{FF2B5EF4-FFF2-40B4-BE49-F238E27FC236}">
                <a16:creationId xmlns:a16="http://schemas.microsoft.com/office/drawing/2014/main" id="{D5EC7F17-55AC-FCA3-BC2E-E0AFEF5B6D59}"/>
              </a:ext>
            </a:extLst>
          </p:cNvPr>
          <p:cNvSpPr>
            <a:spLocks noGrp="1"/>
          </p:cNvSpPr>
          <p:nvPr>
            <p:ph type="sldNum" sz="quarter" idx="5"/>
          </p:nvPr>
        </p:nvSpPr>
        <p:spPr/>
        <p:txBody>
          <a:bodyPr/>
          <a:lstStyle/>
          <a:p>
            <a:fld id="{D5A579E3-5930-4916-A4EF-EC71AF67C39B}" type="slidenum">
              <a:rPr lang="en-IL" smtClean="0"/>
              <a:t>17</a:t>
            </a:fld>
            <a:endParaRPr lang="en-IL"/>
          </a:p>
        </p:txBody>
      </p:sp>
    </p:spTree>
    <p:extLst>
      <p:ext uri="{BB962C8B-B14F-4D97-AF65-F5344CB8AC3E}">
        <p14:creationId xmlns:p14="http://schemas.microsoft.com/office/powerpoint/2010/main" val="3423389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837D3-0C2B-51A8-ACA0-B98341B3D1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1C2BD5-3928-57AE-47AE-53C18F7C23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D67D96-762E-3E2C-F3D0-D9CB413A2C6F}"/>
              </a:ext>
            </a:extLst>
          </p:cNvPr>
          <p:cNvSpPr>
            <a:spLocks noGrp="1"/>
          </p:cNvSpPr>
          <p:nvPr>
            <p:ph type="body" idx="1"/>
          </p:nvPr>
        </p:nvSpPr>
        <p:spPr/>
        <p:txBody>
          <a:bodyPr/>
          <a:lstStyle/>
          <a:p>
            <a:r>
              <a:rPr lang="en-CH" dirty="0"/>
              <a:t>We </a:t>
            </a:r>
            <a:r>
              <a:rPr lang="en-US" dirty="0"/>
              <a:t>therefore </a:t>
            </a:r>
            <a:r>
              <a:rPr lang="en-CH" dirty="0"/>
              <a:t>implement rxBisect using a software NIC. </a:t>
            </a:r>
            <a:r>
              <a:rPr lang="en-US" dirty="0"/>
              <a:t>In our system, we have two NUMA nodes and NICs are connected at NUMA 0. </a:t>
            </a:r>
            <a:r>
              <a:rPr lang="en-CH" dirty="0"/>
              <a:t>We run the application’s workers on the NUMA node where the NIC is attached &lt;click&gt;. The workers use emulated NIC </a:t>
            </a:r>
            <a:r>
              <a:rPr lang="en-US" dirty="0"/>
              <a:t>Ax and Bx </a:t>
            </a:r>
            <a:r>
              <a:rPr lang="en-CH" dirty="0"/>
              <a:t>queues that are connected to the emulator, which resides on another NUMA node </a:t>
            </a:r>
            <a:r>
              <a:rPr lang="en-US" dirty="0"/>
              <a:t>and hosts non-emulated Rx rings </a:t>
            </a:r>
            <a:r>
              <a:rPr lang="en-CH" dirty="0"/>
              <a:t>&lt;click&gt;. The packet buffers are located on the same NUMA node as the NIC, which enables the emulator to </a:t>
            </a:r>
            <a:r>
              <a:rPr lang="en-US" dirty="0"/>
              <a:t>capture </a:t>
            </a:r>
            <a:r>
              <a:rPr lang="en-CH" dirty="0"/>
              <a:t>DDIO </a:t>
            </a:r>
            <a:r>
              <a:rPr lang="en-US" dirty="0"/>
              <a:t>effects </a:t>
            </a:r>
            <a:r>
              <a:rPr lang="en-CH" dirty="0"/>
              <a:t>in the same way non-emulated NIC</a:t>
            </a:r>
            <a:r>
              <a:rPr lang="en-US" dirty="0"/>
              <a:t>s</a:t>
            </a:r>
            <a:r>
              <a:rPr lang="en-CH" dirty="0"/>
              <a:t> </a:t>
            </a:r>
            <a:r>
              <a:rPr lang="en-US" dirty="0"/>
              <a:t>do </a:t>
            </a:r>
            <a:r>
              <a:rPr lang="en-CH" dirty="0"/>
              <a:t>&lt;click&gt;. For example, </a:t>
            </a:r>
            <a:r>
              <a:rPr lang="en-US" dirty="0"/>
              <a:t>when an Ax descriptor is generated &lt;click&gt;, it’s consumed by the emulator and it producers an Rx ring descriptor on the non-emulated Rx ring. Later, w</a:t>
            </a:r>
            <a:r>
              <a:rPr lang="en-CH" dirty="0"/>
              <a:t>hen a packet arrives &lt;click&gt;, the </a:t>
            </a:r>
            <a:r>
              <a:rPr lang="en-US" dirty="0"/>
              <a:t>NIC writes the </a:t>
            </a:r>
            <a:r>
              <a:rPr lang="en-CH" dirty="0"/>
              <a:t>packet’s data to buffers </a:t>
            </a:r>
            <a:r>
              <a:rPr lang="en-US" dirty="0"/>
              <a:t>o</a:t>
            </a:r>
            <a:r>
              <a:rPr lang="en-CH" dirty="0"/>
              <a:t>n NUMA node </a:t>
            </a:r>
            <a:r>
              <a:rPr lang="en-US" dirty="0"/>
              <a:t>0</a:t>
            </a:r>
            <a:r>
              <a:rPr lang="en-CH" dirty="0"/>
              <a:t> &lt;click&gt;</a:t>
            </a:r>
            <a:r>
              <a:rPr lang="en-US" dirty="0"/>
              <a:t> and it writes packet completion metadata to the non-emulated Rx ring on NUMA node 1. The emulator converts the completion to a Bx ring entry &lt;click&gt;, which it writes to the emulated Bx ring of the corresponding worker core</a:t>
            </a:r>
            <a:r>
              <a:rPr lang="en-CH" dirty="0"/>
              <a:t>on NUMA node </a:t>
            </a:r>
            <a:r>
              <a:rPr lang="en-US" dirty="0"/>
              <a:t>0, thus completing the emulated NIC’s packet processing</a:t>
            </a:r>
            <a:r>
              <a:rPr lang="en-CH" dirty="0"/>
              <a:t>. </a:t>
            </a:r>
            <a:r>
              <a:rPr lang="en-US" dirty="0"/>
              <a:t>W</a:t>
            </a:r>
            <a:r>
              <a:rPr lang="en-CH" dirty="0"/>
              <a:t>e also impelement the baseline private per-core rings (privRing) and shRing using the same emulation techniques. </a:t>
            </a:r>
            <a:r>
              <a:rPr lang="en-US" dirty="0"/>
              <a:t>W</a:t>
            </a:r>
            <a:r>
              <a:rPr lang="en-CH" dirty="0"/>
              <a:t>e also impelement the baseline private per-core rings (privRing) and shRing using the same emulation techniques. Our results show that for privRing and shRing emulation throughput is up to 12% lower than non-emulated throughput.</a:t>
            </a:r>
          </a:p>
        </p:txBody>
      </p:sp>
      <p:sp>
        <p:nvSpPr>
          <p:cNvPr id="4" name="Slide Number Placeholder 3">
            <a:extLst>
              <a:ext uri="{FF2B5EF4-FFF2-40B4-BE49-F238E27FC236}">
                <a16:creationId xmlns:a16="http://schemas.microsoft.com/office/drawing/2014/main" id="{C38FC7BE-EABE-2A88-27D8-D8B90B57CD40}"/>
              </a:ext>
            </a:extLst>
          </p:cNvPr>
          <p:cNvSpPr>
            <a:spLocks noGrp="1"/>
          </p:cNvSpPr>
          <p:nvPr>
            <p:ph type="sldNum" sz="quarter" idx="5"/>
          </p:nvPr>
        </p:nvSpPr>
        <p:spPr/>
        <p:txBody>
          <a:bodyPr/>
          <a:lstStyle/>
          <a:p>
            <a:fld id="{D5A579E3-5930-4916-A4EF-EC71AF67C39B}" type="slidenum">
              <a:rPr lang="en-IL" smtClean="0"/>
              <a:t>18</a:t>
            </a:fld>
            <a:endParaRPr lang="en-IL"/>
          </a:p>
        </p:txBody>
      </p:sp>
    </p:spTree>
    <p:extLst>
      <p:ext uri="{BB962C8B-B14F-4D97-AF65-F5344CB8AC3E}">
        <p14:creationId xmlns:p14="http://schemas.microsoft.com/office/powerpoint/2010/main" val="2281668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F37D5-9667-6D3E-5B3E-38AF6AA3DB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8BD63D-0948-F14D-8773-67C30AB652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D3D461-B7F7-02C9-2028-C81F580A2FDB}"/>
              </a:ext>
            </a:extLst>
          </p:cNvPr>
          <p:cNvSpPr>
            <a:spLocks noGrp="1"/>
          </p:cNvSpPr>
          <p:nvPr>
            <p:ph type="body" idx="1"/>
          </p:nvPr>
        </p:nvSpPr>
        <p:spPr/>
        <p:txBody>
          <a:bodyPr/>
          <a:lstStyle/>
          <a:p>
            <a:r>
              <a:rPr lang="en-US" dirty="0"/>
              <a:t>To evaluate the performance of </a:t>
            </a:r>
            <a:r>
              <a:rPr lang="en-US" dirty="0" err="1"/>
              <a:t>rxBisect</a:t>
            </a:r>
            <a:r>
              <a:rPr lang="en-US" dirty="0"/>
              <a:t> on a real application we use a stateful load balancer network function, which rewrites packet headers to spread load among 16 servers. We run the load balancer on all cores and load it with 200Gbps. We compare between a default sized private ring per core, which we call </a:t>
            </a:r>
            <a:r>
              <a:rPr lang="en-US" dirty="0" err="1"/>
              <a:t>privRing</a:t>
            </a:r>
            <a:r>
              <a:rPr lang="en-US" dirty="0"/>
              <a:t>, small private rings that fit in DDIO but will cause loss if traffic is bursty, shRing between 8 cores, and </a:t>
            </a:r>
            <a:r>
              <a:rPr lang="en-US" dirty="0" err="1"/>
              <a:t>rxBisect</a:t>
            </a:r>
            <a:r>
              <a:rPr lang="en-US" dirty="0"/>
              <a:t> between 8 cores. The working set of private rings doesn’t fit in DDIO, and hence its throughput is low &lt;click&gt;. Small private rings, shRing, and </a:t>
            </a:r>
            <a:r>
              <a:rPr lang="en-US" dirty="0" err="1"/>
              <a:t>rxBisect</a:t>
            </a:r>
            <a:r>
              <a:rPr lang="en-US" dirty="0"/>
              <a:t> fit in DDIO and hence they reach line rate, improving throughput by 20%. Note that in this experiment, only </a:t>
            </a:r>
            <a:r>
              <a:rPr lang="en-US" dirty="0" err="1"/>
              <a:t>rxBisect</a:t>
            </a:r>
            <a:r>
              <a:rPr lang="en-US" dirty="0"/>
              <a:t> is emulated, and the rest are not emulated.</a:t>
            </a:r>
            <a:endParaRPr lang="en-IL" dirty="0"/>
          </a:p>
        </p:txBody>
      </p:sp>
      <p:sp>
        <p:nvSpPr>
          <p:cNvPr id="4" name="Slide Number Placeholder 3">
            <a:extLst>
              <a:ext uri="{FF2B5EF4-FFF2-40B4-BE49-F238E27FC236}">
                <a16:creationId xmlns:a16="http://schemas.microsoft.com/office/drawing/2014/main" id="{CC27FD00-204B-D152-361A-D203F33D1B31}"/>
              </a:ext>
            </a:extLst>
          </p:cNvPr>
          <p:cNvSpPr>
            <a:spLocks noGrp="1"/>
          </p:cNvSpPr>
          <p:nvPr>
            <p:ph type="sldNum" sz="quarter" idx="5"/>
          </p:nvPr>
        </p:nvSpPr>
        <p:spPr/>
        <p:txBody>
          <a:bodyPr/>
          <a:lstStyle/>
          <a:p>
            <a:fld id="{D5A579E3-5930-4916-A4EF-EC71AF67C39B}" type="slidenum">
              <a:rPr lang="en-IL" smtClean="0"/>
              <a:t>19</a:t>
            </a:fld>
            <a:endParaRPr lang="en-IL"/>
          </a:p>
        </p:txBody>
      </p:sp>
    </p:spTree>
    <p:extLst>
      <p:ext uri="{BB962C8B-B14F-4D97-AF65-F5344CB8AC3E}">
        <p14:creationId xmlns:p14="http://schemas.microsoft.com/office/powerpoint/2010/main" val="7115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Software and NICs interact via logically cyclic arrays called rings. NIC receive ring entries point to empty MTU sized buffers ready to store packets. Multi-core systems employ a receive ring per-core to scale packet reception capacity. The NIC distributes incoming packets between multiple rings according to a hash on packet headers. In this presentation, we will use the following running example. We have two cores receiving packets: core 1 in blue, and core 2 in pink &lt;click&gt;. Each core has a receive ring with buffers marked with the corresponding color &lt;click&gt;. These receive rings reside in host memory &lt;click&gt;.</a:t>
            </a:r>
          </a:p>
        </p:txBody>
      </p:sp>
      <p:sp>
        <p:nvSpPr>
          <p:cNvPr id="4" name="Slide Number Placeholder 3"/>
          <p:cNvSpPr>
            <a:spLocks noGrp="1"/>
          </p:cNvSpPr>
          <p:nvPr>
            <p:ph type="sldNum" sz="quarter" idx="5"/>
          </p:nvPr>
        </p:nvSpPr>
        <p:spPr/>
        <p:txBody>
          <a:bodyPr/>
          <a:lstStyle/>
          <a:p>
            <a:fld id="{D5A579E3-5930-4916-A4EF-EC71AF67C39B}" type="slidenum">
              <a:rPr lang="en-IL" smtClean="0"/>
              <a:t>2</a:t>
            </a:fld>
            <a:endParaRPr lang="en-IL"/>
          </a:p>
        </p:txBody>
      </p:sp>
    </p:spTree>
    <p:extLst>
      <p:ext uri="{BB962C8B-B14F-4D97-AF65-F5344CB8AC3E}">
        <p14:creationId xmlns:p14="http://schemas.microsoft.com/office/powerpoint/2010/main" val="2758028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60338-107B-1203-0EC8-F0D7FE484A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FF44E1-9D0B-4A2C-83D5-82DC47F4BA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2A3FAF-14A8-CBFA-0D1F-FF2AF958CD17}"/>
              </a:ext>
            </a:extLst>
          </p:cNvPr>
          <p:cNvSpPr>
            <a:spLocks noGrp="1"/>
          </p:cNvSpPr>
          <p:nvPr>
            <p:ph type="body" idx="1"/>
          </p:nvPr>
        </p:nvSpPr>
        <p:spPr/>
        <p:txBody>
          <a:bodyPr/>
          <a:lstStyle/>
          <a:p>
            <a:r>
              <a:rPr lang="en-US" dirty="0"/>
              <a:t>When looking at latency, we see that default private rings, which do not reach </a:t>
            </a:r>
            <a:r>
              <a:rPr lang="en-US" dirty="0" err="1"/>
              <a:t>linerate</a:t>
            </a:r>
            <a:r>
              <a:rPr lang="en-US" dirty="0"/>
              <a:t>, have latency of about 1ms, while small private rings, shRing, and </a:t>
            </a:r>
            <a:r>
              <a:rPr lang="en-US" dirty="0" err="1"/>
              <a:t>rxBisect</a:t>
            </a:r>
            <a:r>
              <a:rPr lang="en-US" dirty="0"/>
              <a:t> latency is closer to 100us. The reason for </a:t>
            </a:r>
            <a:r>
              <a:rPr lang="en-US" dirty="0" err="1"/>
              <a:t>privRing’s</a:t>
            </a:r>
            <a:r>
              <a:rPr lang="en-US" dirty="0"/>
              <a:t> high latency is that its Rx ring is full of packets, and so latency consists of the time to process all packets in the ring. In contrast, the reception rings are mostly empty for all other architectures.</a:t>
            </a:r>
            <a:endParaRPr lang="en-IL" dirty="0"/>
          </a:p>
        </p:txBody>
      </p:sp>
      <p:sp>
        <p:nvSpPr>
          <p:cNvPr id="4" name="Slide Number Placeholder 3">
            <a:extLst>
              <a:ext uri="{FF2B5EF4-FFF2-40B4-BE49-F238E27FC236}">
                <a16:creationId xmlns:a16="http://schemas.microsoft.com/office/drawing/2014/main" id="{9E76655C-0D11-D428-4C00-086518C16F1E}"/>
              </a:ext>
            </a:extLst>
          </p:cNvPr>
          <p:cNvSpPr>
            <a:spLocks noGrp="1"/>
          </p:cNvSpPr>
          <p:nvPr>
            <p:ph type="sldNum" sz="quarter" idx="5"/>
          </p:nvPr>
        </p:nvSpPr>
        <p:spPr/>
        <p:txBody>
          <a:bodyPr/>
          <a:lstStyle/>
          <a:p>
            <a:fld id="{D5A579E3-5930-4916-A4EF-EC71AF67C39B}" type="slidenum">
              <a:rPr lang="en-IL" smtClean="0"/>
              <a:t>20</a:t>
            </a:fld>
            <a:endParaRPr lang="en-IL"/>
          </a:p>
        </p:txBody>
      </p:sp>
    </p:spTree>
    <p:extLst>
      <p:ext uri="{BB962C8B-B14F-4D97-AF65-F5344CB8AC3E}">
        <p14:creationId xmlns:p14="http://schemas.microsoft.com/office/powerpoint/2010/main" val="3188995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4BA1A-AA0C-0B11-C697-D862AA221C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2393BA-0525-AEA9-C97D-4E83A65F65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D3C1BA-04D2-5A31-0FEE-8AA8DE647949}"/>
              </a:ext>
            </a:extLst>
          </p:cNvPr>
          <p:cNvSpPr>
            <a:spLocks noGrp="1"/>
          </p:cNvSpPr>
          <p:nvPr>
            <p:ph type="body" idx="1"/>
          </p:nvPr>
        </p:nvSpPr>
        <p:spPr/>
        <p:txBody>
          <a:bodyPr/>
          <a:lstStyle/>
          <a:p>
            <a:r>
              <a:rPr lang="en-US" dirty="0"/>
              <a:t>Last, we look at the performance under processing load imbalance. To that end, we run a synthetic NF on all CPU cores. Each core accesses memory twice per packet except one core, which we call the target core. On the target core, we vary the number of memory accesses between 0 and 300. We load our app with 200Gbps that is spread evenly among all cores except the target core which receives a very small portion of traffic; only 1% of all traffic. We plot the throughput of our app as a function of the number of memory accesses on the target core. &lt;click&gt; With private rings, the app cannot achieve line rate because its working set is too big, and it performs similarly regardless of the load on the target core. This is expected because 99% of all traffic is being processed by cores other than the target core. &lt;click&gt; In contrast, </a:t>
            </a:r>
            <a:r>
              <a:rPr lang="en-US" dirty="0" err="1"/>
              <a:t>shRing</a:t>
            </a:r>
            <a:r>
              <a:rPr lang="en-US" dirty="0"/>
              <a:t> achieves </a:t>
            </a:r>
            <a:r>
              <a:rPr lang="en-US" dirty="0" err="1"/>
              <a:t>linerate</a:t>
            </a:r>
            <a:r>
              <a:rPr lang="en-US" dirty="0"/>
              <a:t> when the overhead on the target core is low. But, when the load on the target core exceeds 100 memory accesses per packet, shRing performance starts dropping, this happens because the slow target core prevents other cores from making progress &lt;click&gt;. Dynamic shRing heuristically identifies the load imbalance and switches to private rings instead &lt;click&gt;. </a:t>
            </a:r>
            <a:r>
              <a:rPr lang="en-US" dirty="0" err="1"/>
              <a:t>RxBisect</a:t>
            </a:r>
            <a:r>
              <a:rPr lang="en-US" dirty="0"/>
              <a:t> is the only architecture that achieves </a:t>
            </a:r>
            <a:r>
              <a:rPr lang="en-US" dirty="0" err="1"/>
              <a:t>linerate</a:t>
            </a:r>
            <a:r>
              <a:rPr lang="en-US" dirty="0"/>
              <a:t> at the most imbalanced point &lt;click&gt;, demonstrating that </a:t>
            </a:r>
            <a:r>
              <a:rPr lang="en-US" dirty="0" err="1"/>
              <a:t>rxBisect</a:t>
            </a:r>
            <a:r>
              <a:rPr lang="en-US" dirty="0"/>
              <a:t> provides a small working set by efficiently sharing buffers during load imbalance.</a:t>
            </a:r>
          </a:p>
          <a:p>
            <a:endParaRPr lang="en-US" dirty="0"/>
          </a:p>
          <a:p>
            <a:r>
              <a:rPr lang="en-US" dirty="0"/>
              <a:t>Synthetic NF running on all cores</a:t>
            </a:r>
          </a:p>
          <a:p>
            <a:r>
              <a:rPr lang="en-US" dirty="0"/>
              <a:t>200Gbps load</a:t>
            </a:r>
          </a:p>
          <a:p>
            <a:r>
              <a:rPr lang="en-US" dirty="0"/>
              <a:t>Target core processing varies between 0—300 mem accesses</a:t>
            </a:r>
          </a:p>
          <a:p>
            <a:r>
              <a:rPr lang="en-US" dirty="0"/>
              <a:t>Dynamic </a:t>
            </a:r>
            <a:r>
              <a:rPr lang="en-US" dirty="0" err="1"/>
              <a:t>shring</a:t>
            </a:r>
            <a:r>
              <a:rPr lang="en-US" dirty="0"/>
              <a:t> switches to base upon pathological imbalance </a:t>
            </a:r>
            <a:endParaRPr lang="en-CH" dirty="0"/>
          </a:p>
          <a:p>
            <a:endParaRPr lang="en-US" dirty="0"/>
          </a:p>
          <a:p>
            <a:endParaRPr lang="en-US" dirty="0"/>
          </a:p>
          <a:p>
            <a:r>
              <a:rPr lang="en-US" dirty="0"/>
              <a:t>Synthetic workload: 2 memory accesses per packet</a:t>
            </a:r>
            <a:endParaRPr lang="en-IL" dirty="0"/>
          </a:p>
        </p:txBody>
      </p:sp>
      <p:sp>
        <p:nvSpPr>
          <p:cNvPr id="4" name="Slide Number Placeholder 3">
            <a:extLst>
              <a:ext uri="{FF2B5EF4-FFF2-40B4-BE49-F238E27FC236}">
                <a16:creationId xmlns:a16="http://schemas.microsoft.com/office/drawing/2014/main" id="{BFE34590-E8EA-1A50-B817-80042586D7D8}"/>
              </a:ext>
            </a:extLst>
          </p:cNvPr>
          <p:cNvSpPr>
            <a:spLocks noGrp="1"/>
          </p:cNvSpPr>
          <p:nvPr>
            <p:ph type="sldNum" sz="quarter" idx="5"/>
          </p:nvPr>
        </p:nvSpPr>
        <p:spPr/>
        <p:txBody>
          <a:bodyPr/>
          <a:lstStyle/>
          <a:p>
            <a:fld id="{D5A579E3-5930-4916-A4EF-EC71AF67C39B}" type="slidenum">
              <a:rPr lang="en-IL" smtClean="0"/>
              <a:t>21</a:t>
            </a:fld>
            <a:endParaRPr lang="en-IL"/>
          </a:p>
        </p:txBody>
      </p:sp>
    </p:spTree>
    <p:extLst>
      <p:ext uri="{BB962C8B-B14F-4D97-AF65-F5344CB8AC3E}">
        <p14:creationId xmlns:p14="http://schemas.microsoft.com/office/powerpoint/2010/main" val="4294526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F470C-DFE5-6B4C-CA23-A0FAD179A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EABB0D-7C6E-8B02-F34B-39493D1880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8340B-11C3-A8A4-5F33-9A05552AC30C}"/>
              </a:ext>
            </a:extLst>
          </p:cNvPr>
          <p:cNvSpPr>
            <a:spLocks noGrp="1"/>
          </p:cNvSpPr>
          <p:nvPr>
            <p:ph type="body" idx="1"/>
          </p:nvPr>
        </p:nvSpPr>
        <p:spPr/>
        <p:txBody>
          <a:bodyPr/>
          <a:lstStyle/>
          <a:p>
            <a:r>
              <a:rPr lang="en-CH" dirty="0"/>
              <a:t>In conclusion, </a:t>
            </a:r>
            <a:r>
              <a:rPr lang="en-US" dirty="0"/>
              <a:t>the I/O working set imposed by default sized receive rings is </a:t>
            </a:r>
            <a:r>
              <a:rPr lang="en-CH" dirty="0"/>
              <a:t>too </a:t>
            </a:r>
            <a:r>
              <a:rPr lang="en-US" dirty="0"/>
              <a:t>large to fit in the LLC, degrading application performance. Reducing Rx </a:t>
            </a:r>
            <a:r>
              <a:rPr lang="en-CH" dirty="0"/>
              <a:t>ring</a:t>
            </a:r>
            <a:r>
              <a:rPr lang="en-US" dirty="0"/>
              <a:t> size</a:t>
            </a:r>
            <a:r>
              <a:rPr lang="en-CH" dirty="0"/>
              <a:t> cannot address this problem</a:t>
            </a:r>
            <a:r>
              <a:rPr lang="en-US" dirty="0"/>
              <a:t>, as rings as large as the default are necessary to absorb burst traffic</a:t>
            </a:r>
            <a:r>
              <a:rPr lang="en-CH" dirty="0"/>
              <a:t>. </a:t>
            </a:r>
            <a:r>
              <a:rPr lang="en-US" dirty="0"/>
              <a:t>ShRing provides a solution that works only when traffic is balanced, while also requiring software synchronization at all times. </a:t>
            </a:r>
            <a:r>
              <a:rPr lang="en-CH" dirty="0"/>
              <a:t>We show that </a:t>
            </a:r>
            <a:r>
              <a:rPr lang="en-US" dirty="0"/>
              <a:t>by disentangling receive rings, we can share Rx ring buffers with no software synchronization, thus overcoming the drawbacks of shRing.</a:t>
            </a:r>
            <a:endParaRPr lang="en-CH" dirty="0"/>
          </a:p>
        </p:txBody>
      </p:sp>
      <p:sp>
        <p:nvSpPr>
          <p:cNvPr id="4" name="Slide Number Placeholder 3">
            <a:extLst>
              <a:ext uri="{FF2B5EF4-FFF2-40B4-BE49-F238E27FC236}">
                <a16:creationId xmlns:a16="http://schemas.microsoft.com/office/drawing/2014/main" id="{75292982-1001-EB70-A3CC-3CDDC0B2C400}"/>
              </a:ext>
            </a:extLst>
          </p:cNvPr>
          <p:cNvSpPr>
            <a:spLocks noGrp="1"/>
          </p:cNvSpPr>
          <p:nvPr>
            <p:ph type="sldNum" sz="quarter" idx="5"/>
          </p:nvPr>
        </p:nvSpPr>
        <p:spPr/>
        <p:txBody>
          <a:bodyPr/>
          <a:lstStyle/>
          <a:p>
            <a:fld id="{D5A579E3-5930-4916-A4EF-EC71AF67C39B}" type="slidenum">
              <a:rPr lang="en-IL" smtClean="0"/>
              <a:t>22</a:t>
            </a:fld>
            <a:endParaRPr lang="en-IL"/>
          </a:p>
        </p:txBody>
      </p:sp>
    </p:spTree>
    <p:extLst>
      <p:ext uri="{BB962C8B-B14F-4D97-AF65-F5344CB8AC3E}">
        <p14:creationId xmlns:p14="http://schemas.microsoft.com/office/powerpoint/2010/main" val="2209963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in 100 Gbps NICs, Rx rings are sized to have 1024 buffers each large enough to store an MTU-sized packet. Consequently, the I/O working set, that is the size of all Rx rings is typically greater than the per-core LLC &lt;click&gt;. As a result, high-performance network applications cannot benefit from optimizations such as DDIO that enable serving NIC DMA from the LLC &lt;click&gt;. Consequently, the performance of these applications will decline. To demonstrate the cost of a large working set, we run an experiment with a synthetic network function that receives packets, accesses memory twice per packet, performs routing and sends packets out to the wire. We run this NF on all CPU cores, and we load it with 200Gbps using an open loop load generator &lt;click&gt;. The following figure shows throughput in Gbps as a function of ring size. We see that rings smaller than 256, &lt;click&gt; whose working set fits into the DDIO portion of the LLC, achieve line-rate 200 Gbps throughput. Next, we see that rings smaller than 1024, &lt;click&gt; which fit in the LLC but not in DDIO’s portion of the LLC have up to 15% lower throughput &lt;click&gt;. Finally, with rings of 1024 entries, which is the default size, or larger, the working set exceeds the LLC, and all data goes through DRAM resulting in up to 20% throughput degradation &lt;click&gt;. The takeaway from this is that shrinking receive rings may benefit applications performance.</a:t>
            </a:r>
          </a:p>
        </p:txBody>
      </p:sp>
      <p:sp>
        <p:nvSpPr>
          <p:cNvPr id="4" name="Slide Number Placeholder 3"/>
          <p:cNvSpPr>
            <a:spLocks noGrp="1"/>
          </p:cNvSpPr>
          <p:nvPr>
            <p:ph type="sldNum" sz="quarter" idx="5"/>
          </p:nvPr>
        </p:nvSpPr>
        <p:spPr/>
        <p:txBody>
          <a:bodyPr/>
          <a:lstStyle/>
          <a:p>
            <a:fld id="{D5A579E3-5930-4916-A4EF-EC71AF67C39B}" type="slidenum">
              <a:rPr lang="en-IL" smtClean="0"/>
              <a:t>3</a:t>
            </a:fld>
            <a:endParaRPr lang="en-IL"/>
          </a:p>
        </p:txBody>
      </p:sp>
    </p:spTree>
    <p:extLst>
      <p:ext uri="{BB962C8B-B14F-4D97-AF65-F5344CB8AC3E}">
        <p14:creationId xmlns:p14="http://schemas.microsoft.com/office/powerpoint/2010/main" val="190864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first glance, it appears that one may reduce the size of Rx rings to fit the I/O working set in the LLC and even in DDIO’s portion of the LLC &lt;click&gt;. This approach works well when traffic is evenly spread across multiple cores. For example, we run DPDK’s l3fwd app and measure the maximum throughput without packet loss for various ring sizes &lt;click&gt;, and when traffic is spread among multiple cores, we indeed see that we can reach 100Gbps with any ring size, including the smallest 64 entry Rx ring support by NVIDIA NICs.</a:t>
            </a:r>
            <a:endParaRPr lang="en-IL"/>
          </a:p>
        </p:txBody>
      </p:sp>
      <p:sp>
        <p:nvSpPr>
          <p:cNvPr id="4" name="Slide Number Placeholder 3"/>
          <p:cNvSpPr>
            <a:spLocks noGrp="1"/>
          </p:cNvSpPr>
          <p:nvPr>
            <p:ph type="sldNum" sz="quarter" idx="5"/>
          </p:nvPr>
        </p:nvSpPr>
        <p:spPr/>
        <p:txBody>
          <a:bodyPr/>
          <a:lstStyle/>
          <a:p>
            <a:fld id="{D5A579E3-5930-4916-A4EF-EC71AF67C39B}" type="slidenum">
              <a:rPr lang="en-IL" smtClean="0"/>
              <a:t>4</a:t>
            </a:fld>
            <a:endParaRPr lang="en-IL"/>
          </a:p>
        </p:txBody>
      </p:sp>
    </p:spTree>
    <p:extLst>
      <p:ext uri="{BB962C8B-B14F-4D97-AF65-F5344CB8AC3E}">
        <p14:creationId xmlns:p14="http://schemas.microsoft.com/office/powerpoint/2010/main" val="189673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reducing the size of rings doesn’t always work. When traffic is bursty, such as when several flows arrive at a single core &lt;click&gt;, then larger buffers are necessary to absorb these bursts. We repeat the previous experiment using a single core this time &lt;click&gt;. The results show that small rings are unable to absorb bursts and therefore result in packet loss and lower no-drop throughput. We can also see that the default 1024 ring size work best &lt;click&gt;, and that larger than default rings show no benefit.</a:t>
            </a:r>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5</a:t>
            </a:fld>
            <a:endParaRPr lang="en-IL"/>
          </a:p>
        </p:txBody>
      </p:sp>
    </p:spTree>
    <p:extLst>
      <p:ext uri="{BB962C8B-B14F-4D97-AF65-F5344CB8AC3E}">
        <p14:creationId xmlns:p14="http://schemas.microsoft.com/office/powerpoint/2010/main" val="2979148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US" dirty="0"/>
              <a:t>In OSDI 2023, we presented shRing, an alternative receive ring architecture that efficiently shares receive ring buffers across several cores. By sharing buffers, shRing absorbs bursts directed at a single core &lt;click&gt;, while also fitting the I/O working within the LLC in multicore workloads &lt;click&gt;. Although synchronization on a shared receive ring incurs overhead, in shRing we have shown that it may be preferable to spilling beyond the LLC.</a:t>
            </a:r>
          </a:p>
        </p:txBody>
      </p:sp>
      <p:sp>
        <p:nvSpPr>
          <p:cNvPr id="4" name="Slide Number Placeholder 3"/>
          <p:cNvSpPr>
            <a:spLocks noGrp="1"/>
          </p:cNvSpPr>
          <p:nvPr>
            <p:ph type="sldNum" sz="quarter" idx="5"/>
          </p:nvPr>
        </p:nvSpPr>
        <p:spPr/>
        <p:txBody>
          <a:bodyPr/>
          <a:lstStyle/>
          <a:p>
            <a:fld id="{7D403C65-B643-9941-A570-94BC64939EDB}" type="slidenum">
              <a:rPr lang="en-US" smtClean="0"/>
              <a:t>6</a:t>
            </a:fld>
            <a:endParaRPr lang="en-US"/>
          </a:p>
        </p:txBody>
      </p:sp>
    </p:spTree>
    <p:extLst>
      <p:ext uri="{BB962C8B-B14F-4D97-AF65-F5344CB8AC3E}">
        <p14:creationId xmlns:p14="http://schemas.microsoft.com/office/powerpoint/2010/main" val="1355557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0FD6B-20EE-C727-C8DA-5E4574CD32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52C714-DF36-0D89-B2D3-3081AF22F4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B4AF5B-D1B0-EBEC-BCE2-6DFDCCDD4A38}"/>
              </a:ext>
            </a:extLst>
          </p:cNvPr>
          <p:cNvSpPr>
            <a:spLocks noGrp="1"/>
          </p:cNvSpPr>
          <p:nvPr>
            <p:ph type="body" idx="1"/>
          </p:nvPr>
        </p:nvSpPr>
        <p:spPr/>
        <p:txBody>
          <a:bodyPr/>
          <a:lstStyle/>
          <a:p>
            <a:pPr marL="0" algn="l" defTabSz="914400" rtl="0" eaLnBrk="1" latinLnBrk="0" hangingPunct="1"/>
            <a:r>
              <a:rPr lang="en-US" dirty="0"/>
              <a:t>The main problem with shRing is that due to a lack of isolation between cores. When the arrival rate exceeds the service rate, queueing theory dictates, that the queue overflows. What this means for shRing &lt;click&gt; is that when packets arrive from the network, and one core’s arrival rate is greater than its service rate &lt;click&gt;, then the ring fills up with packets waiting to be processed by the overloaded core &lt;click&gt;, resulting in packet loss for all cores sharing the ring &lt;click&gt;. To address this issue with shRing, we had to resort to using heuristics to identify imbalance and fall back to the baseline.</a:t>
            </a:r>
          </a:p>
        </p:txBody>
      </p:sp>
      <p:sp>
        <p:nvSpPr>
          <p:cNvPr id="4" name="Slide Number Placeholder 3">
            <a:extLst>
              <a:ext uri="{FF2B5EF4-FFF2-40B4-BE49-F238E27FC236}">
                <a16:creationId xmlns:a16="http://schemas.microsoft.com/office/drawing/2014/main" id="{7C7097B9-84D9-10F7-641D-8C015D425985}"/>
              </a:ext>
            </a:extLst>
          </p:cNvPr>
          <p:cNvSpPr>
            <a:spLocks noGrp="1"/>
          </p:cNvSpPr>
          <p:nvPr>
            <p:ph type="sldNum" sz="quarter" idx="5"/>
          </p:nvPr>
        </p:nvSpPr>
        <p:spPr/>
        <p:txBody>
          <a:bodyPr/>
          <a:lstStyle/>
          <a:p>
            <a:fld id="{7D403C65-B643-9941-A570-94BC64939EDB}" type="slidenum">
              <a:rPr lang="en-US" smtClean="0"/>
              <a:t>7</a:t>
            </a:fld>
            <a:endParaRPr lang="en-US"/>
          </a:p>
        </p:txBody>
      </p:sp>
    </p:spTree>
    <p:extLst>
      <p:ext uri="{BB962C8B-B14F-4D97-AF65-F5344CB8AC3E}">
        <p14:creationId xmlns:p14="http://schemas.microsoft.com/office/powerpoint/2010/main" val="3669316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9068B-DD9D-D832-A4B2-C806621DC5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5B67B0-A0F0-908F-7901-64BB64EB33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727957-B68C-B8C0-8F10-BED2B8F3B071}"/>
              </a:ext>
            </a:extLst>
          </p:cNvPr>
          <p:cNvSpPr>
            <a:spLocks noGrp="1"/>
          </p:cNvSpPr>
          <p:nvPr>
            <p:ph type="body" idx="1"/>
          </p:nvPr>
        </p:nvSpPr>
        <p:spPr/>
        <p:txBody>
          <a:bodyPr/>
          <a:lstStyle/>
          <a:p>
            <a:pPr marL="0" algn="l" defTabSz="914400" rtl="0" eaLnBrk="1" latinLnBrk="0" hangingPunct="1"/>
            <a:r>
              <a:rPr lang="en-US" dirty="0"/>
              <a:t>Let’s summarize what we’ve seen so far. On the one hand &lt;click&gt;, it is problematic to reduce ring size as it results in packet loss when traffic is bursty. And on the other hand &lt;click&gt;, it is problematic to share buffers as load imbalance results in packet loss. So, what can we do to address this problem?</a:t>
            </a:r>
          </a:p>
        </p:txBody>
      </p:sp>
      <p:sp>
        <p:nvSpPr>
          <p:cNvPr id="4" name="Slide Number Placeholder 3">
            <a:extLst>
              <a:ext uri="{FF2B5EF4-FFF2-40B4-BE49-F238E27FC236}">
                <a16:creationId xmlns:a16="http://schemas.microsoft.com/office/drawing/2014/main" id="{C0F247F0-18F5-4C31-8008-A56FC21629EB}"/>
              </a:ext>
            </a:extLst>
          </p:cNvPr>
          <p:cNvSpPr>
            <a:spLocks noGrp="1"/>
          </p:cNvSpPr>
          <p:nvPr>
            <p:ph type="sldNum" sz="quarter" idx="5"/>
          </p:nvPr>
        </p:nvSpPr>
        <p:spPr/>
        <p:txBody>
          <a:bodyPr/>
          <a:lstStyle/>
          <a:p>
            <a:fld id="{7D403C65-B643-9941-A570-94BC64939EDB}" type="slidenum">
              <a:rPr lang="en-US" smtClean="0"/>
              <a:t>8</a:t>
            </a:fld>
            <a:endParaRPr lang="en-US"/>
          </a:p>
        </p:txBody>
      </p:sp>
    </p:spTree>
    <p:extLst>
      <p:ext uri="{BB962C8B-B14F-4D97-AF65-F5344CB8AC3E}">
        <p14:creationId xmlns:p14="http://schemas.microsoft.com/office/powerpoint/2010/main" val="3573144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GB" dirty="0"/>
              <a:t>We claim that this problem is caused by an entanglement of two pairs of producer-consumer structures in each receive ring: one for allocation and another for reception. In one &lt;click&gt;, the CPU produces empty buffers for the NIC to consume. In the other &lt;click&gt;, the NIC produces packets for the CPU to consume. Since this is the same NIC and CPU, and most importantly the same Rx ring for both structures, packet processing advances in lockstep &lt;click&gt;. In other words, progress in the packet reception consumer-producer structure necessitates progress in the buffer allocation consumer-producer structure.</a:t>
            </a:r>
          </a:p>
          <a:p>
            <a:endParaRPr lang="en-GB" dirty="0"/>
          </a:p>
          <a:p>
            <a:r>
              <a:rPr lang="en-GB" dirty="0"/>
              <a:t>---</a:t>
            </a:r>
          </a:p>
          <a:p>
            <a:r>
              <a:rPr lang="en-GB" dirty="0"/>
              <a:t>-   two producer-consumer "pairs"</a:t>
            </a:r>
          </a:p>
          <a:p>
            <a:pPr marL="171450" indent="-171450">
              <a:buFontTx/>
              <a:buChar char="-"/>
            </a:pPr>
            <a:r>
              <a:rPr lang="en-GB" dirty="0"/>
              <a:t>emphasize the lockstep behaviour</a:t>
            </a:r>
          </a:p>
          <a:p>
            <a:pPr marL="171450" indent="-171450">
              <a:buFontTx/>
              <a:buChar char="-"/>
            </a:pPr>
            <a:r>
              <a:rPr lang="en-GB" dirty="0"/>
              <a:t>emphasize that it's the same core and the same </a:t>
            </a:r>
            <a:r>
              <a:rPr lang="en-GB" dirty="0" err="1"/>
              <a:t>nic</a:t>
            </a:r>
            <a:r>
              <a:rPr lang="en-GB" dirty="0"/>
              <a:t> not only the same ring</a:t>
            </a:r>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9</a:t>
            </a:fld>
            <a:endParaRPr lang="en-IL"/>
          </a:p>
        </p:txBody>
      </p:sp>
    </p:spTree>
    <p:extLst>
      <p:ext uri="{BB962C8B-B14F-4D97-AF65-F5344CB8AC3E}">
        <p14:creationId xmlns:p14="http://schemas.microsoft.com/office/powerpoint/2010/main" val="331127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B3E0-23A8-4186-A36F-38E87765A8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33ED8E54-7812-41C3-A0AB-DB7A9F6430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FBEEFCA-BF8A-460E-8BAE-4CAD8E9C823F}"/>
              </a:ext>
            </a:extLst>
          </p:cNvPr>
          <p:cNvSpPr>
            <a:spLocks noGrp="1"/>
          </p:cNvSpPr>
          <p:nvPr>
            <p:ph type="dt" sz="half" idx="10"/>
          </p:nvPr>
        </p:nvSpPr>
        <p:spPr/>
        <p:txBody>
          <a:bodyPr/>
          <a:lstStyle/>
          <a:p>
            <a:fld id="{659204A6-3E5D-4075-AA83-80236033299A}" type="datetime8">
              <a:rPr lang="en-IL" smtClean="0"/>
              <a:t>16/07/2025 11:34</a:t>
            </a:fld>
            <a:endParaRPr lang="en-IL"/>
          </a:p>
        </p:txBody>
      </p:sp>
      <p:sp>
        <p:nvSpPr>
          <p:cNvPr id="5" name="Footer Placeholder 4">
            <a:extLst>
              <a:ext uri="{FF2B5EF4-FFF2-40B4-BE49-F238E27FC236}">
                <a16:creationId xmlns:a16="http://schemas.microsoft.com/office/drawing/2014/main" id="{8C75C03F-049B-4DB3-965E-DBD63212C0C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78DF8F8-EE18-4292-A29E-16DD16C32109}"/>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41254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0485-01B0-48E3-8724-7D58F134948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0B0636A-841B-4A90-86E0-E4D2057B9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D83C917-CB10-4E60-92FE-ABCE788F9FAE}"/>
              </a:ext>
            </a:extLst>
          </p:cNvPr>
          <p:cNvSpPr>
            <a:spLocks noGrp="1"/>
          </p:cNvSpPr>
          <p:nvPr>
            <p:ph type="dt" sz="half" idx="10"/>
          </p:nvPr>
        </p:nvSpPr>
        <p:spPr/>
        <p:txBody>
          <a:bodyPr/>
          <a:lstStyle/>
          <a:p>
            <a:fld id="{588DACA2-EC2F-4840-B315-599A0EBC778D}" type="datetime8">
              <a:rPr lang="en-IL" smtClean="0"/>
              <a:t>16/07/2025 11:34</a:t>
            </a:fld>
            <a:endParaRPr lang="en-IL"/>
          </a:p>
        </p:txBody>
      </p:sp>
      <p:sp>
        <p:nvSpPr>
          <p:cNvPr id="5" name="Footer Placeholder 4">
            <a:extLst>
              <a:ext uri="{FF2B5EF4-FFF2-40B4-BE49-F238E27FC236}">
                <a16:creationId xmlns:a16="http://schemas.microsoft.com/office/drawing/2014/main" id="{46F9CB66-1937-4522-BA95-D5844B7A64F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8F8FD43-80CF-4B93-A645-BD0A7AB6AE56}"/>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199689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6A000-A448-4F66-9ACA-ACFBAE1412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77573CC-A84A-4168-B715-D94FA6E43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D73FE86-7385-47CA-88C2-A688D0BE5C32}"/>
              </a:ext>
            </a:extLst>
          </p:cNvPr>
          <p:cNvSpPr>
            <a:spLocks noGrp="1"/>
          </p:cNvSpPr>
          <p:nvPr>
            <p:ph type="dt" sz="half" idx="10"/>
          </p:nvPr>
        </p:nvSpPr>
        <p:spPr/>
        <p:txBody>
          <a:bodyPr/>
          <a:lstStyle/>
          <a:p>
            <a:fld id="{C70F5FE5-21E6-447B-841B-047C76AF3952}" type="datetime8">
              <a:rPr lang="en-IL" smtClean="0"/>
              <a:t>16/07/2025 11:34</a:t>
            </a:fld>
            <a:endParaRPr lang="en-IL"/>
          </a:p>
        </p:txBody>
      </p:sp>
      <p:sp>
        <p:nvSpPr>
          <p:cNvPr id="5" name="Footer Placeholder 4">
            <a:extLst>
              <a:ext uri="{FF2B5EF4-FFF2-40B4-BE49-F238E27FC236}">
                <a16:creationId xmlns:a16="http://schemas.microsoft.com/office/drawing/2014/main" id="{102FFA0E-FA9E-4EEE-9D4A-4D4CB6C4DDD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62B4D1-8E57-4F85-8F87-8EAC7635D6C6}"/>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51951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E553-728C-46A6-BBBA-838D82390E1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C1F5B2B-3708-4E39-87DE-C8494B14374D}"/>
              </a:ext>
            </a:extLst>
          </p:cNvPr>
          <p:cNvSpPr>
            <a:spLocks noGrp="1"/>
          </p:cNvSpPr>
          <p:nvPr>
            <p:ph idx="1"/>
          </p:nvPr>
        </p:nvSpPr>
        <p:spPr/>
        <p:txBody>
          <a:bodyPr/>
          <a:lstStyle>
            <a:lvl1pPr>
              <a:defRPr sz="2400"/>
            </a:lvl1pPr>
            <a:lvl2pPr marL="685800" indent="-228600">
              <a:buFont typeface="Calibri" panose="020F0502020204030204" pitchFamily="34" charset="0"/>
              <a:buChar char="−"/>
              <a:defRPr sz="2000"/>
            </a:lvl2pPr>
            <a:lvl3pPr marL="1143000" indent="-228600">
              <a:buFont typeface="Calibri" panose="020F0502020204030204" pitchFamily="34" charset="0"/>
              <a:buChar cha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Date Placeholder 3">
            <a:extLst>
              <a:ext uri="{FF2B5EF4-FFF2-40B4-BE49-F238E27FC236}">
                <a16:creationId xmlns:a16="http://schemas.microsoft.com/office/drawing/2014/main" id="{0B540FCC-5F36-4FDD-8FB0-B58CBD22B8C4}"/>
              </a:ext>
            </a:extLst>
          </p:cNvPr>
          <p:cNvSpPr>
            <a:spLocks noGrp="1"/>
          </p:cNvSpPr>
          <p:nvPr>
            <p:ph type="dt" sz="half" idx="10"/>
          </p:nvPr>
        </p:nvSpPr>
        <p:spPr/>
        <p:txBody>
          <a:bodyPr/>
          <a:lstStyle/>
          <a:p>
            <a:fld id="{FD01FADD-B272-41F0-A431-2F998C3D079A}" type="datetime8">
              <a:rPr lang="en-IL" smtClean="0"/>
              <a:t>16/07/2025 11:34</a:t>
            </a:fld>
            <a:endParaRPr lang="en-IL"/>
          </a:p>
        </p:txBody>
      </p:sp>
      <p:sp>
        <p:nvSpPr>
          <p:cNvPr id="5" name="Footer Placeholder 4">
            <a:extLst>
              <a:ext uri="{FF2B5EF4-FFF2-40B4-BE49-F238E27FC236}">
                <a16:creationId xmlns:a16="http://schemas.microsoft.com/office/drawing/2014/main" id="{E6C43633-F7F7-46FC-9628-EE259E635BF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E7F38AB-35FF-441E-B6A6-6F9A515BA2AC}"/>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75276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FF4E-7E1D-4262-95FB-A2CB7F6D6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E69147B6-E28C-4969-A94D-36B50ABF4B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C84D9-633D-4E68-91C7-A64D5A21F48E}"/>
              </a:ext>
            </a:extLst>
          </p:cNvPr>
          <p:cNvSpPr>
            <a:spLocks noGrp="1"/>
          </p:cNvSpPr>
          <p:nvPr>
            <p:ph type="dt" sz="half" idx="10"/>
          </p:nvPr>
        </p:nvSpPr>
        <p:spPr/>
        <p:txBody>
          <a:bodyPr/>
          <a:lstStyle/>
          <a:p>
            <a:fld id="{5E276DAB-2E74-4371-8540-DB8315644ED7}" type="datetime8">
              <a:rPr lang="en-IL" smtClean="0"/>
              <a:t>16/07/2025 11:34</a:t>
            </a:fld>
            <a:endParaRPr lang="en-IL"/>
          </a:p>
        </p:txBody>
      </p:sp>
      <p:sp>
        <p:nvSpPr>
          <p:cNvPr id="5" name="Footer Placeholder 4">
            <a:extLst>
              <a:ext uri="{FF2B5EF4-FFF2-40B4-BE49-F238E27FC236}">
                <a16:creationId xmlns:a16="http://schemas.microsoft.com/office/drawing/2014/main" id="{C8DEA0BF-C4CE-4D9C-A60D-8E75081A8A9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F329FE0-B3BD-4FC0-A5C8-E3B2143E0AEA}"/>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116138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8041-787E-458C-8A21-B556D97E3D5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2DC8FB6-A1FB-4EA8-9244-B959AB82860A}"/>
              </a:ext>
            </a:extLst>
          </p:cNvPr>
          <p:cNvSpPr>
            <a:spLocks noGrp="1"/>
          </p:cNvSpPr>
          <p:nvPr>
            <p:ph sz="half" idx="1"/>
          </p:nvPr>
        </p:nvSpPr>
        <p:spPr>
          <a:xfrm>
            <a:off x="838200" y="1825625"/>
            <a:ext cx="5181600" cy="4351338"/>
          </a:xfrm>
        </p:spPr>
        <p:txBody>
          <a:bodyPr/>
          <a:lstStyle>
            <a:lvl1pPr>
              <a:defRPr sz="2400"/>
            </a:lvl1pPr>
            <a:lvl2pPr marL="685800" indent="-228600">
              <a:buFont typeface="Calibri" panose="020F0502020204030204" pitchFamily="34" charset="0"/>
              <a:buChar char="−"/>
              <a:defRPr sz="2000"/>
            </a:lvl2pPr>
            <a:lvl3pPr marL="1143000" indent="-228600">
              <a:buFont typeface="Calibri" panose="020F0502020204030204" pitchFamily="34" charset="0"/>
              <a:buChar cha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Content Placeholder 3">
            <a:extLst>
              <a:ext uri="{FF2B5EF4-FFF2-40B4-BE49-F238E27FC236}">
                <a16:creationId xmlns:a16="http://schemas.microsoft.com/office/drawing/2014/main" id="{54BBADE0-6519-442D-A7F3-9B93F3912323}"/>
              </a:ext>
            </a:extLst>
          </p:cNvPr>
          <p:cNvSpPr>
            <a:spLocks noGrp="1"/>
          </p:cNvSpPr>
          <p:nvPr>
            <p:ph sz="half" idx="2"/>
          </p:nvPr>
        </p:nvSpPr>
        <p:spPr>
          <a:xfrm>
            <a:off x="6172200" y="1825625"/>
            <a:ext cx="5181600"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5" name="Date Placeholder 4">
            <a:extLst>
              <a:ext uri="{FF2B5EF4-FFF2-40B4-BE49-F238E27FC236}">
                <a16:creationId xmlns:a16="http://schemas.microsoft.com/office/drawing/2014/main" id="{79AC76C1-2FFE-4DE2-B5B7-A8EF46C7E401}"/>
              </a:ext>
            </a:extLst>
          </p:cNvPr>
          <p:cNvSpPr>
            <a:spLocks noGrp="1"/>
          </p:cNvSpPr>
          <p:nvPr>
            <p:ph type="dt" sz="half" idx="10"/>
          </p:nvPr>
        </p:nvSpPr>
        <p:spPr/>
        <p:txBody>
          <a:bodyPr/>
          <a:lstStyle/>
          <a:p>
            <a:fld id="{1215F02A-CA17-4A55-9439-DE9D75820F24}" type="datetime8">
              <a:rPr lang="en-IL" smtClean="0"/>
              <a:t>16/07/2025 11:34</a:t>
            </a:fld>
            <a:endParaRPr lang="en-IL"/>
          </a:p>
        </p:txBody>
      </p:sp>
      <p:sp>
        <p:nvSpPr>
          <p:cNvPr id="6" name="Footer Placeholder 5">
            <a:extLst>
              <a:ext uri="{FF2B5EF4-FFF2-40B4-BE49-F238E27FC236}">
                <a16:creationId xmlns:a16="http://schemas.microsoft.com/office/drawing/2014/main" id="{195B1B53-A737-48C0-A85B-49AD55E89A6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49D6B1C-A568-45FB-84A8-0E3D71C3129E}"/>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491585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EF07-D935-4A69-9814-1896FE9A752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7F75B3A-7C34-4598-9A1A-F57FF6E978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3714B7-69E4-4F59-BA16-3D226C96B1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281DF4EB-1700-465F-8141-91516F9AF2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49EBC-86D2-487C-B0F9-7CEC9C6E7E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326721E8-1120-470A-92FD-5EACD06C991B}"/>
              </a:ext>
            </a:extLst>
          </p:cNvPr>
          <p:cNvSpPr>
            <a:spLocks noGrp="1"/>
          </p:cNvSpPr>
          <p:nvPr>
            <p:ph type="dt" sz="half" idx="10"/>
          </p:nvPr>
        </p:nvSpPr>
        <p:spPr/>
        <p:txBody>
          <a:bodyPr/>
          <a:lstStyle/>
          <a:p>
            <a:fld id="{DA49BA23-D68D-4EE3-85F2-D0A9095775ED}" type="datetime8">
              <a:rPr lang="en-IL" smtClean="0"/>
              <a:t>16/07/2025 11:34</a:t>
            </a:fld>
            <a:endParaRPr lang="en-IL"/>
          </a:p>
        </p:txBody>
      </p:sp>
      <p:sp>
        <p:nvSpPr>
          <p:cNvPr id="8" name="Footer Placeholder 7">
            <a:extLst>
              <a:ext uri="{FF2B5EF4-FFF2-40B4-BE49-F238E27FC236}">
                <a16:creationId xmlns:a16="http://schemas.microsoft.com/office/drawing/2014/main" id="{E3A68506-E0CA-43D6-9161-BE05F8EBE7C3}"/>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C49E34E-E68A-4369-A139-DE232AB01B17}"/>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77531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21D7-C80C-4BE2-B571-F17B38F2712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568B0544-7F9A-48CD-9E36-92F8AABBF158}"/>
              </a:ext>
            </a:extLst>
          </p:cNvPr>
          <p:cNvSpPr>
            <a:spLocks noGrp="1"/>
          </p:cNvSpPr>
          <p:nvPr>
            <p:ph type="dt" sz="half" idx="10"/>
          </p:nvPr>
        </p:nvSpPr>
        <p:spPr/>
        <p:txBody>
          <a:bodyPr/>
          <a:lstStyle/>
          <a:p>
            <a:fld id="{C01EBC7F-3382-46C8-AC72-F28C4BE79749}" type="datetime8">
              <a:rPr lang="en-IL" smtClean="0"/>
              <a:t>16/07/2025 11:34</a:t>
            </a:fld>
            <a:endParaRPr lang="en-IL"/>
          </a:p>
        </p:txBody>
      </p:sp>
      <p:sp>
        <p:nvSpPr>
          <p:cNvPr id="4" name="Footer Placeholder 3">
            <a:extLst>
              <a:ext uri="{FF2B5EF4-FFF2-40B4-BE49-F238E27FC236}">
                <a16:creationId xmlns:a16="http://schemas.microsoft.com/office/drawing/2014/main" id="{1437AFA8-70F7-47E3-A8CC-E8F0402846D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F660690A-4E89-4480-BEEB-2FD0C78A87D7}"/>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237876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AAEF6C-E288-4795-8339-02A8A6BC1E02}"/>
              </a:ext>
            </a:extLst>
          </p:cNvPr>
          <p:cNvSpPr>
            <a:spLocks noGrp="1"/>
          </p:cNvSpPr>
          <p:nvPr>
            <p:ph type="dt" sz="half" idx="10"/>
          </p:nvPr>
        </p:nvSpPr>
        <p:spPr/>
        <p:txBody>
          <a:bodyPr/>
          <a:lstStyle/>
          <a:p>
            <a:fld id="{01C44FF1-D1C7-4F8F-8B42-EEA85420FDCF}" type="datetime8">
              <a:rPr lang="en-IL" smtClean="0"/>
              <a:t>16/07/2025 11:34</a:t>
            </a:fld>
            <a:endParaRPr lang="en-IL"/>
          </a:p>
        </p:txBody>
      </p:sp>
      <p:sp>
        <p:nvSpPr>
          <p:cNvPr id="3" name="Footer Placeholder 2">
            <a:extLst>
              <a:ext uri="{FF2B5EF4-FFF2-40B4-BE49-F238E27FC236}">
                <a16:creationId xmlns:a16="http://schemas.microsoft.com/office/drawing/2014/main" id="{3FA57733-F1DA-4672-A07A-DC6E1E00198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4212A0E3-F9FD-4A0F-8120-2E3808CA3396}"/>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416182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904F-7AA4-40EC-B612-F49FC36C0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7448CDD-D0A3-48A8-95E2-AE00A2F1A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9964D46-F837-4DC0-8C9C-636DB0B85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733216-E9F3-4F68-BD28-BB9C46037DD0}"/>
              </a:ext>
            </a:extLst>
          </p:cNvPr>
          <p:cNvSpPr>
            <a:spLocks noGrp="1"/>
          </p:cNvSpPr>
          <p:nvPr>
            <p:ph type="dt" sz="half" idx="10"/>
          </p:nvPr>
        </p:nvSpPr>
        <p:spPr/>
        <p:txBody>
          <a:bodyPr/>
          <a:lstStyle/>
          <a:p>
            <a:fld id="{FEB08E74-B0D7-4668-8DC0-D91D5DE0A74A}" type="datetime8">
              <a:rPr lang="en-IL" smtClean="0"/>
              <a:t>16/07/2025 11:34</a:t>
            </a:fld>
            <a:endParaRPr lang="en-IL"/>
          </a:p>
        </p:txBody>
      </p:sp>
      <p:sp>
        <p:nvSpPr>
          <p:cNvPr id="6" name="Footer Placeholder 5">
            <a:extLst>
              <a:ext uri="{FF2B5EF4-FFF2-40B4-BE49-F238E27FC236}">
                <a16:creationId xmlns:a16="http://schemas.microsoft.com/office/drawing/2014/main" id="{B4DD49A8-EBA8-4C61-8593-C447FAA82BE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7FE1D98-A4F0-4FF6-AA28-942DA36936A2}"/>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49026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BE3B-1577-415A-8E30-03E9C690F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D52AE1D-6B3A-4235-BD2A-9AD0F4F05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20F247C-5138-4D56-BF36-B685C1FD3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2D72C-ABA1-4DA2-8CCF-D7F7E8974BFB}"/>
              </a:ext>
            </a:extLst>
          </p:cNvPr>
          <p:cNvSpPr>
            <a:spLocks noGrp="1"/>
          </p:cNvSpPr>
          <p:nvPr>
            <p:ph type="dt" sz="half" idx="10"/>
          </p:nvPr>
        </p:nvSpPr>
        <p:spPr/>
        <p:txBody>
          <a:bodyPr/>
          <a:lstStyle/>
          <a:p>
            <a:fld id="{65DF9601-EC2D-4F3F-8C8D-D596E8E79CC5}" type="datetime8">
              <a:rPr lang="en-IL" smtClean="0"/>
              <a:t>16/07/2025 11:34</a:t>
            </a:fld>
            <a:endParaRPr lang="en-IL"/>
          </a:p>
        </p:txBody>
      </p:sp>
      <p:sp>
        <p:nvSpPr>
          <p:cNvPr id="6" name="Footer Placeholder 5">
            <a:extLst>
              <a:ext uri="{FF2B5EF4-FFF2-40B4-BE49-F238E27FC236}">
                <a16:creationId xmlns:a16="http://schemas.microsoft.com/office/drawing/2014/main" id="{45DD9859-28D7-4590-8D14-D3969C45BE6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BC6E7A7-69E7-4C79-9146-C0CA8ED202CB}"/>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92331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BF12C-8AAC-4BB8-8890-394E7D75A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C86E7D4-D594-47E0-9487-C86A2CD7DB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8390A18-A07F-4882-BF3F-DA309D16A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3B0C1-6841-41C7-81AD-CFEB76BC2691}" type="datetime8">
              <a:rPr lang="en-IL" smtClean="0"/>
              <a:t>16/07/2025 11:34</a:t>
            </a:fld>
            <a:endParaRPr lang="en-IL"/>
          </a:p>
        </p:txBody>
      </p:sp>
      <p:sp>
        <p:nvSpPr>
          <p:cNvPr id="5" name="Footer Placeholder 4">
            <a:extLst>
              <a:ext uri="{FF2B5EF4-FFF2-40B4-BE49-F238E27FC236}">
                <a16:creationId xmlns:a16="http://schemas.microsoft.com/office/drawing/2014/main" id="{7672BBCF-C06C-4BEF-84B9-663C333DD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CF49498B-1CD4-4871-8B1B-9B0F66C65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705C5-5BCD-49DC-92EA-8CC03E399A23}" type="slidenum">
              <a:rPr lang="en-IL" smtClean="0"/>
              <a:t>‹#›</a:t>
            </a:fld>
            <a:endParaRPr lang="en-IL"/>
          </a:p>
        </p:txBody>
      </p:sp>
    </p:spTree>
    <p:extLst>
      <p:ext uri="{BB962C8B-B14F-4D97-AF65-F5344CB8AC3E}">
        <p14:creationId xmlns:p14="http://schemas.microsoft.com/office/powerpoint/2010/main" val="2290786054"/>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3.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4.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chart" Target="../charts/chart4.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2.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chart" Target="../charts/char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3.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chart" Target="../charts/chart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4.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chart" Target="../charts/char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5.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chart" Target="../charts/chart3.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6.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7.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9" Type="http://schemas.openxmlformats.org/officeDocument/2006/relationships/image" Target="../media/image15.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9.xml"/><Relationship Id="rId7"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3.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0A4B931-B7F0-403E-9F40-8A4054A04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12192000" cy="685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3">
            <a:extLst>
              <a:ext uri="{FF2B5EF4-FFF2-40B4-BE49-F238E27FC236}">
                <a16:creationId xmlns:a16="http://schemas.microsoft.com/office/drawing/2014/main" id="{4CEAF602-346E-4A18-BDCE-F489E035C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4">
            <a:extLst>
              <a:ext uri="{FF2B5EF4-FFF2-40B4-BE49-F238E27FC236}">
                <a16:creationId xmlns:a16="http://schemas.microsoft.com/office/drawing/2014/main" id="{F74A1337-596D-453E-B873-BCF1760EE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5AE360D-80C5-40D2-9E69-CDE109D395A8}"/>
              </a:ext>
            </a:extLst>
          </p:cNvPr>
          <p:cNvSpPr>
            <a:spLocks noGrp="1"/>
          </p:cNvSpPr>
          <p:nvPr>
            <p:ph type="ctrTitle"/>
          </p:nvPr>
        </p:nvSpPr>
        <p:spPr>
          <a:xfrm>
            <a:off x="435992" y="1453369"/>
            <a:ext cx="5314567" cy="2126470"/>
          </a:xfrm>
        </p:spPr>
        <p:txBody>
          <a:bodyPr anchor="t">
            <a:normAutofit fontScale="90000"/>
          </a:bodyPr>
          <a:lstStyle/>
          <a:p>
            <a:pPr algn="l"/>
            <a:r>
              <a:rPr lang="en-US" sz="5400" dirty="0"/>
              <a:t>﻿Disentangling the Dual Role of NIC Receive Rings</a:t>
            </a:r>
            <a:endParaRPr lang="en-IL" sz="5400" dirty="0"/>
          </a:p>
        </p:txBody>
      </p:sp>
      <p:sp>
        <p:nvSpPr>
          <p:cNvPr id="20" name="Slide Number Placeholder 5">
            <a:extLst>
              <a:ext uri="{FF2B5EF4-FFF2-40B4-BE49-F238E27FC236}">
                <a16:creationId xmlns:a16="http://schemas.microsoft.com/office/drawing/2014/main" id="{A9805662-D828-465B-BC23-8F3009BEB3DB}"/>
              </a:ext>
            </a:extLst>
          </p:cNvPr>
          <p:cNvSpPr>
            <a:spLocks noGrp="1"/>
          </p:cNvSpPr>
          <p:nvPr>
            <p:ph type="sldNum" sz="quarter" idx="12"/>
          </p:nvPr>
        </p:nvSpPr>
        <p:spPr>
          <a:xfrm>
            <a:off x="10925174" y="6356350"/>
            <a:ext cx="428625" cy="365125"/>
          </a:xfrm>
        </p:spPr>
        <p:txBody>
          <a:bodyPr>
            <a:normAutofit/>
          </a:bodyPr>
          <a:lstStyle/>
          <a:p>
            <a:pPr>
              <a:spcAft>
                <a:spcPts val="600"/>
              </a:spcAft>
            </a:pPr>
            <a:fld id="{35E705C5-5BCD-49DC-92EA-8CC03E399A23}" type="slidenum">
              <a:rPr lang="en-IL" smtClean="0">
                <a:solidFill>
                  <a:schemeClr val="bg1"/>
                </a:solidFill>
              </a:rPr>
              <a:pPr>
                <a:spcAft>
                  <a:spcPts val="600"/>
                </a:spcAft>
              </a:pPr>
              <a:t>1</a:t>
            </a:fld>
            <a:endParaRPr lang="en-IL" dirty="0">
              <a:solidFill>
                <a:schemeClr val="bg1"/>
              </a:solidFill>
            </a:endParaRPr>
          </a:p>
        </p:txBody>
      </p:sp>
      <p:graphicFrame>
        <p:nvGraphicFramePr>
          <p:cNvPr id="5" name="Table 5">
            <a:extLst>
              <a:ext uri="{FF2B5EF4-FFF2-40B4-BE49-F238E27FC236}">
                <a16:creationId xmlns:a16="http://schemas.microsoft.com/office/drawing/2014/main" id="{70CC81D4-7707-4FAD-B94D-FA709D1831B1}"/>
              </a:ext>
            </a:extLst>
          </p:cNvPr>
          <p:cNvGraphicFramePr>
            <a:graphicFrameLocks noGrp="1"/>
          </p:cNvGraphicFramePr>
          <p:nvPr>
            <p:extLst>
              <p:ext uri="{D42A27DB-BD31-4B8C-83A1-F6EECF244321}">
                <p14:modId xmlns:p14="http://schemas.microsoft.com/office/powerpoint/2010/main" val="185495242"/>
              </p:ext>
            </p:extLst>
          </p:nvPr>
        </p:nvGraphicFramePr>
        <p:xfrm>
          <a:off x="248475" y="4869815"/>
          <a:ext cx="7541739" cy="1280160"/>
        </p:xfrm>
        <a:graphic>
          <a:graphicData uri="http://schemas.openxmlformats.org/drawingml/2006/table">
            <a:tbl>
              <a:tblPr firstRow="1" bandRow="1">
                <a:tableStyleId>{2D5ABB26-0587-4C30-8999-92F81FD0307C}</a:tableStyleId>
              </a:tblPr>
              <a:tblGrid>
                <a:gridCol w="2674145">
                  <a:extLst>
                    <a:ext uri="{9D8B030D-6E8A-4147-A177-3AD203B41FA5}">
                      <a16:colId xmlns:a16="http://schemas.microsoft.com/office/drawing/2014/main" val="446035858"/>
                    </a:ext>
                  </a:extLst>
                </a:gridCol>
                <a:gridCol w="2433797">
                  <a:extLst>
                    <a:ext uri="{9D8B030D-6E8A-4147-A177-3AD203B41FA5}">
                      <a16:colId xmlns:a16="http://schemas.microsoft.com/office/drawing/2014/main" val="1790382567"/>
                    </a:ext>
                  </a:extLst>
                </a:gridCol>
                <a:gridCol w="2433797">
                  <a:extLst>
                    <a:ext uri="{9D8B030D-6E8A-4147-A177-3AD203B41FA5}">
                      <a16:colId xmlns:a16="http://schemas.microsoft.com/office/drawing/2014/main" val="995080482"/>
                    </a:ext>
                  </a:extLst>
                </a:gridCol>
              </a:tblGrid>
              <a:tr h="372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Boris Pismenny</a:t>
                      </a:r>
                      <a:r>
                        <a:rPr lang="en-US" sz="2400" dirty="0">
                          <a:solidFill>
                            <a:schemeClr val="tx1">
                              <a:lumMod val="50000"/>
                            </a:schemeClr>
                          </a:solidFill>
                          <a:latin typeface="+mn-lt"/>
                        </a:rPr>
                        <a:t>*</a:t>
                      </a:r>
                      <a:endParaRPr lang="en-IL" sz="2400" dirty="0">
                        <a:solidFill>
                          <a:schemeClr val="tx1">
                            <a:lumMod val="50000"/>
                          </a:schemeClr>
                        </a:solidFill>
                        <a:latin typeface="+mn-lt"/>
                      </a:endParaRPr>
                    </a:p>
                    <a:p>
                      <a:endParaRPr lang="en-IL"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Adam Morrison</a:t>
                      </a:r>
                      <a:endParaRPr lang="en-IL"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rPr>
                        <a:t>Dan Tsafrir </a:t>
                      </a:r>
                      <a:endParaRPr lang="en-IL" sz="24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L" sz="2400" dirty="0">
                        <a:latin typeface="+mn-lt"/>
                      </a:endParaRPr>
                    </a:p>
                  </a:txBody>
                  <a:tcPr/>
                </a:tc>
                <a:extLst>
                  <a:ext uri="{0D108BD9-81ED-4DB2-BD59-A6C34878D82A}">
                    <a16:rowId xmlns:a16="http://schemas.microsoft.com/office/drawing/2014/main" val="2788993392"/>
                  </a:ext>
                </a:extLst>
              </a:tr>
              <a:tr h="362246">
                <a:tc>
                  <a:txBody>
                    <a:bodyPr/>
                    <a:lstStyle/>
                    <a:p>
                      <a:endParaRPr lang="en-IL"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L" sz="24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L" sz="2400" dirty="0">
                        <a:latin typeface="+mn-lt"/>
                      </a:endParaRPr>
                    </a:p>
                  </a:txBody>
                  <a:tcPr/>
                </a:tc>
                <a:extLst>
                  <a:ext uri="{0D108BD9-81ED-4DB2-BD59-A6C34878D82A}">
                    <a16:rowId xmlns:a16="http://schemas.microsoft.com/office/drawing/2014/main" val="3776650376"/>
                  </a:ext>
                </a:extLst>
              </a:tr>
            </a:tbl>
          </a:graphicData>
        </a:graphic>
      </p:graphicFrame>
      <p:pic>
        <p:nvPicPr>
          <p:cNvPr id="25" name="Picture 2">
            <a:extLst>
              <a:ext uri="{FF2B5EF4-FFF2-40B4-BE49-F238E27FC236}">
                <a16:creationId xmlns:a16="http://schemas.microsoft.com/office/drawing/2014/main" id="{1F08B645-8460-4903-BA51-FCBC7D36D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3412" y="2493319"/>
            <a:ext cx="3052596" cy="1151493"/>
          </a:xfrm>
          <a:prstGeom prst="rect">
            <a:avLst/>
          </a:prstGeom>
          <a:noFill/>
          <a:extLst>
            <a:ext uri="{909E8E84-426E-40DD-AFC4-6F175D3DCCD1}">
              <a14:hiddenFill xmlns:a14="http://schemas.microsoft.com/office/drawing/2010/main">
                <a:solidFill>
                  <a:srgbClr val="FFFFFF"/>
                </a:solidFill>
              </a14:hiddenFill>
            </a:ext>
          </a:extLst>
        </p:spPr>
      </p:pic>
      <p:pic>
        <p:nvPicPr>
          <p:cNvPr id="23" name="Graphic 22">
            <a:extLst>
              <a:ext uri="{FF2B5EF4-FFF2-40B4-BE49-F238E27FC236}">
                <a16:creationId xmlns:a16="http://schemas.microsoft.com/office/drawing/2014/main" id="{05CFA76D-4431-4013-BB2F-F32916063C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85600" y="3848399"/>
            <a:ext cx="2649812" cy="1135633"/>
          </a:xfrm>
          <a:prstGeom prst="rect">
            <a:avLst/>
          </a:prstGeom>
        </p:spPr>
      </p:pic>
      <p:pic>
        <p:nvPicPr>
          <p:cNvPr id="27" name="Picture 6" descr="Logos &amp;amp; Brand Guidelines | NVIDIA">
            <a:extLst>
              <a:ext uri="{FF2B5EF4-FFF2-40B4-BE49-F238E27FC236}">
                <a16:creationId xmlns:a16="http://schemas.microsoft.com/office/drawing/2014/main" id="{06BF3FCB-DCEF-40C6-A29B-CBA0F21B792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281" t="20510" r="4886" b="22890"/>
          <a:stretch/>
        </p:blipFill>
        <p:spPr bwMode="auto">
          <a:xfrm>
            <a:off x="9093427" y="1357695"/>
            <a:ext cx="2541985" cy="9320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red text on a white background&#10;&#10;AI-generated content may be incorrect.">
            <a:extLst>
              <a:ext uri="{FF2B5EF4-FFF2-40B4-BE49-F238E27FC236}">
                <a16:creationId xmlns:a16="http://schemas.microsoft.com/office/drawing/2014/main" id="{339882BA-9202-DB7A-C36E-85F5F4A6ACB1}"/>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93826" y="5384591"/>
            <a:ext cx="832704" cy="468396"/>
          </a:xfrm>
          <a:prstGeom prst="rect">
            <a:avLst/>
          </a:prstGeom>
        </p:spPr>
      </p:pic>
      <p:pic>
        <p:nvPicPr>
          <p:cNvPr id="11" name="Picture 10" descr="A green and white logo&#10;&#10;AI-generated content may be incorrect.">
            <a:extLst>
              <a:ext uri="{FF2B5EF4-FFF2-40B4-BE49-F238E27FC236}">
                <a16:creationId xmlns:a16="http://schemas.microsoft.com/office/drawing/2014/main" id="{C97E5B5F-E454-B2A2-5765-DC560BEBA5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01823" y="5358773"/>
            <a:ext cx="520032" cy="520032"/>
          </a:xfrm>
          <a:prstGeom prst="rect">
            <a:avLst/>
          </a:prstGeom>
        </p:spPr>
      </p:pic>
      <p:pic>
        <p:nvPicPr>
          <p:cNvPr id="13" name="Picture 12" descr="A group of circles with text&#10;&#10;AI-generated content may be incorrect.">
            <a:extLst>
              <a:ext uri="{FF2B5EF4-FFF2-40B4-BE49-F238E27FC236}">
                <a16:creationId xmlns:a16="http://schemas.microsoft.com/office/drawing/2014/main" id="{37670E3C-3550-6737-8191-1054CC0A7AC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60590" y="5448322"/>
            <a:ext cx="1124494" cy="520032"/>
          </a:xfrm>
          <a:prstGeom prst="rect">
            <a:avLst/>
          </a:prstGeom>
        </p:spPr>
      </p:pic>
      <p:pic>
        <p:nvPicPr>
          <p:cNvPr id="15" name="Picture 14" descr="A black and white logo&#10;&#10;AI-generated content may be incorrect.">
            <a:extLst>
              <a:ext uri="{FF2B5EF4-FFF2-40B4-BE49-F238E27FC236}">
                <a16:creationId xmlns:a16="http://schemas.microsoft.com/office/drawing/2014/main" id="{DDCE4AE2-E1CB-668F-2936-2C1123AE6915}"/>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63464" y="5397591"/>
            <a:ext cx="658989" cy="658989"/>
          </a:xfrm>
          <a:prstGeom prst="rect">
            <a:avLst/>
          </a:prstGeom>
        </p:spPr>
      </p:pic>
      <p:pic>
        <p:nvPicPr>
          <p:cNvPr id="16" name="Picture 15" descr="A red text on a white background&#10;&#10;AI-generated content may be incorrect.">
            <a:extLst>
              <a:ext uri="{FF2B5EF4-FFF2-40B4-BE49-F238E27FC236}">
                <a16:creationId xmlns:a16="http://schemas.microsoft.com/office/drawing/2014/main" id="{6E557F8C-90D1-2BC9-DA1B-F46812E61C35}"/>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21559" y="174212"/>
            <a:ext cx="1742036" cy="979895"/>
          </a:xfrm>
          <a:prstGeom prst="rect">
            <a:avLst/>
          </a:prstGeom>
        </p:spPr>
      </p:pic>
      <p:sp>
        <p:nvSpPr>
          <p:cNvPr id="3" name="TextBox 2">
            <a:extLst>
              <a:ext uri="{FF2B5EF4-FFF2-40B4-BE49-F238E27FC236}">
                <a16:creationId xmlns:a16="http://schemas.microsoft.com/office/drawing/2014/main" id="{B95BE833-6E53-557E-14E6-278F35354282}"/>
              </a:ext>
            </a:extLst>
          </p:cNvPr>
          <p:cNvSpPr txBox="1"/>
          <p:nvPr/>
        </p:nvSpPr>
        <p:spPr>
          <a:xfrm>
            <a:off x="266218" y="6368002"/>
            <a:ext cx="10515600" cy="369332"/>
          </a:xfrm>
          <a:prstGeom prst="rect">
            <a:avLst/>
          </a:prstGeom>
          <a:noFill/>
        </p:spPr>
        <p:txBody>
          <a:bodyPr wrap="square" rtlCol="0">
            <a:spAutoFit/>
          </a:bodyPr>
          <a:lstStyle/>
          <a:p>
            <a:r>
              <a:rPr lang="en-US" dirty="0">
                <a:solidFill>
                  <a:schemeClr val="tx1">
                    <a:lumMod val="50000"/>
                  </a:schemeClr>
                </a:solidFill>
              </a:rPr>
              <a:t>*work done mostly while at the Technion</a:t>
            </a:r>
            <a:endParaRPr lang="en-IL" dirty="0">
              <a:solidFill>
                <a:schemeClr val="tx1">
                  <a:lumMod val="50000"/>
                </a:schemeClr>
              </a:solidFill>
            </a:endParaRPr>
          </a:p>
        </p:txBody>
      </p:sp>
    </p:spTree>
    <p:extLst>
      <p:ext uri="{BB962C8B-B14F-4D97-AF65-F5344CB8AC3E}">
        <p14:creationId xmlns:p14="http://schemas.microsoft.com/office/powerpoint/2010/main" val="4357388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AE32D-BC06-0135-EA65-34AA11D3F394}"/>
            </a:ext>
          </a:extLst>
        </p:cNvPr>
        <p:cNvGrpSpPr/>
        <p:nvPr/>
      </p:nvGrpSpPr>
      <p:grpSpPr>
        <a:xfrm>
          <a:off x="0" y="0"/>
          <a:ext cx="0" cy="0"/>
          <a:chOff x="0" y="0"/>
          <a:chExt cx="0" cy="0"/>
        </a:xfrm>
      </p:grpSpPr>
      <p:sp>
        <p:nvSpPr>
          <p:cNvPr id="11" name="Up Arrow 10">
            <a:extLst>
              <a:ext uri="{FF2B5EF4-FFF2-40B4-BE49-F238E27FC236}">
                <a16:creationId xmlns:a16="http://schemas.microsoft.com/office/drawing/2014/main" id="{CF3E4DD2-1C6F-FAF9-BB70-23DC9BEDB6DF}"/>
              </a:ext>
            </a:extLst>
          </p:cNvPr>
          <p:cNvSpPr/>
          <p:nvPr/>
        </p:nvSpPr>
        <p:spPr>
          <a:xfrm rot="10800000">
            <a:off x="2864187" y="330490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FC231B6-3DFE-591B-BCF2-CD19A665ACD8}"/>
              </a:ext>
            </a:extLst>
          </p:cNvPr>
          <p:cNvSpPr/>
          <p:nvPr/>
        </p:nvSpPr>
        <p:spPr>
          <a:xfrm>
            <a:off x="1683282" y="3786276"/>
            <a:ext cx="2700000" cy="75374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pic>
        <p:nvPicPr>
          <p:cNvPr id="5" name="Picture 4" descr="Network Interface Card Icons - Free SVG &amp; PNG Network Interface Card Images  - Noun Project">
            <a:extLst>
              <a:ext uri="{FF2B5EF4-FFF2-40B4-BE49-F238E27FC236}">
                <a16:creationId xmlns:a16="http://schemas.microsoft.com/office/drawing/2014/main" id="{C6414303-384D-816F-FD91-9A702629F22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05" b="5541"/>
          <a:stretch/>
        </p:blipFill>
        <p:spPr bwMode="auto">
          <a:xfrm>
            <a:off x="2474640" y="4926300"/>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F9D9149-AF31-13F3-0B3E-0A70577AD8EF}"/>
              </a:ext>
            </a:extLst>
          </p:cNvPr>
          <p:cNvSpPr>
            <a:spLocks noGrp="1"/>
          </p:cNvSpPr>
          <p:nvPr>
            <p:ph type="title"/>
          </p:nvPr>
        </p:nvSpPr>
        <p:spPr/>
        <p:txBody>
          <a:bodyPr>
            <a:normAutofit/>
          </a:bodyPr>
          <a:lstStyle/>
          <a:p>
            <a:r>
              <a:rPr lang="en-US" dirty="0"/>
              <a:t>RxBisect: disentangles Rx</a:t>
            </a:r>
            <a:br>
              <a:rPr lang="en-US" dirty="0"/>
            </a:br>
            <a:r>
              <a:rPr lang="en-US" i="1" dirty="0">
                <a:solidFill>
                  <a:schemeClr val="bg1">
                    <a:lumMod val="50000"/>
                  </a:schemeClr>
                </a:solidFill>
              </a:rPr>
              <a:t>into two independent rings</a:t>
            </a:r>
          </a:p>
        </p:txBody>
      </p:sp>
      <p:pic>
        <p:nvPicPr>
          <p:cNvPr id="4" name="Graphic 3" descr="Processor with solid fill">
            <a:extLst>
              <a:ext uri="{FF2B5EF4-FFF2-40B4-BE49-F238E27FC236}">
                <a16:creationId xmlns:a16="http://schemas.microsoft.com/office/drawing/2014/main" id="{06E7F3F1-5A88-D693-D8E3-1602AB4E9B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33436" y="2144212"/>
            <a:ext cx="1183950" cy="1183950"/>
          </a:xfrm>
          <a:prstGeom prst="rect">
            <a:avLst/>
          </a:prstGeom>
        </p:spPr>
      </p:pic>
      <p:sp>
        <p:nvSpPr>
          <p:cNvPr id="14" name="Rounded Rectangle 13">
            <a:extLst>
              <a:ext uri="{FF2B5EF4-FFF2-40B4-BE49-F238E27FC236}">
                <a16:creationId xmlns:a16="http://schemas.microsoft.com/office/drawing/2014/main" id="{81A229F1-4022-979B-D9E9-3F4DD48F6F7A}"/>
              </a:ext>
            </a:extLst>
          </p:cNvPr>
          <p:cNvSpPr/>
          <p:nvPr/>
        </p:nvSpPr>
        <p:spPr>
          <a:xfrm>
            <a:off x="24094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3CCDDEF5-3E32-25AD-2610-06F2753BC07B}"/>
              </a:ext>
            </a:extLst>
          </p:cNvPr>
          <p:cNvSpPr/>
          <p:nvPr/>
        </p:nvSpPr>
        <p:spPr>
          <a:xfrm>
            <a:off x="3094887"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28" name="Rectangle 27">
            <a:extLst>
              <a:ext uri="{FF2B5EF4-FFF2-40B4-BE49-F238E27FC236}">
                <a16:creationId xmlns:a16="http://schemas.microsoft.com/office/drawing/2014/main" id="{2BEDE523-A7BD-ACAC-BFE7-5ABB0D17129B}"/>
              </a:ext>
            </a:extLst>
          </p:cNvPr>
          <p:cNvSpPr/>
          <p:nvPr/>
        </p:nvSpPr>
        <p:spPr>
          <a:xfrm>
            <a:off x="2497870"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8E9720F-239E-A477-7FAA-32DFDB0C5DC3}"/>
              </a:ext>
            </a:extLst>
          </p:cNvPr>
          <p:cNvSpPr/>
          <p:nvPr/>
        </p:nvSpPr>
        <p:spPr>
          <a:xfrm>
            <a:off x="3182705"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9C97368-07AB-9C42-7C0E-4CC95A73480F}"/>
              </a:ext>
            </a:extLst>
          </p:cNvPr>
          <p:cNvGrpSpPr/>
          <p:nvPr/>
        </p:nvGrpSpPr>
        <p:grpSpPr>
          <a:xfrm>
            <a:off x="1723993" y="3916051"/>
            <a:ext cx="565064" cy="553301"/>
            <a:chOff x="1723993" y="3916051"/>
            <a:chExt cx="565064" cy="553301"/>
          </a:xfrm>
        </p:grpSpPr>
        <p:sp>
          <p:nvSpPr>
            <p:cNvPr id="13" name="Rounded Rectangle 12">
              <a:extLst>
                <a:ext uri="{FF2B5EF4-FFF2-40B4-BE49-F238E27FC236}">
                  <a16:creationId xmlns:a16="http://schemas.microsoft.com/office/drawing/2014/main" id="{DD9C3275-E42A-6E0B-5DD8-BDB8631C387F}"/>
                </a:ext>
              </a:extLst>
            </p:cNvPr>
            <p:cNvSpPr/>
            <p:nvPr/>
          </p:nvSpPr>
          <p:spPr>
            <a:xfrm>
              <a:off x="1723993"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27" name="Rectangle 26">
              <a:extLst>
                <a:ext uri="{FF2B5EF4-FFF2-40B4-BE49-F238E27FC236}">
                  <a16:creationId xmlns:a16="http://schemas.microsoft.com/office/drawing/2014/main" id="{90DCE2E4-1F8B-1D54-714A-2BA5A8C5BE68}"/>
                </a:ext>
              </a:extLst>
            </p:cNvPr>
            <p:cNvSpPr/>
            <p:nvPr/>
          </p:nvSpPr>
          <p:spPr>
            <a:xfrm>
              <a:off x="1813031"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1F5E77FF-5F88-E32B-3879-1FD3B2BF21B7}"/>
              </a:ext>
            </a:extLst>
          </p:cNvPr>
          <p:cNvGrpSpPr/>
          <p:nvPr/>
        </p:nvGrpSpPr>
        <p:grpSpPr>
          <a:xfrm>
            <a:off x="3780334" y="3916051"/>
            <a:ext cx="565064" cy="553301"/>
            <a:chOff x="3780334" y="3916051"/>
            <a:chExt cx="565064" cy="553301"/>
          </a:xfrm>
        </p:grpSpPr>
        <p:sp>
          <p:nvSpPr>
            <p:cNvPr id="16" name="Rounded Rectangle 15">
              <a:extLst>
                <a:ext uri="{FF2B5EF4-FFF2-40B4-BE49-F238E27FC236}">
                  <a16:creationId xmlns:a16="http://schemas.microsoft.com/office/drawing/2014/main" id="{B91B700D-BE49-F6ED-443A-7FB9E360D4A6}"/>
                </a:ext>
              </a:extLst>
            </p:cNvPr>
            <p:cNvSpPr/>
            <p:nvPr/>
          </p:nvSpPr>
          <p:spPr>
            <a:xfrm>
              <a:off x="3780334"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30" name="Rectangle 29">
              <a:extLst>
                <a:ext uri="{FF2B5EF4-FFF2-40B4-BE49-F238E27FC236}">
                  <a16:creationId xmlns:a16="http://schemas.microsoft.com/office/drawing/2014/main" id="{0FF5A0BB-8C94-9E00-815E-7FD06BFC377D}"/>
                </a:ext>
              </a:extLst>
            </p:cNvPr>
            <p:cNvSpPr/>
            <p:nvPr/>
          </p:nvSpPr>
          <p:spPr>
            <a:xfrm>
              <a:off x="3867540"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2D96920B-D289-4527-5ABE-DE857BD5571B}"/>
              </a:ext>
            </a:extLst>
          </p:cNvPr>
          <p:cNvSpPr txBox="1"/>
          <p:nvPr/>
        </p:nvSpPr>
        <p:spPr>
          <a:xfrm>
            <a:off x="2309447" y="1769094"/>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sp>
        <p:nvSpPr>
          <p:cNvPr id="32" name="TextBox 31">
            <a:extLst>
              <a:ext uri="{FF2B5EF4-FFF2-40B4-BE49-F238E27FC236}">
                <a16:creationId xmlns:a16="http://schemas.microsoft.com/office/drawing/2014/main" id="{1C7FE7DE-2D29-6B21-8685-C16EEA12F1E8}"/>
              </a:ext>
            </a:extLst>
          </p:cNvPr>
          <p:cNvSpPr txBox="1"/>
          <p:nvPr/>
        </p:nvSpPr>
        <p:spPr>
          <a:xfrm>
            <a:off x="2177453" y="5811316"/>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sp>
        <p:nvSpPr>
          <p:cNvPr id="33" name="TextBox 32">
            <a:extLst>
              <a:ext uri="{FF2B5EF4-FFF2-40B4-BE49-F238E27FC236}">
                <a16:creationId xmlns:a16="http://schemas.microsoft.com/office/drawing/2014/main" id="{F75ABE20-3696-FC3B-F685-FC8439E3BE02}"/>
              </a:ext>
            </a:extLst>
          </p:cNvPr>
          <p:cNvSpPr txBox="1"/>
          <p:nvPr/>
        </p:nvSpPr>
        <p:spPr>
          <a:xfrm>
            <a:off x="549802" y="2205888"/>
            <a:ext cx="1519390" cy="1139736"/>
          </a:xfrm>
          <a:prstGeom prst="rect">
            <a:avLst/>
          </a:prstGeom>
          <a:noFill/>
        </p:spPr>
        <p:txBody>
          <a:bodyPr wrap="none" rtlCol="0">
            <a:spAutoFit/>
          </a:bodyPr>
          <a:lstStyle/>
          <a:p>
            <a:pPr algn="ctr">
              <a:lnSpc>
                <a:spcPct val="80000"/>
              </a:lnSpc>
            </a:pPr>
            <a:r>
              <a:rPr lang="en-US" sz="2800" b="1" i="1" dirty="0"/>
              <a:t>allocate</a:t>
            </a:r>
            <a:br>
              <a:rPr lang="en-US" sz="2800" b="1" i="1" dirty="0"/>
            </a:br>
            <a:r>
              <a:rPr lang="en-US" sz="2800" i="1" dirty="0">
                <a:solidFill>
                  <a:schemeClr val="bg1">
                    <a:lumMod val="50000"/>
                  </a:schemeClr>
                </a:solidFill>
              </a:rPr>
              <a:t>empty</a:t>
            </a:r>
            <a:br>
              <a:rPr lang="en-US" sz="2800" i="1" dirty="0">
                <a:solidFill>
                  <a:schemeClr val="bg1">
                    <a:lumMod val="50000"/>
                  </a:schemeClr>
                </a:solidFill>
              </a:rPr>
            </a:br>
            <a:r>
              <a:rPr lang="en-US" sz="2800" i="1" dirty="0">
                <a:solidFill>
                  <a:schemeClr val="bg1">
                    <a:lumMod val="50000"/>
                  </a:schemeClr>
                </a:solidFill>
              </a:rPr>
              <a:t>buffers</a:t>
            </a:r>
            <a:endParaRPr lang="en-US" sz="2400" i="1" dirty="0">
              <a:solidFill>
                <a:schemeClr val="bg1">
                  <a:lumMod val="50000"/>
                </a:schemeClr>
              </a:solidFill>
            </a:endParaRPr>
          </a:p>
        </p:txBody>
      </p:sp>
      <p:pic>
        <p:nvPicPr>
          <p:cNvPr id="34" name="Picture 33" descr="Network Interface Card Icons - Free SVG &amp; PNG Network Interface Card Images  - Noun Project">
            <a:extLst>
              <a:ext uri="{FF2B5EF4-FFF2-40B4-BE49-F238E27FC236}">
                <a16:creationId xmlns:a16="http://schemas.microsoft.com/office/drawing/2014/main" id="{4974A8B4-478D-C79D-5940-C0BC086A13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05" b="5541"/>
          <a:stretch/>
        </p:blipFill>
        <p:spPr bwMode="auto">
          <a:xfrm>
            <a:off x="8815546" y="4936132"/>
            <a:ext cx="1101541" cy="967739"/>
          </a:xfrm>
          <a:prstGeom prst="rect">
            <a:avLst/>
          </a:prstGeom>
          <a:extLst>
            <a:ext uri="{909E8E84-426E-40DD-AFC4-6F175D3DCCD1}">
              <a14:hiddenFill xmlns:a14="http://schemas.microsoft.com/office/drawing/2010/main">
                <a:solidFill>
                  <a:srgbClr val="FFFFFF"/>
                </a:solidFill>
              </a14:hiddenFill>
            </a:ext>
          </a:extLst>
        </p:spPr>
      </p:pic>
      <p:pic>
        <p:nvPicPr>
          <p:cNvPr id="35" name="Graphic 34" descr="Processor with solid fill">
            <a:extLst>
              <a:ext uri="{FF2B5EF4-FFF2-40B4-BE49-F238E27FC236}">
                <a16:creationId xmlns:a16="http://schemas.microsoft.com/office/drawing/2014/main" id="{B21DC28D-EC34-A0FD-F6A6-ABDB121435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74342" y="2144212"/>
            <a:ext cx="1183950" cy="1183950"/>
          </a:xfrm>
          <a:prstGeom prst="rect">
            <a:avLst/>
          </a:prstGeom>
        </p:spPr>
      </p:pic>
      <p:sp>
        <p:nvSpPr>
          <p:cNvPr id="36" name="Up Arrow 35">
            <a:extLst>
              <a:ext uri="{FF2B5EF4-FFF2-40B4-BE49-F238E27FC236}">
                <a16:creationId xmlns:a16="http://schemas.microsoft.com/office/drawing/2014/main" id="{50DAE827-101D-87FC-DF4F-07329F46C12C}"/>
              </a:ext>
            </a:extLst>
          </p:cNvPr>
          <p:cNvSpPr/>
          <p:nvPr/>
        </p:nvSpPr>
        <p:spPr>
          <a:xfrm>
            <a:off x="9205093" y="328424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6D77063-389B-70A7-4228-0BCA1B02C95D}"/>
              </a:ext>
            </a:extLst>
          </p:cNvPr>
          <p:cNvSpPr/>
          <p:nvPr/>
        </p:nvSpPr>
        <p:spPr>
          <a:xfrm>
            <a:off x="8024188" y="3786276"/>
            <a:ext cx="2700000" cy="75374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38" name="Rounded Rectangle 37">
            <a:extLst>
              <a:ext uri="{FF2B5EF4-FFF2-40B4-BE49-F238E27FC236}">
                <a16:creationId xmlns:a16="http://schemas.microsoft.com/office/drawing/2014/main" id="{2D9F26BC-C388-03CE-FAE7-E7D10D588674}"/>
              </a:ext>
            </a:extLst>
          </p:cNvPr>
          <p:cNvSpPr/>
          <p:nvPr/>
        </p:nvSpPr>
        <p:spPr>
          <a:xfrm>
            <a:off x="8064899"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39" name="Rounded Rectangle 38">
            <a:extLst>
              <a:ext uri="{FF2B5EF4-FFF2-40B4-BE49-F238E27FC236}">
                <a16:creationId xmlns:a16="http://schemas.microsoft.com/office/drawing/2014/main" id="{5D4AE27D-650E-CCE3-9BBE-90FDE6A7077E}"/>
              </a:ext>
            </a:extLst>
          </p:cNvPr>
          <p:cNvSpPr/>
          <p:nvPr/>
        </p:nvSpPr>
        <p:spPr>
          <a:xfrm>
            <a:off x="8750346"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40" name="Rounded Rectangle 39">
            <a:extLst>
              <a:ext uri="{FF2B5EF4-FFF2-40B4-BE49-F238E27FC236}">
                <a16:creationId xmlns:a16="http://schemas.microsoft.com/office/drawing/2014/main" id="{790CCA74-3407-91A1-BBDB-2D43174EBBFC}"/>
              </a:ext>
            </a:extLst>
          </p:cNvPr>
          <p:cNvSpPr/>
          <p:nvPr/>
        </p:nvSpPr>
        <p:spPr>
          <a:xfrm>
            <a:off x="9435793"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41" name="Rounded Rectangle 40">
            <a:extLst>
              <a:ext uri="{FF2B5EF4-FFF2-40B4-BE49-F238E27FC236}">
                <a16:creationId xmlns:a16="http://schemas.microsoft.com/office/drawing/2014/main" id="{04804FD9-A791-160F-2E12-FE620D050F8E}"/>
              </a:ext>
            </a:extLst>
          </p:cNvPr>
          <p:cNvSpPr/>
          <p:nvPr/>
        </p:nvSpPr>
        <p:spPr>
          <a:xfrm>
            <a:off x="101212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43" name="Rectangle 42">
            <a:extLst>
              <a:ext uri="{FF2B5EF4-FFF2-40B4-BE49-F238E27FC236}">
                <a16:creationId xmlns:a16="http://schemas.microsoft.com/office/drawing/2014/main" id="{8FFB5C56-6F4C-4748-D77F-0A5D51AB81F1}"/>
              </a:ext>
            </a:extLst>
          </p:cNvPr>
          <p:cNvSpPr/>
          <p:nvPr/>
        </p:nvSpPr>
        <p:spPr>
          <a:xfrm>
            <a:off x="8153937"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554F213-3CBE-7EF6-5D1F-F91EBA61BF89}"/>
              </a:ext>
            </a:extLst>
          </p:cNvPr>
          <p:cNvSpPr/>
          <p:nvPr/>
        </p:nvSpPr>
        <p:spPr>
          <a:xfrm>
            <a:off x="8838776"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1D47E16-5253-A737-F02B-21A06FBC0927}"/>
              </a:ext>
            </a:extLst>
          </p:cNvPr>
          <p:cNvSpPr/>
          <p:nvPr/>
        </p:nvSpPr>
        <p:spPr>
          <a:xfrm>
            <a:off x="9523611"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E990790-26FE-A707-8930-47985C4657F7}"/>
              </a:ext>
            </a:extLst>
          </p:cNvPr>
          <p:cNvSpPr/>
          <p:nvPr/>
        </p:nvSpPr>
        <p:spPr>
          <a:xfrm>
            <a:off x="10208446"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D5B824D-8DBE-6C19-DB82-C880BFACC22D}"/>
              </a:ext>
            </a:extLst>
          </p:cNvPr>
          <p:cNvSpPr txBox="1"/>
          <p:nvPr/>
        </p:nvSpPr>
        <p:spPr>
          <a:xfrm>
            <a:off x="8476731" y="1769094"/>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sp>
        <p:nvSpPr>
          <p:cNvPr id="48" name="TextBox 47">
            <a:extLst>
              <a:ext uri="{FF2B5EF4-FFF2-40B4-BE49-F238E27FC236}">
                <a16:creationId xmlns:a16="http://schemas.microsoft.com/office/drawing/2014/main" id="{D98ADB2E-FF97-275F-5B43-E1CD4C399000}"/>
              </a:ext>
            </a:extLst>
          </p:cNvPr>
          <p:cNvSpPr txBox="1"/>
          <p:nvPr/>
        </p:nvSpPr>
        <p:spPr>
          <a:xfrm>
            <a:off x="8668831" y="5811316"/>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sp>
        <p:nvSpPr>
          <p:cNvPr id="49" name="TextBox 48">
            <a:extLst>
              <a:ext uri="{FF2B5EF4-FFF2-40B4-BE49-F238E27FC236}">
                <a16:creationId xmlns:a16="http://schemas.microsoft.com/office/drawing/2014/main" id="{01932602-4BBC-7492-C7A0-F7F82CD064AF}"/>
              </a:ext>
            </a:extLst>
          </p:cNvPr>
          <p:cNvSpPr txBox="1"/>
          <p:nvPr/>
        </p:nvSpPr>
        <p:spPr>
          <a:xfrm>
            <a:off x="10374163" y="2205888"/>
            <a:ext cx="1392111" cy="1139736"/>
          </a:xfrm>
          <a:prstGeom prst="rect">
            <a:avLst/>
          </a:prstGeom>
          <a:noFill/>
        </p:spPr>
        <p:txBody>
          <a:bodyPr wrap="none" rtlCol="0">
            <a:spAutoFit/>
          </a:bodyPr>
          <a:lstStyle/>
          <a:p>
            <a:pPr algn="ctr">
              <a:lnSpc>
                <a:spcPct val="80000"/>
              </a:lnSpc>
            </a:pPr>
            <a:r>
              <a:rPr lang="en-US" sz="2800" b="1" i="1" dirty="0"/>
              <a:t>receive</a:t>
            </a:r>
            <a:br>
              <a:rPr lang="en-US" sz="2800" b="1" i="1" dirty="0"/>
            </a:br>
            <a:r>
              <a:rPr lang="en-US" sz="2800" i="1" dirty="0">
                <a:solidFill>
                  <a:schemeClr val="bg1">
                    <a:lumMod val="50000"/>
                  </a:schemeClr>
                </a:solidFill>
              </a:rPr>
              <a:t>full</a:t>
            </a:r>
            <a:br>
              <a:rPr lang="en-US" sz="2800" i="1" dirty="0">
                <a:solidFill>
                  <a:schemeClr val="bg1">
                    <a:lumMod val="50000"/>
                  </a:schemeClr>
                </a:solidFill>
              </a:rPr>
            </a:br>
            <a:r>
              <a:rPr lang="en-US" sz="2800" i="1" dirty="0">
                <a:solidFill>
                  <a:schemeClr val="bg1">
                    <a:lumMod val="50000"/>
                  </a:schemeClr>
                </a:solidFill>
              </a:rPr>
              <a:t>buffers</a:t>
            </a:r>
          </a:p>
        </p:txBody>
      </p:sp>
      <p:cxnSp>
        <p:nvCxnSpPr>
          <p:cNvPr id="51" name="Straight Connector 50">
            <a:extLst>
              <a:ext uri="{FF2B5EF4-FFF2-40B4-BE49-F238E27FC236}">
                <a16:creationId xmlns:a16="http://schemas.microsoft.com/office/drawing/2014/main" id="{C06DFAF6-1BD5-7415-0E0E-C866CAD2A5E9}"/>
              </a:ext>
            </a:extLst>
          </p:cNvPr>
          <p:cNvCxnSpPr>
            <a:cxnSpLocks/>
          </p:cNvCxnSpPr>
          <p:nvPr/>
        </p:nvCxnSpPr>
        <p:spPr>
          <a:xfrm>
            <a:off x="8153937" y="4026276"/>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4BAE0487-B47A-FA9F-311A-459C8521AEA7}"/>
              </a:ext>
            </a:extLst>
          </p:cNvPr>
          <p:cNvCxnSpPr>
            <a:cxnSpLocks/>
          </p:cNvCxnSpPr>
          <p:nvPr/>
        </p:nvCxnSpPr>
        <p:spPr>
          <a:xfrm flipV="1">
            <a:off x="8347431" y="4026276"/>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050EC49-E344-6117-447D-C022C2A17C16}"/>
              </a:ext>
            </a:extLst>
          </p:cNvPr>
          <p:cNvCxnSpPr>
            <a:cxnSpLocks/>
          </p:cNvCxnSpPr>
          <p:nvPr/>
        </p:nvCxnSpPr>
        <p:spPr>
          <a:xfrm>
            <a:off x="8838207" y="4021294"/>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D5C36E10-BA01-CE03-8921-B3F1E7FAD276}"/>
              </a:ext>
            </a:extLst>
          </p:cNvPr>
          <p:cNvCxnSpPr>
            <a:cxnSpLocks/>
          </p:cNvCxnSpPr>
          <p:nvPr/>
        </p:nvCxnSpPr>
        <p:spPr>
          <a:xfrm flipV="1">
            <a:off x="9031701" y="4021294"/>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A2D7B369-15C8-AD71-4404-127880BBDF5F}"/>
              </a:ext>
            </a:extLst>
          </p:cNvPr>
          <p:cNvCxnSpPr>
            <a:cxnSpLocks/>
          </p:cNvCxnSpPr>
          <p:nvPr/>
        </p:nvCxnSpPr>
        <p:spPr>
          <a:xfrm>
            <a:off x="9520687" y="4021294"/>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DE1286E0-4A38-F9F0-A8C5-2B5A6C7256F4}"/>
              </a:ext>
            </a:extLst>
          </p:cNvPr>
          <p:cNvCxnSpPr>
            <a:cxnSpLocks/>
          </p:cNvCxnSpPr>
          <p:nvPr/>
        </p:nvCxnSpPr>
        <p:spPr>
          <a:xfrm flipV="1">
            <a:off x="9714181" y="4021294"/>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DD24697D-E642-0D77-F1C6-812D7B6F018C}"/>
              </a:ext>
            </a:extLst>
          </p:cNvPr>
          <p:cNvCxnSpPr>
            <a:cxnSpLocks/>
          </p:cNvCxnSpPr>
          <p:nvPr/>
        </p:nvCxnSpPr>
        <p:spPr>
          <a:xfrm>
            <a:off x="10204552" y="4026276"/>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8DCFEC9D-517F-9A01-BAEF-CE7BED96426F}"/>
              </a:ext>
            </a:extLst>
          </p:cNvPr>
          <p:cNvCxnSpPr>
            <a:cxnSpLocks/>
          </p:cNvCxnSpPr>
          <p:nvPr/>
        </p:nvCxnSpPr>
        <p:spPr>
          <a:xfrm flipV="1">
            <a:off x="10398046" y="4026276"/>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AECE1391-C8D9-D09F-375F-2D39FA5851A4}"/>
              </a:ext>
            </a:extLst>
          </p:cNvPr>
          <p:cNvCxnSpPr>
            <a:cxnSpLocks/>
            <a:endCxn id="16" idx="3"/>
          </p:cNvCxnSpPr>
          <p:nvPr/>
        </p:nvCxnSpPr>
        <p:spPr>
          <a:xfrm flipH="1">
            <a:off x="4345398" y="4192702"/>
            <a:ext cx="700795"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0A30E88A-1132-A3DA-7A14-CACF771BDF82}"/>
              </a:ext>
            </a:extLst>
          </p:cNvPr>
          <p:cNvCxnSpPr>
            <a:cxnSpLocks/>
            <a:endCxn id="37" idx="2"/>
          </p:cNvCxnSpPr>
          <p:nvPr/>
        </p:nvCxnSpPr>
        <p:spPr>
          <a:xfrm>
            <a:off x="7256618" y="4163147"/>
            <a:ext cx="767570"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2" name="Rounded Rectangle 71">
            <a:extLst>
              <a:ext uri="{FF2B5EF4-FFF2-40B4-BE49-F238E27FC236}">
                <a16:creationId xmlns:a16="http://schemas.microsoft.com/office/drawing/2014/main" id="{7EF43DB7-D63A-0B41-0F00-D87C1130CB44}"/>
              </a:ext>
            </a:extLst>
          </p:cNvPr>
          <p:cNvSpPr/>
          <p:nvPr/>
        </p:nvSpPr>
        <p:spPr>
          <a:xfrm>
            <a:off x="4654703" y="3690578"/>
            <a:ext cx="3058061" cy="101703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different rings</a:t>
            </a:r>
          </a:p>
        </p:txBody>
      </p:sp>
      <p:sp>
        <p:nvSpPr>
          <p:cNvPr id="3" name="Oval 2">
            <a:extLst>
              <a:ext uri="{FF2B5EF4-FFF2-40B4-BE49-F238E27FC236}">
                <a16:creationId xmlns:a16="http://schemas.microsoft.com/office/drawing/2014/main" id="{A64BCB38-2850-A1DC-B3DC-96B1B8BFA0ED}"/>
              </a:ext>
            </a:extLst>
          </p:cNvPr>
          <p:cNvSpPr/>
          <p:nvPr/>
        </p:nvSpPr>
        <p:spPr>
          <a:xfrm>
            <a:off x="974652" y="3300372"/>
            <a:ext cx="684046" cy="658612"/>
          </a:xfrm>
          <a:prstGeom prst="ellipse">
            <a:avLst/>
          </a:prstGeom>
          <a:solidFill>
            <a:srgbClr val="0070C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t>Ax</a:t>
            </a:r>
          </a:p>
        </p:txBody>
      </p:sp>
      <p:sp>
        <p:nvSpPr>
          <p:cNvPr id="6" name="Oval 5">
            <a:extLst>
              <a:ext uri="{FF2B5EF4-FFF2-40B4-BE49-F238E27FC236}">
                <a16:creationId xmlns:a16="http://schemas.microsoft.com/office/drawing/2014/main" id="{8C001AC7-F48D-063A-6E2A-4341672D6267}"/>
              </a:ext>
            </a:extLst>
          </p:cNvPr>
          <p:cNvSpPr/>
          <p:nvPr/>
        </p:nvSpPr>
        <p:spPr>
          <a:xfrm>
            <a:off x="10734592" y="3300372"/>
            <a:ext cx="684046" cy="658612"/>
          </a:xfrm>
          <a:prstGeom prst="ellipse">
            <a:avLst/>
          </a:prstGeom>
          <a:solidFill>
            <a:srgbClr val="D86ECC"/>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t>Bx</a:t>
            </a:r>
          </a:p>
        </p:txBody>
      </p:sp>
    </p:spTree>
    <p:custDataLst>
      <p:tags r:id="rId1"/>
    </p:custDataLst>
    <p:extLst>
      <p:ext uri="{BB962C8B-B14F-4D97-AF65-F5344CB8AC3E}">
        <p14:creationId xmlns:p14="http://schemas.microsoft.com/office/powerpoint/2010/main" val="23480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C6B7A-6D88-D5F5-1793-412C58681506}"/>
            </a:ext>
          </a:extLst>
        </p:cNvPr>
        <p:cNvGrpSpPr/>
        <p:nvPr/>
      </p:nvGrpSpPr>
      <p:grpSpPr>
        <a:xfrm>
          <a:off x="0" y="0"/>
          <a:ext cx="0" cy="0"/>
          <a:chOff x="0" y="0"/>
          <a:chExt cx="0" cy="0"/>
        </a:xfrm>
      </p:grpSpPr>
      <p:sp>
        <p:nvSpPr>
          <p:cNvPr id="11" name="Up Arrow 10">
            <a:extLst>
              <a:ext uri="{FF2B5EF4-FFF2-40B4-BE49-F238E27FC236}">
                <a16:creationId xmlns:a16="http://schemas.microsoft.com/office/drawing/2014/main" id="{3DB35503-3351-2EA7-3609-36985B77FAA0}"/>
              </a:ext>
            </a:extLst>
          </p:cNvPr>
          <p:cNvSpPr/>
          <p:nvPr/>
        </p:nvSpPr>
        <p:spPr>
          <a:xfrm rot="10800000">
            <a:off x="2864187" y="330490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BC3AA31-99A4-47F5-7D4B-2A104740C61B}"/>
              </a:ext>
            </a:extLst>
          </p:cNvPr>
          <p:cNvSpPr/>
          <p:nvPr/>
        </p:nvSpPr>
        <p:spPr>
          <a:xfrm>
            <a:off x="1683282" y="3786276"/>
            <a:ext cx="2700000" cy="75374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pic>
        <p:nvPicPr>
          <p:cNvPr id="5" name="Picture 4" descr="Network Interface Card Icons - Free SVG &amp; PNG Network Interface Card Images  - Noun Project">
            <a:extLst>
              <a:ext uri="{FF2B5EF4-FFF2-40B4-BE49-F238E27FC236}">
                <a16:creationId xmlns:a16="http://schemas.microsoft.com/office/drawing/2014/main" id="{A3863DAD-A41D-3268-A074-F1049D64A34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05" b="5541"/>
          <a:stretch/>
        </p:blipFill>
        <p:spPr bwMode="auto">
          <a:xfrm>
            <a:off x="2474640" y="4926300"/>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8D89FA-4D16-E180-BFCF-9472741311EF}"/>
              </a:ext>
            </a:extLst>
          </p:cNvPr>
          <p:cNvSpPr>
            <a:spLocks noGrp="1"/>
          </p:cNvSpPr>
          <p:nvPr>
            <p:ph type="title"/>
          </p:nvPr>
        </p:nvSpPr>
        <p:spPr/>
        <p:txBody>
          <a:bodyPr>
            <a:normAutofit/>
          </a:bodyPr>
          <a:lstStyle/>
          <a:p>
            <a:r>
              <a:rPr lang="en-US" dirty="0"/>
              <a:t>RxBisect: disentangles Rx</a:t>
            </a:r>
            <a:br>
              <a:rPr lang="en-US" dirty="0"/>
            </a:br>
            <a:r>
              <a:rPr lang="en-US" i="1" dirty="0">
                <a:solidFill>
                  <a:schemeClr val="bg1">
                    <a:lumMod val="50000"/>
                  </a:schemeClr>
                </a:solidFill>
              </a:rPr>
              <a:t>Bx is empty unless packets are pending</a:t>
            </a:r>
          </a:p>
        </p:txBody>
      </p:sp>
      <p:pic>
        <p:nvPicPr>
          <p:cNvPr id="4" name="Graphic 3" descr="Processor with solid fill">
            <a:extLst>
              <a:ext uri="{FF2B5EF4-FFF2-40B4-BE49-F238E27FC236}">
                <a16:creationId xmlns:a16="http://schemas.microsoft.com/office/drawing/2014/main" id="{A37CA43A-8E7F-36F5-C289-2A92445FAB2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33436" y="2144212"/>
            <a:ext cx="1183950" cy="1183950"/>
          </a:xfrm>
          <a:prstGeom prst="rect">
            <a:avLst/>
          </a:prstGeom>
        </p:spPr>
      </p:pic>
      <p:sp>
        <p:nvSpPr>
          <p:cNvPr id="14" name="Rounded Rectangle 13">
            <a:extLst>
              <a:ext uri="{FF2B5EF4-FFF2-40B4-BE49-F238E27FC236}">
                <a16:creationId xmlns:a16="http://schemas.microsoft.com/office/drawing/2014/main" id="{3B5B36FE-1B55-670B-C231-0A51881329A7}"/>
              </a:ext>
            </a:extLst>
          </p:cNvPr>
          <p:cNvSpPr/>
          <p:nvPr/>
        </p:nvSpPr>
        <p:spPr>
          <a:xfrm>
            <a:off x="24094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055B110A-2841-71AA-3D9A-C77A005A7BC7}"/>
              </a:ext>
            </a:extLst>
          </p:cNvPr>
          <p:cNvSpPr/>
          <p:nvPr/>
        </p:nvSpPr>
        <p:spPr>
          <a:xfrm>
            <a:off x="3094887"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28" name="Rectangle 27">
            <a:extLst>
              <a:ext uri="{FF2B5EF4-FFF2-40B4-BE49-F238E27FC236}">
                <a16:creationId xmlns:a16="http://schemas.microsoft.com/office/drawing/2014/main" id="{7F25644D-2121-65F6-5924-2E20FAAA6597}"/>
              </a:ext>
            </a:extLst>
          </p:cNvPr>
          <p:cNvSpPr/>
          <p:nvPr/>
        </p:nvSpPr>
        <p:spPr>
          <a:xfrm>
            <a:off x="2497870"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5EB8CAB-2B17-D6C7-0808-084700F32BD6}"/>
              </a:ext>
            </a:extLst>
          </p:cNvPr>
          <p:cNvSpPr/>
          <p:nvPr/>
        </p:nvSpPr>
        <p:spPr>
          <a:xfrm>
            <a:off x="3182705"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2DE5C69-8864-B50E-C730-9BAB62BBAF5D}"/>
              </a:ext>
            </a:extLst>
          </p:cNvPr>
          <p:cNvGrpSpPr/>
          <p:nvPr/>
        </p:nvGrpSpPr>
        <p:grpSpPr>
          <a:xfrm>
            <a:off x="1723993" y="3916051"/>
            <a:ext cx="565064" cy="553301"/>
            <a:chOff x="1723993" y="3916051"/>
            <a:chExt cx="565064" cy="553301"/>
          </a:xfrm>
        </p:grpSpPr>
        <p:sp>
          <p:nvSpPr>
            <p:cNvPr id="13" name="Rounded Rectangle 12">
              <a:extLst>
                <a:ext uri="{FF2B5EF4-FFF2-40B4-BE49-F238E27FC236}">
                  <a16:creationId xmlns:a16="http://schemas.microsoft.com/office/drawing/2014/main" id="{8EFBD9EE-4E1F-1692-0946-01EB2C1F9D89}"/>
                </a:ext>
              </a:extLst>
            </p:cNvPr>
            <p:cNvSpPr/>
            <p:nvPr/>
          </p:nvSpPr>
          <p:spPr>
            <a:xfrm>
              <a:off x="1723993"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27" name="Rectangle 26">
              <a:extLst>
                <a:ext uri="{FF2B5EF4-FFF2-40B4-BE49-F238E27FC236}">
                  <a16:creationId xmlns:a16="http://schemas.microsoft.com/office/drawing/2014/main" id="{3E87FC57-8AC9-73E4-72D6-D8446648D7BC}"/>
                </a:ext>
              </a:extLst>
            </p:cNvPr>
            <p:cNvSpPr/>
            <p:nvPr/>
          </p:nvSpPr>
          <p:spPr>
            <a:xfrm>
              <a:off x="1813031"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FBC4AF54-BDB9-DDA9-ABD7-075CCD06554B}"/>
              </a:ext>
            </a:extLst>
          </p:cNvPr>
          <p:cNvGrpSpPr/>
          <p:nvPr/>
        </p:nvGrpSpPr>
        <p:grpSpPr>
          <a:xfrm>
            <a:off x="3780334" y="3916051"/>
            <a:ext cx="565064" cy="553301"/>
            <a:chOff x="3780334" y="3916051"/>
            <a:chExt cx="565064" cy="553301"/>
          </a:xfrm>
        </p:grpSpPr>
        <p:sp>
          <p:nvSpPr>
            <p:cNvPr id="16" name="Rounded Rectangle 15">
              <a:extLst>
                <a:ext uri="{FF2B5EF4-FFF2-40B4-BE49-F238E27FC236}">
                  <a16:creationId xmlns:a16="http://schemas.microsoft.com/office/drawing/2014/main" id="{E5E913D7-582B-600A-25E1-938BA57DDC48}"/>
                </a:ext>
              </a:extLst>
            </p:cNvPr>
            <p:cNvSpPr/>
            <p:nvPr/>
          </p:nvSpPr>
          <p:spPr>
            <a:xfrm>
              <a:off x="3780334"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30" name="Rectangle 29">
              <a:extLst>
                <a:ext uri="{FF2B5EF4-FFF2-40B4-BE49-F238E27FC236}">
                  <a16:creationId xmlns:a16="http://schemas.microsoft.com/office/drawing/2014/main" id="{28669D85-EDE8-77AC-1738-41F13A27A551}"/>
                </a:ext>
              </a:extLst>
            </p:cNvPr>
            <p:cNvSpPr/>
            <p:nvPr/>
          </p:nvSpPr>
          <p:spPr>
            <a:xfrm>
              <a:off x="3867540"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38415F58-E6AE-57A8-8C74-ADEA322183F2}"/>
              </a:ext>
            </a:extLst>
          </p:cNvPr>
          <p:cNvSpPr txBox="1"/>
          <p:nvPr/>
        </p:nvSpPr>
        <p:spPr>
          <a:xfrm>
            <a:off x="2309447" y="1769094"/>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sp>
        <p:nvSpPr>
          <p:cNvPr id="32" name="TextBox 31">
            <a:extLst>
              <a:ext uri="{FF2B5EF4-FFF2-40B4-BE49-F238E27FC236}">
                <a16:creationId xmlns:a16="http://schemas.microsoft.com/office/drawing/2014/main" id="{5536FBCF-90B3-90EB-1FC9-322DE2027D23}"/>
              </a:ext>
            </a:extLst>
          </p:cNvPr>
          <p:cNvSpPr txBox="1"/>
          <p:nvPr/>
        </p:nvSpPr>
        <p:spPr>
          <a:xfrm>
            <a:off x="2177453" y="5811316"/>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sp>
        <p:nvSpPr>
          <p:cNvPr id="33" name="TextBox 32">
            <a:extLst>
              <a:ext uri="{FF2B5EF4-FFF2-40B4-BE49-F238E27FC236}">
                <a16:creationId xmlns:a16="http://schemas.microsoft.com/office/drawing/2014/main" id="{3BB6133A-F9B4-64FB-EA37-D5453E1C67EF}"/>
              </a:ext>
            </a:extLst>
          </p:cNvPr>
          <p:cNvSpPr txBox="1"/>
          <p:nvPr/>
        </p:nvSpPr>
        <p:spPr>
          <a:xfrm>
            <a:off x="549802" y="2205888"/>
            <a:ext cx="1519390" cy="1139736"/>
          </a:xfrm>
          <a:prstGeom prst="rect">
            <a:avLst/>
          </a:prstGeom>
          <a:noFill/>
        </p:spPr>
        <p:txBody>
          <a:bodyPr wrap="none" rtlCol="0">
            <a:spAutoFit/>
          </a:bodyPr>
          <a:lstStyle/>
          <a:p>
            <a:pPr algn="ctr">
              <a:lnSpc>
                <a:spcPct val="80000"/>
              </a:lnSpc>
            </a:pPr>
            <a:r>
              <a:rPr lang="en-US" sz="2800" b="1" i="1" dirty="0"/>
              <a:t>allocate</a:t>
            </a:r>
            <a:br>
              <a:rPr lang="en-US" sz="2800" b="1" i="1" dirty="0"/>
            </a:br>
            <a:r>
              <a:rPr lang="en-US" sz="2800" i="1" dirty="0">
                <a:solidFill>
                  <a:schemeClr val="bg1">
                    <a:lumMod val="50000"/>
                  </a:schemeClr>
                </a:solidFill>
              </a:rPr>
              <a:t>empty</a:t>
            </a:r>
            <a:br>
              <a:rPr lang="en-US" sz="2800" i="1" dirty="0">
                <a:solidFill>
                  <a:schemeClr val="bg1">
                    <a:lumMod val="50000"/>
                  </a:schemeClr>
                </a:solidFill>
              </a:rPr>
            </a:br>
            <a:r>
              <a:rPr lang="en-US" sz="2800" i="1" dirty="0">
                <a:solidFill>
                  <a:schemeClr val="bg1">
                    <a:lumMod val="50000"/>
                  </a:schemeClr>
                </a:solidFill>
              </a:rPr>
              <a:t>buffers</a:t>
            </a:r>
            <a:endParaRPr lang="en-US" sz="2400" i="1" dirty="0">
              <a:solidFill>
                <a:schemeClr val="bg1">
                  <a:lumMod val="50000"/>
                </a:schemeClr>
              </a:solidFill>
            </a:endParaRPr>
          </a:p>
        </p:txBody>
      </p:sp>
      <p:pic>
        <p:nvPicPr>
          <p:cNvPr id="34" name="Picture 33" descr="Network Interface Card Icons - Free SVG &amp; PNG Network Interface Card Images  - Noun Project">
            <a:extLst>
              <a:ext uri="{FF2B5EF4-FFF2-40B4-BE49-F238E27FC236}">
                <a16:creationId xmlns:a16="http://schemas.microsoft.com/office/drawing/2014/main" id="{86B84D82-B161-4215-6642-6EEB20F6C7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05" b="5541"/>
          <a:stretch/>
        </p:blipFill>
        <p:spPr bwMode="auto">
          <a:xfrm>
            <a:off x="8815546" y="4936132"/>
            <a:ext cx="1101541" cy="967739"/>
          </a:xfrm>
          <a:prstGeom prst="rect">
            <a:avLst/>
          </a:prstGeom>
          <a:extLst>
            <a:ext uri="{909E8E84-426E-40DD-AFC4-6F175D3DCCD1}">
              <a14:hiddenFill xmlns:a14="http://schemas.microsoft.com/office/drawing/2010/main">
                <a:solidFill>
                  <a:srgbClr val="FFFFFF"/>
                </a:solidFill>
              </a14:hiddenFill>
            </a:ext>
          </a:extLst>
        </p:spPr>
      </p:pic>
      <p:pic>
        <p:nvPicPr>
          <p:cNvPr id="35" name="Graphic 34" descr="Processor with solid fill">
            <a:extLst>
              <a:ext uri="{FF2B5EF4-FFF2-40B4-BE49-F238E27FC236}">
                <a16:creationId xmlns:a16="http://schemas.microsoft.com/office/drawing/2014/main" id="{3209CB61-CEAF-1219-6E35-AD332D84F4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74342" y="2144212"/>
            <a:ext cx="1183950" cy="1183950"/>
          </a:xfrm>
          <a:prstGeom prst="rect">
            <a:avLst/>
          </a:prstGeom>
        </p:spPr>
      </p:pic>
      <p:sp>
        <p:nvSpPr>
          <p:cNvPr id="36" name="Up Arrow 35">
            <a:extLst>
              <a:ext uri="{FF2B5EF4-FFF2-40B4-BE49-F238E27FC236}">
                <a16:creationId xmlns:a16="http://schemas.microsoft.com/office/drawing/2014/main" id="{C6BA72E4-FCBC-EE53-EAD4-B7D93A97BFE0}"/>
              </a:ext>
            </a:extLst>
          </p:cNvPr>
          <p:cNvSpPr/>
          <p:nvPr/>
        </p:nvSpPr>
        <p:spPr>
          <a:xfrm>
            <a:off x="9205093" y="328424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8A10D01-7B3C-9424-5F85-9673D793D188}"/>
              </a:ext>
            </a:extLst>
          </p:cNvPr>
          <p:cNvSpPr/>
          <p:nvPr/>
        </p:nvSpPr>
        <p:spPr>
          <a:xfrm>
            <a:off x="8024188" y="3786276"/>
            <a:ext cx="2700000" cy="75374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47" name="TextBox 46">
            <a:extLst>
              <a:ext uri="{FF2B5EF4-FFF2-40B4-BE49-F238E27FC236}">
                <a16:creationId xmlns:a16="http://schemas.microsoft.com/office/drawing/2014/main" id="{335056EA-1BAE-CA0A-D4D0-347540A4021D}"/>
              </a:ext>
            </a:extLst>
          </p:cNvPr>
          <p:cNvSpPr txBox="1"/>
          <p:nvPr/>
        </p:nvSpPr>
        <p:spPr>
          <a:xfrm>
            <a:off x="8476731" y="1769094"/>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sp>
        <p:nvSpPr>
          <p:cNvPr id="48" name="TextBox 47">
            <a:extLst>
              <a:ext uri="{FF2B5EF4-FFF2-40B4-BE49-F238E27FC236}">
                <a16:creationId xmlns:a16="http://schemas.microsoft.com/office/drawing/2014/main" id="{9FB675A2-1A05-1C10-D50F-5A4EBFC1F44C}"/>
              </a:ext>
            </a:extLst>
          </p:cNvPr>
          <p:cNvSpPr txBox="1"/>
          <p:nvPr/>
        </p:nvSpPr>
        <p:spPr>
          <a:xfrm>
            <a:off x="8668831" y="5811316"/>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sp>
        <p:nvSpPr>
          <p:cNvPr id="49" name="TextBox 48">
            <a:extLst>
              <a:ext uri="{FF2B5EF4-FFF2-40B4-BE49-F238E27FC236}">
                <a16:creationId xmlns:a16="http://schemas.microsoft.com/office/drawing/2014/main" id="{84AE020A-37F6-4329-50D4-1C11F21AF961}"/>
              </a:ext>
            </a:extLst>
          </p:cNvPr>
          <p:cNvSpPr txBox="1"/>
          <p:nvPr/>
        </p:nvSpPr>
        <p:spPr>
          <a:xfrm>
            <a:off x="10374163" y="2205888"/>
            <a:ext cx="1392111" cy="1139736"/>
          </a:xfrm>
          <a:prstGeom prst="rect">
            <a:avLst/>
          </a:prstGeom>
          <a:noFill/>
        </p:spPr>
        <p:txBody>
          <a:bodyPr wrap="none" rtlCol="0">
            <a:spAutoFit/>
          </a:bodyPr>
          <a:lstStyle/>
          <a:p>
            <a:pPr algn="ctr">
              <a:lnSpc>
                <a:spcPct val="80000"/>
              </a:lnSpc>
            </a:pPr>
            <a:r>
              <a:rPr lang="en-US" sz="2800" b="1" i="1" dirty="0"/>
              <a:t>receive</a:t>
            </a:r>
            <a:br>
              <a:rPr lang="en-US" sz="2800" b="1" i="1" dirty="0"/>
            </a:br>
            <a:r>
              <a:rPr lang="en-US" sz="2800" i="1" dirty="0">
                <a:solidFill>
                  <a:schemeClr val="bg1">
                    <a:lumMod val="50000"/>
                  </a:schemeClr>
                </a:solidFill>
              </a:rPr>
              <a:t>full</a:t>
            </a:r>
            <a:br>
              <a:rPr lang="en-US" sz="2800" i="1" dirty="0">
                <a:solidFill>
                  <a:schemeClr val="bg1">
                    <a:lumMod val="50000"/>
                  </a:schemeClr>
                </a:solidFill>
              </a:rPr>
            </a:br>
            <a:r>
              <a:rPr lang="en-US" sz="2800" i="1" dirty="0">
                <a:solidFill>
                  <a:schemeClr val="bg1">
                    <a:lumMod val="50000"/>
                  </a:schemeClr>
                </a:solidFill>
              </a:rPr>
              <a:t>buffers</a:t>
            </a:r>
          </a:p>
        </p:txBody>
      </p:sp>
      <p:cxnSp>
        <p:nvCxnSpPr>
          <p:cNvPr id="76" name="Straight Connector 75">
            <a:extLst>
              <a:ext uri="{FF2B5EF4-FFF2-40B4-BE49-F238E27FC236}">
                <a16:creationId xmlns:a16="http://schemas.microsoft.com/office/drawing/2014/main" id="{98A7B90F-7C8C-3462-17A7-2EFAE66B3DA2}"/>
              </a:ext>
            </a:extLst>
          </p:cNvPr>
          <p:cNvCxnSpPr>
            <a:cxnSpLocks/>
            <a:endCxn id="16" idx="3"/>
          </p:cNvCxnSpPr>
          <p:nvPr/>
        </p:nvCxnSpPr>
        <p:spPr>
          <a:xfrm flipH="1">
            <a:off x="4345398" y="4192702"/>
            <a:ext cx="700795"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793F56C1-C1AA-32E8-643D-7F3DDE8384E8}"/>
              </a:ext>
            </a:extLst>
          </p:cNvPr>
          <p:cNvCxnSpPr>
            <a:cxnSpLocks/>
            <a:endCxn id="37" idx="2"/>
          </p:cNvCxnSpPr>
          <p:nvPr/>
        </p:nvCxnSpPr>
        <p:spPr>
          <a:xfrm>
            <a:off x="7256618" y="4163147"/>
            <a:ext cx="767570"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2" name="Rounded Rectangle 71">
            <a:extLst>
              <a:ext uri="{FF2B5EF4-FFF2-40B4-BE49-F238E27FC236}">
                <a16:creationId xmlns:a16="http://schemas.microsoft.com/office/drawing/2014/main" id="{D26CA462-78E4-8DF8-4621-0D640195F26B}"/>
              </a:ext>
            </a:extLst>
          </p:cNvPr>
          <p:cNvSpPr/>
          <p:nvPr/>
        </p:nvSpPr>
        <p:spPr>
          <a:xfrm>
            <a:off x="4654703" y="3690578"/>
            <a:ext cx="3058061" cy="101703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different rings</a:t>
            </a:r>
          </a:p>
        </p:txBody>
      </p:sp>
      <p:sp>
        <p:nvSpPr>
          <p:cNvPr id="3" name="Oval 2">
            <a:extLst>
              <a:ext uri="{FF2B5EF4-FFF2-40B4-BE49-F238E27FC236}">
                <a16:creationId xmlns:a16="http://schemas.microsoft.com/office/drawing/2014/main" id="{C1E46636-D62C-FBE7-BC68-FAE7AABD3E80}"/>
              </a:ext>
            </a:extLst>
          </p:cNvPr>
          <p:cNvSpPr/>
          <p:nvPr/>
        </p:nvSpPr>
        <p:spPr>
          <a:xfrm>
            <a:off x="974652" y="3300372"/>
            <a:ext cx="684046" cy="658612"/>
          </a:xfrm>
          <a:prstGeom prst="ellipse">
            <a:avLst/>
          </a:prstGeom>
          <a:solidFill>
            <a:srgbClr val="0070C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t>Ax</a:t>
            </a:r>
          </a:p>
        </p:txBody>
      </p:sp>
      <p:sp>
        <p:nvSpPr>
          <p:cNvPr id="6" name="Oval 5">
            <a:extLst>
              <a:ext uri="{FF2B5EF4-FFF2-40B4-BE49-F238E27FC236}">
                <a16:creationId xmlns:a16="http://schemas.microsoft.com/office/drawing/2014/main" id="{3A91C0A6-9A3C-8219-CB31-C7CD3D48F41A}"/>
              </a:ext>
            </a:extLst>
          </p:cNvPr>
          <p:cNvSpPr/>
          <p:nvPr/>
        </p:nvSpPr>
        <p:spPr>
          <a:xfrm>
            <a:off x="10734592" y="3300372"/>
            <a:ext cx="684046" cy="658612"/>
          </a:xfrm>
          <a:prstGeom prst="ellipse">
            <a:avLst/>
          </a:prstGeom>
          <a:solidFill>
            <a:srgbClr val="D86ECC"/>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t>Bx</a:t>
            </a:r>
          </a:p>
        </p:txBody>
      </p:sp>
      <p:sp>
        <p:nvSpPr>
          <p:cNvPr id="7" name="Rounded Rectangle 6">
            <a:extLst>
              <a:ext uri="{FF2B5EF4-FFF2-40B4-BE49-F238E27FC236}">
                <a16:creationId xmlns:a16="http://schemas.microsoft.com/office/drawing/2014/main" id="{B651CE40-7840-9FA6-692D-57340DC87694}"/>
              </a:ext>
            </a:extLst>
          </p:cNvPr>
          <p:cNvSpPr/>
          <p:nvPr/>
        </p:nvSpPr>
        <p:spPr>
          <a:xfrm>
            <a:off x="8064899"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0" name="Rounded Rectangle 9">
            <a:extLst>
              <a:ext uri="{FF2B5EF4-FFF2-40B4-BE49-F238E27FC236}">
                <a16:creationId xmlns:a16="http://schemas.microsoft.com/office/drawing/2014/main" id="{DADF9AD4-DBF7-81CA-DCFF-A4DC199F8521}"/>
              </a:ext>
            </a:extLst>
          </p:cNvPr>
          <p:cNvSpPr/>
          <p:nvPr/>
        </p:nvSpPr>
        <p:spPr>
          <a:xfrm>
            <a:off x="8750346"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7" name="Rounded Rectangle 16">
            <a:extLst>
              <a:ext uri="{FF2B5EF4-FFF2-40B4-BE49-F238E27FC236}">
                <a16:creationId xmlns:a16="http://schemas.microsoft.com/office/drawing/2014/main" id="{778CDF9E-6EF9-82F4-4415-A79622E4116E}"/>
              </a:ext>
            </a:extLst>
          </p:cNvPr>
          <p:cNvSpPr/>
          <p:nvPr/>
        </p:nvSpPr>
        <p:spPr>
          <a:xfrm>
            <a:off x="9435793"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18" name="Rounded Rectangle 17">
            <a:extLst>
              <a:ext uri="{FF2B5EF4-FFF2-40B4-BE49-F238E27FC236}">
                <a16:creationId xmlns:a16="http://schemas.microsoft.com/office/drawing/2014/main" id="{5402D203-FB6B-BD59-E931-B743D7367A25}"/>
              </a:ext>
            </a:extLst>
          </p:cNvPr>
          <p:cNvSpPr/>
          <p:nvPr/>
        </p:nvSpPr>
        <p:spPr>
          <a:xfrm>
            <a:off x="101212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19" name="Rectangle 18">
            <a:extLst>
              <a:ext uri="{FF2B5EF4-FFF2-40B4-BE49-F238E27FC236}">
                <a16:creationId xmlns:a16="http://schemas.microsoft.com/office/drawing/2014/main" id="{45498731-95B1-20CE-48FD-BFF50C1F281E}"/>
              </a:ext>
            </a:extLst>
          </p:cNvPr>
          <p:cNvSpPr/>
          <p:nvPr/>
        </p:nvSpPr>
        <p:spPr>
          <a:xfrm>
            <a:off x="8153937"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14433C8-A0AA-6AF6-7916-8386F5B1FB96}"/>
              </a:ext>
            </a:extLst>
          </p:cNvPr>
          <p:cNvSpPr/>
          <p:nvPr/>
        </p:nvSpPr>
        <p:spPr>
          <a:xfrm>
            <a:off x="8838776"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16BB24-5E99-E02A-DD23-A8B54A55E93F}"/>
              </a:ext>
            </a:extLst>
          </p:cNvPr>
          <p:cNvSpPr/>
          <p:nvPr/>
        </p:nvSpPr>
        <p:spPr>
          <a:xfrm>
            <a:off x="9523611"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E559C5-7514-3A4A-9E84-7E67EB1FC974}"/>
              </a:ext>
            </a:extLst>
          </p:cNvPr>
          <p:cNvSpPr/>
          <p:nvPr/>
        </p:nvSpPr>
        <p:spPr>
          <a:xfrm>
            <a:off x="10208446"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9F029086-EA20-54E6-0AA7-2131548843CB}"/>
              </a:ext>
            </a:extLst>
          </p:cNvPr>
          <p:cNvCxnSpPr>
            <a:cxnSpLocks/>
          </p:cNvCxnSpPr>
          <p:nvPr/>
        </p:nvCxnSpPr>
        <p:spPr>
          <a:xfrm>
            <a:off x="8153937" y="4026276"/>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5E9DEBF6-6FEE-A55C-7DFC-E4154AA801F4}"/>
              </a:ext>
            </a:extLst>
          </p:cNvPr>
          <p:cNvCxnSpPr>
            <a:cxnSpLocks/>
          </p:cNvCxnSpPr>
          <p:nvPr/>
        </p:nvCxnSpPr>
        <p:spPr>
          <a:xfrm flipV="1">
            <a:off x="8347431" y="4026276"/>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7844CBC-56E3-274F-B62C-0A31E9027DA0}"/>
              </a:ext>
            </a:extLst>
          </p:cNvPr>
          <p:cNvCxnSpPr>
            <a:cxnSpLocks/>
          </p:cNvCxnSpPr>
          <p:nvPr/>
        </p:nvCxnSpPr>
        <p:spPr>
          <a:xfrm>
            <a:off x="8838207" y="4021294"/>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A09524F-A222-F862-E44C-69DA9E878871}"/>
              </a:ext>
            </a:extLst>
          </p:cNvPr>
          <p:cNvCxnSpPr>
            <a:cxnSpLocks/>
          </p:cNvCxnSpPr>
          <p:nvPr/>
        </p:nvCxnSpPr>
        <p:spPr>
          <a:xfrm flipV="1">
            <a:off x="9031701" y="4021294"/>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A4C4C36-ECD8-CB9A-32A1-015F28F48F39}"/>
              </a:ext>
            </a:extLst>
          </p:cNvPr>
          <p:cNvCxnSpPr>
            <a:cxnSpLocks/>
          </p:cNvCxnSpPr>
          <p:nvPr/>
        </p:nvCxnSpPr>
        <p:spPr>
          <a:xfrm>
            <a:off x="9520687" y="4021294"/>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C9E273F8-37F1-479D-490E-A8FDF7F8EE82}"/>
              </a:ext>
            </a:extLst>
          </p:cNvPr>
          <p:cNvCxnSpPr>
            <a:cxnSpLocks/>
          </p:cNvCxnSpPr>
          <p:nvPr/>
        </p:nvCxnSpPr>
        <p:spPr>
          <a:xfrm flipV="1">
            <a:off x="9714181" y="4021294"/>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FD0FF601-196D-0BFB-44D5-5C18B877A2B9}"/>
              </a:ext>
            </a:extLst>
          </p:cNvPr>
          <p:cNvCxnSpPr>
            <a:cxnSpLocks/>
          </p:cNvCxnSpPr>
          <p:nvPr/>
        </p:nvCxnSpPr>
        <p:spPr>
          <a:xfrm>
            <a:off x="10204552" y="4026276"/>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0D93FE6-B034-148B-DA46-550528EB1DF5}"/>
              </a:ext>
            </a:extLst>
          </p:cNvPr>
          <p:cNvCxnSpPr>
            <a:cxnSpLocks/>
          </p:cNvCxnSpPr>
          <p:nvPr/>
        </p:nvCxnSpPr>
        <p:spPr>
          <a:xfrm flipV="1">
            <a:off x="10398046" y="4026276"/>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81656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0"/>
                                        </p:tgtEl>
                                      </p:cBhvr>
                                    </p:animEffect>
                                    <p:set>
                                      <p:cBhvr>
                                        <p:cTn id="10" dur="1" fill="hold">
                                          <p:stCondLst>
                                            <p:cond delay="499"/>
                                          </p:stCondLst>
                                        </p:cTn>
                                        <p:tgtEl>
                                          <p:spTgt spid="2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22"/>
                                        </p:tgtEl>
                                      </p:cBhvr>
                                    </p:animEffect>
                                    <p:set>
                                      <p:cBhvr>
                                        <p:cTn id="16" dur="1" fill="hold">
                                          <p:stCondLst>
                                            <p:cond delay="499"/>
                                          </p:stCondLst>
                                        </p:cTn>
                                        <p:tgtEl>
                                          <p:spTgt spid="2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4"/>
                                        </p:tgtEl>
                                      </p:cBhvr>
                                    </p:animEffect>
                                    <p:set>
                                      <p:cBhvr>
                                        <p:cTn id="22" dur="1" fill="hold">
                                          <p:stCondLst>
                                            <p:cond delay="499"/>
                                          </p:stCondLst>
                                        </p:cTn>
                                        <p:tgtEl>
                                          <p:spTgt spid="24"/>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26"/>
                                        </p:tgtEl>
                                      </p:cBhvr>
                                    </p:animEffect>
                                    <p:set>
                                      <p:cBhvr>
                                        <p:cTn id="28" dur="1" fill="hold">
                                          <p:stCondLst>
                                            <p:cond delay="499"/>
                                          </p:stCondLst>
                                        </p:cTn>
                                        <p:tgtEl>
                                          <p:spTgt spid="26"/>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2"/>
                                        </p:tgtEl>
                                      </p:cBhvr>
                                    </p:animEffect>
                                    <p:set>
                                      <p:cBhvr>
                                        <p:cTn id="31" dur="1" fill="hold">
                                          <p:stCondLst>
                                            <p:cond delay="499"/>
                                          </p:stCondLst>
                                        </p:cTn>
                                        <p:tgtEl>
                                          <p:spTgt spid="42"/>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50"/>
                                        </p:tgtEl>
                                      </p:cBhvr>
                                    </p:animEffect>
                                    <p:set>
                                      <p:cBhvr>
                                        <p:cTn id="34" dur="1" fill="hold">
                                          <p:stCondLst>
                                            <p:cond delay="499"/>
                                          </p:stCondLst>
                                        </p:cTn>
                                        <p:tgtEl>
                                          <p:spTgt spid="50"/>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52"/>
                                        </p:tgtEl>
                                      </p:cBhvr>
                                    </p:animEffect>
                                    <p:set>
                                      <p:cBhvr>
                                        <p:cTn id="37" dur="1" fill="hold">
                                          <p:stCondLst>
                                            <p:cond delay="499"/>
                                          </p:stCondLst>
                                        </p:cTn>
                                        <p:tgtEl>
                                          <p:spTgt spid="5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53"/>
                                        </p:tgtEl>
                                      </p:cBhvr>
                                    </p:animEffect>
                                    <p:set>
                                      <p:cBhvr>
                                        <p:cTn id="40" dur="1" fill="hold">
                                          <p:stCondLst>
                                            <p:cond delay="499"/>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62A62-58E0-2468-67AD-BB734D4B6DB1}"/>
            </a:ext>
          </a:extLst>
        </p:cNvPr>
        <p:cNvGrpSpPr/>
        <p:nvPr/>
      </p:nvGrpSpPr>
      <p:grpSpPr>
        <a:xfrm>
          <a:off x="0" y="0"/>
          <a:ext cx="0" cy="0"/>
          <a:chOff x="0" y="0"/>
          <a:chExt cx="0" cy="0"/>
        </a:xfrm>
      </p:grpSpPr>
      <p:sp>
        <p:nvSpPr>
          <p:cNvPr id="11" name="Up Arrow 10">
            <a:extLst>
              <a:ext uri="{FF2B5EF4-FFF2-40B4-BE49-F238E27FC236}">
                <a16:creationId xmlns:a16="http://schemas.microsoft.com/office/drawing/2014/main" id="{C455A0F1-E514-8138-83F2-36336BB0FDC6}"/>
              </a:ext>
            </a:extLst>
          </p:cNvPr>
          <p:cNvSpPr/>
          <p:nvPr/>
        </p:nvSpPr>
        <p:spPr>
          <a:xfrm rot="10800000">
            <a:off x="2864187" y="330490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3D3C11D-DDAC-7C0C-A5E6-FD835BF79719}"/>
              </a:ext>
            </a:extLst>
          </p:cNvPr>
          <p:cNvSpPr/>
          <p:nvPr/>
        </p:nvSpPr>
        <p:spPr>
          <a:xfrm>
            <a:off x="2330744" y="3760606"/>
            <a:ext cx="1400021" cy="77941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pic>
        <p:nvPicPr>
          <p:cNvPr id="5" name="Picture 4" descr="Network Interface Card Icons - Free SVG &amp; PNG Network Interface Card Images  - Noun Project">
            <a:extLst>
              <a:ext uri="{FF2B5EF4-FFF2-40B4-BE49-F238E27FC236}">
                <a16:creationId xmlns:a16="http://schemas.microsoft.com/office/drawing/2014/main" id="{2015DF15-E30D-A677-2DAA-0560822A07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05" b="5541"/>
          <a:stretch/>
        </p:blipFill>
        <p:spPr bwMode="auto">
          <a:xfrm>
            <a:off x="2474640" y="4926300"/>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CBC309-E174-ED0F-DF2F-6767AD986FBA}"/>
              </a:ext>
            </a:extLst>
          </p:cNvPr>
          <p:cNvSpPr>
            <a:spLocks noGrp="1"/>
          </p:cNvSpPr>
          <p:nvPr>
            <p:ph type="title"/>
          </p:nvPr>
        </p:nvSpPr>
        <p:spPr/>
        <p:txBody>
          <a:bodyPr>
            <a:normAutofit/>
          </a:bodyPr>
          <a:lstStyle/>
          <a:p>
            <a:r>
              <a:rPr lang="en-US" dirty="0"/>
              <a:t>RxBisect: disentangles Rx</a:t>
            </a:r>
            <a:br>
              <a:rPr lang="en-US" dirty="0"/>
            </a:br>
            <a:r>
              <a:rPr lang="en-US" i="1" dirty="0">
                <a:solidFill>
                  <a:schemeClr val="bg1">
                    <a:lumMod val="50000"/>
                  </a:schemeClr>
                </a:solidFill>
              </a:rPr>
              <a:t>Ax can be smaller than Bx</a:t>
            </a:r>
          </a:p>
        </p:txBody>
      </p:sp>
      <p:pic>
        <p:nvPicPr>
          <p:cNvPr id="4" name="Graphic 3" descr="Processor with solid fill">
            <a:extLst>
              <a:ext uri="{FF2B5EF4-FFF2-40B4-BE49-F238E27FC236}">
                <a16:creationId xmlns:a16="http://schemas.microsoft.com/office/drawing/2014/main" id="{A2CF5FF1-5344-7BC2-E6AC-5DAD0A71C9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33436" y="2144212"/>
            <a:ext cx="1183950" cy="1183950"/>
          </a:xfrm>
          <a:prstGeom prst="rect">
            <a:avLst/>
          </a:prstGeom>
        </p:spPr>
      </p:pic>
      <p:sp>
        <p:nvSpPr>
          <p:cNvPr id="14" name="Rounded Rectangle 13">
            <a:extLst>
              <a:ext uri="{FF2B5EF4-FFF2-40B4-BE49-F238E27FC236}">
                <a16:creationId xmlns:a16="http://schemas.microsoft.com/office/drawing/2014/main" id="{0B243E29-662C-5A98-A448-D36E952B4E50}"/>
              </a:ext>
            </a:extLst>
          </p:cNvPr>
          <p:cNvSpPr/>
          <p:nvPr/>
        </p:nvSpPr>
        <p:spPr>
          <a:xfrm>
            <a:off x="24094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DA54A220-4CC0-7EBE-C272-C2C9B5909C9A}"/>
              </a:ext>
            </a:extLst>
          </p:cNvPr>
          <p:cNvSpPr/>
          <p:nvPr/>
        </p:nvSpPr>
        <p:spPr>
          <a:xfrm>
            <a:off x="3094887"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28" name="Rectangle 27">
            <a:extLst>
              <a:ext uri="{FF2B5EF4-FFF2-40B4-BE49-F238E27FC236}">
                <a16:creationId xmlns:a16="http://schemas.microsoft.com/office/drawing/2014/main" id="{A1C3A801-2C2D-1665-E948-2B7089098307}"/>
              </a:ext>
            </a:extLst>
          </p:cNvPr>
          <p:cNvSpPr/>
          <p:nvPr/>
        </p:nvSpPr>
        <p:spPr>
          <a:xfrm>
            <a:off x="2497870"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5260D9-2DB6-FC7F-C749-5A3F48B08B1B}"/>
              </a:ext>
            </a:extLst>
          </p:cNvPr>
          <p:cNvSpPr/>
          <p:nvPr/>
        </p:nvSpPr>
        <p:spPr>
          <a:xfrm>
            <a:off x="3182705"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1C7F2366-1913-FB98-6B21-E70A7BAB2959}"/>
              </a:ext>
            </a:extLst>
          </p:cNvPr>
          <p:cNvSpPr txBox="1"/>
          <p:nvPr/>
        </p:nvSpPr>
        <p:spPr>
          <a:xfrm>
            <a:off x="2309447" y="1769094"/>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sp>
        <p:nvSpPr>
          <p:cNvPr id="32" name="TextBox 31">
            <a:extLst>
              <a:ext uri="{FF2B5EF4-FFF2-40B4-BE49-F238E27FC236}">
                <a16:creationId xmlns:a16="http://schemas.microsoft.com/office/drawing/2014/main" id="{823035EB-30FB-A515-34E0-BE6269088C97}"/>
              </a:ext>
            </a:extLst>
          </p:cNvPr>
          <p:cNvSpPr txBox="1"/>
          <p:nvPr/>
        </p:nvSpPr>
        <p:spPr>
          <a:xfrm>
            <a:off x="2177453" y="5811316"/>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sp>
        <p:nvSpPr>
          <p:cNvPr id="33" name="TextBox 32">
            <a:extLst>
              <a:ext uri="{FF2B5EF4-FFF2-40B4-BE49-F238E27FC236}">
                <a16:creationId xmlns:a16="http://schemas.microsoft.com/office/drawing/2014/main" id="{265745DC-9BA4-C532-E2D4-3CBDDC41A127}"/>
              </a:ext>
            </a:extLst>
          </p:cNvPr>
          <p:cNvSpPr txBox="1"/>
          <p:nvPr/>
        </p:nvSpPr>
        <p:spPr>
          <a:xfrm>
            <a:off x="549802" y="2205888"/>
            <a:ext cx="1519390" cy="1139736"/>
          </a:xfrm>
          <a:prstGeom prst="rect">
            <a:avLst/>
          </a:prstGeom>
          <a:noFill/>
        </p:spPr>
        <p:txBody>
          <a:bodyPr wrap="none" rtlCol="0">
            <a:spAutoFit/>
          </a:bodyPr>
          <a:lstStyle/>
          <a:p>
            <a:pPr algn="ctr">
              <a:lnSpc>
                <a:spcPct val="80000"/>
              </a:lnSpc>
            </a:pPr>
            <a:r>
              <a:rPr lang="en-US" sz="2800" b="1" i="1" dirty="0"/>
              <a:t>allocate</a:t>
            </a:r>
            <a:br>
              <a:rPr lang="en-US" sz="2800" b="1" i="1" dirty="0"/>
            </a:br>
            <a:r>
              <a:rPr lang="en-US" sz="2800" i="1" dirty="0">
                <a:solidFill>
                  <a:schemeClr val="bg1">
                    <a:lumMod val="50000"/>
                  </a:schemeClr>
                </a:solidFill>
              </a:rPr>
              <a:t>empty</a:t>
            </a:r>
            <a:br>
              <a:rPr lang="en-US" sz="2800" i="1" dirty="0">
                <a:solidFill>
                  <a:schemeClr val="bg1">
                    <a:lumMod val="50000"/>
                  </a:schemeClr>
                </a:solidFill>
              </a:rPr>
            </a:br>
            <a:r>
              <a:rPr lang="en-US" sz="2800" i="1" dirty="0">
                <a:solidFill>
                  <a:schemeClr val="bg1">
                    <a:lumMod val="50000"/>
                  </a:schemeClr>
                </a:solidFill>
              </a:rPr>
              <a:t>buffers</a:t>
            </a:r>
            <a:endParaRPr lang="en-US" sz="2400" i="1" dirty="0">
              <a:solidFill>
                <a:schemeClr val="bg1">
                  <a:lumMod val="50000"/>
                </a:schemeClr>
              </a:solidFill>
            </a:endParaRPr>
          </a:p>
        </p:txBody>
      </p:sp>
      <p:pic>
        <p:nvPicPr>
          <p:cNvPr id="34" name="Picture 33" descr="Network Interface Card Icons - Free SVG &amp; PNG Network Interface Card Images  - Noun Project">
            <a:extLst>
              <a:ext uri="{FF2B5EF4-FFF2-40B4-BE49-F238E27FC236}">
                <a16:creationId xmlns:a16="http://schemas.microsoft.com/office/drawing/2014/main" id="{6F5EF33F-634C-B543-1B78-A1EC8295A9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05" b="5541"/>
          <a:stretch/>
        </p:blipFill>
        <p:spPr bwMode="auto">
          <a:xfrm>
            <a:off x="8815546" y="4936132"/>
            <a:ext cx="1101541" cy="967739"/>
          </a:xfrm>
          <a:prstGeom prst="rect">
            <a:avLst/>
          </a:prstGeom>
          <a:extLst>
            <a:ext uri="{909E8E84-426E-40DD-AFC4-6F175D3DCCD1}">
              <a14:hiddenFill xmlns:a14="http://schemas.microsoft.com/office/drawing/2010/main">
                <a:solidFill>
                  <a:srgbClr val="FFFFFF"/>
                </a:solidFill>
              </a14:hiddenFill>
            </a:ext>
          </a:extLst>
        </p:spPr>
      </p:pic>
      <p:pic>
        <p:nvPicPr>
          <p:cNvPr id="35" name="Graphic 34" descr="Processor with solid fill">
            <a:extLst>
              <a:ext uri="{FF2B5EF4-FFF2-40B4-BE49-F238E27FC236}">
                <a16:creationId xmlns:a16="http://schemas.microsoft.com/office/drawing/2014/main" id="{8D9A5D62-7CB7-6C75-B19B-12B3C6BD332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74342" y="2144212"/>
            <a:ext cx="1183950" cy="1183950"/>
          </a:xfrm>
          <a:prstGeom prst="rect">
            <a:avLst/>
          </a:prstGeom>
        </p:spPr>
      </p:pic>
      <p:sp>
        <p:nvSpPr>
          <p:cNvPr id="36" name="Up Arrow 35">
            <a:extLst>
              <a:ext uri="{FF2B5EF4-FFF2-40B4-BE49-F238E27FC236}">
                <a16:creationId xmlns:a16="http://schemas.microsoft.com/office/drawing/2014/main" id="{A4DEDB74-C5DF-F278-51F5-CA39CBC045EB}"/>
              </a:ext>
            </a:extLst>
          </p:cNvPr>
          <p:cNvSpPr/>
          <p:nvPr/>
        </p:nvSpPr>
        <p:spPr>
          <a:xfrm>
            <a:off x="9205093" y="328424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205A0A4-43B5-FC40-020A-06A0D442DDEA}"/>
              </a:ext>
            </a:extLst>
          </p:cNvPr>
          <p:cNvSpPr/>
          <p:nvPr/>
        </p:nvSpPr>
        <p:spPr>
          <a:xfrm>
            <a:off x="8024188" y="3786276"/>
            <a:ext cx="2700000" cy="75374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38" name="Rounded Rectangle 37">
            <a:extLst>
              <a:ext uri="{FF2B5EF4-FFF2-40B4-BE49-F238E27FC236}">
                <a16:creationId xmlns:a16="http://schemas.microsoft.com/office/drawing/2014/main" id="{B15B9E8E-B37D-5814-6112-24C0CE21BD17}"/>
              </a:ext>
            </a:extLst>
          </p:cNvPr>
          <p:cNvSpPr/>
          <p:nvPr/>
        </p:nvSpPr>
        <p:spPr>
          <a:xfrm>
            <a:off x="8064899"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39" name="Rounded Rectangle 38">
            <a:extLst>
              <a:ext uri="{FF2B5EF4-FFF2-40B4-BE49-F238E27FC236}">
                <a16:creationId xmlns:a16="http://schemas.microsoft.com/office/drawing/2014/main" id="{F0FA1CCB-C9A0-B105-60C1-AF96065C830E}"/>
              </a:ext>
            </a:extLst>
          </p:cNvPr>
          <p:cNvSpPr/>
          <p:nvPr/>
        </p:nvSpPr>
        <p:spPr>
          <a:xfrm>
            <a:off x="8750346"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40" name="Rounded Rectangle 39">
            <a:extLst>
              <a:ext uri="{FF2B5EF4-FFF2-40B4-BE49-F238E27FC236}">
                <a16:creationId xmlns:a16="http://schemas.microsoft.com/office/drawing/2014/main" id="{3EDB15C3-5C4B-8BED-D739-122D782F9121}"/>
              </a:ext>
            </a:extLst>
          </p:cNvPr>
          <p:cNvSpPr/>
          <p:nvPr/>
        </p:nvSpPr>
        <p:spPr>
          <a:xfrm>
            <a:off x="9435793"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41" name="Rounded Rectangle 40">
            <a:extLst>
              <a:ext uri="{FF2B5EF4-FFF2-40B4-BE49-F238E27FC236}">
                <a16:creationId xmlns:a16="http://schemas.microsoft.com/office/drawing/2014/main" id="{9D49D099-AEF7-B38E-38CD-D5AE79BEE255}"/>
              </a:ext>
            </a:extLst>
          </p:cNvPr>
          <p:cNvSpPr/>
          <p:nvPr/>
        </p:nvSpPr>
        <p:spPr>
          <a:xfrm>
            <a:off x="101212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47" name="TextBox 46">
            <a:extLst>
              <a:ext uri="{FF2B5EF4-FFF2-40B4-BE49-F238E27FC236}">
                <a16:creationId xmlns:a16="http://schemas.microsoft.com/office/drawing/2014/main" id="{07A6672C-4552-A25D-FD44-E41BCB9D00B8}"/>
              </a:ext>
            </a:extLst>
          </p:cNvPr>
          <p:cNvSpPr txBox="1"/>
          <p:nvPr/>
        </p:nvSpPr>
        <p:spPr>
          <a:xfrm>
            <a:off x="8476731" y="1769094"/>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sp>
        <p:nvSpPr>
          <p:cNvPr id="48" name="TextBox 47">
            <a:extLst>
              <a:ext uri="{FF2B5EF4-FFF2-40B4-BE49-F238E27FC236}">
                <a16:creationId xmlns:a16="http://schemas.microsoft.com/office/drawing/2014/main" id="{6FB7BAAA-9415-C2D6-D7D4-4E82B4F609D5}"/>
              </a:ext>
            </a:extLst>
          </p:cNvPr>
          <p:cNvSpPr txBox="1"/>
          <p:nvPr/>
        </p:nvSpPr>
        <p:spPr>
          <a:xfrm>
            <a:off x="8668831" y="5811316"/>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sp>
        <p:nvSpPr>
          <p:cNvPr id="49" name="TextBox 48">
            <a:extLst>
              <a:ext uri="{FF2B5EF4-FFF2-40B4-BE49-F238E27FC236}">
                <a16:creationId xmlns:a16="http://schemas.microsoft.com/office/drawing/2014/main" id="{CE6148B4-C51C-FD58-7166-B60DF1C25BAB}"/>
              </a:ext>
            </a:extLst>
          </p:cNvPr>
          <p:cNvSpPr txBox="1"/>
          <p:nvPr/>
        </p:nvSpPr>
        <p:spPr>
          <a:xfrm>
            <a:off x="10374163" y="2205888"/>
            <a:ext cx="1392111" cy="1139736"/>
          </a:xfrm>
          <a:prstGeom prst="rect">
            <a:avLst/>
          </a:prstGeom>
          <a:noFill/>
        </p:spPr>
        <p:txBody>
          <a:bodyPr wrap="none" rtlCol="0">
            <a:spAutoFit/>
          </a:bodyPr>
          <a:lstStyle/>
          <a:p>
            <a:pPr algn="ctr">
              <a:lnSpc>
                <a:spcPct val="80000"/>
              </a:lnSpc>
            </a:pPr>
            <a:r>
              <a:rPr lang="en-US" sz="2800" b="1" i="1" dirty="0"/>
              <a:t>receive</a:t>
            </a:r>
            <a:br>
              <a:rPr lang="en-US" sz="2800" b="1" i="1" dirty="0"/>
            </a:br>
            <a:r>
              <a:rPr lang="en-US" sz="2800" i="1" dirty="0">
                <a:solidFill>
                  <a:schemeClr val="bg1">
                    <a:lumMod val="50000"/>
                  </a:schemeClr>
                </a:solidFill>
              </a:rPr>
              <a:t>full</a:t>
            </a:r>
            <a:br>
              <a:rPr lang="en-US" sz="2800" i="1" dirty="0">
                <a:solidFill>
                  <a:schemeClr val="bg1">
                    <a:lumMod val="50000"/>
                  </a:schemeClr>
                </a:solidFill>
              </a:rPr>
            </a:br>
            <a:r>
              <a:rPr lang="en-US" sz="2800" i="1" dirty="0">
                <a:solidFill>
                  <a:schemeClr val="bg1">
                    <a:lumMod val="50000"/>
                  </a:schemeClr>
                </a:solidFill>
              </a:rPr>
              <a:t>buffers</a:t>
            </a:r>
          </a:p>
        </p:txBody>
      </p:sp>
      <p:cxnSp>
        <p:nvCxnSpPr>
          <p:cNvPr id="76" name="Straight Connector 75">
            <a:extLst>
              <a:ext uri="{FF2B5EF4-FFF2-40B4-BE49-F238E27FC236}">
                <a16:creationId xmlns:a16="http://schemas.microsoft.com/office/drawing/2014/main" id="{3C670AF7-2711-3A16-6480-377565E2C971}"/>
              </a:ext>
            </a:extLst>
          </p:cNvPr>
          <p:cNvCxnSpPr>
            <a:cxnSpLocks/>
          </p:cNvCxnSpPr>
          <p:nvPr/>
        </p:nvCxnSpPr>
        <p:spPr>
          <a:xfrm flipH="1">
            <a:off x="3730765" y="4192702"/>
            <a:ext cx="1315428"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617EF534-9315-40DE-488B-6B53124430F1}"/>
              </a:ext>
            </a:extLst>
          </p:cNvPr>
          <p:cNvCxnSpPr>
            <a:cxnSpLocks/>
            <a:endCxn id="37" idx="2"/>
          </p:cNvCxnSpPr>
          <p:nvPr/>
        </p:nvCxnSpPr>
        <p:spPr>
          <a:xfrm>
            <a:off x="7256618" y="4163147"/>
            <a:ext cx="767570"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2" name="Rounded Rectangle 71">
            <a:extLst>
              <a:ext uri="{FF2B5EF4-FFF2-40B4-BE49-F238E27FC236}">
                <a16:creationId xmlns:a16="http://schemas.microsoft.com/office/drawing/2014/main" id="{84AC925B-46CF-D02C-7B2B-20E05E383AAC}"/>
              </a:ext>
            </a:extLst>
          </p:cNvPr>
          <p:cNvSpPr/>
          <p:nvPr/>
        </p:nvSpPr>
        <p:spPr>
          <a:xfrm>
            <a:off x="4654703" y="3690578"/>
            <a:ext cx="3058061" cy="101703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different rings</a:t>
            </a:r>
          </a:p>
        </p:txBody>
      </p:sp>
      <p:sp>
        <p:nvSpPr>
          <p:cNvPr id="3" name="Oval 2">
            <a:extLst>
              <a:ext uri="{FF2B5EF4-FFF2-40B4-BE49-F238E27FC236}">
                <a16:creationId xmlns:a16="http://schemas.microsoft.com/office/drawing/2014/main" id="{3041B71E-8199-6AAD-8B0F-A04FA8D1DD09}"/>
              </a:ext>
            </a:extLst>
          </p:cNvPr>
          <p:cNvSpPr/>
          <p:nvPr/>
        </p:nvSpPr>
        <p:spPr>
          <a:xfrm>
            <a:off x="974652" y="3300372"/>
            <a:ext cx="684046" cy="658612"/>
          </a:xfrm>
          <a:prstGeom prst="ellipse">
            <a:avLst/>
          </a:prstGeom>
          <a:solidFill>
            <a:srgbClr val="0070C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t>Ax</a:t>
            </a:r>
          </a:p>
        </p:txBody>
      </p:sp>
      <p:sp>
        <p:nvSpPr>
          <p:cNvPr id="6" name="Oval 5">
            <a:extLst>
              <a:ext uri="{FF2B5EF4-FFF2-40B4-BE49-F238E27FC236}">
                <a16:creationId xmlns:a16="http://schemas.microsoft.com/office/drawing/2014/main" id="{2DF62489-36A0-5785-C5BC-D1037412B362}"/>
              </a:ext>
            </a:extLst>
          </p:cNvPr>
          <p:cNvSpPr/>
          <p:nvPr/>
        </p:nvSpPr>
        <p:spPr>
          <a:xfrm>
            <a:off x="10734592" y="3300372"/>
            <a:ext cx="684046" cy="658612"/>
          </a:xfrm>
          <a:prstGeom prst="ellipse">
            <a:avLst/>
          </a:prstGeom>
          <a:solidFill>
            <a:srgbClr val="D86ECC"/>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t>Bx</a:t>
            </a:r>
          </a:p>
        </p:txBody>
      </p:sp>
    </p:spTree>
    <p:extLst>
      <p:ext uri="{BB962C8B-B14F-4D97-AF65-F5344CB8AC3E}">
        <p14:creationId xmlns:p14="http://schemas.microsoft.com/office/powerpoint/2010/main" val="19130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5"/>
                                        </p:tgtEl>
                                      </p:cBhvr>
                                    </p:animEffect>
                                    <p:animScale>
                                      <p:cBhvr>
                                        <p:cTn id="10" dur="250" autoRev="1" fill="hold"/>
                                        <p:tgtEl>
                                          <p:spTgt spid="15"/>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28"/>
                                        </p:tgtEl>
                                      </p:cBhvr>
                                    </p:animEffect>
                                    <p:animScale>
                                      <p:cBhvr>
                                        <p:cTn id="13" dur="250" autoRev="1" fill="hold"/>
                                        <p:tgtEl>
                                          <p:spTgt spid="28"/>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29"/>
                                        </p:tgtEl>
                                      </p:cBhvr>
                                    </p:animEffect>
                                    <p:animScale>
                                      <p:cBhvr>
                                        <p:cTn id="16" dur="250" autoRev="1" fill="hold"/>
                                        <p:tgtEl>
                                          <p:spTgt spid="29"/>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38"/>
                                        </p:tgtEl>
                                      </p:cBhvr>
                                    </p:animEffect>
                                    <p:animScale>
                                      <p:cBhvr>
                                        <p:cTn id="21" dur="250" autoRev="1" fill="hold"/>
                                        <p:tgtEl>
                                          <p:spTgt spid="38"/>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9"/>
                                        </p:tgtEl>
                                      </p:cBhvr>
                                    </p:animEffect>
                                    <p:animScale>
                                      <p:cBhvr>
                                        <p:cTn id="24" dur="250" autoRev="1" fill="hold"/>
                                        <p:tgtEl>
                                          <p:spTgt spid="39"/>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40"/>
                                        </p:tgtEl>
                                      </p:cBhvr>
                                    </p:animEffect>
                                    <p:animScale>
                                      <p:cBhvr>
                                        <p:cTn id="27" dur="250" autoRev="1" fill="hold"/>
                                        <p:tgtEl>
                                          <p:spTgt spid="40"/>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41"/>
                                        </p:tgtEl>
                                      </p:cBhvr>
                                    </p:animEffect>
                                    <p:animScale>
                                      <p:cBhvr>
                                        <p:cTn id="30" dur="250" autoRev="1" fill="hold"/>
                                        <p:tgtEl>
                                          <p:spTgt spid="4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8" grpId="0" animBg="1"/>
      <p:bldP spid="29" grpId="0" animBg="1"/>
      <p:bldP spid="38" grpId="0" animBg="1"/>
      <p:bldP spid="39" grpId="0" animBg="1"/>
      <p:bldP spid="40"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FF5A5-84E8-98A1-5813-0A45534950EB}"/>
            </a:ext>
          </a:extLst>
        </p:cNvPr>
        <p:cNvGrpSpPr/>
        <p:nvPr/>
      </p:nvGrpSpPr>
      <p:grpSpPr>
        <a:xfrm>
          <a:off x="0" y="0"/>
          <a:ext cx="0" cy="0"/>
          <a:chOff x="0" y="0"/>
          <a:chExt cx="0" cy="0"/>
        </a:xfrm>
      </p:grpSpPr>
      <p:sp>
        <p:nvSpPr>
          <p:cNvPr id="69" name="Oval 68">
            <a:extLst>
              <a:ext uri="{FF2B5EF4-FFF2-40B4-BE49-F238E27FC236}">
                <a16:creationId xmlns:a16="http://schemas.microsoft.com/office/drawing/2014/main" id="{432F07DF-9D60-5EB4-F91A-6A5F4F8C64C3}"/>
              </a:ext>
            </a:extLst>
          </p:cNvPr>
          <p:cNvSpPr/>
          <p:nvPr/>
        </p:nvSpPr>
        <p:spPr>
          <a:xfrm>
            <a:off x="1991546" y="2907581"/>
            <a:ext cx="2778668" cy="1078364"/>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8" name="Oval 7">
            <a:extLst>
              <a:ext uri="{FF2B5EF4-FFF2-40B4-BE49-F238E27FC236}">
                <a16:creationId xmlns:a16="http://schemas.microsoft.com/office/drawing/2014/main" id="{059B8F4B-12ED-1CE9-03CA-4BF8F22BF571}"/>
              </a:ext>
            </a:extLst>
          </p:cNvPr>
          <p:cNvSpPr/>
          <p:nvPr/>
        </p:nvSpPr>
        <p:spPr>
          <a:xfrm>
            <a:off x="545334" y="2925336"/>
            <a:ext cx="1395327" cy="104272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10" name="Graphic 9" descr="Processor with solid fill">
            <a:extLst>
              <a:ext uri="{FF2B5EF4-FFF2-40B4-BE49-F238E27FC236}">
                <a16:creationId xmlns:a16="http://schemas.microsoft.com/office/drawing/2014/main" id="{CD1C61AC-A2CD-3EED-F41F-68356ADE4C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7707" y="1650433"/>
            <a:ext cx="1183950" cy="1183950"/>
          </a:xfrm>
          <a:prstGeom prst="rect">
            <a:avLst/>
          </a:prstGeom>
        </p:spPr>
      </p:pic>
      <p:pic>
        <p:nvPicPr>
          <p:cNvPr id="11" name="Graphic 10" descr="Processor with solid fill">
            <a:extLst>
              <a:ext uri="{FF2B5EF4-FFF2-40B4-BE49-F238E27FC236}">
                <a16:creationId xmlns:a16="http://schemas.microsoft.com/office/drawing/2014/main" id="{16A10051-E41D-92F4-6F2A-3F7313F92B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34021" y="1650433"/>
            <a:ext cx="1183950" cy="1183950"/>
          </a:xfrm>
          <a:prstGeom prst="rect">
            <a:avLst/>
          </a:prstGeom>
        </p:spPr>
      </p:pic>
      <p:sp>
        <p:nvSpPr>
          <p:cNvPr id="12" name="Rounded Rectangle 11">
            <a:extLst>
              <a:ext uri="{FF2B5EF4-FFF2-40B4-BE49-F238E27FC236}">
                <a16:creationId xmlns:a16="http://schemas.microsoft.com/office/drawing/2014/main" id="{F6236189-DEA9-A7F1-BE7B-A01180E222BE}"/>
              </a:ext>
            </a:extLst>
          </p:cNvPr>
          <p:cNvSpPr/>
          <p:nvPr/>
        </p:nvSpPr>
        <p:spPr>
          <a:xfrm>
            <a:off x="628339" y="3174586"/>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3" name="Rounded Rectangle 12">
            <a:extLst>
              <a:ext uri="{FF2B5EF4-FFF2-40B4-BE49-F238E27FC236}">
                <a16:creationId xmlns:a16="http://schemas.microsoft.com/office/drawing/2014/main" id="{B8ED9500-9802-0812-ED4D-B5603AC403C3}"/>
              </a:ext>
            </a:extLst>
          </p:cNvPr>
          <p:cNvSpPr/>
          <p:nvPr/>
        </p:nvSpPr>
        <p:spPr>
          <a:xfrm>
            <a:off x="1313786" y="3174586"/>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4" name="Rounded Rectangle 13">
            <a:extLst>
              <a:ext uri="{FF2B5EF4-FFF2-40B4-BE49-F238E27FC236}">
                <a16:creationId xmlns:a16="http://schemas.microsoft.com/office/drawing/2014/main" id="{3749A226-2047-7951-C9C2-2587505C03F2}"/>
              </a:ext>
            </a:extLst>
          </p:cNvPr>
          <p:cNvSpPr/>
          <p:nvPr/>
        </p:nvSpPr>
        <p:spPr>
          <a:xfrm>
            <a:off x="2111929"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3768F63B-C95E-8D2B-97C4-6B5370EDF2E5}"/>
              </a:ext>
            </a:extLst>
          </p:cNvPr>
          <p:cNvSpPr/>
          <p:nvPr/>
        </p:nvSpPr>
        <p:spPr>
          <a:xfrm>
            <a:off x="2731061"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pic>
        <p:nvPicPr>
          <p:cNvPr id="24" name="Picture 4" descr="Network Interface Card Icons - Free SVG &amp; PNG Network Interface Card Images  - Noun Project">
            <a:extLst>
              <a:ext uri="{FF2B5EF4-FFF2-40B4-BE49-F238E27FC236}">
                <a16:creationId xmlns:a16="http://schemas.microsoft.com/office/drawing/2014/main" id="{3CD189C3-2B8E-58BB-7242-B0BEBD77610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4266725" y="4809214"/>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39" name="Bent-Up Arrow 38">
            <a:extLst>
              <a:ext uri="{FF2B5EF4-FFF2-40B4-BE49-F238E27FC236}">
                <a16:creationId xmlns:a16="http://schemas.microsoft.com/office/drawing/2014/main" id="{40C05098-D12F-FF70-DE44-2429C79255E7}"/>
              </a:ext>
            </a:extLst>
          </p:cNvPr>
          <p:cNvSpPr/>
          <p:nvPr/>
        </p:nvSpPr>
        <p:spPr>
          <a:xfrm flipH="1">
            <a:off x="1878849" y="4299378"/>
            <a:ext cx="2387873" cy="1062662"/>
          </a:xfrm>
          <a:prstGeom prst="bentUpArrow">
            <a:avLst>
              <a:gd name="adj1" fmla="val 12849"/>
              <a:gd name="adj2" fmla="val 17610"/>
              <a:gd name="adj3" fmla="val 26560"/>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62" name="Oval 61">
            <a:extLst>
              <a:ext uri="{FF2B5EF4-FFF2-40B4-BE49-F238E27FC236}">
                <a16:creationId xmlns:a16="http://schemas.microsoft.com/office/drawing/2014/main" id="{4695637E-1EC0-6D29-70D6-8290344C74AA}"/>
              </a:ext>
            </a:extLst>
          </p:cNvPr>
          <p:cNvSpPr/>
          <p:nvPr/>
        </p:nvSpPr>
        <p:spPr>
          <a:xfrm>
            <a:off x="824996" y="3837036"/>
            <a:ext cx="827198"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Ax1</a:t>
            </a:r>
          </a:p>
        </p:txBody>
      </p:sp>
      <p:sp>
        <p:nvSpPr>
          <p:cNvPr id="63" name="Oval 62">
            <a:extLst>
              <a:ext uri="{FF2B5EF4-FFF2-40B4-BE49-F238E27FC236}">
                <a16:creationId xmlns:a16="http://schemas.microsoft.com/office/drawing/2014/main" id="{484F3BD8-1188-31CF-22AA-93941234546E}"/>
              </a:ext>
            </a:extLst>
          </p:cNvPr>
          <p:cNvSpPr/>
          <p:nvPr/>
        </p:nvSpPr>
        <p:spPr>
          <a:xfrm>
            <a:off x="2948133" y="3864543"/>
            <a:ext cx="796782"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Bx1</a:t>
            </a:r>
          </a:p>
        </p:txBody>
      </p:sp>
      <p:sp>
        <p:nvSpPr>
          <p:cNvPr id="70" name="Rounded Rectangle 13">
            <a:extLst>
              <a:ext uri="{FF2B5EF4-FFF2-40B4-BE49-F238E27FC236}">
                <a16:creationId xmlns:a16="http://schemas.microsoft.com/office/drawing/2014/main" id="{26A35A40-3ED2-52CF-7D49-8F1902D0F89A}"/>
              </a:ext>
            </a:extLst>
          </p:cNvPr>
          <p:cNvSpPr/>
          <p:nvPr/>
        </p:nvSpPr>
        <p:spPr>
          <a:xfrm>
            <a:off x="3403199"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71" name="Rounded Rectangle 14">
            <a:extLst>
              <a:ext uri="{FF2B5EF4-FFF2-40B4-BE49-F238E27FC236}">
                <a16:creationId xmlns:a16="http://schemas.microsoft.com/office/drawing/2014/main" id="{08CBDC6D-5669-36CD-9199-7B9EA12B6B39}"/>
              </a:ext>
            </a:extLst>
          </p:cNvPr>
          <p:cNvSpPr/>
          <p:nvPr/>
        </p:nvSpPr>
        <p:spPr>
          <a:xfrm>
            <a:off x="4041108"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1" name="Oval 90">
            <a:extLst>
              <a:ext uri="{FF2B5EF4-FFF2-40B4-BE49-F238E27FC236}">
                <a16:creationId xmlns:a16="http://schemas.microsoft.com/office/drawing/2014/main" id="{F883580B-6948-2B11-BDE8-9E93C02EF1F4}"/>
              </a:ext>
            </a:extLst>
          </p:cNvPr>
          <p:cNvSpPr/>
          <p:nvPr/>
        </p:nvSpPr>
        <p:spPr>
          <a:xfrm>
            <a:off x="6420043" y="2871996"/>
            <a:ext cx="2778668" cy="1078364"/>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92" name="Oval 91">
            <a:extLst>
              <a:ext uri="{FF2B5EF4-FFF2-40B4-BE49-F238E27FC236}">
                <a16:creationId xmlns:a16="http://schemas.microsoft.com/office/drawing/2014/main" id="{8A2FE586-4CDE-2A38-64E0-AEF404199B92}"/>
              </a:ext>
            </a:extLst>
          </p:cNvPr>
          <p:cNvSpPr/>
          <p:nvPr/>
        </p:nvSpPr>
        <p:spPr>
          <a:xfrm>
            <a:off x="4968845" y="2907581"/>
            <a:ext cx="1395327" cy="104272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93" name="Rounded Rectangle 11">
            <a:extLst>
              <a:ext uri="{FF2B5EF4-FFF2-40B4-BE49-F238E27FC236}">
                <a16:creationId xmlns:a16="http://schemas.microsoft.com/office/drawing/2014/main" id="{B8E2D55F-CF97-2EA5-F8A7-42318D14A255}"/>
              </a:ext>
            </a:extLst>
          </p:cNvPr>
          <p:cNvSpPr/>
          <p:nvPr/>
        </p:nvSpPr>
        <p:spPr>
          <a:xfrm>
            <a:off x="5051850" y="3156831"/>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4" name="Rounded Rectangle 12">
            <a:extLst>
              <a:ext uri="{FF2B5EF4-FFF2-40B4-BE49-F238E27FC236}">
                <a16:creationId xmlns:a16="http://schemas.microsoft.com/office/drawing/2014/main" id="{2E33ECF6-95B4-C920-A606-AF9B3673F3A2}"/>
              </a:ext>
            </a:extLst>
          </p:cNvPr>
          <p:cNvSpPr/>
          <p:nvPr/>
        </p:nvSpPr>
        <p:spPr>
          <a:xfrm>
            <a:off x="5737297" y="3156831"/>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5" name="Rounded Rectangle 13">
            <a:extLst>
              <a:ext uri="{FF2B5EF4-FFF2-40B4-BE49-F238E27FC236}">
                <a16:creationId xmlns:a16="http://schemas.microsoft.com/office/drawing/2014/main" id="{22AE85FA-689E-C000-F212-24839E34F4EB}"/>
              </a:ext>
            </a:extLst>
          </p:cNvPr>
          <p:cNvSpPr/>
          <p:nvPr/>
        </p:nvSpPr>
        <p:spPr>
          <a:xfrm>
            <a:off x="6553005"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96" name="Rounded Rectangle 14">
            <a:extLst>
              <a:ext uri="{FF2B5EF4-FFF2-40B4-BE49-F238E27FC236}">
                <a16:creationId xmlns:a16="http://schemas.microsoft.com/office/drawing/2014/main" id="{AB016B0F-6511-255B-B70B-3159C410A612}"/>
              </a:ext>
            </a:extLst>
          </p:cNvPr>
          <p:cNvSpPr/>
          <p:nvPr/>
        </p:nvSpPr>
        <p:spPr>
          <a:xfrm>
            <a:off x="7183942"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7" name="Oval 96">
            <a:extLst>
              <a:ext uri="{FF2B5EF4-FFF2-40B4-BE49-F238E27FC236}">
                <a16:creationId xmlns:a16="http://schemas.microsoft.com/office/drawing/2014/main" id="{C217AB4A-B66D-1599-51CD-94556254948E}"/>
              </a:ext>
            </a:extLst>
          </p:cNvPr>
          <p:cNvSpPr/>
          <p:nvPr/>
        </p:nvSpPr>
        <p:spPr>
          <a:xfrm>
            <a:off x="5248507" y="3819281"/>
            <a:ext cx="827198"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Ax2</a:t>
            </a:r>
          </a:p>
        </p:txBody>
      </p:sp>
      <p:sp>
        <p:nvSpPr>
          <p:cNvPr id="98" name="Oval 97">
            <a:extLst>
              <a:ext uri="{FF2B5EF4-FFF2-40B4-BE49-F238E27FC236}">
                <a16:creationId xmlns:a16="http://schemas.microsoft.com/office/drawing/2014/main" id="{D33957E4-5F79-5164-2A87-D4249C81192E}"/>
              </a:ext>
            </a:extLst>
          </p:cNvPr>
          <p:cNvSpPr/>
          <p:nvPr/>
        </p:nvSpPr>
        <p:spPr>
          <a:xfrm>
            <a:off x="7376630" y="3828958"/>
            <a:ext cx="796782"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Bx2</a:t>
            </a:r>
          </a:p>
        </p:txBody>
      </p:sp>
      <p:sp>
        <p:nvSpPr>
          <p:cNvPr id="101" name="Rounded Rectangle 13">
            <a:extLst>
              <a:ext uri="{FF2B5EF4-FFF2-40B4-BE49-F238E27FC236}">
                <a16:creationId xmlns:a16="http://schemas.microsoft.com/office/drawing/2014/main" id="{88165DE1-57EC-301E-5CD5-04F84D514BC5}"/>
              </a:ext>
            </a:extLst>
          </p:cNvPr>
          <p:cNvSpPr/>
          <p:nvPr/>
        </p:nvSpPr>
        <p:spPr>
          <a:xfrm>
            <a:off x="7856080"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02" name="Rounded Rectangle 14">
            <a:extLst>
              <a:ext uri="{FF2B5EF4-FFF2-40B4-BE49-F238E27FC236}">
                <a16:creationId xmlns:a16="http://schemas.microsoft.com/office/drawing/2014/main" id="{41244BC6-E923-F7B0-4B92-13DA8B8FDE08}"/>
              </a:ext>
            </a:extLst>
          </p:cNvPr>
          <p:cNvSpPr/>
          <p:nvPr/>
        </p:nvSpPr>
        <p:spPr>
          <a:xfrm>
            <a:off x="8487579"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23" name="Bent-Up Arrow 38">
            <a:extLst>
              <a:ext uri="{FF2B5EF4-FFF2-40B4-BE49-F238E27FC236}">
                <a16:creationId xmlns:a16="http://schemas.microsoft.com/office/drawing/2014/main" id="{45EBA011-FD6C-356C-111C-5C499ECE7CAC}"/>
              </a:ext>
            </a:extLst>
          </p:cNvPr>
          <p:cNvSpPr/>
          <p:nvPr/>
        </p:nvSpPr>
        <p:spPr>
          <a:xfrm>
            <a:off x="5341541" y="4416504"/>
            <a:ext cx="2035090" cy="934361"/>
          </a:xfrm>
          <a:prstGeom prst="bentUpArrow">
            <a:avLst>
              <a:gd name="adj1" fmla="val 16111"/>
              <a:gd name="adj2" fmla="val 20329"/>
              <a:gd name="adj3" fmla="val 18949"/>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127" name="Title 1">
            <a:extLst>
              <a:ext uri="{FF2B5EF4-FFF2-40B4-BE49-F238E27FC236}">
                <a16:creationId xmlns:a16="http://schemas.microsoft.com/office/drawing/2014/main" id="{2E56BA1B-2B15-F074-2D6D-07171DE68021}"/>
              </a:ext>
            </a:extLst>
          </p:cNvPr>
          <p:cNvSpPr>
            <a:spLocks noGrp="1"/>
          </p:cNvSpPr>
          <p:nvPr>
            <p:ph type="title"/>
          </p:nvPr>
        </p:nvSpPr>
        <p:spPr>
          <a:xfrm>
            <a:off x="838200" y="365125"/>
            <a:ext cx="10515600" cy="1325563"/>
          </a:xfrm>
        </p:spPr>
        <p:txBody>
          <a:bodyPr>
            <a:normAutofit/>
          </a:bodyPr>
          <a:lstStyle/>
          <a:p>
            <a:r>
              <a:rPr lang="en-US" dirty="0"/>
              <a:t>RxBisect: </a:t>
            </a:r>
            <a:r>
              <a:rPr lang="en-US" dirty="0">
                <a:solidFill>
                  <a:srgbClr val="0070C0"/>
                </a:solidFill>
              </a:rPr>
              <a:t>single</a:t>
            </a:r>
            <a:r>
              <a:rPr lang="en-US" dirty="0"/>
              <a:t> core</a:t>
            </a:r>
            <a:br>
              <a:rPr lang="en-US" dirty="0"/>
            </a:br>
            <a:r>
              <a:rPr lang="en-US" i="1" dirty="0">
                <a:solidFill>
                  <a:schemeClr val="bg1">
                    <a:lumMod val="50000"/>
                  </a:schemeClr>
                </a:solidFill>
              </a:rPr>
              <a:t>NIC may use any Ax to feed any Bx (same app)</a:t>
            </a:r>
          </a:p>
        </p:txBody>
      </p:sp>
      <p:sp>
        <p:nvSpPr>
          <p:cNvPr id="2" name="Bent-Up Arrow 38">
            <a:extLst>
              <a:ext uri="{FF2B5EF4-FFF2-40B4-BE49-F238E27FC236}">
                <a16:creationId xmlns:a16="http://schemas.microsoft.com/office/drawing/2014/main" id="{E7F88A78-9618-9990-85AC-1E3EB4BE23E3}"/>
              </a:ext>
            </a:extLst>
          </p:cNvPr>
          <p:cNvSpPr/>
          <p:nvPr/>
        </p:nvSpPr>
        <p:spPr>
          <a:xfrm flipH="1">
            <a:off x="5263179" y="4322468"/>
            <a:ext cx="2387873" cy="1062662"/>
          </a:xfrm>
          <a:prstGeom prst="bentUpArrow">
            <a:avLst>
              <a:gd name="adj1" fmla="val 12849"/>
              <a:gd name="adj2" fmla="val 17610"/>
              <a:gd name="adj3" fmla="val 26560"/>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67" name="Rectangle 66">
            <a:extLst>
              <a:ext uri="{FF2B5EF4-FFF2-40B4-BE49-F238E27FC236}">
                <a16:creationId xmlns:a16="http://schemas.microsoft.com/office/drawing/2014/main" id="{E0F962C8-1677-6993-A24D-686792D88575}"/>
              </a:ext>
            </a:extLst>
          </p:cNvPr>
          <p:cNvSpPr/>
          <p:nvPr/>
        </p:nvSpPr>
        <p:spPr>
          <a:xfrm>
            <a:off x="699719" y="3283735"/>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319C396-3A2A-CD61-1DB5-08A300697E0E}"/>
              </a:ext>
            </a:extLst>
          </p:cNvPr>
          <p:cNvSpPr/>
          <p:nvPr/>
        </p:nvSpPr>
        <p:spPr>
          <a:xfrm>
            <a:off x="5123230" y="3265980"/>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1E3D60-0224-D62E-1894-CBE95E58E87F}"/>
              </a:ext>
            </a:extLst>
          </p:cNvPr>
          <p:cNvSpPr/>
          <p:nvPr/>
        </p:nvSpPr>
        <p:spPr>
          <a:xfrm>
            <a:off x="1392347" y="3283735"/>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DFC2D21-B1EE-26DD-22CB-FCDDF0A320E2}"/>
              </a:ext>
            </a:extLst>
          </p:cNvPr>
          <p:cNvSpPr/>
          <p:nvPr/>
        </p:nvSpPr>
        <p:spPr>
          <a:xfrm>
            <a:off x="5815546" y="3265980"/>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1594D855-48B3-CAA4-A76F-470A5ED6DB7E}"/>
              </a:ext>
            </a:extLst>
          </p:cNvPr>
          <p:cNvGrpSpPr/>
          <p:nvPr/>
        </p:nvGrpSpPr>
        <p:grpSpPr>
          <a:xfrm>
            <a:off x="4323640" y="5679540"/>
            <a:ext cx="395240" cy="349330"/>
            <a:chOff x="4323640" y="5679540"/>
            <a:chExt cx="395240" cy="349330"/>
          </a:xfrm>
        </p:grpSpPr>
        <p:grpSp>
          <p:nvGrpSpPr>
            <p:cNvPr id="19" name="Group 18">
              <a:extLst>
                <a:ext uri="{FF2B5EF4-FFF2-40B4-BE49-F238E27FC236}">
                  <a16:creationId xmlns:a16="http://schemas.microsoft.com/office/drawing/2014/main" id="{EE9D9BB5-C171-8BBF-F58B-693CDB0545CB}"/>
                </a:ext>
              </a:extLst>
            </p:cNvPr>
            <p:cNvGrpSpPr/>
            <p:nvPr/>
          </p:nvGrpSpPr>
          <p:grpSpPr>
            <a:xfrm>
              <a:off x="4323640" y="5679540"/>
              <a:ext cx="395240" cy="349330"/>
              <a:chOff x="4724636" y="8941129"/>
              <a:chExt cx="395240" cy="349330"/>
            </a:xfrm>
          </p:grpSpPr>
          <p:sp>
            <p:nvSpPr>
              <p:cNvPr id="20" name="Rectangle 19">
                <a:extLst>
                  <a:ext uri="{FF2B5EF4-FFF2-40B4-BE49-F238E27FC236}">
                    <a16:creationId xmlns:a16="http://schemas.microsoft.com/office/drawing/2014/main" id="{456E9947-6FC7-057B-14CC-A2B3F9C5902B}"/>
                  </a:ext>
                </a:extLst>
              </p:cNvPr>
              <p:cNvSpPr/>
              <p:nvPr/>
            </p:nvSpPr>
            <p:spPr>
              <a:xfrm>
                <a:off x="4724636" y="8941129"/>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2F269E99-EF7D-87A6-BE5B-38202F91294F}"/>
                  </a:ext>
                </a:extLst>
              </p:cNvPr>
              <p:cNvCxnSpPr>
                <a:cxnSpLocks/>
              </p:cNvCxnSpPr>
              <p:nvPr/>
            </p:nvCxnSpPr>
            <p:spPr>
              <a:xfrm>
                <a:off x="4724636" y="8941129"/>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A27145F-39E9-825A-7080-41E36796E818}"/>
                  </a:ext>
                </a:extLst>
              </p:cNvPr>
              <p:cNvCxnSpPr>
                <a:cxnSpLocks/>
              </p:cNvCxnSpPr>
              <p:nvPr/>
            </p:nvCxnSpPr>
            <p:spPr>
              <a:xfrm flipV="1">
                <a:off x="4918130" y="8941129"/>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9" name="Oval 8">
              <a:extLst>
                <a:ext uri="{FF2B5EF4-FFF2-40B4-BE49-F238E27FC236}">
                  <a16:creationId xmlns:a16="http://schemas.microsoft.com/office/drawing/2014/main" id="{1ED8D967-34AB-F699-7275-A8DD99877854}"/>
                </a:ext>
              </a:extLst>
            </p:cNvPr>
            <p:cNvSpPr/>
            <p:nvPr/>
          </p:nvSpPr>
          <p:spPr>
            <a:xfrm>
              <a:off x="4470203" y="5760781"/>
              <a:ext cx="93862" cy="117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35" name="Group 34">
            <a:extLst>
              <a:ext uri="{FF2B5EF4-FFF2-40B4-BE49-F238E27FC236}">
                <a16:creationId xmlns:a16="http://schemas.microsoft.com/office/drawing/2014/main" id="{30E55476-C285-854C-79EF-C1E1A73B8A4E}"/>
              </a:ext>
            </a:extLst>
          </p:cNvPr>
          <p:cNvGrpSpPr/>
          <p:nvPr/>
        </p:nvGrpSpPr>
        <p:grpSpPr>
          <a:xfrm>
            <a:off x="3893714" y="5450940"/>
            <a:ext cx="395240" cy="349330"/>
            <a:chOff x="3893714" y="5450940"/>
            <a:chExt cx="395240" cy="349330"/>
          </a:xfrm>
        </p:grpSpPr>
        <p:grpSp>
          <p:nvGrpSpPr>
            <p:cNvPr id="73" name="Group 72">
              <a:extLst>
                <a:ext uri="{FF2B5EF4-FFF2-40B4-BE49-F238E27FC236}">
                  <a16:creationId xmlns:a16="http://schemas.microsoft.com/office/drawing/2014/main" id="{AE0D1F55-B50E-9E0C-3433-61B6EC4158A1}"/>
                </a:ext>
              </a:extLst>
            </p:cNvPr>
            <p:cNvGrpSpPr/>
            <p:nvPr/>
          </p:nvGrpSpPr>
          <p:grpSpPr>
            <a:xfrm>
              <a:off x="3893714" y="5450940"/>
              <a:ext cx="395240" cy="349330"/>
              <a:chOff x="4724636" y="8941129"/>
              <a:chExt cx="395240" cy="349330"/>
            </a:xfrm>
          </p:grpSpPr>
          <p:sp>
            <p:nvSpPr>
              <p:cNvPr id="74" name="Rectangle 73">
                <a:extLst>
                  <a:ext uri="{FF2B5EF4-FFF2-40B4-BE49-F238E27FC236}">
                    <a16:creationId xmlns:a16="http://schemas.microsoft.com/office/drawing/2014/main" id="{1CDEA801-0A4E-78F2-95CB-E3D32755CE65}"/>
                  </a:ext>
                </a:extLst>
              </p:cNvPr>
              <p:cNvSpPr/>
              <p:nvPr/>
            </p:nvSpPr>
            <p:spPr>
              <a:xfrm>
                <a:off x="4724636" y="8941129"/>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69AB9391-621D-0413-F8CE-9467CF1E7465}"/>
                  </a:ext>
                </a:extLst>
              </p:cNvPr>
              <p:cNvCxnSpPr>
                <a:cxnSpLocks/>
              </p:cNvCxnSpPr>
              <p:nvPr/>
            </p:nvCxnSpPr>
            <p:spPr>
              <a:xfrm>
                <a:off x="4724636" y="8941129"/>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105A9701-5B01-4800-ABAF-C1DD1B0FA143}"/>
                  </a:ext>
                </a:extLst>
              </p:cNvPr>
              <p:cNvCxnSpPr>
                <a:cxnSpLocks/>
              </p:cNvCxnSpPr>
              <p:nvPr/>
            </p:nvCxnSpPr>
            <p:spPr>
              <a:xfrm flipV="1">
                <a:off x="4918130" y="8941129"/>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9" name="Oval 28">
              <a:extLst>
                <a:ext uri="{FF2B5EF4-FFF2-40B4-BE49-F238E27FC236}">
                  <a16:creationId xmlns:a16="http://schemas.microsoft.com/office/drawing/2014/main" id="{9A8BF0D4-86C0-38DF-B4CF-DC2882656BCE}"/>
                </a:ext>
              </a:extLst>
            </p:cNvPr>
            <p:cNvSpPr/>
            <p:nvPr/>
          </p:nvSpPr>
          <p:spPr>
            <a:xfrm>
              <a:off x="4040277" y="5538105"/>
              <a:ext cx="93862" cy="117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42" name="Group 41">
            <a:extLst>
              <a:ext uri="{FF2B5EF4-FFF2-40B4-BE49-F238E27FC236}">
                <a16:creationId xmlns:a16="http://schemas.microsoft.com/office/drawing/2014/main" id="{CC51A090-E9B8-7A35-F318-D144089D6AB0}"/>
              </a:ext>
            </a:extLst>
          </p:cNvPr>
          <p:cNvGrpSpPr/>
          <p:nvPr/>
        </p:nvGrpSpPr>
        <p:grpSpPr>
          <a:xfrm>
            <a:off x="5815546" y="5492693"/>
            <a:ext cx="395240" cy="349330"/>
            <a:chOff x="5815546" y="5492693"/>
            <a:chExt cx="395240" cy="349330"/>
          </a:xfrm>
        </p:grpSpPr>
        <p:grpSp>
          <p:nvGrpSpPr>
            <p:cNvPr id="25" name="Group 24">
              <a:extLst>
                <a:ext uri="{FF2B5EF4-FFF2-40B4-BE49-F238E27FC236}">
                  <a16:creationId xmlns:a16="http://schemas.microsoft.com/office/drawing/2014/main" id="{7DCABBAF-0724-9E2B-FC23-F32B52FE00A5}"/>
                </a:ext>
              </a:extLst>
            </p:cNvPr>
            <p:cNvGrpSpPr/>
            <p:nvPr/>
          </p:nvGrpSpPr>
          <p:grpSpPr>
            <a:xfrm>
              <a:off x="5815546" y="5492693"/>
              <a:ext cx="395240" cy="349330"/>
              <a:chOff x="4724636" y="8941129"/>
              <a:chExt cx="395240" cy="349330"/>
            </a:xfrm>
          </p:grpSpPr>
          <p:sp>
            <p:nvSpPr>
              <p:cNvPr id="26" name="Rectangle 25">
                <a:extLst>
                  <a:ext uri="{FF2B5EF4-FFF2-40B4-BE49-F238E27FC236}">
                    <a16:creationId xmlns:a16="http://schemas.microsoft.com/office/drawing/2014/main" id="{E5537434-DF6A-5163-83D8-9CC3DC345280}"/>
                  </a:ext>
                </a:extLst>
              </p:cNvPr>
              <p:cNvSpPr/>
              <p:nvPr/>
            </p:nvSpPr>
            <p:spPr>
              <a:xfrm>
                <a:off x="4724636" y="8941129"/>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81C89394-8B91-5004-42F2-F751FBAB19AC}"/>
                  </a:ext>
                </a:extLst>
              </p:cNvPr>
              <p:cNvCxnSpPr>
                <a:cxnSpLocks/>
              </p:cNvCxnSpPr>
              <p:nvPr/>
            </p:nvCxnSpPr>
            <p:spPr>
              <a:xfrm>
                <a:off x="4724636" y="8941129"/>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A16B6A2-D4F4-67CC-755C-D9300D83BEB6}"/>
                  </a:ext>
                </a:extLst>
              </p:cNvPr>
              <p:cNvCxnSpPr>
                <a:cxnSpLocks/>
              </p:cNvCxnSpPr>
              <p:nvPr/>
            </p:nvCxnSpPr>
            <p:spPr>
              <a:xfrm flipV="1">
                <a:off x="4918130" y="8941129"/>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 name="Oval 37">
              <a:extLst>
                <a:ext uri="{FF2B5EF4-FFF2-40B4-BE49-F238E27FC236}">
                  <a16:creationId xmlns:a16="http://schemas.microsoft.com/office/drawing/2014/main" id="{DC58A485-47CD-12C9-4ECA-8FDDEB3D3078}"/>
                </a:ext>
              </a:extLst>
            </p:cNvPr>
            <p:cNvSpPr/>
            <p:nvPr/>
          </p:nvSpPr>
          <p:spPr>
            <a:xfrm>
              <a:off x="5962109" y="5573934"/>
              <a:ext cx="93862" cy="117071"/>
            </a:xfrm>
            <a:prstGeom prst="ellipse">
              <a:avLst/>
            </a:prstGeom>
            <a:solidFill>
              <a:srgbClr val="D86ECC"/>
            </a:solidFill>
            <a:ln>
              <a:solidFill>
                <a:srgbClr val="172C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grpSp>
        <p:nvGrpSpPr>
          <p:cNvPr id="41" name="Group 40">
            <a:extLst>
              <a:ext uri="{FF2B5EF4-FFF2-40B4-BE49-F238E27FC236}">
                <a16:creationId xmlns:a16="http://schemas.microsoft.com/office/drawing/2014/main" id="{8BD83F50-A5CA-BB64-0A41-661EACCA0301}"/>
              </a:ext>
            </a:extLst>
          </p:cNvPr>
          <p:cNvGrpSpPr/>
          <p:nvPr/>
        </p:nvGrpSpPr>
        <p:grpSpPr>
          <a:xfrm>
            <a:off x="5248507" y="5667358"/>
            <a:ext cx="395240" cy="349330"/>
            <a:chOff x="5248507" y="5667358"/>
            <a:chExt cx="395240" cy="349330"/>
          </a:xfrm>
        </p:grpSpPr>
        <p:grpSp>
          <p:nvGrpSpPr>
            <p:cNvPr id="3" name="Group 2">
              <a:extLst>
                <a:ext uri="{FF2B5EF4-FFF2-40B4-BE49-F238E27FC236}">
                  <a16:creationId xmlns:a16="http://schemas.microsoft.com/office/drawing/2014/main" id="{BDCDCDB2-77A1-EB12-8EE7-E21E82476B8A}"/>
                </a:ext>
              </a:extLst>
            </p:cNvPr>
            <p:cNvGrpSpPr/>
            <p:nvPr/>
          </p:nvGrpSpPr>
          <p:grpSpPr>
            <a:xfrm>
              <a:off x="5248507" y="5667358"/>
              <a:ext cx="395240" cy="349330"/>
              <a:chOff x="4724636" y="8941129"/>
              <a:chExt cx="395240" cy="349330"/>
            </a:xfrm>
          </p:grpSpPr>
          <p:sp>
            <p:nvSpPr>
              <p:cNvPr id="4" name="Rectangle 3">
                <a:extLst>
                  <a:ext uri="{FF2B5EF4-FFF2-40B4-BE49-F238E27FC236}">
                    <a16:creationId xmlns:a16="http://schemas.microsoft.com/office/drawing/2014/main" id="{DEF38C80-9C4E-B2F7-7E58-7C8B88DBA469}"/>
                  </a:ext>
                </a:extLst>
              </p:cNvPr>
              <p:cNvSpPr/>
              <p:nvPr/>
            </p:nvSpPr>
            <p:spPr>
              <a:xfrm>
                <a:off x="4724636" y="8941129"/>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4CBF2A66-49F4-C6A0-A3C7-21A07E9B3C8A}"/>
                  </a:ext>
                </a:extLst>
              </p:cNvPr>
              <p:cNvCxnSpPr>
                <a:cxnSpLocks/>
              </p:cNvCxnSpPr>
              <p:nvPr/>
            </p:nvCxnSpPr>
            <p:spPr>
              <a:xfrm>
                <a:off x="4724636" y="8941129"/>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74EE740-A7C8-64E0-276B-D1F56C62C129}"/>
                  </a:ext>
                </a:extLst>
              </p:cNvPr>
              <p:cNvCxnSpPr>
                <a:cxnSpLocks/>
              </p:cNvCxnSpPr>
              <p:nvPr/>
            </p:nvCxnSpPr>
            <p:spPr>
              <a:xfrm flipV="1">
                <a:off x="4918130" y="8941129"/>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0" name="Oval 39">
              <a:extLst>
                <a:ext uri="{FF2B5EF4-FFF2-40B4-BE49-F238E27FC236}">
                  <a16:creationId xmlns:a16="http://schemas.microsoft.com/office/drawing/2014/main" id="{75A6C38F-A37B-CA0F-3FA9-84F93ED2C069}"/>
                </a:ext>
              </a:extLst>
            </p:cNvPr>
            <p:cNvSpPr/>
            <p:nvPr/>
          </p:nvSpPr>
          <p:spPr>
            <a:xfrm>
              <a:off x="5395070" y="5737134"/>
              <a:ext cx="93862" cy="117071"/>
            </a:xfrm>
            <a:prstGeom prst="ellipse">
              <a:avLst/>
            </a:prstGeom>
            <a:solidFill>
              <a:srgbClr val="D86ECC"/>
            </a:solidFill>
            <a:ln>
              <a:solidFill>
                <a:srgbClr val="172C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custDataLst>
      <p:tags r:id="rId1"/>
    </p:custDataLst>
    <p:extLst>
      <p:ext uri="{BB962C8B-B14F-4D97-AF65-F5344CB8AC3E}">
        <p14:creationId xmlns:p14="http://schemas.microsoft.com/office/powerpoint/2010/main" val="298281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23"/>
                                        </p:tgtEl>
                                        <p:attrNameLst>
                                          <p:attrName>r</p:attrName>
                                        </p:attrNameLst>
                                      </p:cBhvr>
                                    </p:animRot>
                                    <p:animRot by="-240000">
                                      <p:cBhvr>
                                        <p:cTn id="7" dur="200" fill="hold">
                                          <p:stCondLst>
                                            <p:cond delay="200"/>
                                          </p:stCondLst>
                                        </p:cTn>
                                        <p:tgtEl>
                                          <p:spTgt spid="123"/>
                                        </p:tgtEl>
                                        <p:attrNameLst>
                                          <p:attrName>r</p:attrName>
                                        </p:attrNameLst>
                                      </p:cBhvr>
                                    </p:animRot>
                                    <p:animRot by="240000">
                                      <p:cBhvr>
                                        <p:cTn id="8" dur="200" fill="hold">
                                          <p:stCondLst>
                                            <p:cond delay="400"/>
                                          </p:stCondLst>
                                        </p:cTn>
                                        <p:tgtEl>
                                          <p:spTgt spid="123"/>
                                        </p:tgtEl>
                                        <p:attrNameLst>
                                          <p:attrName>r</p:attrName>
                                        </p:attrNameLst>
                                      </p:cBhvr>
                                    </p:animRot>
                                    <p:animRot by="-240000">
                                      <p:cBhvr>
                                        <p:cTn id="9" dur="200" fill="hold">
                                          <p:stCondLst>
                                            <p:cond delay="600"/>
                                          </p:stCondLst>
                                        </p:cTn>
                                        <p:tgtEl>
                                          <p:spTgt spid="123"/>
                                        </p:tgtEl>
                                        <p:attrNameLst>
                                          <p:attrName>r</p:attrName>
                                        </p:attrNameLst>
                                      </p:cBhvr>
                                    </p:animRot>
                                    <p:animRot by="120000">
                                      <p:cBhvr>
                                        <p:cTn id="10" dur="200" fill="hold">
                                          <p:stCondLst>
                                            <p:cond delay="800"/>
                                          </p:stCondLst>
                                        </p:cTn>
                                        <p:tgtEl>
                                          <p:spTgt spid="123"/>
                                        </p:tgtEl>
                                        <p:attrNameLst>
                                          <p:attrName>r</p:attrName>
                                        </p:attrNameLst>
                                      </p:cBhvr>
                                    </p:animRot>
                                  </p:childTnLst>
                                </p:cTn>
                              </p:par>
                            </p:childTnLst>
                          </p:cTn>
                        </p:par>
                        <p:par>
                          <p:cTn id="11" fill="hold">
                            <p:stCondLst>
                              <p:cond delay="1000"/>
                            </p:stCondLst>
                            <p:childTnLst>
                              <p:par>
                                <p:cTn id="12" presetID="10" presetClass="exit" presetSubtype="0" fill="hold" grpId="1" nodeType="afterEffect">
                                  <p:stCondLst>
                                    <p:cond delay="0"/>
                                  </p:stCondLst>
                                  <p:childTnLst>
                                    <p:animEffect transition="out" filter="fade">
                                      <p:cBhvr>
                                        <p:cTn id="13" dur="500"/>
                                        <p:tgtEl>
                                          <p:spTgt spid="123"/>
                                        </p:tgtEl>
                                      </p:cBhvr>
                                    </p:animEffect>
                                    <p:set>
                                      <p:cBhvr>
                                        <p:cTn id="14" dur="1" fill="hold">
                                          <p:stCondLst>
                                            <p:cond delay="499"/>
                                          </p:stCondLst>
                                        </p:cTn>
                                        <p:tgtEl>
                                          <p:spTgt spid="123"/>
                                        </p:tgtEl>
                                        <p:attrNameLst>
                                          <p:attrName>style.visibility</p:attrName>
                                        </p:attrNameLst>
                                      </p:cBhvr>
                                      <p:to>
                                        <p:strVal val="hidden"/>
                                      </p:to>
                                    </p:se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2000"/>
                            </p:stCondLst>
                            <p:childTnLst>
                              <p:par>
                                <p:cTn id="20" presetID="42" presetClass="path" presetSubtype="0" accel="50000" decel="50000" fill="hold" grpId="1" nodeType="afterEffect">
                                  <p:stCondLst>
                                    <p:cond delay="0"/>
                                  </p:stCondLst>
                                  <p:childTnLst>
                                    <p:animMotion origin="layout" path="M 2.70833E-6 1.11111E-6 L -0.3056 0.02616 " pathEditMode="relative" rAng="0" ptsTypes="AA">
                                      <p:cBhvr>
                                        <p:cTn id="21" dur="2000" fill="hold"/>
                                        <p:tgtEl>
                                          <p:spTgt spid="2"/>
                                        </p:tgtEl>
                                        <p:attrNameLst>
                                          <p:attrName>ppt_x</p:attrName>
                                          <p:attrName>ppt_y</p:attrName>
                                        </p:attrNameLst>
                                      </p:cBhvr>
                                      <p:rCtr x="-15286" y="1296"/>
                                    </p:animMotion>
                                  </p:childTnLst>
                                </p:cTn>
                              </p:par>
                            </p:childTnLst>
                          </p:cTn>
                        </p:par>
                      </p:childTnLst>
                    </p:cTn>
                  </p:par>
                  <p:par>
                    <p:cTn id="22" fill="hold">
                      <p:stCondLst>
                        <p:cond delay="indefinite"/>
                      </p:stCondLst>
                      <p:childTnLst>
                        <p:par>
                          <p:cTn id="23" fill="hold">
                            <p:stCondLst>
                              <p:cond delay="0"/>
                            </p:stCondLst>
                            <p:childTnLst>
                              <p:par>
                                <p:cTn id="24" presetID="50" presetClass="path" presetSubtype="0" accel="50000" decel="50000" fill="hold" grpId="0" nodeType="clickEffect">
                                  <p:stCondLst>
                                    <p:cond delay="0"/>
                                  </p:stCondLst>
                                  <p:childTnLst>
                                    <p:animMotion origin="layout" path="M 0.26432 0.31111 L 0.13216 0.31111 C 0.07291 0.31111 2.29167E-6 0.225 2.29167E-6 0.15509 L 2.29167E-6 3.33333E-6 " pathEditMode="relative" rAng="0" ptsTypes="AAAA">
                                      <p:cBhvr>
                                        <p:cTn id="25" dur="2000" spd="-100000" fill="hold"/>
                                        <p:tgtEl>
                                          <p:spTgt spid="67"/>
                                        </p:tgtEl>
                                        <p:attrNameLst>
                                          <p:attrName>ppt_x</p:attrName>
                                          <p:attrName>ppt_y</p:attrName>
                                        </p:attrNameLst>
                                      </p:cBhvr>
                                      <p:rCtr x="-13216" y="-15556"/>
                                    </p:animMotion>
                                  </p:childTnLst>
                                </p:cTn>
                              </p:par>
                            </p:childTnLst>
                          </p:cTn>
                        </p:par>
                        <p:par>
                          <p:cTn id="26" fill="hold">
                            <p:stCondLst>
                              <p:cond delay="2000"/>
                            </p:stCondLst>
                            <p:childTnLst>
                              <p:par>
                                <p:cTn id="27" presetID="10" presetClass="exit" presetSubtype="0" fill="hold" grpId="1" nodeType="afterEffect">
                                  <p:stCondLst>
                                    <p:cond delay="0"/>
                                  </p:stCondLst>
                                  <p:childTnLst>
                                    <p:animEffect transition="out" filter="fade">
                                      <p:cBhvr>
                                        <p:cTn id="28" dur="500"/>
                                        <p:tgtEl>
                                          <p:spTgt spid="67"/>
                                        </p:tgtEl>
                                      </p:cBhvr>
                                    </p:animEffect>
                                    <p:set>
                                      <p:cBhvr>
                                        <p:cTn id="29" dur="1" fill="hold">
                                          <p:stCondLst>
                                            <p:cond delay="499"/>
                                          </p:stCondLst>
                                        </p:cTn>
                                        <p:tgtEl>
                                          <p:spTgt spid="67"/>
                                        </p:tgtEl>
                                        <p:attrNameLst>
                                          <p:attrName>style.visibility</p:attrName>
                                        </p:attrNameLst>
                                      </p:cBhvr>
                                      <p:to>
                                        <p:strVal val="hidden"/>
                                      </p:to>
                                    </p:se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par>
                          <p:cTn id="34" fill="hold">
                            <p:stCondLst>
                              <p:cond delay="3000"/>
                            </p:stCondLst>
                            <p:childTnLst>
                              <p:par>
                                <p:cTn id="35" presetID="36" presetClass="path" presetSubtype="0" accel="50000" decel="50000" fill="hold" nodeType="afterEffect">
                                  <p:stCondLst>
                                    <p:cond delay="0"/>
                                  </p:stCondLst>
                                  <p:childTnLst>
                                    <p:animMotion origin="layout" path="M -0.13906 -0.31875 L -0.13906 -0.15995 C -0.13906 -0.08843 -0.10091 -6.80879E-17 -0.06966 -6.80879E-17 L 2.5E-6 -6.80879E-17 " pathEditMode="relative" rAng="0" ptsTypes="AAAA">
                                      <p:cBhvr>
                                        <p:cTn id="36" dur="2000" spd="-100000" fill="hold"/>
                                        <p:tgtEl>
                                          <p:spTgt spid="35"/>
                                        </p:tgtEl>
                                        <p:attrNameLst>
                                          <p:attrName>ppt_x</p:attrName>
                                          <p:attrName>ppt_y</p:attrName>
                                        </p:attrNameLst>
                                      </p:cBhvr>
                                      <p:rCtr x="6953" y="15926"/>
                                    </p:animMotion>
                                  </p:childTnLst>
                                </p:cTn>
                              </p:par>
                            </p:childTnLst>
                          </p:cTn>
                        </p:par>
                        <p:par>
                          <p:cTn id="37" fill="hold">
                            <p:stCondLst>
                              <p:cond delay="5000"/>
                            </p:stCondLst>
                            <p:childTnLst>
                              <p:par>
                                <p:cTn id="38" presetID="50" presetClass="path" presetSubtype="0" accel="50000" decel="50000" fill="hold" grpId="0" nodeType="afterEffect">
                                  <p:stCondLst>
                                    <p:cond delay="0"/>
                                  </p:stCondLst>
                                  <p:childTnLst>
                                    <p:animMotion origin="layout" path="M 0.24114 0.35069 L 0.12057 0.35069 C 0.0664 0.35069 1.45833E-6 0.25347 1.45833E-6 0.17477 L 1.45833E-6 3.33333E-6 " pathEditMode="relative" rAng="0" ptsTypes="AAAA">
                                      <p:cBhvr>
                                        <p:cTn id="39" dur="2000" spd="-100000" fill="hold"/>
                                        <p:tgtEl>
                                          <p:spTgt spid="7"/>
                                        </p:tgtEl>
                                        <p:attrNameLst>
                                          <p:attrName>ppt_x</p:attrName>
                                          <p:attrName>ppt_y</p:attrName>
                                        </p:attrNameLst>
                                      </p:cBhvr>
                                      <p:rCtr x="-12057" y="-17546"/>
                                    </p:animMotion>
                                  </p:childTnLst>
                                </p:cTn>
                              </p:par>
                            </p:childTnLst>
                          </p:cTn>
                        </p:par>
                        <p:par>
                          <p:cTn id="40" fill="hold">
                            <p:stCondLst>
                              <p:cond delay="7000"/>
                            </p:stCondLst>
                            <p:childTnLst>
                              <p:par>
                                <p:cTn id="41" presetID="10" presetClass="exit" presetSubtype="0" fill="hold" grpId="1" nodeType="after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childTnLst>
                          </p:cTn>
                        </p:par>
                        <p:par>
                          <p:cTn id="44" fill="hold">
                            <p:stCondLst>
                              <p:cond delay="7500"/>
                            </p:stCondLst>
                            <p:childTnLst>
                              <p:par>
                                <p:cTn id="45" presetID="10" presetClass="entr" presetSubtype="0"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par>
                          <p:cTn id="48" fill="hold">
                            <p:stCondLst>
                              <p:cond delay="8000"/>
                            </p:stCondLst>
                            <p:childTnLst>
                              <p:par>
                                <p:cTn id="49" presetID="50" presetClass="path" presetSubtype="0" accel="50000" decel="50000" fill="hold" nodeType="afterEffect">
                                  <p:stCondLst>
                                    <p:cond delay="0"/>
                                  </p:stCondLst>
                                  <p:childTnLst>
                                    <p:animMotion origin="layout" path="M -3.33333E-6 -3.7037E-6 L -0.06172 -3.7037E-6 C -0.08945 -3.7037E-6 -0.12343 -0.09791 -0.12343 -0.17685 L -0.12343 -0.3537 " pathEditMode="relative" rAng="0" ptsTypes="AAAA">
                                      <p:cBhvr>
                                        <p:cTn id="50" dur="2000" fill="hold"/>
                                        <p:tgtEl>
                                          <p:spTgt spid="36"/>
                                        </p:tgtEl>
                                        <p:attrNameLst>
                                          <p:attrName>ppt_x</p:attrName>
                                          <p:attrName>ppt_y</p:attrName>
                                        </p:attrNameLst>
                                      </p:cBhvr>
                                      <p:rCtr x="-6172" y="-17685"/>
                                    </p:animMotion>
                                  </p:childTnLst>
                                </p:cTn>
                              </p:par>
                            </p:childTnLst>
                          </p:cTn>
                        </p:par>
                      </p:childTnLst>
                    </p:cTn>
                  </p:par>
                  <p:par>
                    <p:cTn id="51" fill="hold">
                      <p:stCondLst>
                        <p:cond delay="indefinite"/>
                      </p:stCondLst>
                      <p:childTnLst>
                        <p:par>
                          <p:cTn id="52" fill="hold">
                            <p:stCondLst>
                              <p:cond delay="0"/>
                            </p:stCondLst>
                            <p:childTnLst>
                              <p:par>
                                <p:cTn id="53" presetID="50" presetClass="path" presetSubtype="0" accel="50000" decel="50000" fill="hold" grpId="0" nodeType="clickEffect">
                                  <p:stCondLst>
                                    <p:cond delay="0"/>
                                  </p:stCondLst>
                                  <p:childTnLst>
                                    <p:animMotion origin="layout" path="M 0.01003 0.0044 L 0.07904 0.0044 C 0.11055 0.0044 0.13724 0.1044 0.14935 0.1632 C 0.16146 0.22199 0.15417 0.29028 0.15169 0.35463 C 0.13203 0.35185 0.09844 0.35116 0.075 0.35463 L 0.01029 0.35023 " pathEditMode="relative" rAng="0" ptsTypes="AAAAAA">
                                      <p:cBhvr>
                                        <p:cTn id="54" dur="2000" fill="hold"/>
                                        <p:tgtEl>
                                          <p:spTgt spid="99"/>
                                        </p:tgtEl>
                                        <p:attrNameLst>
                                          <p:attrName>ppt_x</p:attrName>
                                          <p:attrName>ppt_y</p:attrName>
                                        </p:attrNameLst>
                                      </p:cBhvr>
                                      <p:rCtr x="7305" y="17500"/>
                                    </p:animMotion>
                                  </p:childTnLst>
                                </p:cTn>
                              </p:par>
                            </p:childTnLst>
                          </p:cTn>
                        </p:par>
                        <p:par>
                          <p:cTn id="55" fill="hold">
                            <p:stCondLst>
                              <p:cond delay="2000"/>
                            </p:stCondLst>
                            <p:childTnLst>
                              <p:par>
                                <p:cTn id="56" presetID="10" presetClass="exit" presetSubtype="0" fill="hold" grpId="1" nodeType="afterEffect">
                                  <p:stCondLst>
                                    <p:cond delay="0"/>
                                  </p:stCondLst>
                                  <p:childTnLst>
                                    <p:animEffect transition="out" filter="fade">
                                      <p:cBhvr>
                                        <p:cTn id="57" dur="500"/>
                                        <p:tgtEl>
                                          <p:spTgt spid="99"/>
                                        </p:tgtEl>
                                      </p:cBhvr>
                                    </p:animEffect>
                                    <p:set>
                                      <p:cBhvr>
                                        <p:cTn id="58" dur="1" fill="hold">
                                          <p:stCondLst>
                                            <p:cond delay="499"/>
                                          </p:stCondLst>
                                        </p:cTn>
                                        <p:tgtEl>
                                          <p:spTgt spid="99"/>
                                        </p:tgtEl>
                                        <p:attrNameLst>
                                          <p:attrName>style.visibility</p:attrName>
                                        </p:attrNameLst>
                                      </p:cBhvr>
                                      <p:to>
                                        <p:strVal val="hidden"/>
                                      </p:to>
                                    </p:set>
                                  </p:childTnLst>
                                </p:cTn>
                              </p:par>
                            </p:childTnLst>
                          </p:cTn>
                        </p:par>
                        <p:par>
                          <p:cTn id="59" fill="hold">
                            <p:stCondLst>
                              <p:cond delay="2500"/>
                            </p:stCondLst>
                            <p:childTnLst>
                              <p:par>
                                <p:cTn id="60" presetID="10" presetClass="entr" presetSubtype="0" fill="hold" nodeType="after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childTnLst>
                          </p:cTn>
                        </p:par>
                        <p:par>
                          <p:cTn id="63" fill="hold">
                            <p:stCondLst>
                              <p:cond delay="3000"/>
                            </p:stCondLst>
                            <p:childTnLst>
                              <p:par>
                                <p:cTn id="64" presetID="50" presetClass="path" presetSubtype="0" accel="50000" decel="50000" fill="hold" nodeType="afterEffect">
                                  <p:stCondLst>
                                    <p:cond delay="0"/>
                                  </p:stCondLst>
                                  <p:childTnLst>
                                    <p:animMotion origin="layout" path="M -4.58333E-6 -1.85185E-6 L -0.072 -1.85185E-6 C -0.10429 -1.85185E-6 -0.14401 -0.09722 -0.14401 -0.17592 L -0.14401 -0.35185 " pathEditMode="relative" rAng="0" ptsTypes="AAAA">
                                      <p:cBhvr>
                                        <p:cTn id="65" dur="2000" fill="hold"/>
                                        <p:tgtEl>
                                          <p:spTgt spid="41"/>
                                        </p:tgtEl>
                                        <p:attrNameLst>
                                          <p:attrName>ppt_x</p:attrName>
                                          <p:attrName>ppt_y</p:attrName>
                                        </p:attrNameLst>
                                      </p:cBhvr>
                                      <p:rCtr x="-7201" y="-17593"/>
                                    </p:animMotion>
                                  </p:childTnLst>
                                </p:cTn>
                              </p:par>
                            </p:childTnLst>
                          </p:cTn>
                        </p:par>
                        <p:par>
                          <p:cTn id="66" fill="hold">
                            <p:stCondLst>
                              <p:cond delay="5000"/>
                            </p:stCondLst>
                            <p:childTnLst>
                              <p:par>
                                <p:cTn id="67" presetID="50" presetClass="path" presetSubtype="0" accel="50000" decel="50000" fill="hold" grpId="0" nodeType="afterEffect">
                                  <p:stCondLst>
                                    <p:cond delay="0"/>
                                  </p:stCondLst>
                                  <p:childTnLst>
                                    <p:animMotion origin="layout" path="M -0.00039 0.00231 L 0.07435 0.00231 C 0.10846 0.00231 0.13724 0.0956 0.15039 0.15046 C 0.16354 0.20509 0.15547 0.26898 0.15286 0.32893 C 0.13164 0.32638 0.09531 0.32569 0.06992 0.32893 L 2.5E-6 0.32476 " pathEditMode="relative" rAng="0" ptsTypes="AAAAAA">
                                      <p:cBhvr>
                                        <p:cTn id="68" dur="2000" fill="hold"/>
                                        <p:tgtEl>
                                          <p:spTgt spid="23"/>
                                        </p:tgtEl>
                                        <p:attrNameLst>
                                          <p:attrName>ppt_x</p:attrName>
                                          <p:attrName>ppt_y</p:attrName>
                                        </p:attrNameLst>
                                      </p:cBhvr>
                                      <p:rCtr x="7904" y="16319"/>
                                    </p:animMotion>
                                  </p:childTnLst>
                                </p:cTn>
                              </p:par>
                            </p:childTnLst>
                          </p:cTn>
                        </p:par>
                        <p:par>
                          <p:cTn id="69" fill="hold">
                            <p:stCondLst>
                              <p:cond delay="7000"/>
                            </p:stCondLst>
                            <p:childTnLst>
                              <p:par>
                                <p:cTn id="70" presetID="10" presetClass="exit" presetSubtype="0" fill="hold" grpId="1" nodeType="afterEffect">
                                  <p:stCondLst>
                                    <p:cond delay="0"/>
                                  </p:stCondLst>
                                  <p:childTnLst>
                                    <p:animEffect transition="out" filter="fade">
                                      <p:cBhvr>
                                        <p:cTn id="71" dur="500"/>
                                        <p:tgtEl>
                                          <p:spTgt spid="23"/>
                                        </p:tgtEl>
                                      </p:cBhvr>
                                    </p:animEffect>
                                    <p:set>
                                      <p:cBhvr>
                                        <p:cTn id="72" dur="1" fill="hold">
                                          <p:stCondLst>
                                            <p:cond delay="499"/>
                                          </p:stCondLst>
                                        </p:cTn>
                                        <p:tgtEl>
                                          <p:spTgt spid="23"/>
                                        </p:tgtEl>
                                        <p:attrNameLst>
                                          <p:attrName>style.visibility</p:attrName>
                                        </p:attrNameLst>
                                      </p:cBhvr>
                                      <p:to>
                                        <p:strVal val="hidden"/>
                                      </p:to>
                                    </p:set>
                                  </p:childTnLst>
                                </p:cTn>
                              </p:par>
                            </p:childTnLst>
                          </p:cTn>
                        </p:par>
                        <p:par>
                          <p:cTn id="73" fill="hold">
                            <p:stCondLst>
                              <p:cond delay="7500"/>
                            </p:stCondLst>
                            <p:childTnLst>
                              <p:par>
                                <p:cTn id="74" presetID="10" presetClass="entr" presetSubtype="0" fill="hold" nodeType="after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500"/>
                                        <p:tgtEl>
                                          <p:spTgt spid="42"/>
                                        </p:tgtEl>
                                      </p:cBhvr>
                                    </p:animEffect>
                                  </p:childTnLst>
                                </p:cTn>
                              </p:par>
                            </p:childTnLst>
                          </p:cTn>
                        </p:par>
                        <p:par>
                          <p:cTn id="77" fill="hold">
                            <p:stCondLst>
                              <p:cond delay="8000"/>
                            </p:stCondLst>
                            <p:childTnLst>
                              <p:par>
                                <p:cTn id="78" presetID="50" presetClass="path" presetSubtype="0" accel="50000" decel="50000" fill="hold" nodeType="afterEffect">
                                  <p:stCondLst>
                                    <p:cond delay="0"/>
                                  </p:stCondLst>
                                  <p:childTnLst>
                                    <p:animMotion origin="layout" path="M 1.04167E-6 1.11111E-6 L -0.06966 1.11111E-6 C -0.10091 1.11111E-6 -0.13932 -0.09028 -0.13932 -0.1632 L -0.13932 -0.32639 " pathEditMode="relative" rAng="0" ptsTypes="AAAA">
                                      <p:cBhvr>
                                        <p:cTn id="79" dur="2000" fill="hold"/>
                                        <p:tgtEl>
                                          <p:spTgt spid="42"/>
                                        </p:tgtEl>
                                        <p:attrNameLst>
                                          <p:attrName>ppt_x</p:attrName>
                                          <p:attrName>ppt_y</p:attrName>
                                        </p:attrNameLst>
                                      </p:cBhvr>
                                      <p:rCtr x="-6966" y="-163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3" grpId="1" animBg="1"/>
      <p:bldP spid="2" grpId="0" animBg="1"/>
      <p:bldP spid="2" grpId="1" animBg="1"/>
      <p:bldP spid="67" grpId="0" animBg="1"/>
      <p:bldP spid="67" grpId="1" animBg="1"/>
      <p:bldP spid="99" grpId="0" animBg="1"/>
      <p:bldP spid="99" grpId="1" animBg="1"/>
      <p:bldP spid="7" grpId="0" animBg="1"/>
      <p:bldP spid="7" grpId="1" animBg="1"/>
      <p:bldP spid="23" grpId="0" animBg="1"/>
      <p:bldP spid="2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EA11B-E4E2-88FC-BDA4-FACABAF10219}"/>
            </a:ext>
          </a:extLst>
        </p:cNvPr>
        <p:cNvGrpSpPr/>
        <p:nvPr/>
      </p:nvGrpSpPr>
      <p:grpSpPr>
        <a:xfrm>
          <a:off x="0" y="0"/>
          <a:ext cx="0" cy="0"/>
          <a:chOff x="0" y="0"/>
          <a:chExt cx="0" cy="0"/>
        </a:xfrm>
      </p:grpSpPr>
      <p:sp>
        <p:nvSpPr>
          <p:cNvPr id="69" name="Oval 68">
            <a:extLst>
              <a:ext uri="{FF2B5EF4-FFF2-40B4-BE49-F238E27FC236}">
                <a16:creationId xmlns:a16="http://schemas.microsoft.com/office/drawing/2014/main" id="{F01E056E-A065-A1B8-BEBB-D9F55E725BFD}"/>
              </a:ext>
            </a:extLst>
          </p:cNvPr>
          <p:cNvSpPr/>
          <p:nvPr/>
        </p:nvSpPr>
        <p:spPr>
          <a:xfrm>
            <a:off x="1991546" y="2907581"/>
            <a:ext cx="2778668" cy="1078364"/>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8" name="Oval 7">
            <a:extLst>
              <a:ext uri="{FF2B5EF4-FFF2-40B4-BE49-F238E27FC236}">
                <a16:creationId xmlns:a16="http://schemas.microsoft.com/office/drawing/2014/main" id="{973AE8AC-AAD1-50D0-CC5D-D9C3F8F861B5}"/>
              </a:ext>
            </a:extLst>
          </p:cNvPr>
          <p:cNvSpPr/>
          <p:nvPr/>
        </p:nvSpPr>
        <p:spPr>
          <a:xfrm>
            <a:off x="545334" y="2925336"/>
            <a:ext cx="1395327" cy="104272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pic>
        <p:nvPicPr>
          <p:cNvPr id="10" name="Graphic 9" descr="Processor with solid fill">
            <a:extLst>
              <a:ext uri="{FF2B5EF4-FFF2-40B4-BE49-F238E27FC236}">
                <a16:creationId xmlns:a16="http://schemas.microsoft.com/office/drawing/2014/main" id="{E4457D0F-EA30-E453-DE23-D627B2D77A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7707" y="1650433"/>
            <a:ext cx="1183950" cy="1183950"/>
          </a:xfrm>
          <a:prstGeom prst="rect">
            <a:avLst/>
          </a:prstGeom>
        </p:spPr>
      </p:pic>
      <p:pic>
        <p:nvPicPr>
          <p:cNvPr id="11" name="Graphic 10" descr="Processor with solid fill">
            <a:extLst>
              <a:ext uri="{FF2B5EF4-FFF2-40B4-BE49-F238E27FC236}">
                <a16:creationId xmlns:a16="http://schemas.microsoft.com/office/drawing/2014/main" id="{F2955B15-7CA5-0317-D477-80BABC11F1C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34021" y="1650433"/>
            <a:ext cx="1183950" cy="1183950"/>
          </a:xfrm>
          <a:prstGeom prst="rect">
            <a:avLst/>
          </a:prstGeom>
        </p:spPr>
      </p:pic>
      <p:sp>
        <p:nvSpPr>
          <p:cNvPr id="12" name="Rounded Rectangle 11">
            <a:extLst>
              <a:ext uri="{FF2B5EF4-FFF2-40B4-BE49-F238E27FC236}">
                <a16:creationId xmlns:a16="http://schemas.microsoft.com/office/drawing/2014/main" id="{23E9C016-9AD4-1ECF-9163-C5F7841DD896}"/>
              </a:ext>
            </a:extLst>
          </p:cNvPr>
          <p:cNvSpPr/>
          <p:nvPr/>
        </p:nvSpPr>
        <p:spPr>
          <a:xfrm>
            <a:off x="628339" y="3174586"/>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3" name="Rounded Rectangle 12">
            <a:extLst>
              <a:ext uri="{FF2B5EF4-FFF2-40B4-BE49-F238E27FC236}">
                <a16:creationId xmlns:a16="http://schemas.microsoft.com/office/drawing/2014/main" id="{E193F851-C306-4310-87D8-5DCF02E60B47}"/>
              </a:ext>
            </a:extLst>
          </p:cNvPr>
          <p:cNvSpPr/>
          <p:nvPr/>
        </p:nvSpPr>
        <p:spPr>
          <a:xfrm>
            <a:off x="1313786" y="3174586"/>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4" name="Rounded Rectangle 13">
            <a:extLst>
              <a:ext uri="{FF2B5EF4-FFF2-40B4-BE49-F238E27FC236}">
                <a16:creationId xmlns:a16="http://schemas.microsoft.com/office/drawing/2014/main" id="{BBC425F0-8AEF-AF16-3B4A-5675CB5D4B15}"/>
              </a:ext>
            </a:extLst>
          </p:cNvPr>
          <p:cNvSpPr/>
          <p:nvPr/>
        </p:nvSpPr>
        <p:spPr>
          <a:xfrm>
            <a:off x="2111929"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36F33C78-EC90-B1A5-1C5F-3826D7131A31}"/>
              </a:ext>
            </a:extLst>
          </p:cNvPr>
          <p:cNvSpPr/>
          <p:nvPr/>
        </p:nvSpPr>
        <p:spPr>
          <a:xfrm>
            <a:off x="2731061"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pic>
        <p:nvPicPr>
          <p:cNvPr id="24" name="Picture 4" descr="Network Interface Card Icons - Free SVG &amp; PNG Network Interface Card Images  - Noun Project">
            <a:extLst>
              <a:ext uri="{FF2B5EF4-FFF2-40B4-BE49-F238E27FC236}">
                <a16:creationId xmlns:a16="http://schemas.microsoft.com/office/drawing/2014/main" id="{6549C00A-6002-BA52-A5E3-074C14B3923F}"/>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4266725" y="4809214"/>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39" name="Bent-Up Arrow 38">
            <a:extLst>
              <a:ext uri="{FF2B5EF4-FFF2-40B4-BE49-F238E27FC236}">
                <a16:creationId xmlns:a16="http://schemas.microsoft.com/office/drawing/2014/main" id="{7C797298-9BB0-0F74-E4D5-0AF2D0785F58}"/>
              </a:ext>
            </a:extLst>
          </p:cNvPr>
          <p:cNvSpPr/>
          <p:nvPr/>
        </p:nvSpPr>
        <p:spPr>
          <a:xfrm flipH="1">
            <a:off x="1878849" y="4299378"/>
            <a:ext cx="2387873" cy="1062662"/>
          </a:xfrm>
          <a:prstGeom prst="bentUpArrow">
            <a:avLst>
              <a:gd name="adj1" fmla="val 12849"/>
              <a:gd name="adj2" fmla="val 17610"/>
              <a:gd name="adj3" fmla="val 26560"/>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62" name="Oval 61">
            <a:extLst>
              <a:ext uri="{FF2B5EF4-FFF2-40B4-BE49-F238E27FC236}">
                <a16:creationId xmlns:a16="http://schemas.microsoft.com/office/drawing/2014/main" id="{ABB9D8C0-89C8-DE47-536B-98B823DCA90D}"/>
              </a:ext>
            </a:extLst>
          </p:cNvPr>
          <p:cNvSpPr/>
          <p:nvPr/>
        </p:nvSpPr>
        <p:spPr>
          <a:xfrm>
            <a:off x="824996" y="3837036"/>
            <a:ext cx="827198"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Ax1</a:t>
            </a:r>
          </a:p>
        </p:txBody>
      </p:sp>
      <p:sp>
        <p:nvSpPr>
          <p:cNvPr id="63" name="Oval 62">
            <a:extLst>
              <a:ext uri="{FF2B5EF4-FFF2-40B4-BE49-F238E27FC236}">
                <a16:creationId xmlns:a16="http://schemas.microsoft.com/office/drawing/2014/main" id="{5728CA70-B511-2E82-54F3-B11232DC5204}"/>
              </a:ext>
            </a:extLst>
          </p:cNvPr>
          <p:cNvSpPr/>
          <p:nvPr/>
        </p:nvSpPr>
        <p:spPr>
          <a:xfrm>
            <a:off x="2948133" y="3864543"/>
            <a:ext cx="796782"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Bx1</a:t>
            </a:r>
          </a:p>
        </p:txBody>
      </p:sp>
      <p:sp>
        <p:nvSpPr>
          <p:cNvPr id="67" name="Rectangle 66">
            <a:extLst>
              <a:ext uri="{FF2B5EF4-FFF2-40B4-BE49-F238E27FC236}">
                <a16:creationId xmlns:a16="http://schemas.microsoft.com/office/drawing/2014/main" id="{D62E5110-8349-225C-E1CC-3B720AAADC5A}"/>
              </a:ext>
            </a:extLst>
          </p:cNvPr>
          <p:cNvSpPr/>
          <p:nvPr/>
        </p:nvSpPr>
        <p:spPr>
          <a:xfrm>
            <a:off x="699719" y="3283735"/>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2510724F-6185-C291-683A-5D04452E44EC}"/>
              </a:ext>
            </a:extLst>
          </p:cNvPr>
          <p:cNvSpPr/>
          <p:nvPr/>
        </p:nvSpPr>
        <p:spPr>
          <a:xfrm>
            <a:off x="1385763" y="3283735"/>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13">
            <a:extLst>
              <a:ext uri="{FF2B5EF4-FFF2-40B4-BE49-F238E27FC236}">
                <a16:creationId xmlns:a16="http://schemas.microsoft.com/office/drawing/2014/main" id="{9B205082-4DE7-CEAE-BD4D-1BC60645A20C}"/>
              </a:ext>
            </a:extLst>
          </p:cNvPr>
          <p:cNvSpPr/>
          <p:nvPr/>
        </p:nvSpPr>
        <p:spPr>
          <a:xfrm>
            <a:off x="3403199"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71" name="Rounded Rectangle 14">
            <a:extLst>
              <a:ext uri="{FF2B5EF4-FFF2-40B4-BE49-F238E27FC236}">
                <a16:creationId xmlns:a16="http://schemas.microsoft.com/office/drawing/2014/main" id="{7FF9EC94-FF19-F340-F0C5-D2B1FE760DF0}"/>
              </a:ext>
            </a:extLst>
          </p:cNvPr>
          <p:cNvSpPr/>
          <p:nvPr/>
        </p:nvSpPr>
        <p:spPr>
          <a:xfrm>
            <a:off x="4041108" y="3174721"/>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1" name="Oval 90">
            <a:extLst>
              <a:ext uri="{FF2B5EF4-FFF2-40B4-BE49-F238E27FC236}">
                <a16:creationId xmlns:a16="http://schemas.microsoft.com/office/drawing/2014/main" id="{4A658266-ECDF-AE75-81C8-E70BD6E513BF}"/>
              </a:ext>
            </a:extLst>
          </p:cNvPr>
          <p:cNvSpPr/>
          <p:nvPr/>
        </p:nvSpPr>
        <p:spPr>
          <a:xfrm>
            <a:off x="6420043" y="2871996"/>
            <a:ext cx="2778668" cy="1078364"/>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92" name="Oval 91">
            <a:extLst>
              <a:ext uri="{FF2B5EF4-FFF2-40B4-BE49-F238E27FC236}">
                <a16:creationId xmlns:a16="http://schemas.microsoft.com/office/drawing/2014/main" id="{85268E29-EA80-AF46-092C-6A1BD7259E1A}"/>
              </a:ext>
            </a:extLst>
          </p:cNvPr>
          <p:cNvSpPr/>
          <p:nvPr/>
        </p:nvSpPr>
        <p:spPr>
          <a:xfrm>
            <a:off x="4968845" y="2907581"/>
            <a:ext cx="1395327" cy="104272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93" name="Rounded Rectangle 11">
            <a:extLst>
              <a:ext uri="{FF2B5EF4-FFF2-40B4-BE49-F238E27FC236}">
                <a16:creationId xmlns:a16="http://schemas.microsoft.com/office/drawing/2014/main" id="{BDBD332B-3427-555F-C68E-A12621045D24}"/>
              </a:ext>
            </a:extLst>
          </p:cNvPr>
          <p:cNvSpPr/>
          <p:nvPr/>
        </p:nvSpPr>
        <p:spPr>
          <a:xfrm>
            <a:off x="5051850" y="3156831"/>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4" name="Rounded Rectangle 12">
            <a:extLst>
              <a:ext uri="{FF2B5EF4-FFF2-40B4-BE49-F238E27FC236}">
                <a16:creationId xmlns:a16="http://schemas.microsoft.com/office/drawing/2014/main" id="{3B561011-5F0E-7BC4-24A4-5808A1CB0EB6}"/>
              </a:ext>
            </a:extLst>
          </p:cNvPr>
          <p:cNvSpPr/>
          <p:nvPr/>
        </p:nvSpPr>
        <p:spPr>
          <a:xfrm>
            <a:off x="5737297" y="3156831"/>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5" name="Rounded Rectangle 13">
            <a:extLst>
              <a:ext uri="{FF2B5EF4-FFF2-40B4-BE49-F238E27FC236}">
                <a16:creationId xmlns:a16="http://schemas.microsoft.com/office/drawing/2014/main" id="{932C27DC-169E-3227-09FC-E8B5F4A7209F}"/>
              </a:ext>
            </a:extLst>
          </p:cNvPr>
          <p:cNvSpPr/>
          <p:nvPr/>
        </p:nvSpPr>
        <p:spPr>
          <a:xfrm>
            <a:off x="6553005"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6" name="Rounded Rectangle 14">
            <a:extLst>
              <a:ext uri="{FF2B5EF4-FFF2-40B4-BE49-F238E27FC236}">
                <a16:creationId xmlns:a16="http://schemas.microsoft.com/office/drawing/2014/main" id="{66E8A49D-CE8A-F53E-8601-99C7829D32B4}"/>
              </a:ext>
            </a:extLst>
          </p:cNvPr>
          <p:cNvSpPr/>
          <p:nvPr/>
        </p:nvSpPr>
        <p:spPr>
          <a:xfrm>
            <a:off x="7183942"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97" name="Oval 96">
            <a:extLst>
              <a:ext uri="{FF2B5EF4-FFF2-40B4-BE49-F238E27FC236}">
                <a16:creationId xmlns:a16="http://schemas.microsoft.com/office/drawing/2014/main" id="{FF52AD83-784D-DB82-C84D-208729CD1797}"/>
              </a:ext>
            </a:extLst>
          </p:cNvPr>
          <p:cNvSpPr/>
          <p:nvPr/>
        </p:nvSpPr>
        <p:spPr>
          <a:xfrm>
            <a:off x="5248507" y="3819281"/>
            <a:ext cx="827198"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Ax2</a:t>
            </a:r>
          </a:p>
        </p:txBody>
      </p:sp>
      <p:sp>
        <p:nvSpPr>
          <p:cNvPr id="98" name="Oval 97">
            <a:extLst>
              <a:ext uri="{FF2B5EF4-FFF2-40B4-BE49-F238E27FC236}">
                <a16:creationId xmlns:a16="http://schemas.microsoft.com/office/drawing/2014/main" id="{B33F4EA4-63EA-FC5A-0817-B0575B8370D7}"/>
              </a:ext>
            </a:extLst>
          </p:cNvPr>
          <p:cNvSpPr/>
          <p:nvPr/>
        </p:nvSpPr>
        <p:spPr>
          <a:xfrm>
            <a:off x="7376630" y="3828958"/>
            <a:ext cx="796782" cy="658612"/>
          </a:xfrm>
          <a:prstGeom prst="ellipse">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rPr>
              <a:t>Bx2</a:t>
            </a:r>
          </a:p>
        </p:txBody>
      </p:sp>
      <p:sp>
        <p:nvSpPr>
          <p:cNvPr id="100" name="Rectangle 99">
            <a:extLst>
              <a:ext uri="{FF2B5EF4-FFF2-40B4-BE49-F238E27FC236}">
                <a16:creationId xmlns:a16="http://schemas.microsoft.com/office/drawing/2014/main" id="{2A1B635F-FF4B-89F6-F4FA-F811E12698CB}"/>
              </a:ext>
            </a:extLst>
          </p:cNvPr>
          <p:cNvSpPr/>
          <p:nvPr/>
        </p:nvSpPr>
        <p:spPr>
          <a:xfrm>
            <a:off x="5809274" y="3265980"/>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ounded Rectangle 13">
            <a:extLst>
              <a:ext uri="{FF2B5EF4-FFF2-40B4-BE49-F238E27FC236}">
                <a16:creationId xmlns:a16="http://schemas.microsoft.com/office/drawing/2014/main" id="{C32CBE1F-3409-A7E4-B58C-D49F6BEFE655}"/>
              </a:ext>
            </a:extLst>
          </p:cNvPr>
          <p:cNvSpPr/>
          <p:nvPr/>
        </p:nvSpPr>
        <p:spPr>
          <a:xfrm>
            <a:off x="7856080"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02" name="Rounded Rectangle 14">
            <a:extLst>
              <a:ext uri="{FF2B5EF4-FFF2-40B4-BE49-F238E27FC236}">
                <a16:creationId xmlns:a16="http://schemas.microsoft.com/office/drawing/2014/main" id="{5A32B3DD-34A5-C142-5C10-229527B3BB94}"/>
              </a:ext>
            </a:extLst>
          </p:cNvPr>
          <p:cNvSpPr/>
          <p:nvPr/>
        </p:nvSpPr>
        <p:spPr>
          <a:xfrm>
            <a:off x="8487579" y="3139136"/>
            <a:ext cx="565064" cy="553301"/>
          </a:xfrm>
          <a:prstGeom prst="roundRect">
            <a:avLst/>
          </a:prstGeom>
          <a:solidFill>
            <a:srgbClr val="D86ECC"/>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23" name="Bent-Up Arrow 38">
            <a:extLst>
              <a:ext uri="{FF2B5EF4-FFF2-40B4-BE49-F238E27FC236}">
                <a16:creationId xmlns:a16="http://schemas.microsoft.com/office/drawing/2014/main" id="{09AABAD1-CF19-FC47-5EA9-97C642779FA0}"/>
              </a:ext>
            </a:extLst>
          </p:cNvPr>
          <p:cNvSpPr/>
          <p:nvPr/>
        </p:nvSpPr>
        <p:spPr>
          <a:xfrm>
            <a:off x="5341541" y="4416504"/>
            <a:ext cx="2035090" cy="934361"/>
          </a:xfrm>
          <a:prstGeom prst="bentUpArrow">
            <a:avLst>
              <a:gd name="adj1" fmla="val 16111"/>
              <a:gd name="adj2" fmla="val 20329"/>
              <a:gd name="adj3" fmla="val 18949"/>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127" name="Title 1">
            <a:extLst>
              <a:ext uri="{FF2B5EF4-FFF2-40B4-BE49-F238E27FC236}">
                <a16:creationId xmlns:a16="http://schemas.microsoft.com/office/drawing/2014/main" id="{FB97F8CB-04E9-C005-DC99-E59C11AE9116}"/>
              </a:ext>
            </a:extLst>
          </p:cNvPr>
          <p:cNvSpPr>
            <a:spLocks noGrp="1"/>
          </p:cNvSpPr>
          <p:nvPr>
            <p:ph type="title"/>
          </p:nvPr>
        </p:nvSpPr>
        <p:spPr>
          <a:xfrm>
            <a:off x="838200" y="365125"/>
            <a:ext cx="10515600" cy="1325563"/>
          </a:xfrm>
        </p:spPr>
        <p:txBody>
          <a:bodyPr>
            <a:normAutofit/>
          </a:bodyPr>
          <a:lstStyle/>
          <a:p>
            <a:r>
              <a:rPr lang="en-US" dirty="0"/>
              <a:t>RxBisect: </a:t>
            </a:r>
            <a:r>
              <a:rPr lang="en-US" dirty="0">
                <a:solidFill>
                  <a:srgbClr val="0070C0"/>
                </a:solidFill>
              </a:rPr>
              <a:t>multi</a:t>
            </a:r>
            <a:r>
              <a:rPr lang="en-US" dirty="0"/>
              <a:t>core</a:t>
            </a:r>
            <a:br>
              <a:rPr lang="en-US" dirty="0"/>
            </a:br>
            <a:r>
              <a:rPr lang="en-US" i="1" dirty="0">
                <a:solidFill>
                  <a:srgbClr val="7F7F7F"/>
                </a:solidFill>
              </a:rPr>
              <a:t>each Ax preferably serves its Bx</a:t>
            </a:r>
            <a:endParaRPr lang="en-US" i="1" dirty="0">
              <a:solidFill>
                <a:schemeClr val="bg1">
                  <a:lumMod val="50000"/>
                </a:schemeClr>
              </a:solidFill>
            </a:endParaRPr>
          </a:p>
        </p:txBody>
      </p:sp>
      <p:sp>
        <p:nvSpPr>
          <p:cNvPr id="99" name="Rectangle 98">
            <a:extLst>
              <a:ext uri="{FF2B5EF4-FFF2-40B4-BE49-F238E27FC236}">
                <a16:creationId xmlns:a16="http://schemas.microsoft.com/office/drawing/2014/main" id="{14976F67-4025-D5EF-8AD9-9479E060779D}"/>
              </a:ext>
            </a:extLst>
          </p:cNvPr>
          <p:cNvSpPr/>
          <p:nvPr/>
        </p:nvSpPr>
        <p:spPr>
          <a:xfrm>
            <a:off x="5123230" y="3265980"/>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6F6F1FB2-BC40-6E45-DB33-3FA94DDF613E}"/>
              </a:ext>
            </a:extLst>
          </p:cNvPr>
          <p:cNvGrpSpPr/>
          <p:nvPr/>
        </p:nvGrpSpPr>
        <p:grpSpPr>
          <a:xfrm>
            <a:off x="3893714" y="5450940"/>
            <a:ext cx="395240" cy="349330"/>
            <a:chOff x="4724636" y="8941129"/>
            <a:chExt cx="395240" cy="349330"/>
          </a:xfrm>
        </p:grpSpPr>
        <p:sp>
          <p:nvSpPr>
            <p:cNvPr id="3" name="Rectangle 2">
              <a:extLst>
                <a:ext uri="{FF2B5EF4-FFF2-40B4-BE49-F238E27FC236}">
                  <a16:creationId xmlns:a16="http://schemas.microsoft.com/office/drawing/2014/main" id="{141BAA05-6A45-CDE1-C360-50E07D3DC84F}"/>
                </a:ext>
              </a:extLst>
            </p:cNvPr>
            <p:cNvSpPr/>
            <p:nvPr/>
          </p:nvSpPr>
          <p:spPr>
            <a:xfrm>
              <a:off x="4724636" y="8941129"/>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FB8FE165-2236-E9BC-DD44-9720DAC228F2}"/>
                </a:ext>
              </a:extLst>
            </p:cNvPr>
            <p:cNvCxnSpPr>
              <a:cxnSpLocks/>
            </p:cNvCxnSpPr>
            <p:nvPr/>
          </p:nvCxnSpPr>
          <p:spPr>
            <a:xfrm>
              <a:off x="4724636" y="8941129"/>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CDC57428-8718-0206-096D-0EEA24673E47}"/>
                </a:ext>
              </a:extLst>
            </p:cNvPr>
            <p:cNvCxnSpPr>
              <a:cxnSpLocks/>
            </p:cNvCxnSpPr>
            <p:nvPr/>
          </p:nvCxnSpPr>
          <p:spPr>
            <a:xfrm flipV="1">
              <a:off x="4918130" y="8941129"/>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6" name="Group 5">
            <a:extLst>
              <a:ext uri="{FF2B5EF4-FFF2-40B4-BE49-F238E27FC236}">
                <a16:creationId xmlns:a16="http://schemas.microsoft.com/office/drawing/2014/main" id="{3B19E8D8-90AA-9C14-F761-5647A732BBFC}"/>
              </a:ext>
            </a:extLst>
          </p:cNvPr>
          <p:cNvGrpSpPr/>
          <p:nvPr/>
        </p:nvGrpSpPr>
        <p:grpSpPr>
          <a:xfrm>
            <a:off x="5218118" y="5366084"/>
            <a:ext cx="395240" cy="349330"/>
            <a:chOff x="4724636" y="8941129"/>
            <a:chExt cx="395240" cy="349330"/>
          </a:xfrm>
        </p:grpSpPr>
        <p:sp>
          <p:nvSpPr>
            <p:cNvPr id="7" name="Rectangle 6">
              <a:extLst>
                <a:ext uri="{FF2B5EF4-FFF2-40B4-BE49-F238E27FC236}">
                  <a16:creationId xmlns:a16="http://schemas.microsoft.com/office/drawing/2014/main" id="{C6E6FA3F-A73A-3E1B-686A-C527B5698A5E}"/>
                </a:ext>
              </a:extLst>
            </p:cNvPr>
            <p:cNvSpPr/>
            <p:nvPr/>
          </p:nvSpPr>
          <p:spPr>
            <a:xfrm>
              <a:off x="4724636" y="8941129"/>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9B3E5D0-FFC6-F6F3-A194-5B63F8B7A8EB}"/>
                </a:ext>
              </a:extLst>
            </p:cNvPr>
            <p:cNvCxnSpPr>
              <a:cxnSpLocks/>
            </p:cNvCxnSpPr>
            <p:nvPr/>
          </p:nvCxnSpPr>
          <p:spPr>
            <a:xfrm>
              <a:off x="4724636" y="8941129"/>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12E9922-9695-AFE6-DA0C-F133D66B50CB}"/>
                </a:ext>
              </a:extLst>
            </p:cNvPr>
            <p:cNvCxnSpPr>
              <a:cxnSpLocks/>
            </p:cNvCxnSpPr>
            <p:nvPr/>
          </p:nvCxnSpPr>
          <p:spPr>
            <a:xfrm flipV="1">
              <a:off x="4918130" y="8941129"/>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353129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grpId="0" nodeType="clickEffect">
                                  <p:stCondLst>
                                    <p:cond delay="0"/>
                                  </p:stCondLst>
                                  <p:childTnLst>
                                    <p:animMotion origin="layout" path="M 0.26432 0.31111 L 0.13216 0.31111 C 0.07291 0.31111 2.29167E-6 0.225 2.29167E-6 0.15509 L 2.29167E-6 3.33333E-6 " pathEditMode="relative" rAng="0" ptsTypes="AAAA">
                                      <p:cBhvr>
                                        <p:cTn id="6" dur="2000" spd="-100000" fill="hold"/>
                                        <p:tgtEl>
                                          <p:spTgt spid="67"/>
                                        </p:tgtEl>
                                        <p:attrNameLst>
                                          <p:attrName>ppt_x</p:attrName>
                                          <p:attrName>ppt_y</p:attrName>
                                        </p:attrNameLst>
                                      </p:cBhvr>
                                      <p:rCtr x="-13216" y="-15556"/>
                                    </p:animMotion>
                                  </p:childTnLst>
                                </p:cTn>
                              </p:par>
                              <p:par>
                                <p:cTn id="7" presetID="50" presetClass="path" presetSubtype="0" accel="50000" decel="50000" fill="hold" grpId="0" nodeType="withEffect">
                                  <p:stCondLst>
                                    <p:cond delay="0"/>
                                  </p:stCondLst>
                                  <p:childTnLst>
                                    <p:animMotion origin="layout" path="M 0.00403 -3.7037E-7 L 0.07617 -3.7037E-7 C 0.10911 -3.7037E-7 0.13711 0.08889 0.14974 0.14097 C 0.16237 0.19329 0.15469 0.25394 0.15208 0.31111 C 0.13164 0.30857 0.09648 0.3081 0.07187 0.31111 L 0.0043 0.30718 " pathEditMode="relative" rAng="0" ptsTypes="AAAAAA">
                                      <p:cBhvr>
                                        <p:cTn id="8" dur="2000" fill="hold"/>
                                        <p:tgtEl>
                                          <p:spTgt spid="99"/>
                                        </p:tgtEl>
                                        <p:attrNameLst>
                                          <p:attrName>ppt_x</p:attrName>
                                          <p:attrName>ppt_y</p:attrName>
                                        </p:attrNameLst>
                                      </p:cBhvr>
                                      <p:rCtr x="7630" y="15556"/>
                                    </p:animMotion>
                                  </p:childTnLst>
                                </p:cTn>
                              </p:par>
                            </p:childTnLst>
                          </p:cTn>
                        </p:par>
                        <p:par>
                          <p:cTn id="9" fill="hold">
                            <p:stCondLst>
                              <p:cond delay="2000"/>
                            </p:stCondLst>
                            <p:childTnLst>
                              <p:par>
                                <p:cTn id="10" presetID="10" presetClass="exit" presetSubtype="0" fill="hold" grpId="1" nodeType="afterEffect">
                                  <p:stCondLst>
                                    <p:cond delay="0"/>
                                  </p:stCondLst>
                                  <p:childTnLst>
                                    <p:animEffect transition="out" filter="fade">
                                      <p:cBhvr>
                                        <p:cTn id="11" dur="500"/>
                                        <p:tgtEl>
                                          <p:spTgt spid="67"/>
                                        </p:tgtEl>
                                      </p:cBhvr>
                                    </p:animEffect>
                                    <p:set>
                                      <p:cBhvr>
                                        <p:cTn id="12" dur="1" fill="hold">
                                          <p:stCondLst>
                                            <p:cond delay="499"/>
                                          </p:stCondLst>
                                        </p:cTn>
                                        <p:tgtEl>
                                          <p:spTgt spid="67"/>
                                        </p:tgtEl>
                                        <p:attrNameLst>
                                          <p:attrName>style.visibility</p:attrName>
                                        </p:attrNameLst>
                                      </p:cBhvr>
                                      <p:to>
                                        <p:strVal val="hidden"/>
                                      </p:to>
                                    </p:set>
                                  </p:childTnLst>
                                </p:cTn>
                              </p:par>
                              <p:par>
                                <p:cTn id="13" presetID="10" presetClass="exit" presetSubtype="0" fill="hold" grpId="1" nodeType="withEffect">
                                  <p:stCondLst>
                                    <p:cond delay="0"/>
                                  </p:stCondLst>
                                  <p:childTnLst>
                                    <p:animEffect transition="out" filter="fade">
                                      <p:cBhvr>
                                        <p:cTn id="14" dur="500"/>
                                        <p:tgtEl>
                                          <p:spTgt spid="99"/>
                                        </p:tgtEl>
                                      </p:cBhvr>
                                    </p:animEffect>
                                    <p:set>
                                      <p:cBhvr>
                                        <p:cTn id="15" dur="1" fill="hold">
                                          <p:stCondLst>
                                            <p:cond delay="499"/>
                                          </p:stCondLst>
                                        </p:cTn>
                                        <p:tgtEl>
                                          <p:spTgt spid="99"/>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par>
                          <p:cTn id="23" fill="hold">
                            <p:stCondLst>
                              <p:cond delay="3000"/>
                            </p:stCondLst>
                            <p:childTnLst>
                              <p:par>
                                <p:cTn id="24" presetID="50" presetClass="path" presetSubtype="0" accel="50000" decel="50000" fill="hold" nodeType="afterEffect">
                                  <p:stCondLst>
                                    <p:cond delay="0"/>
                                  </p:stCondLst>
                                  <p:childTnLst>
                                    <p:animMotion origin="layout" path="M 3.125E-6 -3.7037E-7 L -0.06979 -3.7037E-7 C -0.10091 -3.7037E-7 -0.13907 -0.08704 -0.13907 -0.15718 L -0.13907 -0.31343 " pathEditMode="relative" rAng="0" ptsTypes="AAAA">
                                      <p:cBhvr>
                                        <p:cTn id="25" dur="2000" fill="hold"/>
                                        <p:tgtEl>
                                          <p:spTgt spid="2"/>
                                        </p:tgtEl>
                                        <p:attrNameLst>
                                          <p:attrName>ppt_x</p:attrName>
                                          <p:attrName>ppt_y</p:attrName>
                                        </p:attrNameLst>
                                      </p:cBhvr>
                                      <p:rCtr x="-6953" y="-15671"/>
                                    </p:animMotion>
                                  </p:childTnLst>
                                </p:cTn>
                              </p:par>
                              <p:par>
                                <p:cTn id="26" presetID="50" presetClass="path" presetSubtype="0" accel="50000" decel="50000" fill="hold" nodeType="withEffect">
                                  <p:stCondLst>
                                    <p:cond delay="0"/>
                                  </p:stCondLst>
                                  <p:childTnLst>
                                    <p:animMotion origin="layout" path="M -0.0026 0.00093 L 0.05586 0.00093 C 0.08203 0.00093 0.11445 -0.08634 0.11445 -0.15532 L 0.11445 -0.30787 " pathEditMode="relative" rAng="0" ptsTypes="AAAA">
                                      <p:cBhvr>
                                        <p:cTn id="27" dur="2000" fill="hold"/>
                                        <p:tgtEl>
                                          <p:spTgt spid="6"/>
                                        </p:tgtEl>
                                        <p:attrNameLst>
                                          <p:attrName>ppt_x</p:attrName>
                                          <p:attrName>ppt_y</p:attrName>
                                        </p:attrNameLst>
                                      </p:cBhvr>
                                      <p:rCtr x="5846" y="-15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99" grpId="0" animBg="1"/>
      <p:bldP spid="9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7C44A-0859-0D4B-86C0-AE197EEBED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938B3-AE4E-0F86-698C-D09D74AAC00F}"/>
              </a:ext>
            </a:extLst>
          </p:cNvPr>
          <p:cNvSpPr>
            <a:spLocks noGrp="1"/>
          </p:cNvSpPr>
          <p:nvPr>
            <p:ph type="title"/>
          </p:nvPr>
        </p:nvSpPr>
        <p:spPr/>
        <p:txBody>
          <a:bodyPr>
            <a:normAutofit/>
          </a:bodyPr>
          <a:lstStyle/>
          <a:p>
            <a:r>
              <a:rPr lang="en-US" dirty="0"/>
              <a:t>RxBisect vs. ShRing</a:t>
            </a:r>
            <a:endParaRPr lang="en-US" i="1" dirty="0">
              <a:solidFill>
                <a:schemeClr val="bg1">
                  <a:lumMod val="50000"/>
                </a:schemeClr>
              </a:solidFill>
            </a:endParaRPr>
          </a:p>
        </p:txBody>
      </p:sp>
      <p:graphicFrame>
        <p:nvGraphicFramePr>
          <p:cNvPr id="8" name="Content Placeholder 7">
            <a:extLst>
              <a:ext uri="{FF2B5EF4-FFF2-40B4-BE49-F238E27FC236}">
                <a16:creationId xmlns:a16="http://schemas.microsoft.com/office/drawing/2014/main" id="{22A172C1-DE5D-BAF8-E07A-653D71C9B908}"/>
              </a:ext>
            </a:extLst>
          </p:cNvPr>
          <p:cNvGraphicFramePr>
            <a:graphicFrameLocks noGrp="1"/>
          </p:cNvGraphicFramePr>
          <p:nvPr>
            <p:ph idx="1"/>
            <p:extLst>
              <p:ext uri="{D42A27DB-BD31-4B8C-83A1-F6EECF244321}">
                <p14:modId xmlns:p14="http://schemas.microsoft.com/office/powerpoint/2010/main" val="3476752239"/>
              </p:ext>
            </p:extLst>
          </p:nvPr>
        </p:nvGraphicFramePr>
        <p:xfrm>
          <a:off x="838200" y="2027643"/>
          <a:ext cx="3933646" cy="2407920"/>
        </p:xfrm>
        <a:graphic>
          <a:graphicData uri="http://schemas.openxmlformats.org/drawingml/2006/table">
            <a:tbl>
              <a:tblPr firstRow="1" bandRow="1">
                <a:tableStyleId>{5C22544A-7EE6-4342-B048-85BDC9FD1C3A}</a:tableStyleId>
              </a:tblPr>
              <a:tblGrid>
                <a:gridCol w="1399607">
                  <a:extLst>
                    <a:ext uri="{9D8B030D-6E8A-4147-A177-3AD203B41FA5}">
                      <a16:colId xmlns:a16="http://schemas.microsoft.com/office/drawing/2014/main" val="3851557712"/>
                    </a:ext>
                  </a:extLst>
                </a:gridCol>
                <a:gridCol w="2534039">
                  <a:extLst>
                    <a:ext uri="{9D8B030D-6E8A-4147-A177-3AD203B41FA5}">
                      <a16:colId xmlns:a16="http://schemas.microsoft.com/office/drawing/2014/main" val="2299320791"/>
                    </a:ext>
                  </a:extLst>
                </a:gridCol>
              </a:tblGrid>
              <a:tr h="370840">
                <a:tc>
                  <a:txBody>
                    <a:bodyPr/>
                    <a:lstStyle/>
                    <a:p>
                      <a:pPr algn="ctr"/>
                      <a:endParaRPr lang="en-US" sz="2800" dirty="0"/>
                    </a:p>
                  </a:txBody>
                  <a:tcPr/>
                </a:tc>
                <a:tc>
                  <a:txBody>
                    <a:bodyPr/>
                    <a:lstStyle/>
                    <a:p>
                      <a:pPr algn="ctr"/>
                      <a:r>
                        <a:rPr lang="en-US" sz="2800" dirty="0"/>
                        <a:t>can handle imbalanced load</a:t>
                      </a:r>
                    </a:p>
                  </a:txBody>
                  <a:tcPr/>
                </a:tc>
                <a:extLst>
                  <a:ext uri="{0D108BD9-81ED-4DB2-BD59-A6C34878D82A}">
                    <a16:rowId xmlns:a16="http://schemas.microsoft.com/office/drawing/2014/main" val="3512447723"/>
                  </a:ext>
                </a:extLst>
              </a:tr>
              <a:tr h="370840">
                <a:tc>
                  <a:txBody>
                    <a:bodyPr/>
                    <a:lstStyle/>
                    <a:p>
                      <a:pPr marL="0" algn="ctr" defTabSz="914400" rtl="0" eaLnBrk="1" latinLnBrk="0" hangingPunct="1"/>
                      <a:r>
                        <a:rPr lang="en-US" sz="2800" dirty="0"/>
                        <a:t>ShRing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extLst>
                  <a:ext uri="{0D108BD9-81ED-4DB2-BD59-A6C34878D82A}">
                    <a16:rowId xmlns:a16="http://schemas.microsoft.com/office/drawing/2014/main" val="1253886697"/>
                  </a:ext>
                </a:extLst>
              </a:tr>
              <a:tr h="370840">
                <a:tc>
                  <a:txBody>
                    <a:bodyPr/>
                    <a:lstStyle/>
                    <a:p>
                      <a:pPr algn="ctr"/>
                      <a:r>
                        <a:rPr lang="en-US" sz="2800" dirty="0"/>
                        <a:t>RxBisect</a:t>
                      </a:r>
                    </a:p>
                  </a:txBody>
                  <a:tcPr/>
                </a:tc>
                <a:tc>
                  <a:txBody>
                    <a:bodyPr/>
                    <a:lstStyle/>
                    <a:p>
                      <a:pPr algn="ctr"/>
                      <a:r>
                        <a:rPr lang="en-US" sz="2800" dirty="0"/>
                        <a:t>🤓</a:t>
                      </a:r>
                    </a:p>
                  </a:txBody>
                  <a:tcPr/>
                </a:tc>
                <a:extLst>
                  <a:ext uri="{0D108BD9-81ED-4DB2-BD59-A6C34878D82A}">
                    <a16:rowId xmlns:a16="http://schemas.microsoft.com/office/drawing/2014/main" val="883455057"/>
                  </a:ext>
                </a:extLst>
              </a:tr>
            </a:tbl>
          </a:graphicData>
        </a:graphic>
      </p:graphicFrame>
    </p:spTree>
    <p:extLst>
      <p:ext uri="{BB962C8B-B14F-4D97-AF65-F5344CB8AC3E}">
        <p14:creationId xmlns:p14="http://schemas.microsoft.com/office/powerpoint/2010/main" val="259475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5B84D-1D44-CDE7-3363-327E0A017A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547BA-5C98-83BF-8F0B-C7EF3F2380BF}"/>
              </a:ext>
            </a:extLst>
          </p:cNvPr>
          <p:cNvSpPr>
            <a:spLocks noGrp="1"/>
          </p:cNvSpPr>
          <p:nvPr>
            <p:ph type="title"/>
          </p:nvPr>
        </p:nvSpPr>
        <p:spPr/>
        <p:txBody>
          <a:bodyPr>
            <a:normAutofit/>
          </a:bodyPr>
          <a:lstStyle/>
          <a:p>
            <a:r>
              <a:rPr lang="en-US" dirty="0"/>
              <a:t>RxBisect vs. ShRing</a:t>
            </a:r>
            <a:endParaRPr lang="en-US" i="1" dirty="0">
              <a:solidFill>
                <a:schemeClr val="bg1">
                  <a:lumMod val="50000"/>
                </a:schemeClr>
              </a:solidFill>
            </a:endParaRPr>
          </a:p>
        </p:txBody>
      </p:sp>
      <p:graphicFrame>
        <p:nvGraphicFramePr>
          <p:cNvPr id="8" name="Content Placeholder 7">
            <a:extLst>
              <a:ext uri="{FF2B5EF4-FFF2-40B4-BE49-F238E27FC236}">
                <a16:creationId xmlns:a16="http://schemas.microsoft.com/office/drawing/2014/main" id="{76B73D18-DDAD-4690-436B-3D01525E8F7A}"/>
              </a:ext>
            </a:extLst>
          </p:cNvPr>
          <p:cNvGraphicFramePr>
            <a:graphicFrameLocks noGrp="1"/>
          </p:cNvGraphicFramePr>
          <p:nvPr>
            <p:ph idx="1"/>
            <p:extLst>
              <p:ext uri="{D42A27DB-BD31-4B8C-83A1-F6EECF244321}">
                <p14:modId xmlns:p14="http://schemas.microsoft.com/office/powerpoint/2010/main" val="1427297692"/>
              </p:ext>
            </p:extLst>
          </p:nvPr>
        </p:nvGraphicFramePr>
        <p:xfrm>
          <a:off x="838200" y="2027643"/>
          <a:ext cx="7930243" cy="2407920"/>
        </p:xfrm>
        <a:graphic>
          <a:graphicData uri="http://schemas.openxmlformats.org/drawingml/2006/table">
            <a:tbl>
              <a:tblPr firstRow="1" bandRow="1">
                <a:tableStyleId>{5C22544A-7EE6-4342-B048-85BDC9FD1C3A}</a:tableStyleId>
              </a:tblPr>
              <a:tblGrid>
                <a:gridCol w="1399607">
                  <a:extLst>
                    <a:ext uri="{9D8B030D-6E8A-4147-A177-3AD203B41FA5}">
                      <a16:colId xmlns:a16="http://schemas.microsoft.com/office/drawing/2014/main" val="3851557712"/>
                    </a:ext>
                  </a:extLst>
                </a:gridCol>
                <a:gridCol w="2534039">
                  <a:extLst>
                    <a:ext uri="{9D8B030D-6E8A-4147-A177-3AD203B41FA5}">
                      <a16:colId xmlns:a16="http://schemas.microsoft.com/office/drawing/2014/main" val="2299320791"/>
                    </a:ext>
                  </a:extLst>
                </a:gridCol>
                <a:gridCol w="3996597">
                  <a:extLst>
                    <a:ext uri="{9D8B030D-6E8A-4147-A177-3AD203B41FA5}">
                      <a16:colId xmlns:a16="http://schemas.microsoft.com/office/drawing/2014/main" val="676194306"/>
                    </a:ext>
                  </a:extLst>
                </a:gridCol>
              </a:tblGrid>
              <a:tr h="370840">
                <a:tc>
                  <a:txBody>
                    <a:bodyPr/>
                    <a:lstStyle/>
                    <a:p>
                      <a:pPr algn="ctr"/>
                      <a:endParaRPr lang="en-US" sz="2800" dirty="0"/>
                    </a:p>
                  </a:txBody>
                  <a:tcPr/>
                </a:tc>
                <a:tc>
                  <a:txBody>
                    <a:bodyPr/>
                    <a:lstStyle/>
                    <a:p>
                      <a:pPr algn="ctr"/>
                      <a:r>
                        <a:rPr lang="en-US" sz="2800" dirty="0"/>
                        <a:t>can handle imbalanced load</a:t>
                      </a:r>
                    </a:p>
                  </a:txBody>
                  <a:tcPr/>
                </a:tc>
                <a:tc>
                  <a:txBody>
                    <a:bodyPr/>
                    <a:lstStyle/>
                    <a:p>
                      <a:pPr algn="ctr"/>
                      <a:r>
                        <a:rPr lang="en-US" sz="2800" dirty="0"/>
                        <a:t>software-side sync overhead for sharing</a:t>
                      </a:r>
                    </a:p>
                  </a:txBody>
                  <a:tcPr/>
                </a:tc>
                <a:extLst>
                  <a:ext uri="{0D108BD9-81ED-4DB2-BD59-A6C34878D82A}">
                    <a16:rowId xmlns:a16="http://schemas.microsoft.com/office/drawing/2014/main" val="3512447723"/>
                  </a:ext>
                </a:extLst>
              </a:tr>
              <a:tr h="370840">
                <a:tc>
                  <a:txBody>
                    <a:bodyPr/>
                    <a:lstStyle/>
                    <a:p>
                      <a:pPr marL="0" algn="ctr" defTabSz="914400" rtl="0" eaLnBrk="1" latinLnBrk="0" hangingPunct="1"/>
                      <a:r>
                        <a:rPr lang="en-US" sz="2800" dirty="0"/>
                        <a:t>ShRing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extLst>
                  <a:ext uri="{0D108BD9-81ED-4DB2-BD59-A6C34878D82A}">
                    <a16:rowId xmlns:a16="http://schemas.microsoft.com/office/drawing/2014/main" val="1253886697"/>
                  </a:ext>
                </a:extLst>
              </a:tr>
              <a:tr h="370840">
                <a:tc>
                  <a:txBody>
                    <a:bodyPr/>
                    <a:lstStyle/>
                    <a:p>
                      <a:pPr algn="ctr"/>
                      <a:r>
                        <a:rPr lang="en-US" sz="2800" dirty="0"/>
                        <a:t>RxBisect</a:t>
                      </a:r>
                    </a:p>
                  </a:txBody>
                  <a:tcPr/>
                </a:tc>
                <a:tc>
                  <a:txBody>
                    <a:bodyPr/>
                    <a:lstStyle/>
                    <a:p>
                      <a:pPr algn="ctr"/>
                      <a:r>
                        <a:rPr lang="en-US" sz="2800" dirty="0"/>
                        <a:t>🤓</a:t>
                      </a:r>
                    </a:p>
                  </a:txBody>
                  <a:tcPr/>
                </a:tc>
                <a:tc>
                  <a:txBody>
                    <a:bodyPr/>
                    <a:lstStyle/>
                    <a:p>
                      <a:pPr marL="0" algn="ctr" defTabSz="914400" rtl="0" eaLnBrk="1" latinLnBrk="0" hangingPunct="1"/>
                      <a:r>
                        <a:rPr lang="en-US" sz="2800" dirty="0"/>
                        <a:t>🤓</a:t>
                      </a:r>
                    </a:p>
                  </a:txBody>
                  <a:tcPr/>
                </a:tc>
                <a:extLst>
                  <a:ext uri="{0D108BD9-81ED-4DB2-BD59-A6C34878D82A}">
                    <a16:rowId xmlns:a16="http://schemas.microsoft.com/office/drawing/2014/main" val="883455057"/>
                  </a:ext>
                </a:extLst>
              </a:tr>
            </a:tbl>
          </a:graphicData>
        </a:graphic>
      </p:graphicFrame>
    </p:spTree>
    <p:extLst>
      <p:ext uri="{BB962C8B-B14F-4D97-AF65-F5344CB8AC3E}">
        <p14:creationId xmlns:p14="http://schemas.microsoft.com/office/powerpoint/2010/main" val="933801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A3C96-7FDE-430B-605B-D043BC2D3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5049E-9B69-073B-2045-2316EF7ED11F}"/>
              </a:ext>
            </a:extLst>
          </p:cNvPr>
          <p:cNvSpPr>
            <a:spLocks noGrp="1"/>
          </p:cNvSpPr>
          <p:nvPr>
            <p:ph type="title"/>
          </p:nvPr>
        </p:nvSpPr>
        <p:spPr/>
        <p:txBody>
          <a:bodyPr>
            <a:normAutofit/>
          </a:bodyPr>
          <a:lstStyle/>
          <a:p>
            <a:r>
              <a:rPr lang="en-US" dirty="0"/>
              <a:t>RxBisect vs. ShRing</a:t>
            </a:r>
            <a:endParaRPr lang="en-US" i="1" dirty="0">
              <a:solidFill>
                <a:schemeClr val="bg1">
                  <a:lumMod val="50000"/>
                </a:schemeClr>
              </a:solidFill>
            </a:endParaRPr>
          </a:p>
        </p:txBody>
      </p:sp>
      <p:graphicFrame>
        <p:nvGraphicFramePr>
          <p:cNvPr id="8" name="Content Placeholder 7">
            <a:extLst>
              <a:ext uri="{FF2B5EF4-FFF2-40B4-BE49-F238E27FC236}">
                <a16:creationId xmlns:a16="http://schemas.microsoft.com/office/drawing/2014/main" id="{DB1CDD71-A76E-D630-0FD6-8EC90B95633A}"/>
              </a:ext>
            </a:extLst>
          </p:cNvPr>
          <p:cNvGraphicFramePr>
            <a:graphicFrameLocks noGrp="1"/>
          </p:cNvGraphicFramePr>
          <p:nvPr>
            <p:ph idx="1"/>
            <p:extLst>
              <p:ext uri="{D42A27DB-BD31-4B8C-83A1-F6EECF244321}">
                <p14:modId xmlns:p14="http://schemas.microsoft.com/office/powerpoint/2010/main" val="3647130740"/>
              </p:ext>
            </p:extLst>
          </p:nvPr>
        </p:nvGraphicFramePr>
        <p:xfrm>
          <a:off x="838200" y="2027643"/>
          <a:ext cx="10515600" cy="2407920"/>
        </p:xfrm>
        <a:graphic>
          <a:graphicData uri="http://schemas.openxmlformats.org/drawingml/2006/table">
            <a:tbl>
              <a:tblPr firstRow="1" bandRow="1">
                <a:tableStyleId>{5C22544A-7EE6-4342-B048-85BDC9FD1C3A}</a:tableStyleId>
              </a:tblPr>
              <a:tblGrid>
                <a:gridCol w="1399607">
                  <a:extLst>
                    <a:ext uri="{9D8B030D-6E8A-4147-A177-3AD203B41FA5}">
                      <a16:colId xmlns:a16="http://schemas.microsoft.com/office/drawing/2014/main" val="3851557712"/>
                    </a:ext>
                  </a:extLst>
                </a:gridCol>
                <a:gridCol w="2534039">
                  <a:extLst>
                    <a:ext uri="{9D8B030D-6E8A-4147-A177-3AD203B41FA5}">
                      <a16:colId xmlns:a16="http://schemas.microsoft.com/office/drawing/2014/main" val="2299320791"/>
                    </a:ext>
                  </a:extLst>
                </a:gridCol>
                <a:gridCol w="3996597">
                  <a:extLst>
                    <a:ext uri="{9D8B030D-6E8A-4147-A177-3AD203B41FA5}">
                      <a16:colId xmlns:a16="http://schemas.microsoft.com/office/drawing/2014/main" val="676194306"/>
                    </a:ext>
                  </a:extLst>
                </a:gridCol>
                <a:gridCol w="2585357">
                  <a:extLst>
                    <a:ext uri="{9D8B030D-6E8A-4147-A177-3AD203B41FA5}">
                      <a16:colId xmlns:a16="http://schemas.microsoft.com/office/drawing/2014/main" val="4177582248"/>
                    </a:ext>
                  </a:extLst>
                </a:gridCol>
              </a:tblGrid>
              <a:tr h="370840">
                <a:tc>
                  <a:txBody>
                    <a:bodyPr/>
                    <a:lstStyle/>
                    <a:p>
                      <a:pPr algn="ctr"/>
                      <a:endParaRPr lang="en-US" sz="2800" dirty="0"/>
                    </a:p>
                  </a:txBody>
                  <a:tcPr/>
                </a:tc>
                <a:tc>
                  <a:txBody>
                    <a:bodyPr/>
                    <a:lstStyle/>
                    <a:p>
                      <a:pPr algn="ctr"/>
                      <a:r>
                        <a:rPr lang="en-US" sz="2800" dirty="0"/>
                        <a:t>can handle imbalanced load</a:t>
                      </a:r>
                    </a:p>
                  </a:txBody>
                  <a:tcPr/>
                </a:tc>
                <a:tc>
                  <a:txBody>
                    <a:bodyPr/>
                    <a:lstStyle/>
                    <a:p>
                      <a:pPr algn="ctr"/>
                      <a:r>
                        <a:rPr lang="en-US" sz="2800" dirty="0"/>
                        <a:t>software-side sync overhead for sharing</a:t>
                      </a:r>
                    </a:p>
                  </a:txBody>
                  <a:tcPr/>
                </a:tc>
                <a:tc>
                  <a:txBody>
                    <a:bodyPr/>
                    <a:lstStyle/>
                    <a:p>
                      <a:pPr algn="ctr"/>
                      <a:r>
                        <a:rPr lang="en-US" sz="2800" dirty="0"/>
                        <a:t>HW changes</a:t>
                      </a:r>
                    </a:p>
                  </a:txBody>
                  <a:tcPr/>
                </a:tc>
                <a:extLst>
                  <a:ext uri="{0D108BD9-81ED-4DB2-BD59-A6C34878D82A}">
                    <a16:rowId xmlns:a16="http://schemas.microsoft.com/office/drawing/2014/main" val="3512447723"/>
                  </a:ext>
                </a:extLst>
              </a:tr>
              <a:tr h="370840">
                <a:tc>
                  <a:txBody>
                    <a:bodyPr/>
                    <a:lstStyle/>
                    <a:p>
                      <a:pPr marL="0" algn="ctr" defTabSz="914400" rtl="0" eaLnBrk="1" latinLnBrk="0" hangingPunct="1"/>
                      <a:r>
                        <a:rPr lang="en-US" sz="2800" dirty="0"/>
                        <a:t>ShRing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p>
                  </a:txBody>
                  <a:tcPr/>
                </a:tc>
                <a:extLst>
                  <a:ext uri="{0D108BD9-81ED-4DB2-BD59-A6C34878D82A}">
                    <a16:rowId xmlns:a16="http://schemas.microsoft.com/office/drawing/2014/main" val="1253886697"/>
                  </a:ext>
                </a:extLst>
              </a:tr>
              <a:tr h="370840">
                <a:tc>
                  <a:txBody>
                    <a:bodyPr/>
                    <a:lstStyle/>
                    <a:p>
                      <a:pPr algn="ctr"/>
                      <a:r>
                        <a:rPr lang="en-US" sz="2800" dirty="0"/>
                        <a:t>RxBisect</a:t>
                      </a:r>
                    </a:p>
                  </a:txBody>
                  <a:tcPr/>
                </a:tc>
                <a:tc>
                  <a:txBody>
                    <a:bodyPr/>
                    <a:lstStyle/>
                    <a:p>
                      <a:pPr algn="ctr"/>
                      <a:r>
                        <a:rPr lang="en-US" sz="2800" dirty="0"/>
                        <a:t>🤓</a:t>
                      </a:r>
                    </a:p>
                  </a:txBody>
                  <a:tcPr/>
                </a:tc>
                <a:tc>
                  <a:txBody>
                    <a:bodyPr/>
                    <a:lstStyle/>
                    <a:p>
                      <a:pPr marL="0" algn="ctr" defTabSz="914400" rtl="0" eaLnBrk="1" latinLnBrk="0" hangingPunct="1"/>
                      <a:r>
                        <a:rPr lang="en-US" sz="280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a:t>
                      </a:r>
                      <a:endParaRPr lang="en-US" sz="2800" dirty="0">
                        <a:solidFill>
                          <a:schemeClr val="bg1">
                            <a:lumMod val="50000"/>
                          </a:schemeClr>
                        </a:solidFill>
                      </a:endParaRPr>
                    </a:p>
                  </a:txBody>
                  <a:tcPr/>
                </a:tc>
                <a:extLst>
                  <a:ext uri="{0D108BD9-81ED-4DB2-BD59-A6C34878D82A}">
                    <a16:rowId xmlns:a16="http://schemas.microsoft.com/office/drawing/2014/main" val="883455057"/>
                  </a:ext>
                </a:extLst>
              </a:tr>
            </a:tbl>
          </a:graphicData>
        </a:graphic>
      </p:graphicFrame>
      <p:sp>
        <p:nvSpPr>
          <p:cNvPr id="3" name="TextBox 2">
            <a:extLst>
              <a:ext uri="{FF2B5EF4-FFF2-40B4-BE49-F238E27FC236}">
                <a16:creationId xmlns:a16="http://schemas.microsoft.com/office/drawing/2014/main" id="{9EEBADCD-0AF6-7AB3-AD54-4A5F553C9E80}"/>
              </a:ext>
            </a:extLst>
          </p:cNvPr>
          <p:cNvSpPr txBox="1"/>
          <p:nvPr/>
        </p:nvSpPr>
        <p:spPr>
          <a:xfrm>
            <a:off x="266218" y="6368002"/>
            <a:ext cx="10515600" cy="369332"/>
          </a:xfrm>
          <a:prstGeom prst="rect">
            <a:avLst/>
          </a:prstGeom>
          <a:noFill/>
        </p:spPr>
        <p:txBody>
          <a:bodyPr wrap="square" rtlCol="0">
            <a:spAutoFit/>
          </a:bodyPr>
          <a:lstStyle/>
          <a:p>
            <a:r>
              <a:rPr lang="en-US" dirty="0">
                <a:solidFill>
                  <a:schemeClr val="bg1">
                    <a:lumMod val="50000"/>
                  </a:schemeClr>
                </a:solidFill>
              </a:rPr>
              <a:t>*shRing HW was also not supported when we started working on it</a:t>
            </a:r>
            <a:endParaRPr lang="en-IL" dirty="0">
              <a:solidFill>
                <a:schemeClr val="bg1">
                  <a:lumMod val="50000"/>
                </a:schemeClr>
              </a:solidFill>
            </a:endParaRPr>
          </a:p>
        </p:txBody>
      </p:sp>
    </p:spTree>
    <p:extLst>
      <p:ext uri="{BB962C8B-B14F-4D97-AF65-F5344CB8AC3E}">
        <p14:creationId xmlns:p14="http://schemas.microsoft.com/office/powerpoint/2010/main" val="1304207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BCFF5-9995-F9A4-E8A5-C4767DDAE939}"/>
            </a:ext>
          </a:extLst>
        </p:cNvPr>
        <p:cNvGrpSpPr/>
        <p:nvPr/>
      </p:nvGrpSpPr>
      <p:grpSpPr>
        <a:xfrm>
          <a:off x="0" y="0"/>
          <a:ext cx="0" cy="0"/>
          <a:chOff x="0" y="0"/>
          <a:chExt cx="0" cy="0"/>
        </a:xfrm>
      </p:grpSpPr>
      <p:pic>
        <p:nvPicPr>
          <p:cNvPr id="24" name="Picture 4" descr="Network Interface Card Icons - Free SVG &amp; PNG Network Interface Card Images  - Noun Project">
            <a:extLst>
              <a:ext uri="{FF2B5EF4-FFF2-40B4-BE49-F238E27FC236}">
                <a16:creationId xmlns:a16="http://schemas.microsoft.com/office/drawing/2014/main" id="{822DA4A6-789C-9C65-693D-D33D43AD35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05" b="5541"/>
          <a:stretch/>
        </p:blipFill>
        <p:spPr bwMode="auto">
          <a:xfrm>
            <a:off x="7577225" y="5318285"/>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B68B6A-3F11-9A5D-AFB7-17F9576DA558}"/>
              </a:ext>
            </a:extLst>
          </p:cNvPr>
          <p:cNvSpPr>
            <a:spLocks noGrp="1"/>
          </p:cNvSpPr>
          <p:nvPr>
            <p:ph type="title"/>
          </p:nvPr>
        </p:nvSpPr>
        <p:spPr/>
        <p:txBody>
          <a:bodyPr/>
          <a:lstStyle/>
          <a:p>
            <a:r>
              <a:rPr lang="en-CH" dirty="0"/>
              <a:t>Implementation</a:t>
            </a:r>
          </a:p>
        </p:txBody>
      </p:sp>
      <p:sp>
        <p:nvSpPr>
          <p:cNvPr id="3" name="Content Placeholder 2">
            <a:extLst>
              <a:ext uri="{FF2B5EF4-FFF2-40B4-BE49-F238E27FC236}">
                <a16:creationId xmlns:a16="http://schemas.microsoft.com/office/drawing/2014/main" id="{24CEDCF3-49E2-4489-A211-D369DB7629CA}"/>
              </a:ext>
            </a:extLst>
          </p:cNvPr>
          <p:cNvSpPr>
            <a:spLocks noGrp="1"/>
          </p:cNvSpPr>
          <p:nvPr>
            <p:ph idx="1"/>
          </p:nvPr>
        </p:nvSpPr>
        <p:spPr>
          <a:xfrm>
            <a:off x="838198" y="1825625"/>
            <a:ext cx="6156187" cy="4351338"/>
          </a:xfrm>
        </p:spPr>
        <p:txBody>
          <a:bodyPr>
            <a:normAutofit lnSpcReduction="10000"/>
          </a:bodyPr>
          <a:lstStyle/>
          <a:p>
            <a:r>
              <a:rPr lang="en-US" dirty="0"/>
              <a:t>Emulate the NIC interface in software</a:t>
            </a:r>
          </a:p>
          <a:p>
            <a:endParaRPr lang="en-US" dirty="0"/>
          </a:p>
          <a:p>
            <a:r>
              <a:rPr lang="en-US" dirty="0"/>
              <a:t>Run the emulator on another NUMA node</a:t>
            </a:r>
          </a:p>
          <a:p>
            <a:endParaRPr lang="en-US" dirty="0"/>
          </a:p>
          <a:p>
            <a:r>
              <a:rPr lang="en-US" dirty="0"/>
              <a:t>Capture DDIO effects for packet buffers</a:t>
            </a:r>
          </a:p>
          <a:p>
            <a:endParaRPr lang="en-US" dirty="0"/>
          </a:p>
          <a:p>
            <a:r>
              <a:rPr lang="en-US" dirty="0"/>
              <a:t>Emulator also supports privRing and shRing</a:t>
            </a:r>
          </a:p>
          <a:p>
            <a:endParaRPr lang="en-US" dirty="0"/>
          </a:p>
          <a:p>
            <a:r>
              <a:rPr lang="en-US" dirty="0"/>
              <a:t>Emulator throughput up to 12% lower than non-emulated throughput</a:t>
            </a:r>
          </a:p>
        </p:txBody>
      </p:sp>
      <p:sp>
        <p:nvSpPr>
          <p:cNvPr id="4" name="Slide Number Placeholder 3">
            <a:extLst>
              <a:ext uri="{FF2B5EF4-FFF2-40B4-BE49-F238E27FC236}">
                <a16:creationId xmlns:a16="http://schemas.microsoft.com/office/drawing/2014/main" id="{9FCF1917-E53E-1986-51AE-06600F5B15FB}"/>
              </a:ext>
            </a:extLst>
          </p:cNvPr>
          <p:cNvSpPr>
            <a:spLocks noGrp="1"/>
          </p:cNvSpPr>
          <p:nvPr>
            <p:ph type="sldNum" sz="quarter" idx="12"/>
          </p:nvPr>
        </p:nvSpPr>
        <p:spPr/>
        <p:txBody>
          <a:bodyPr/>
          <a:lstStyle/>
          <a:p>
            <a:fld id="{35E705C5-5BCD-49DC-92EA-8CC03E399A23}" type="slidenum">
              <a:rPr lang="en-IL" smtClean="0"/>
              <a:t>18</a:t>
            </a:fld>
            <a:endParaRPr lang="en-IL"/>
          </a:p>
        </p:txBody>
      </p:sp>
      <p:sp>
        <p:nvSpPr>
          <p:cNvPr id="5" name="Rectangle 4">
            <a:extLst>
              <a:ext uri="{FF2B5EF4-FFF2-40B4-BE49-F238E27FC236}">
                <a16:creationId xmlns:a16="http://schemas.microsoft.com/office/drawing/2014/main" id="{9FDBD153-3336-6C43-E0C0-070B41913FE1}"/>
              </a:ext>
            </a:extLst>
          </p:cNvPr>
          <p:cNvSpPr/>
          <p:nvPr/>
        </p:nvSpPr>
        <p:spPr>
          <a:xfrm>
            <a:off x="7046843" y="1520824"/>
            <a:ext cx="1938131" cy="3235253"/>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0706D72C-298A-CC5E-6C2A-D28E1D23E6C8}"/>
              </a:ext>
            </a:extLst>
          </p:cNvPr>
          <p:cNvSpPr/>
          <p:nvPr/>
        </p:nvSpPr>
        <p:spPr>
          <a:xfrm>
            <a:off x="9664147" y="1520824"/>
            <a:ext cx="1938131" cy="3235253"/>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Left-right Arrow 6">
            <a:extLst>
              <a:ext uri="{FF2B5EF4-FFF2-40B4-BE49-F238E27FC236}">
                <a16:creationId xmlns:a16="http://schemas.microsoft.com/office/drawing/2014/main" id="{DACA6011-B791-4BEA-D385-EEB8CC3C5493}"/>
              </a:ext>
            </a:extLst>
          </p:cNvPr>
          <p:cNvSpPr/>
          <p:nvPr/>
        </p:nvSpPr>
        <p:spPr>
          <a:xfrm>
            <a:off x="8766310" y="3161037"/>
            <a:ext cx="1149626" cy="803516"/>
          </a:xfrm>
          <a:prstGeom prst="lef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QPI</a:t>
            </a:r>
          </a:p>
        </p:txBody>
      </p:sp>
      <p:sp>
        <p:nvSpPr>
          <p:cNvPr id="25" name="TextBox 24">
            <a:extLst>
              <a:ext uri="{FF2B5EF4-FFF2-40B4-BE49-F238E27FC236}">
                <a16:creationId xmlns:a16="http://schemas.microsoft.com/office/drawing/2014/main" id="{C09137FB-7567-9007-B41F-9AA107B1E3B8}"/>
              </a:ext>
            </a:extLst>
          </p:cNvPr>
          <p:cNvSpPr txBox="1"/>
          <p:nvPr/>
        </p:nvSpPr>
        <p:spPr>
          <a:xfrm>
            <a:off x="7384772" y="1508901"/>
            <a:ext cx="1381538" cy="830997"/>
          </a:xfrm>
          <a:prstGeom prst="rect">
            <a:avLst/>
          </a:prstGeom>
          <a:noFill/>
        </p:spPr>
        <p:txBody>
          <a:bodyPr wrap="square" rtlCol="0">
            <a:spAutoFit/>
          </a:bodyPr>
          <a:lstStyle/>
          <a:p>
            <a:pPr algn="ctr"/>
            <a:r>
              <a:rPr lang="en-CH" sz="2400" dirty="0">
                <a:solidFill>
                  <a:schemeClr val="bg1"/>
                </a:solidFill>
              </a:rPr>
              <a:t>NUMA </a:t>
            </a:r>
            <a:r>
              <a:rPr lang="en-US" sz="2400" dirty="0">
                <a:solidFill>
                  <a:schemeClr val="bg1"/>
                </a:solidFill>
              </a:rPr>
              <a:t>0</a:t>
            </a:r>
            <a:endParaRPr lang="en-CH" sz="2400" dirty="0">
              <a:solidFill>
                <a:schemeClr val="bg1"/>
              </a:solidFill>
            </a:endParaRPr>
          </a:p>
          <a:p>
            <a:pPr algn="ctr"/>
            <a:r>
              <a:rPr lang="en-US" sz="2400" dirty="0">
                <a:solidFill>
                  <a:schemeClr val="bg1"/>
                </a:solidFill>
              </a:rPr>
              <a:t>(</a:t>
            </a:r>
            <a:r>
              <a:rPr lang="en-CH" sz="2400" dirty="0">
                <a:solidFill>
                  <a:schemeClr val="bg1"/>
                </a:solidFill>
              </a:rPr>
              <a:t>workers</a:t>
            </a:r>
            <a:r>
              <a:rPr lang="en-US" sz="2400" dirty="0">
                <a:solidFill>
                  <a:schemeClr val="bg1"/>
                </a:solidFill>
              </a:rPr>
              <a:t>)</a:t>
            </a:r>
            <a:endParaRPr lang="en-CH" sz="2400" dirty="0">
              <a:solidFill>
                <a:schemeClr val="bg1"/>
              </a:solidFill>
            </a:endParaRPr>
          </a:p>
        </p:txBody>
      </p:sp>
      <p:sp>
        <p:nvSpPr>
          <p:cNvPr id="26" name="TextBox 25">
            <a:extLst>
              <a:ext uri="{FF2B5EF4-FFF2-40B4-BE49-F238E27FC236}">
                <a16:creationId xmlns:a16="http://schemas.microsoft.com/office/drawing/2014/main" id="{752AA213-CC2E-B213-6945-CA8267F0A7AE}"/>
              </a:ext>
            </a:extLst>
          </p:cNvPr>
          <p:cNvSpPr txBox="1"/>
          <p:nvPr/>
        </p:nvSpPr>
        <p:spPr>
          <a:xfrm>
            <a:off x="9803757" y="1508901"/>
            <a:ext cx="1666753" cy="830997"/>
          </a:xfrm>
          <a:prstGeom prst="rect">
            <a:avLst/>
          </a:prstGeom>
          <a:noFill/>
        </p:spPr>
        <p:txBody>
          <a:bodyPr wrap="square" rtlCol="0">
            <a:spAutoFit/>
          </a:bodyPr>
          <a:lstStyle/>
          <a:p>
            <a:pPr algn="ctr"/>
            <a:r>
              <a:rPr lang="en-CH" sz="2400" dirty="0">
                <a:solidFill>
                  <a:schemeClr val="bg1"/>
                </a:solidFill>
              </a:rPr>
              <a:t>NUMA </a:t>
            </a:r>
            <a:r>
              <a:rPr lang="en-US" sz="2400" dirty="0">
                <a:solidFill>
                  <a:schemeClr val="bg1"/>
                </a:solidFill>
              </a:rPr>
              <a:t>1</a:t>
            </a:r>
            <a:endParaRPr lang="en-CH" sz="2400" dirty="0">
              <a:solidFill>
                <a:schemeClr val="bg1"/>
              </a:solidFill>
            </a:endParaRPr>
          </a:p>
          <a:p>
            <a:pPr algn="ctr"/>
            <a:r>
              <a:rPr lang="en-US" sz="2400" dirty="0">
                <a:solidFill>
                  <a:schemeClr val="bg1"/>
                </a:solidFill>
              </a:rPr>
              <a:t>(</a:t>
            </a:r>
            <a:r>
              <a:rPr lang="en-CH" sz="2400" dirty="0">
                <a:solidFill>
                  <a:schemeClr val="bg1"/>
                </a:solidFill>
              </a:rPr>
              <a:t>emulator</a:t>
            </a:r>
            <a:r>
              <a:rPr lang="en-US" sz="2400" dirty="0">
                <a:solidFill>
                  <a:schemeClr val="bg1"/>
                </a:solidFill>
              </a:rPr>
              <a:t>)</a:t>
            </a:r>
            <a:endParaRPr lang="en-CH" sz="2400" dirty="0">
              <a:solidFill>
                <a:schemeClr val="bg1"/>
              </a:solidFill>
            </a:endParaRPr>
          </a:p>
        </p:txBody>
      </p:sp>
      <p:sp>
        <p:nvSpPr>
          <p:cNvPr id="36" name="Left-right Arrow 35">
            <a:extLst>
              <a:ext uri="{FF2B5EF4-FFF2-40B4-BE49-F238E27FC236}">
                <a16:creationId xmlns:a16="http://schemas.microsoft.com/office/drawing/2014/main" id="{9348D2A6-AAE5-1E57-E965-A33DBAB36642}"/>
              </a:ext>
            </a:extLst>
          </p:cNvPr>
          <p:cNvSpPr/>
          <p:nvPr/>
        </p:nvSpPr>
        <p:spPr>
          <a:xfrm rot="5400000">
            <a:off x="7555744" y="4640199"/>
            <a:ext cx="1000945" cy="663756"/>
          </a:xfrm>
          <a:prstGeom prst="lef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t>PCIe</a:t>
            </a:r>
          </a:p>
        </p:txBody>
      </p:sp>
      <p:sp>
        <p:nvSpPr>
          <p:cNvPr id="38" name="Rounded Rectangle 37">
            <a:extLst>
              <a:ext uri="{FF2B5EF4-FFF2-40B4-BE49-F238E27FC236}">
                <a16:creationId xmlns:a16="http://schemas.microsoft.com/office/drawing/2014/main" id="{9389A4EF-368D-7193-741C-C21A80BDFDEC}"/>
              </a:ext>
            </a:extLst>
          </p:cNvPr>
          <p:cNvSpPr/>
          <p:nvPr/>
        </p:nvSpPr>
        <p:spPr>
          <a:xfrm>
            <a:off x="7529442" y="2520361"/>
            <a:ext cx="1149625" cy="688429"/>
          </a:xfrm>
          <a:prstGeom prst="roundRect">
            <a:avLst/>
          </a:prstGeom>
          <a:solidFill>
            <a:srgbClr val="00206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dirty="0"/>
              <a:t>P</a:t>
            </a:r>
            <a:r>
              <a:rPr lang="en-CH" dirty="0"/>
              <a:t>acket buffers</a:t>
            </a:r>
          </a:p>
        </p:txBody>
      </p:sp>
      <p:sp>
        <p:nvSpPr>
          <p:cNvPr id="39" name="Rounded Rectangle 38">
            <a:extLst>
              <a:ext uri="{FF2B5EF4-FFF2-40B4-BE49-F238E27FC236}">
                <a16:creationId xmlns:a16="http://schemas.microsoft.com/office/drawing/2014/main" id="{86FF1EB2-B7E6-C048-D4F0-2C0D76D42502}"/>
              </a:ext>
            </a:extLst>
          </p:cNvPr>
          <p:cNvSpPr/>
          <p:nvPr/>
        </p:nvSpPr>
        <p:spPr>
          <a:xfrm>
            <a:off x="7529141" y="3646286"/>
            <a:ext cx="1149625" cy="758150"/>
          </a:xfrm>
          <a:prstGeom prst="round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Ax &amp; Bx</a:t>
            </a:r>
            <a:br>
              <a:rPr lang="en-US" dirty="0">
                <a:solidFill>
                  <a:schemeClr val="tx1"/>
                </a:solidFill>
              </a:rPr>
            </a:br>
            <a:r>
              <a:rPr lang="en-US" dirty="0">
                <a:solidFill>
                  <a:schemeClr val="tx1"/>
                </a:solidFill>
              </a:rPr>
              <a:t>(emulated)</a:t>
            </a:r>
            <a:endParaRPr lang="en-CH" dirty="0">
              <a:solidFill>
                <a:schemeClr val="tx1"/>
              </a:solidFill>
            </a:endParaRPr>
          </a:p>
        </p:txBody>
      </p:sp>
      <p:sp>
        <p:nvSpPr>
          <p:cNvPr id="40" name="Rounded Rectangle 39">
            <a:extLst>
              <a:ext uri="{FF2B5EF4-FFF2-40B4-BE49-F238E27FC236}">
                <a16:creationId xmlns:a16="http://schemas.microsoft.com/office/drawing/2014/main" id="{F9A51432-559C-E634-A03C-5102F1D67AC6}"/>
              </a:ext>
            </a:extLst>
          </p:cNvPr>
          <p:cNvSpPr/>
          <p:nvPr/>
        </p:nvSpPr>
        <p:spPr>
          <a:xfrm>
            <a:off x="9793042" y="3646286"/>
            <a:ext cx="1632450" cy="758150"/>
          </a:xfrm>
          <a:prstGeom prst="roundRect">
            <a:avLst/>
          </a:prstGeom>
          <a:solidFill>
            <a:schemeClr val="bg1">
              <a:lumMod val="8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rPr>
              <a:t>Rx</a:t>
            </a:r>
            <a:br>
              <a:rPr lang="en-US" dirty="0">
                <a:solidFill>
                  <a:schemeClr val="tx1"/>
                </a:solidFill>
              </a:rPr>
            </a:br>
            <a:r>
              <a:rPr lang="en-US" dirty="0">
                <a:solidFill>
                  <a:schemeClr val="tx1"/>
                </a:solidFill>
              </a:rPr>
              <a:t>(non-emulated)</a:t>
            </a:r>
            <a:endParaRPr lang="en-CH" dirty="0">
              <a:solidFill>
                <a:schemeClr val="tx1"/>
              </a:solidFill>
            </a:endParaRPr>
          </a:p>
        </p:txBody>
      </p:sp>
      <p:sp>
        <p:nvSpPr>
          <p:cNvPr id="41" name="Rectangle 40">
            <a:extLst>
              <a:ext uri="{FF2B5EF4-FFF2-40B4-BE49-F238E27FC236}">
                <a16:creationId xmlns:a16="http://schemas.microsoft.com/office/drawing/2014/main" id="{94707747-3CD8-06B3-0B3F-982D7E9047A8}"/>
              </a:ext>
            </a:extLst>
          </p:cNvPr>
          <p:cNvSpPr/>
          <p:nvPr/>
        </p:nvSpPr>
        <p:spPr>
          <a:xfrm>
            <a:off x="7145862" y="5727185"/>
            <a:ext cx="1373652" cy="568388"/>
          </a:xfrm>
          <a:prstGeom prst="rect">
            <a:avLst/>
          </a:prstGeom>
          <a:solidFill>
            <a:srgbClr val="D86EC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Packet</a:t>
            </a:r>
            <a:endParaRPr lang="en-IL" sz="2000" dirty="0">
              <a:solidFill>
                <a:schemeClr val="bg1"/>
              </a:solidFill>
            </a:endParaRPr>
          </a:p>
        </p:txBody>
      </p:sp>
      <p:sp>
        <p:nvSpPr>
          <p:cNvPr id="42" name="Rectangle 41">
            <a:extLst>
              <a:ext uri="{FF2B5EF4-FFF2-40B4-BE49-F238E27FC236}">
                <a16:creationId xmlns:a16="http://schemas.microsoft.com/office/drawing/2014/main" id="{FE0D1168-57C7-EB8E-525A-233BEE69F4F2}"/>
              </a:ext>
            </a:extLst>
          </p:cNvPr>
          <p:cNvSpPr/>
          <p:nvPr/>
        </p:nvSpPr>
        <p:spPr>
          <a:xfrm>
            <a:off x="7148236" y="6251374"/>
            <a:ext cx="1373652" cy="269663"/>
          </a:xfrm>
          <a:prstGeom prst="rect">
            <a:avLst/>
          </a:prstGeom>
          <a:solidFill>
            <a:srgbClr val="D86EC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completion</a:t>
            </a:r>
            <a:endParaRPr lang="en-IL" sz="2000" dirty="0">
              <a:solidFill>
                <a:schemeClr val="bg1"/>
              </a:solidFill>
            </a:endParaRPr>
          </a:p>
        </p:txBody>
      </p:sp>
      <p:cxnSp>
        <p:nvCxnSpPr>
          <p:cNvPr id="28" name="Connector: Elbow 27">
            <a:extLst>
              <a:ext uri="{FF2B5EF4-FFF2-40B4-BE49-F238E27FC236}">
                <a16:creationId xmlns:a16="http://schemas.microsoft.com/office/drawing/2014/main" id="{5A974D7A-12B3-B05D-46DD-D50ED45E58EA}"/>
              </a:ext>
            </a:extLst>
          </p:cNvPr>
          <p:cNvCxnSpPr>
            <a:cxnSpLocks/>
            <a:endCxn id="40" idx="0"/>
          </p:cNvCxnSpPr>
          <p:nvPr/>
        </p:nvCxnSpPr>
        <p:spPr>
          <a:xfrm flipV="1">
            <a:off x="7854911" y="3646286"/>
            <a:ext cx="2754356" cy="1706648"/>
          </a:xfrm>
          <a:prstGeom prst="bentConnector4">
            <a:avLst>
              <a:gd name="adj1" fmla="val -229"/>
              <a:gd name="adj2" fmla="val 123664"/>
            </a:avLst>
          </a:prstGeom>
          <a:ln w="69850">
            <a:solidFill>
              <a:srgbClr val="D86ECC"/>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98F19AE-6BE7-B19C-CDC4-446A2AD8B145}"/>
              </a:ext>
            </a:extLst>
          </p:cNvPr>
          <p:cNvSpPr/>
          <p:nvPr/>
        </p:nvSpPr>
        <p:spPr>
          <a:xfrm>
            <a:off x="7787687" y="3476292"/>
            <a:ext cx="991597" cy="269663"/>
          </a:xfrm>
          <a:prstGeom prst="rect">
            <a:avLst/>
          </a:prstGeom>
          <a:solidFill>
            <a:srgbClr val="D86EC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Ax desc</a:t>
            </a:r>
            <a:endParaRPr lang="en-IL" sz="2000" dirty="0">
              <a:solidFill>
                <a:schemeClr val="bg1"/>
              </a:solidFill>
            </a:endParaRPr>
          </a:p>
        </p:txBody>
      </p:sp>
      <p:sp>
        <p:nvSpPr>
          <p:cNvPr id="46" name="Rectangle 45">
            <a:extLst>
              <a:ext uri="{FF2B5EF4-FFF2-40B4-BE49-F238E27FC236}">
                <a16:creationId xmlns:a16="http://schemas.microsoft.com/office/drawing/2014/main" id="{EA227041-3F87-6F1A-2BFE-D76D69151CC8}"/>
              </a:ext>
            </a:extLst>
          </p:cNvPr>
          <p:cNvSpPr/>
          <p:nvPr/>
        </p:nvSpPr>
        <p:spPr>
          <a:xfrm>
            <a:off x="10058913" y="3476292"/>
            <a:ext cx="991597" cy="269663"/>
          </a:xfrm>
          <a:prstGeom prst="rect">
            <a:avLst/>
          </a:prstGeom>
          <a:solidFill>
            <a:srgbClr val="D86EC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Rx desc</a:t>
            </a:r>
            <a:endParaRPr lang="en-IL" sz="2000" dirty="0">
              <a:solidFill>
                <a:schemeClr val="bg1"/>
              </a:solidFill>
            </a:endParaRPr>
          </a:p>
        </p:txBody>
      </p:sp>
      <p:sp>
        <p:nvSpPr>
          <p:cNvPr id="47" name="Rectangle 46">
            <a:extLst>
              <a:ext uri="{FF2B5EF4-FFF2-40B4-BE49-F238E27FC236}">
                <a16:creationId xmlns:a16="http://schemas.microsoft.com/office/drawing/2014/main" id="{1803C9B3-2E73-698D-6357-028DF0F0E834}"/>
              </a:ext>
            </a:extLst>
          </p:cNvPr>
          <p:cNvSpPr/>
          <p:nvPr/>
        </p:nvSpPr>
        <p:spPr>
          <a:xfrm>
            <a:off x="9732121" y="4238885"/>
            <a:ext cx="1373652" cy="269663"/>
          </a:xfrm>
          <a:prstGeom prst="rect">
            <a:avLst/>
          </a:prstGeom>
          <a:solidFill>
            <a:srgbClr val="D86EC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Bx desc</a:t>
            </a:r>
            <a:endParaRPr lang="en-IL" sz="2000" dirty="0">
              <a:solidFill>
                <a:schemeClr val="bg1"/>
              </a:solidFill>
            </a:endParaRPr>
          </a:p>
        </p:txBody>
      </p:sp>
    </p:spTree>
    <p:custDataLst>
      <p:tags r:id="rId1"/>
    </p:custDataLst>
    <p:extLst>
      <p:ext uri="{BB962C8B-B14F-4D97-AF65-F5344CB8AC3E}">
        <p14:creationId xmlns:p14="http://schemas.microsoft.com/office/powerpoint/2010/main" val="178714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8"/>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par>
                          <p:cTn id="33" fill="hold">
                            <p:stCondLst>
                              <p:cond delay="0"/>
                            </p:stCondLst>
                            <p:childTnLst>
                              <p:par>
                                <p:cTn id="34" presetID="37" presetClass="path" presetSubtype="0" accel="50000" decel="50000" fill="hold" grpId="2" nodeType="afterEffect">
                                  <p:stCondLst>
                                    <p:cond delay="0"/>
                                  </p:stCondLst>
                                  <p:childTnLst>
                                    <p:animMotion origin="layout" path="M 2.91667E-6 0.00208 L 0.05104 -0.08079 C 0.06172 -0.09954 0.07773 -0.10949 0.09453 -0.10949 C 0.11354 -0.10949 0.1289 -0.09954 0.13958 -0.08079 L 0.19075 0.00208 " pathEditMode="relative" rAng="0" ptsTypes="AAAAA">
                                      <p:cBhvr>
                                        <p:cTn id="35" dur="2000" fill="hold"/>
                                        <p:tgtEl>
                                          <p:spTgt spid="45"/>
                                        </p:tgtEl>
                                        <p:attrNameLst>
                                          <p:attrName>ppt_x</p:attrName>
                                          <p:attrName>ppt_y</p:attrName>
                                        </p:attrNameLst>
                                      </p:cBhvr>
                                      <p:rCtr x="9531" y="-5579"/>
                                    </p:animMotion>
                                  </p:childTnLst>
                                </p:cTn>
                              </p:par>
                            </p:childTnLst>
                          </p:cTn>
                        </p:par>
                        <p:par>
                          <p:cTn id="36" fill="hold">
                            <p:stCondLst>
                              <p:cond delay="2000"/>
                            </p:stCondLst>
                            <p:childTnLst>
                              <p:par>
                                <p:cTn id="37" presetID="10" presetClass="exit" presetSubtype="0" fill="hold" grpId="3" nodeType="afterEffect">
                                  <p:stCondLst>
                                    <p:cond delay="0"/>
                                  </p:stCondLst>
                                  <p:childTnLst>
                                    <p:animEffect transition="out" filter="fade">
                                      <p:cBhvr>
                                        <p:cTn id="38" dur="500"/>
                                        <p:tgtEl>
                                          <p:spTgt spid="45"/>
                                        </p:tgtEl>
                                      </p:cBhvr>
                                    </p:animEffect>
                                    <p:set>
                                      <p:cBhvr>
                                        <p:cTn id="39" dur="1" fill="hold">
                                          <p:stCondLst>
                                            <p:cond delay="499"/>
                                          </p:stCondLst>
                                        </p:cTn>
                                        <p:tgtEl>
                                          <p:spTgt spid="45"/>
                                        </p:tgtEl>
                                        <p:attrNameLst>
                                          <p:attrName>style.visibility</p:attrName>
                                        </p:attrNameLst>
                                      </p:cBhvr>
                                      <p:to>
                                        <p:strVal val="hidden"/>
                                      </p:to>
                                    </p:set>
                                  </p:childTnLst>
                                </p:cTn>
                              </p:par>
                            </p:childTnLst>
                          </p:cTn>
                        </p:par>
                        <p:par>
                          <p:cTn id="40" fill="hold">
                            <p:stCondLst>
                              <p:cond delay="2500"/>
                            </p:stCondLst>
                            <p:childTnLst>
                              <p:par>
                                <p:cTn id="41" presetID="1" presetClass="entr" presetSubtype="0"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1" nodeType="click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0-#ppt_w/2"/>
                                          </p:val>
                                        </p:tav>
                                        <p:tav tm="100000">
                                          <p:val>
                                            <p:strVal val="#ppt_x"/>
                                          </p:val>
                                        </p:tav>
                                      </p:tavLst>
                                    </p:anim>
                                    <p:anim calcmode="lin" valueType="num">
                                      <p:cBhvr additive="base">
                                        <p:cTn id="48" dur="500" fill="hold"/>
                                        <p:tgtEl>
                                          <p:spTgt spid="41"/>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50" presetClass="path" presetSubtype="0" accel="50000" decel="50000" fill="hold" grpId="1" nodeType="afterEffect">
                                  <p:stCondLst>
                                    <p:cond delay="0"/>
                                  </p:stCondLst>
                                  <p:childTnLst>
                                    <p:animMotion origin="layout" path="M 0.00066 0.00093 L -0.07487 0.00093 C -0.10873 0.00093 -0.15027 0.0794 -0.15027 0.14329 L -0.15027 0.28565 " pathEditMode="relative" rAng="0" ptsTypes="AAAA">
                                      <p:cBhvr>
                                        <p:cTn id="51" dur="2000" fill="hold"/>
                                        <p:tgtEl>
                                          <p:spTgt spid="46"/>
                                        </p:tgtEl>
                                        <p:attrNameLst>
                                          <p:attrName>ppt_x</p:attrName>
                                          <p:attrName>ppt_y</p:attrName>
                                        </p:attrNameLst>
                                      </p:cBhvr>
                                      <p:rCtr x="-7552" y="14236"/>
                                    </p:animMotion>
                                  </p:childTnLst>
                                </p:cTn>
                              </p:par>
                            </p:childTnLst>
                          </p:cTn>
                        </p:par>
                        <p:par>
                          <p:cTn id="52" fill="hold">
                            <p:stCondLst>
                              <p:cond delay="2500"/>
                            </p:stCondLst>
                            <p:childTnLst>
                              <p:par>
                                <p:cTn id="53" presetID="10" presetClass="exit" presetSubtype="0" fill="hold" grpId="2" nodeType="afterEffect">
                                  <p:stCondLst>
                                    <p:cond delay="0"/>
                                  </p:stCondLst>
                                  <p:childTnLst>
                                    <p:animEffect transition="out" filter="fade">
                                      <p:cBhvr>
                                        <p:cTn id="54" dur="500"/>
                                        <p:tgtEl>
                                          <p:spTgt spid="46"/>
                                        </p:tgtEl>
                                      </p:cBhvr>
                                    </p:animEffect>
                                    <p:set>
                                      <p:cBhvr>
                                        <p:cTn id="55" dur="1" fill="hold">
                                          <p:stCondLst>
                                            <p:cond delay="499"/>
                                          </p:stCondLst>
                                        </p:cTn>
                                        <p:tgtEl>
                                          <p:spTgt spid="46"/>
                                        </p:tgtEl>
                                        <p:attrNameLst>
                                          <p:attrName>style.visibility</p:attrName>
                                        </p:attrNameLst>
                                      </p:cBhvr>
                                      <p:to>
                                        <p:strVal val="hidden"/>
                                      </p:to>
                                    </p:set>
                                  </p:childTnLst>
                                </p:cTn>
                              </p:par>
                            </p:childTnLst>
                          </p:cTn>
                        </p:par>
                        <p:par>
                          <p:cTn id="56" fill="hold">
                            <p:stCondLst>
                              <p:cond delay="3000"/>
                            </p:stCondLst>
                            <p:childTnLst>
                              <p:par>
                                <p:cTn id="57" presetID="50" presetClass="path" presetSubtype="0" accel="50000" decel="50000" fill="hold" grpId="0" nodeType="afterEffect">
                                  <p:stCondLst>
                                    <p:cond delay="0"/>
                                  </p:stCondLst>
                                  <p:childTnLst>
                                    <p:animMotion origin="layout" path="M -0.00261 -0.00208 L 0.01107 -0.19838 C 0.01758 -0.28704 0.01601 -0.39907 0.00885 -0.40069 L -0.00664 -0.40393 " pathEditMode="relative" rAng="16620000" ptsTypes="AAAA">
                                      <p:cBhvr>
                                        <p:cTn id="58" dur="2000" fill="hold"/>
                                        <p:tgtEl>
                                          <p:spTgt spid="41"/>
                                        </p:tgtEl>
                                        <p:attrNameLst>
                                          <p:attrName>ppt_x</p:attrName>
                                          <p:attrName>ppt_y</p:attrName>
                                        </p:attrNameLst>
                                      </p:cBhvr>
                                      <p:rCtr x="-195" y="-20093"/>
                                    </p:animMotion>
                                  </p:childTnLst>
                                </p:cTn>
                              </p:par>
                            </p:childTnLst>
                          </p:cTn>
                        </p:par>
                        <p:par>
                          <p:cTn id="59" fill="hold">
                            <p:stCondLst>
                              <p:cond delay="5000"/>
                            </p:stCondLst>
                            <p:childTnLst>
                              <p:par>
                                <p:cTn id="60" presetID="1" presetClass="entr" presetSubtype="0" fill="hold" grpId="1" nodeType="afterEffect">
                                  <p:stCondLst>
                                    <p:cond delay="0"/>
                                  </p:stCondLst>
                                  <p:childTnLst>
                                    <p:set>
                                      <p:cBhvr>
                                        <p:cTn id="61" dur="1" fill="hold">
                                          <p:stCondLst>
                                            <p:cond delay="0"/>
                                          </p:stCondLst>
                                        </p:cTn>
                                        <p:tgtEl>
                                          <p:spTgt spid="42"/>
                                        </p:tgtEl>
                                        <p:attrNameLst>
                                          <p:attrName>style.visibility</p:attrName>
                                        </p:attrNameLst>
                                      </p:cBhvr>
                                      <p:to>
                                        <p:strVal val="visible"/>
                                      </p:to>
                                    </p:set>
                                  </p:childTnLst>
                                </p:cTn>
                              </p:par>
                            </p:childTnLst>
                          </p:cTn>
                        </p:par>
                        <p:par>
                          <p:cTn id="62" fill="hold">
                            <p:stCondLst>
                              <p:cond delay="5000"/>
                            </p:stCondLst>
                            <p:childTnLst>
                              <p:par>
                                <p:cTn id="63" presetID="50" presetClass="path" presetSubtype="0" accel="50000" decel="50000" fill="hold" grpId="0" nodeType="afterEffect">
                                  <p:stCondLst>
                                    <p:cond delay="0"/>
                                  </p:stCondLst>
                                  <p:childTnLst>
                                    <p:animMotion origin="layout" path="M -0.00417 0 L 0.00208 -0.15741 C 0.00482 -0.22847 0.06458 -0.30949 0.11015 -0.3037 L 0.21211 -0.2912 " pathEditMode="relative" rAng="16440000" ptsTypes="AAAA">
                                      <p:cBhvr>
                                        <p:cTn id="64" dur="2000" fill="hold"/>
                                        <p:tgtEl>
                                          <p:spTgt spid="42"/>
                                        </p:tgtEl>
                                        <p:attrNameLst>
                                          <p:attrName>ppt_x</p:attrName>
                                          <p:attrName>ppt_y</p:attrName>
                                        </p:attrNameLst>
                                      </p:cBhvr>
                                      <p:rCtr x="10807" y="-14560"/>
                                    </p:animMotion>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2" nodeType="clickEffect">
                                  <p:stCondLst>
                                    <p:cond delay="0"/>
                                  </p:stCondLst>
                                  <p:childTnLst>
                                    <p:animEffect transition="out" filter="fade">
                                      <p:cBhvr>
                                        <p:cTn id="68" dur="500"/>
                                        <p:tgtEl>
                                          <p:spTgt spid="42"/>
                                        </p:tgtEl>
                                      </p:cBhvr>
                                    </p:animEffect>
                                    <p:set>
                                      <p:cBhvr>
                                        <p:cTn id="69" dur="1" fill="hold">
                                          <p:stCondLst>
                                            <p:cond delay="499"/>
                                          </p:stCondLst>
                                        </p:cTn>
                                        <p:tgtEl>
                                          <p:spTgt spid="42"/>
                                        </p:tgtEl>
                                        <p:attrNameLst>
                                          <p:attrName>style.visibility</p:attrName>
                                        </p:attrNameLst>
                                      </p:cBhvr>
                                      <p:to>
                                        <p:strVal val="hidden"/>
                                      </p:to>
                                    </p:set>
                                  </p:childTnLst>
                                </p:cTn>
                              </p:par>
                            </p:childTnLst>
                          </p:cTn>
                        </p:par>
                        <p:par>
                          <p:cTn id="70" fill="hold">
                            <p:stCondLst>
                              <p:cond delay="500"/>
                            </p:stCondLst>
                            <p:childTnLst>
                              <p:par>
                                <p:cTn id="71" presetID="1" presetClass="entr" presetSubtype="0" fill="hold" grpId="1" nodeType="after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childTnLst>
                          </p:cTn>
                        </p:par>
                        <p:par>
                          <p:cTn id="73" fill="hold">
                            <p:stCondLst>
                              <p:cond delay="500"/>
                            </p:stCondLst>
                            <p:childTnLst>
                              <p:par>
                                <p:cTn id="74" presetID="50" presetClass="path" presetSubtype="0" accel="50000" decel="50000" fill="hold" grpId="2" nodeType="afterEffect">
                                  <p:stCondLst>
                                    <p:cond delay="0"/>
                                  </p:stCondLst>
                                  <p:childTnLst>
                                    <p:animMotion origin="layout" path="M 2.70833E-6 0.00255 L -0.08802 0.00255 C -0.12748 0.00255 -0.17591 -0.02176 -0.17591 -0.04143 L -0.17591 -0.08542 " pathEditMode="relative" rAng="0" ptsTypes="AAAA">
                                      <p:cBhvr>
                                        <p:cTn id="75" dur="2000" fill="hold"/>
                                        <p:tgtEl>
                                          <p:spTgt spid="47"/>
                                        </p:tgtEl>
                                        <p:attrNameLst>
                                          <p:attrName>ppt_x</p:attrName>
                                          <p:attrName>ppt_y</p:attrName>
                                        </p:attrNameLst>
                                      </p:cBhvr>
                                      <p:rCtr x="-8802" y="-4398"/>
                                    </p:animMotion>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1" grpId="1" animBg="1"/>
      <p:bldP spid="42" grpId="0" animBg="1"/>
      <p:bldP spid="42" grpId="1" animBg="1"/>
      <p:bldP spid="42" grpId="2" animBg="1"/>
      <p:bldP spid="45" grpId="1" animBg="1"/>
      <p:bldP spid="45" grpId="2" animBg="1"/>
      <p:bldP spid="45" grpId="3" animBg="1"/>
      <p:bldP spid="46" grpId="0" animBg="1"/>
      <p:bldP spid="46" grpId="1" animBg="1"/>
      <p:bldP spid="46" grpId="2" animBg="1"/>
      <p:bldP spid="47" grpId="1" animBg="1"/>
      <p:bldP spid="47"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8573C-72E9-0BFF-37EB-E63884B3DD40}"/>
            </a:ext>
          </a:extLst>
        </p:cNvPr>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AF138156-3364-0AEA-DA6C-5790DD771FFD}"/>
              </a:ext>
            </a:extLst>
          </p:cNvPr>
          <p:cNvGraphicFramePr>
            <a:graphicFrameLocks/>
          </p:cNvGraphicFramePr>
          <p:nvPr>
            <p:extLst>
              <p:ext uri="{D42A27DB-BD31-4B8C-83A1-F6EECF244321}">
                <p14:modId xmlns:p14="http://schemas.microsoft.com/office/powerpoint/2010/main" val="2681513774"/>
              </p:ext>
            </p:extLst>
          </p:nvPr>
        </p:nvGraphicFramePr>
        <p:xfrm>
          <a:off x="2724281" y="2057399"/>
          <a:ext cx="8942202" cy="3271345"/>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31D6E808-4D84-7DB3-84A1-C18339B67F93}"/>
              </a:ext>
            </a:extLst>
          </p:cNvPr>
          <p:cNvSpPr>
            <a:spLocks noGrp="1"/>
          </p:cNvSpPr>
          <p:nvPr>
            <p:ph type="title"/>
          </p:nvPr>
        </p:nvSpPr>
        <p:spPr>
          <a:xfrm>
            <a:off x="838199" y="365125"/>
            <a:ext cx="10721742" cy="1325563"/>
          </a:xfrm>
        </p:spPr>
        <p:txBody>
          <a:bodyPr/>
          <a:lstStyle/>
          <a:p>
            <a:r>
              <a:rPr lang="en-US" dirty="0"/>
              <a:t>L3 load balancer (multicore)</a:t>
            </a:r>
          </a:p>
        </p:txBody>
      </p:sp>
      <p:sp>
        <p:nvSpPr>
          <p:cNvPr id="4" name="Slide Number Placeholder 3">
            <a:extLst>
              <a:ext uri="{FF2B5EF4-FFF2-40B4-BE49-F238E27FC236}">
                <a16:creationId xmlns:a16="http://schemas.microsoft.com/office/drawing/2014/main" id="{4057B312-CBEA-0F54-3586-078B1AA7A9C2}"/>
              </a:ext>
            </a:extLst>
          </p:cNvPr>
          <p:cNvSpPr>
            <a:spLocks noGrp="1"/>
          </p:cNvSpPr>
          <p:nvPr>
            <p:ph type="sldNum" sz="quarter" idx="12"/>
          </p:nvPr>
        </p:nvSpPr>
        <p:spPr/>
        <p:txBody>
          <a:bodyPr/>
          <a:lstStyle/>
          <a:p>
            <a:fld id="{35E705C5-5BCD-49DC-92EA-8CC03E399A23}" type="slidenum">
              <a:rPr lang="en-IL" smtClean="0"/>
              <a:t>19</a:t>
            </a:fld>
            <a:endParaRPr lang="en-IL"/>
          </a:p>
        </p:txBody>
      </p:sp>
      <p:sp>
        <p:nvSpPr>
          <p:cNvPr id="6" name="TextBox 5">
            <a:extLst>
              <a:ext uri="{FF2B5EF4-FFF2-40B4-BE49-F238E27FC236}">
                <a16:creationId xmlns:a16="http://schemas.microsoft.com/office/drawing/2014/main" id="{DD253F92-DFA2-8A87-D812-6F455E4B06FE}"/>
              </a:ext>
            </a:extLst>
          </p:cNvPr>
          <p:cNvSpPr txBox="1"/>
          <p:nvPr/>
        </p:nvSpPr>
        <p:spPr>
          <a:xfrm>
            <a:off x="838200" y="3429000"/>
            <a:ext cx="1930588" cy="830997"/>
          </a:xfrm>
          <a:prstGeom prst="rect">
            <a:avLst/>
          </a:prstGeom>
          <a:noFill/>
        </p:spPr>
        <p:txBody>
          <a:bodyPr wrap="square" rtlCol="0">
            <a:spAutoFit/>
          </a:bodyPr>
          <a:lstStyle/>
          <a:p>
            <a:pPr algn="ctr"/>
            <a:r>
              <a:rPr lang="en-US" sz="2400" dirty="0"/>
              <a:t>Throughput</a:t>
            </a:r>
            <a:br>
              <a:rPr lang="en-US" sz="2400" dirty="0"/>
            </a:br>
            <a:r>
              <a:rPr lang="en-US" sz="2400" dirty="0"/>
              <a:t>(Gbps)</a:t>
            </a:r>
          </a:p>
        </p:txBody>
      </p:sp>
      <p:sp>
        <p:nvSpPr>
          <p:cNvPr id="10" name="TextBox 9">
            <a:extLst>
              <a:ext uri="{FF2B5EF4-FFF2-40B4-BE49-F238E27FC236}">
                <a16:creationId xmlns:a16="http://schemas.microsoft.com/office/drawing/2014/main" id="{3D0513A9-034F-B72B-CB55-BEBE9BBEBD36}"/>
              </a:ext>
            </a:extLst>
          </p:cNvPr>
          <p:cNvSpPr txBox="1"/>
          <p:nvPr/>
        </p:nvSpPr>
        <p:spPr>
          <a:xfrm>
            <a:off x="6210235" y="1973654"/>
            <a:ext cx="985147" cy="461665"/>
          </a:xfrm>
          <a:prstGeom prst="rect">
            <a:avLst/>
          </a:prstGeom>
          <a:noFill/>
        </p:spPr>
        <p:txBody>
          <a:bodyPr wrap="square" rtlCol="0">
            <a:spAutoFit/>
          </a:bodyPr>
          <a:lstStyle/>
          <a:p>
            <a:pPr algn="ctr"/>
            <a:r>
              <a:rPr lang="en-US" sz="2400" dirty="0"/>
              <a:t>+20%</a:t>
            </a:r>
            <a:endParaRPr lang="en-IL" sz="2400" dirty="0"/>
          </a:p>
        </p:txBody>
      </p:sp>
      <p:sp>
        <p:nvSpPr>
          <p:cNvPr id="11" name="TextBox 10">
            <a:extLst>
              <a:ext uri="{FF2B5EF4-FFF2-40B4-BE49-F238E27FC236}">
                <a16:creationId xmlns:a16="http://schemas.microsoft.com/office/drawing/2014/main" id="{DDD2D909-8BC1-A90F-6CB9-E954F3FF656A}"/>
              </a:ext>
            </a:extLst>
          </p:cNvPr>
          <p:cNvSpPr txBox="1"/>
          <p:nvPr/>
        </p:nvSpPr>
        <p:spPr>
          <a:xfrm>
            <a:off x="7941444" y="1973655"/>
            <a:ext cx="985147" cy="461665"/>
          </a:xfrm>
          <a:prstGeom prst="rect">
            <a:avLst/>
          </a:prstGeom>
          <a:noFill/>
        </p:spPr>
        <p:txBody>
          <a:bodyPr wrap="square" rtlCol="0">
            <a:spAutoFit/>
          </a:bodyPr>
          <a:lstStyle/>
          <a:p>
            <a:pPr algn="ctr"/>
            <a:r>
              <a:rPr lang="en-US" sz="2400" dirty="0"/>
              <a:t>+20%</a:t>
            </a:r>
            <a:endParaRPr lang="en-IL" sz="2400" dirty="0"/>
          </a:p>
        </p:txBody>
      </p:sp>
      <p:sp>
        <p:nvSpPr>
          <p:cNvPr id="13" name="TextBox 12">
            <a:extLst>
              <a:ext uri="{FF2B5EF4-FFF2-40B4-BE49-F238E27FC236}">
                <a16:creationId xmlns:a16="http://schemas.microsoft.com/office/drawing/2014/main" id="{D4132D28-EC31-1AF0-EF2A-05BADB8FE304}"/>
              </a:ext>
            </a:extLst>
          </p:cNvPr>
          <p:cNvSpPr txBox="1"/>
          <p:nvPr/>
        </p:nvSpPr>
        <p:spPr>
          <a:xfrm>
            <a:off x="4052429" y="5377258"/>
            <a:ext cx="1363502" cy="461665"/>
          </a:xfrm>
          <a:prstGeom prst="rect">
            <a:avLst/>
          </a:prstGeom>
          <a:noFill/>
        </p:spPr>
        <p:txBody>
          <a:bodyPr wrap="square" rtlCol="0">
            <a:spAutoFit/>
          </a:bodyPr>
          <a:lstStyle/>
          <a:p>
            <a:pPr algn="ctr"/>
            <a:r>
              <a:rPr lang="en-US" sz="2400" dirty="0" err="1"/>
              <a:t>PrivRing</a:t>
            </a:r>
            <a:endParaRPr lang="en-IL" sz="2400" dirty="0"/>
          </a:p>
        </p:txBody>
      </p:sp>
      <p:sp>
        <p:nvSpPr>
          <p:cNvPr id="14" name="TextBox 13">
            <a:extLst>
              <a:ext uri="{FF2B5EF4-FFF2-40B4-BE49-F238E27FC236}">
                <a16:creationId xmlns:a16="http://schemas.microsoft.com/office/drawing/2014/main" id="{F10F0C74-2F0D-2000-49CC-4DF91FF57935}"/>
              </a:ext>
            </a:extLst>
          </p:cNvPr>
          <p:cNvSpPr txBox="1"/>
          <p:nvPr/>
        </p:nvSpPr>
        <p:spPr>
          <a:xfrm>
            <a:off x="5584664" y="5377256"/>
            <a:ext cx="2266030" cy="830997"/>
          </a:xfrm>
          <a:prstGeom prst="rect">
            <a:avLst/>
          </a:prstGeom>
          <a:noFill/>
        </p:spPr>
        <p:txBody>
          <a:bodyPr wrap="square" rtlCol="0">
            <a:spAutoFit/>
          </a:bodyPr>
          <a:lstStyle/>
          <a:p>
            <a:pPr algn="ctr"/>
            <a:r>
              <a:rPr lang="en-US" sz="2400" dirty="0"/>
              <a:t>Small </a:t>
            </a:r>
            <a:r>
              <a:rPr lang="en-US" sz="2400" dirty="0" err="1"/>
              <a:t>privRing</a:t>
            </a:r>
            <a:br>
              <a:rPr lang="en-US" sz="2400" dirty="0"/>
            </a:br>
            <a:r>
              <a:rPr lang="en-US" sz="2400" dirty="0"/>
              <a:t>(impractical)</a:t>
            </a:r>
            <a:endParaRPr lang="en-IL" sz="2400" dirty="0"/>
          </a:p>
        </p:txBody>
      </p:sp>
      <p:sp>
        <p:nvSpPr>
          <p:cNvPr id="15" name="TextBox 14">
            <a:extLst>
              <a:ext uri="{FF2B5EF4-FFF2-40B4-BE49-F238E27FC236}">
                <a16:creationId xmlns:a16="http://schemas.microsoft.com/office/drawing/2014/main" id="{9D94698F-737D-7FF5-983C-683CCAC4ED6C}"/>
              </a:ext>
            </a:extLst>
          </p:cNvPr>
          <p:cNvSpPr txBox="1"/>
          <p:nvPr/>
        </p:nvSpPr>
        <p:spPr>
          <a:xfrm>
            <a:off x="7850694" y="5377256"/>
            <a:ext cx="1166648" cy="461665"/>
          </a:xfrm>
          <a:prstGeom prst="rect">
            <a:avLst/>
          </a:prstGeom>
          <a:noFill/>
        </p:spPr>
        <p:txBody>
          <a:bodyPr wrap="square" rtlCol="0">
            <a:spAutoFit/>
          </a:bodyPr>
          <a:lstStyle/>
          <a:p>
            <a:pPr algn="ctr"/>
            <a:r>
              <a:rPr lang="en-US" sz="2400" dirty="0"/>
              <a:t>ShRing</a:t>
            </a:r>
            <a:endParaRPr lang="en-IL" sz="2400" dirty="0"/>
          </a:p>
        </p:txBody>
      </p:sp>
      <p:sp>
        <p:nvSpPr>
          <p:cNvPr id="16" name="TextBox 15">
            <a:extLst>
              <a:ext uri="{FF2B5EF4-FFF2-40B4-BE49-F238E27FC236}">
                <a16:creationId xmlns:a16="http://schemas.microsoft.com/office/drawing/2014/main" id="{F6533669-68A8-24CF-2EA3-F5FB22CA4B04}"/>
              </a:ext>
            </a:extLst>
          </p:cNvPr>
          <p:cNvSpPr txBox="1"/>
          <p:nvPr/>
        </p:nvSpPr>
        <p:spPr>
          <a:xfrm>
            <a:off x="9568042" y="5377257"/>
            <a:ext cx="1228966" cy="461665"/>
          </a:xfrm>
          <a:prstGeom prst="rect">
            <a:avLst/>
          </a:prstGeom>
          <a:noFill/>
        </p:spPr>
        <p:txBody>
          <a:bodyPr wrap="square" rtlCol="0">
            <a:spAutoFit/>
          </a:bodyPr>
          <a:lstStyle/>
          <a:p>
            <a:pPr algn="ctr"/>
            <a:r>
              <a:rPr lang="en-US" sz="2400" dirty="0" err="1"/>
              <a:t>RxBisect</a:t>
            </a:r>
            <a:endParaRPr lang="en-IL" sz="2400" dirty="0"/>
          </a:p>
        </p:txBody>
      </p:sp>
      <p:sp>
        <p:nvSpPr>
          <p:cNvPr id="18" name="TextBox 17">
            <a:extLst>
              <a:ext uri="{FF2B5EF4-FFF2-40B4-BE49-F238E27FC236}">
                <a16:creationId xmlns:a16="http://schemas.microsoft.com/office/drawing/2014/main" id="{312045B1-0BAA-4913-E1E3-791401567058}"/>
              </a:ext>
            </a:extLst>
          </p:cNvPr>
          <p:cNvSpPr txBox="1"/>
          <p:nvPr/>
        </p:nvSpPr>
        <p:spPr>
          <a:xfrm>
            <a:off x="9640054" y="1968471"/>
            <a:ext cx="985147" cy="461665"/>
          </a:xfrm>
          <a:prstGeom prst="rect">
            <a:avLst/>
          </a:prstGeom>
          <a:noFill/>
        </p:spPr>
        <p:txBody>
          <a:bodyPr wrap="square" rtlCol="0">
            <a:spAutoFit/>
          </a:bodyPr>
          <a:lstStyle/>
          <a:p>
            <a:pPr algn="ctr"/>
            <a:r>
              <a:rPr lang="en-US" sz="2400" dirty="0"/>
              <a:t>+20%</a:t>
            </a:r>
            <a:endParaRPr lang="en-IL" sz="2400" dirty="0"/>
          </a:p>
        </p:txBody>
      </p:sp>
    </p:spTree>
    <p:custDataLst>
      <p:tags r:id="rId1"/>
    </p:custDataLst>
    <p:extLst>
      <p:ext uri="{BB962C8B-B14F-4D97-AF65-F5344CB8AC3E}">
        <p14:creationId xmlns:p14="http://schemas.microsoft.com/office/powerpoint/2010/main" val="207487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graphicEl>
                                              <a:chart seriesIdx="0" categoryIdx="-4" bldStep="series"/>
                                            </p:graphic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500"/>
                                  </p:stCondLst>
                                  <p:childTnLst>
                                    <p:set>
                                      <p:cBhvr>
                                        <p:cTn id="19" dur="1" fill="hold">
                                          <p:stCondLst>
                                            <p:cond delay="0"/>
                                          </p:stCondLst>
                                        </p:cTn>
                                        <p:tgtEl>
                                          <p:spTgt spid="17">
                                            <p:graphicEl>
                                              <a:chart seriesIdx="1" categoryIdx="-4" bldStep="series"/>
                                            </p:graphic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17">
                                            <p:graphicEl>
                                              <a:chart seriesIdx="2" categoryIdx="-4" bldStep="series"/>
                                            </p:graphicEl>
                                          </p:spTgt>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par>
                          <p:cTn id="29" fill="hold">
                            <p:stCondLst>
                              <p:cond delay="1000"/>
                            </p:stCondLst>
                            <p:childTnLst>
                              <p:par>
                                <p:cTn id="30" presetID="1" presetClass="entr" presetSubtype="0" fill="hold" grpId="0" nodeType="afterEffect">
                                  <p:stCondLst>
                                    <p:cond delay="500"/>
                                  </p:stCondLst>
                                  <p:childTnLst>
                                    <p:set>
                                      <p:cBhvr>
                                        <p:cTn id="31" dur="1" fill="hold">
                                          <p:stCondLst>
                                            <p:cond delay="0"/>
                                          </p:stCondLst>
                                        </p:cTn>
                                        <p:tgtEl>
                                          <p:spTgt spid="17">
                                            <p:graphicEl>
                                              <a:chart seriesIdx="3" categoryIdx="-4" bldStep="series"/>
                                            </p:graphicEl>
                                          </p:spTgt>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uiExpand="1">
        <p:bldSub>
          <a:bldChart bld="series"/>
        </p:bldSub>
      </p:bldGraphic>
      <p:bldP spid="10" grpId="0"/>
      <p:bldP spid="11" grpId="0"/>
      <p:bldP spid="13" grpId="0"/>
      <p:bldP spid="14" grpId="0"/>
      <p:bldP spid="15" grpId="0"/>
      <p:bldP spid="16"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8ABFB-E4B3-53E5-4DE8-66D12B4A2F7F}"/>
            </a:ext>
          </a:extLst>
        </p:cNvPr>
        <p:cNvGrpSpPr/>
        <p:nvPr/>
      </p:nvGrpSpPr>
      <p:grpSpPr>
        <a:xfrm>
          <a:off x="0" y="0"/>
          <a:ext cx="0" cy="0"/>
          <a:chOff x="0" y="0"/>
          <a:chExt cx="0" cy="0"/>
        </a:xfrm>
      </p:grpSpPr>
      <p:sp>
        <p:nvSpPr>
          <p:cNvPr id="26" name="Rounded Rectangle 25">
            <a:extLst>
              <a:ext uri="{FF2B5EF4-FFF2-40B4-BE49-F238E27FC236}">
                <a16:creationId xmlns:a16="http://schemas.microsoft.com/office/drawing/2014/main" id="{758303E7-4334-BC2E-3F17-70C65663AA78}"/>
              </a:ext>
            </a:extLst>
          </p:cNvPr>
          <p:cNvSpPr/>
          <p:nvPr/>
        </p:nvSpPr>
        <p:spPr>
          <a:xfrm>
            <a:off x="498763" y="3115496"/>
            <a:ext cx="5707347"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800" dirty="0">
              <a:solidFill>
                <a:schemeClr val="tx1"/>
              </a:solidFill>
            </a:endParaRPr>
          </a:p>
        </p:txBody>
      </p:sp>
      <p:sp>
        <p:nvSpPr>
          <p:cNvPr id="34" name="Oval 33">
            <a:extLst>
              <a:ext uri="{FF2B5EF4-FFF2-40B4-BE49-F238E27FC236}">
                <a16:creationId xmlns:a16="http://schemas.microsoft.com/office/drawing/2014/main" id="{B267E3D9-0D31-7D17-2FFB-D4869F0BEEB0}"/>
              </a:ext>
            </a:extLst>
          </p:cNvPr>
          <p:cNvSpPr/>
          <p:nvPr/>
        </p:nvSpPr>
        <p:spPr>
          <a:xfrm>
            <a:off x="3374574" y="3434161"/>
            <a:ext cx="2700000" cy="104272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8" name="Oval 7">
            <a:extLst>
              <a:ext uri="{FF2B5EF4-FFF2-40B4-BE49-F238E27FC236}">
                <a16:creationId xmlns:a16="http://schemas.microsoft.com/office/drawing/2014/main" id="{C4619DD7-CAEC-D545-4D19-D49436DDAB84}"/>
              </a:ext>
            </a:extLst>
          </p:cNvPr>
          <p:cNvSpPr/>
          <p:nvPr/>
        </p:nvSpPr>
        <p:spPr>
          <a:xfrm>
            <a:off x="633354" y="3448015"/>
            <a:ext cx="2700000" cy="104272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4" name="Title 3">
            <a:extLst>
              <a:ext uri="{FF2B5EF4-FFF2-40B4-BE49-F238E27FC236}">
                <a16:creationId xmlns:a16="http://schemas.microsoft.com/office/drawing/2014/main" id="{0BA692BB-CCD3-DB15-6977-56638D88111D}"/>
              </a:ext>
            </a:extLst>
          </p:cNvPr>
          <p:cNvSpPr>
            <a:spLocks noGrp="1"/>
          </p:cNvSpPr>
          <p:nvPr>
            <p:ph type="title"/>
          </p:nvPr>
        </p:nvSpPr>
        <p:spPr/>
        <p:txBody>
          <a:bodyPr/>
          <a:lstStyle/>
          <a:p>
            <a:r>
              <a:rPr lang="en-US" dirty="0"/>
              <a:t>Receiving packets</a:t>
            </a:r>
          </a:p>
        </p:txBody>
      </p:sp>
      <p:pic>
        <p:nvPicPr>
          <p:cNvPr id="10" name="Graphic 9" descr="Processor with solid fill">
            <a:extLst>
              <a:ext uri="{FF2B5EF4-FFF2-40B4-BE49-F238E27FC236}">
                <a16:creationId xmlns:a16="http://schemas.microsoft.com/office/drawing/2014/main" id="{3D335379-BD09-A448-1D19-4D0F96478D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7707" y="1650433"/>
            <a:ext cx="1183950" cy="1183950"/>
          </a:xfrm>
          <a:prstGeom prst="rect">
            <a:avLst/>
          </a:prstGeom>
        </p:spPr>
      </p:pic>
      <p:pic>
        <p:nvPicPr>
          <p:cNvPr id="11" name="Graphic 10" descr="Processor with solid fill">
            <a:extLst>
              <a:ext uri="{FF2B5EF4-FFF2-40B4-BE49-F238E27FC236}">
                <a16:creationId xmlns:a16="http://schemas.microsoft.com/office/drawing/2014/main" id="{DDF614BA-3F93-F49E-F7DB-22CF4FA4D9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29492" y="1650433"/>
            <a:ext cx="1183950" cy="1183950"/>
          </a:xfrm>
          <a:prstGeom prst="rect">
            <a:avLst/>
          </a:prstGeom>
        </p:spPr>
      </p:pic>
      <p:sp>
        <p:nvSpPr>
          <p:cNvPr id="12" name="Rounded Rectangle 11">
            <a:extLst>
              <a:ext uri="{FF2B5EF4-FFF2-40B4-BE49-F238E27FC236}">
                <a16:creationId xmlns:a16="http://schemas.microsoft.com/office/drawing/2014/main" id="{E3639D02-E2BD-F63F-9050-0F9EBF81C5DC}"/>
              </a:ext>
            </a:extLst>
          </p:cNvPr>
          <p:cNvSpPr/>
          <p:nvPr/>
        </p:nvSpPr>
        <p:spPr>
          <a:xfrm>
            <a:off x="668979"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3" name="Rounded Rectangle 12">
            <a:extLst>
              <a:ext uri="{FF2B5EF4-FFF2-40B4-BE49-F238E27FC236}">
                <a16:creationId xmlns:a16="http://schemas.microsoft.com/office/drawing/2014/main" id="{D2998FA3-6004-3AD7-E49A-11A0F420F971}"/>
              </a:ext>
            </a:extLst>
          </p:cNvPr>
          <p:cNvSpPr/>
          <p:nvPr/>
        </p:nvSpPr>
        <p:spPr>
          <a:xfrm>
            <a:off x="1354426"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4" name="Rounded Rectangle 13">
            <a:extLst>
              <a:ext uri="{FF2B5EF4-FFF2-40B4-BE49-F238E27FC236}">
                <a16:creationId xmlns:a16="http://schemas.microsoft.com/office/drawing/2014/main" id="{4BDE5139-3E1E-BE7D-A185-1D91BA1FA6AB}"/>
              </a:ext>
            </a:extLst>
          </p:cNvPr>
          <p:cNvSpPr/>
          <p:nvPr/>
        </p:nvSpPr>
        <p:spPr>
          <a:xfrm>
            <a:off x="2039873"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ADE4C156-C894-2AB4-6CD0-D91FC1052ECC}"/>
              </a:ext>
            </a:extLst>
          </p:cNvPr>
          <p:cNvSpPr/>
          <p:nvPr/>
        </p:nvSpPr>
        <p:spPr>
          <a:xfrm>
            <a:off x="2725320"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6" name="Rounded Rectangle 15">
            <a:extLst>
              <a:ext uri="{FF2B5EF4-FFF2-40B4-BE49-F238E27FC236}">
                <a16:creationId xmlns:a16="http://schemas.microsoft.com/office/drawing/2014/main" id="{3151E13C-AB73-6C5F-1DFB-262BD6E91C11}"/>
              </a:ext>
            </a:extLst>
          </p:cNvPr>
          <p:cNvSpPr/>
          <p:nvPr/>
        </p:nvSpPr>
        <p:spPr>
          <a:xfrm>
            <a:off x="3410767"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7" name="Rounded Rectangle 16">
            <a:extLst>
              <a:ext uri="{FF2B5EF4-FFF2-40B4-BE49-F238E27FC236}">
                <a16:creationId xmlns:a16="http://schemas.microsoft.com/office/drawing/2014/main" id="{ACE37CC2-8D59-10B4-D2BD-0073C5CB13CE}"/>
              </a:ext>
            </a:extLst>
          </p:cNvPr>
          <p:cNvSpPr/>
          <p:nvPr/>
        </p:nvSpPr>
        <p:spPr>
          <a:xfrm>
            <a:off x="4096214"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8" name="Rounded Rectangle 17">
            <a:extLst>
              <a:ext uri="{FF2B5EF4-FFF2-40B4-BE49-F238E27FC236}">
                <a16:creationId xmlns:a16="http://schemas.microsoft.com/office/drawing/2014/main" id="{6370447F-B32C-8D25-63C1-7EB68E64B1BC}"/>
              </a:ext>
            </a:extLst>
          </p:cNvPr>
          <p:cNvSpPr/>
          <p:nvPr/>
        </p:nvSpPr>
        <p:spPr>
          <a:xfrm>
            <a:off x="4781661"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9" name="Rounded Rectangle 18">
            <a:extLst>
              <a:ext uri="{FF2B5EF4-FFF2-40B4-BE49-F238E27FC236}">
                <a16:creationId xmlns:a16="http://schemas.microsoft.com/office/drawing/2014/main" id="{9CD1A393-8494-E2ED-9805-E7577DCA1962}"/>
              </a:ext>
            </a:extLst>
          </p:cNvPr>
          <p:cNvSpPr/>
          <p:nvPr/>
        </p:nvSpPr>
        <p:spPr>
          <a:xfrm>
            <a:off x="5467106"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22" name="TextBox 21">
            <a:extLst>
              <a:ext uri="{FF2B5EF4-FFF2-40B4-BE49-F238E27FC236}">
                <a16:creationId xmlns:a16="http://schemas.microsoft.com/office/drawing/2014/main" id="{A74B1C67-BD0A-534C-0580-60A62A64ECD8}"/>
              </a:ext>
            </a:extLst>
          </p:cNvPr>
          <p:cNvSpPr txBox="1"/>
          <p:nvPr/>
        </p:nvSpPr>
        <p:spPr>
          <a:xfrm>
            <a:off x="424339" y="1963357"/>
            <a:ext cx="1069395" cy="523220"/>
          </a:xfrm>
          <a:prstGeom prst="rect">
            <a:avLst/>
          </a:prstGeom>
          <a:noFill/>
        </p:spPr>
        <p:txBody>
          <a:bodyPr wrap="none" rtlCol="0">
            <a:spAutoFit/>
          </a:bodyPr>
          <a:lstStyle/>
          <a:p>
            <a:r>
              <a:rPr lang="en-US" sz="2800" dirty="0"/>
              <a:t>core1</a:t>
            </a:r>
            <a:endParaRPr lang="en-US" sz="2400" dirty="0"/>
          </a:p>
        </p:txBody>
      </p:sp>
      <p:sp>
        <p:nvSpPr>
          <p:cNvPr id="23" name="TextBox 22">
            <a:extLst>
              <a:ext uri="{FF2B5EF4-FFF2-40B4-BE49-F238E27FC236}">
                <a16:creationId xmlns:a16="http://schemas.microsoft.com/office/drawing/2014/main" id="{BAE99B2D-F465-E7F8-73C9-FAEB9F533CE1}"/>
              </a:ext>
            </a:extLst>
          </p:cNvPr>
          <p:cNvSpPr txBox="1"/>
          <p:nvPr/>
        </p:nvSpPr>
        <p:spPr>
          <a:xfrm>
            <a:off x="5200011" y="1963357"/>
            <a:ext cx="1069395" cy="523220"/>
          </a:xfrm>
          <a:prstGeom prst="rect">
            <a:avLst/>
          </a:prstGeom>
          <a:noFill/>
        </p:spPr>
        <p:txBody>
          <a:bodyPr wrap="none" rtlCol="0">
            <a:spAutoFit/>
          </a:bodyPr>
          <a:lstStyle/>
          <a:p>
            <a:r>
              <a:rPr lang="en-US" sz="2800" dirty="0"/>
              <a:t>core2</a:t>
            </a:r>
            <a:endParaRPr lang="en-US" sz="2400" dirty="0"/>
          </a:p>
        </p:txBody>
      </p:sp>
      <p:pic>
        <p:nvPicPr>
          <p:cNvPr id="24" name="Picture 4" descr="Network Interface Card Icons - Free SVG &amp; PNG Network Interface Card Images  - Noun Project">
            <a:extLst>
              <a:ext uri="{FF2B5EF4-FFF2-40B4-BE49-F238E27FC236}">
                <a16:creationId xmlns:a16="http://schemas.microsoft.com/office/drawing/2014/main" id="{4BFCBBD1-DE65-D950-AF7B-23913B0E726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2753488" y="5342131"/>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68B4709-CA40-3E1F-D554-81677082486B}"/>
              </a:ext>
            </a:extLst>
          </p:cNvPr>
          <p:cNvSpPr txBox="1"/>
          <p:nvPr/>
        </p:nvSpPr>
        <p:spPr>
          <a:xfrm>
            <a:off x="3009201" y="5080521"/>
            <a:ext cx="779381" cy="523220"/>
          </a:xfrm>
          <a:prstGeom prst="rect">
            <a:avLst/>
          </a:prstGeom>
          <a:noFill/>
        </p:spPr>
        <p:txBody>
          <a:bodyPr wrap="none" rtlCol="0">
            <a:spAutoFit/>
          </a:bodyPr>
          <a:lstStyle/>
          <a:p>
            <a:r>
              <a:rPr lang="en-US" sz="2800" dirty="0"/>
              <a:t>NIC</a:t>
            </a:r>
            <a:endParaRPr lang="en-US" sz="2400" dirty="0"/>
          </a:p>
        </p:txBody>
      </p:sp>
      <p:sp>
        <p:nvSpPr>
          <p:cNvPr id="21" name="TextBox 20">
            <a:extLst>
              <a:ext uri="{FF2B5EF4-FFF2-40B4-BE49-F238E27FC236}">
                <a16:creationId xmlns:a16="http://schemas.microsoft.com/office/drawing/2014/main" id="{6342BC66-C1DB-D3AD-F1DD-1A2ECDBD8397}"/>
              </a:ext>
            </a:extLst>
          </p:cNvPr>
          <p:cNvSpPr txBox="1"/>
          <p:nvPr/>
        </p:nvSpPr>
        <p:spPr>
          <a:xfrm>
            <a:off x="5155890" y="4395032"/>
            <a:ext cx="685211" cy="523220"/>
          </a:xfrm>
          <a:prstGeom prst="rect">
            <a:avLst/>
          </a:prstGeom>
          <a:noFill/>
        </p:spPr>
        <p:txBody>
          <a:bodyPr wrap="none" rtlCol="0">
            <a:spAutoFit/>
          </a:bodyPr>
          <a:lstStyle/>
          <a:p>
            <a:r>
              <a:rPr lang="en-US" sz="2800" dirty="0"/>
              <a:t>Rx2</a:t>
            </a:r>
            <a:endParaRPr lang="en-US" sz="2400" dirty="0"/>
          </a:p>
        </p:txBody>
      </p:sp>
      <p:sp>
        <p:nvSpPr>
          <p:cNvPr id="25" name="TextBox 24">
            <a:extLst>
              <a:ext uri="{FF2B5EF4-FFF2-40B4-BE49-F238E27FC236}">
                <a16:creationId xmlns:a16="http://schemas.microsoft.com/office/drawing/2014/main" id="{DD704FFF-9410-02A2-C934-244B81162E32}"/>
              </a:ext>
            </a:extLst>
          </p:cNvPr>
          <p:cNvSpPr txBox="1"/>
          <p:nvPr/>
        </p:nvSpPr>
        <p:spPr>
          <a:xfrm>
            <a:off x="882217" y="4406908"/>
            <a:ext cx="685211" cy="523220"/>
          </a:xfrm>
          <a:prstGeom prst="rect">
            <a:avLst/>
          </a:prstGeom>
          <a:noFill/>
        </p:spPr>
        <p:txBody>
          <a:bodyPr wrap="none" rtlCol="0">
            <a:spAutoFit/>
          </a:bodyPr>
          <a:lstStyle/>
          <a:p>
            <a:r>
              <a:rPr lang="en-US" sz="2800" dirty="0"/>
              <a:t>Rx1</a:t>
            </a:r>
            <a:endParaRPr lang="en-US" sz="2400" dirty="0"/>
          </a:p>
        </p:txBody>
      </p:sp>
      <p:sp>
        <p:nvSpPr>
          <p:cNvPr id="27" name="TextBox 26">
            <a:extLst>
              <a:ext uri="{FF2B5EF4-FFF2-40B4-BE49-F238E27FC236}">
                <a16:creationId xmlns:a16="http://schemas.microsoft.com/office/drawing/2014/main" id="{41CDBDE0-4689-951B-2AAB-3CDDF4F3DC15}"/>
              </a:ext>
            </a:extLst>
          </p:cNvPr>
          <p:cNvSpPr txBox="1"/>
          <p:nvPr/>
        </p:nvSpPr>
        <p:spPr>
          <a:xfrm>
            <a:off x="2616176" y="2596442"/>
            <a:ext cx="1472519" cy="523220"/>
          </a:xfrm>
          <a:prstGeom prst="rect">
            <a:avLst/>
          </a:prstGeom>
          <a:noFill/>
        </p:spPr>
        <p:txBody>
          <a:bodyPr wrap="none" rtlCol="0">
            <a:spAutoFit/>
          </a:bodyPr>
          <a:lstStyle/>
          <a:p>
            <a:r>
              <a:rPr lang="en-US" sz="2800" dirty="0"/>
              <a:t>memory</a:t>
            </a:r>
            <a:endParaRPr lang="en-US" sz="2400" dirty="0"/>
          </a:p>
        </p:txBody>
      </p:sp>
      <p:sp>
        <p:nvSpPr>
          <p:cNvPr id="39" name="Bent-Up Arrow 38">
            <a:extLst>
              <a:ext uri="{FF2B5EF4-FFF2-40B4-BE49-F238E27FC236}">
                <a16:creationId xmlns:a16="http://schemas.microsoft.com/office/drawing/2014/main" id="{77A04155-CF9D-5570-9853-62CDD71057CB}"/>
              </a:ext>
            </a:extLst>
          </p:cNvPr>
          <p:cNvSpPr/>
          <p:nvPr/>
        </p:nvSpPr>
        <p:spPr>
          <a:xfrm flipH="1">
            <a:off x="2280423"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41" name="Bent-Up Arrow 40">
            <a:extLst>
              <a:ext uri="{FF2B5EF4-FFF2-40B4-BE49-F238E27FC236}">
                <a16:creationId xmlns:a16="http://schemas.microsoft.com/office/drawing/2014/main" id="{3391E25A-2B18-A11B-4153-D43F38D0C984}"/>
              </a:ext>
            </a:extLst>
          </p:cNvPr>
          <p:cNvSpPr/>
          <p:nvPr/>
        </p:nvSpPr>
        <p:spPr>
          <a:xfrm>
            <a:off x="3872178" y="4346369"/>
            <a:ext cx="565064" cy="1567543"/>
          </a:xfrm>
          <a:prstGeom prst="bentUpArrow">
            <a:avLst>
              <a:gd name="adj1" fmla="val 18383"/>
              <a:gd name="adj2" fmla="val 33027"/>
              <a:gd name="adj3" fmla="val 45797"/>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Tree>
    <p:custDataLst>
      <p:tags r:id="rId1"/>
    </p:custDataLst>
    <p:extLst>
      <p:ext uri="{BB962C8B-B14F-4D97-AF65-F5344CB8AC3E}">
        <p14:creationId xmlns:p14="http://schemas.microsoft.com/office/powerpoint/2010/main" val="383269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2"/>
                                        </p:tgtEl>
                                      </p:cBhvr>
                                    </p:animEffect>
                                    <p:animScale>
                                      <p:cBhvr>
                                        <p:cTn id="7" dur="250" autoRev="1" fill="hold"/>
                                        <p:tgtEl>
                                          <p:spTgt spid="22"/>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11"/>
                                        </p:tgtEl>
                                      </p:cBhvr>
                                    </p:animEffect>
                                    <p:animScale>
                                      <p:cBhvr>
                                        <p:cTn id="14" dur="250" autoRev="1" fill="hold"/>
                                        <p:tgtEl>
                                          <p:spTgt spid="11"/>
                                        </p:tgtEl>
                                      </p:cBhvr>
                                      <p:by x="105000" y="105000"/>
                                    </p:animScale>
                                  </p:childTnLst>
                                </p:cTn>
                              </p:par>
                              <p:par>
                                <p:cTn id="15" presetID="26" presetClass="emph" presetSubtype="0" fill="hold" grpId="0" nodeType="withEffect">
                                  <p:stCondLst>
                                    <p:cond delay="0"/>
                                  </p:stCondLst>
                                  <p:childTnLst>
                                    <p:animEffect transition="out" filter="fade">
                                      <p:cBhvr>
                                        <p:cTn id="16" dur="500" tmFilter="0, 0; .2, .5; .8, .5; 1, 0"/>
                                        <p:tgtEl>
                                          <p:spTgt spid="23"/>
                                        </p:tgtEl>
                                      </p:cBhvr>
                                    </p:animEffect>
                                    <p:animScale>
                                      <p:cBhvr>
                                        <p:cTn id="17" dur="250" autoRev="1" fill="hold"/>
                                        <p:tgtEl>
                                          <p:spTgt spid="23"/>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12"/>
                                        </p:tgtEl>
                                      </p:cBhvr>
                                    </p:animEffect>
                                    <p:animScale>
                                      <p:cBhvr>
                                        <p:cTn id="22" dur="250" autoRev="1" fill="hold"/>
                                        <p:tgtEl>
                                          <p:spTgt spid="12"/>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13"/>
                                        </p:tgtEl>
                                      </p:cBhvr>
                                    </p:animEffect>
                                    <p:animScale>
                                      <p:cBhvr>
                                        <p:cTn id="25" dur="250" autoRev="1" fill="hold"/>
                                        <p:tgtEl>
                                          <p:spTgt spid="13"/>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14"/>
                                        </p:tgtEl>
                                      </p:cBhvr>
                                    </p:animEffect>
                                    <p:animScale>
                                      <p:cBhvr>
                                        <p:cTn id="28" dur="250" autoRev="1" fill="hold"/>
                                        <p:tgtEl>
                                          <p:spTgt spid="14"/>
                                        </p:tgtEl>
                                      </p:cBhvr>
                                      <p:by x="105000" y="105000"/>
                                    </p:animScale>
                                  </p:childTnLst>
                                </p:cTn>
                              </p:par>
                              <p:par>
                                <p:cTn id="29" presetID="26" presetClass="emph" presetSubtype="0" fill="hold" grpId="0" nodeType="withEffect">
                                  <p:stCondLst>
                                    <p:cond delay="0"/>
                                  </p:stCondLst>
                                  <p:childTnLst>
                                    <p:animEffect transition="out" filter="fade">
                                      <p:cBhvr>
                                        <p:cTn id="30" dur="500" tmFilter="0, 0; .2, .5; .8, .5; 1, 0"/>
                                        <p:tgtEl>
                                          <p:spTgt spid="15"/>
                                        </p:tgtEl>
                                      </p:cBhvr>
                                    </p:animEffect>
                                    <p:animScale>
                                      <p:cBhvr>
                                        <p:cTn id="31" dur="250" autoRev="1" fill="hold"/>
                                        <p:tgtEl>
                                          <p:spTgt spid="15"/>
                                        </p:tgtEl>
                                      </p:cBhvr>
                                      <p:by x="105000" y="105000"/>
                                    </p:animScale>
                                  </p:childTnLst>
                                </p:cTn>
                              </p:par>
                            </p:childTnLst>
                          </p:cTn>
                        </p:par>
                        <p:par>
                          <p:cTn id="32" fill="hold">
                            <p:stCondLst>
                              <p:cond delay="500"/>
                            </p:stCondLst>
                            <p:childTnLst>
                              <p:par>
                                <p:cTn id="33" presetID="26" presetClass="emph" presetSubtype="0" fill="hold" grpId="0" nodeType="afterEffect">
                                  <p:stCondLst>
                                    <p:cond delay="0"/>
                                  </p:stCondLst>
                                  <p:childTnLst>
                                    <p:animEffect transition="out" filter="fade">
                                      <p:cBhvr>
                                        <p:cTn id="34" dur="500" tmFilter="0, 0; .2, .5; .8, .5; 1, 0"/>
                                        <p:tgtEl>
                                          <p:spTgt spid="16"/>
                                        </p:tgtEl>
                                      </p:cBhvr>
                                    </p:animEffect>
                                    <p:animScale>
                                      <p:cBhvr>
                                        <p:cTn id="35" dur="250" autoRev="1" fill="hold"/>
                                        <p:tgtEl>
                                          <p:spTgt spid="16"/>
                                        </p:tgtEl>
                                      </p:cBhvr>
                                      <p:by x="105000" y="105000"/>
                                    </p:animScale>
                                  </p:childTnLst>
                                </p:cTn>
                              </p:par>
                              <p:par>
                                <p:cTn id="36" presetID="26" presetClass="emph" presetSubtype="0" fill="hold" grpId="0" nodeType="withEffect">
                                  <p:stCondLst>
                                    <p:cond delay="0"/>
                                  </p:stCondLst>
                                  <p:childTnLst>
                                    <p:animEffect transition="out" filter="fade">
                                      <p:cBhvr>
                                        <p:cTn id="37" dur="500" tmFilter="0, 0; .2, .5; .8, .5; 1, 0"/>
                                        <p:tgtEl>
                                          <p:spTgt spid="17"/>
                                        </p:tgtEl>
                                      </p:cBhvr>
                                    </p:animEffect>
                                    <p:animScale>
                                      <p:cBhvr>
                                        <p:cTn id="38" dur="250" autoRev="1" fill="hold"/>
                                        <p:tgtEl>
                                          <p:spTgt spid="17"/>
                                        </p:tgtEl>
                                      </p:cBhvr>
                                      <p:by x="105000" y="105000"/>
                                    </p:animScale>
                                  </p:childTnLst>
                                </p:cTn>
                              </p:par>
                              <p:par>
                                <p:cTn id="39" presetID="26" presetClass="emph" presetSubtype="0" fill="hold" grpId="0" nodeType="withEffect">
                                  <p:stCondLst>
                                    <p:cond delay="0"/>
                                  </p:stCondLst>
                                  <p:childTnLst>
                                    <p:animEffect transition="out" filter="fade">
                                      <p:cBhvr>
                                        <p:cTn id="40" dur="500" tmFilter="0, 0; .2, .5; .8, .5; 1, 0"/>
                                        <p:tgtEl>
                                          <p:spTgt spid="18"/>
                                        </p:tgtEl>
                                      </p:cBhvr>
                                    </p:animEffect>
                                    <p:animScale>
                                      <p:cBhvr>
                                        <p:cTn id="41" dur="250" autoRev="1" fill="hold"/>
                                        <p:tgtEl>
                                          <p:spTgt spid="18"/>
                                        </p:tgtEl>
                                      </p:cBhvr>
                                      <p:by x="105000" y="105000"/>
                                    </p:animScale>
                                  </p:childTnLst>
                                </p:cTn>
                              </p:par>
                              <p:par>
                                <p:cTn id="42" presetID="26" presetClass="emph" presetSubtype="0" fill="hold" grpId="0" nodeType="withEffect">
                                  <p:stCondLst>
                                    <p:cond delay="0"/>
                                  </p:stCondLst>
                                  <p:childTnLst>
                                    <p:animEffect transition="out" filter="fade">
                                      <p:cBhvr>
                                        <p:cTn id="43" dur="500" tmFilter="0, 0; .2, .5; .8, .5; 1, 0"/>
                                        <p:tgtEl>
                                          <p:spTgt spid="19"/>
                                        </p:tgtEl>
                                      </p:cBhvr>
                                    </p:animEffect>
                                    <p:animScale>
                                      <p:cBhvr>
                                        <p:cTn id="44" dur="250" autoRev="1" fill="hold"/>
                                        <p:tgtEl>
                                          <p:spTgt spid="19"/>
                                        </p:tgtEl>
                                      </p:cBhvr>
                                      <p:by x="105000" y="105000"/>
                                    </p:animScale>
                                  </p:childTnLst>
                                </p:cTn>
                              </p:par>
                            </p:childTnLst>
                          </p:cTn>
                        </p:par>
                      </p:childTnLst>
                    </p:cTn>
                  </p:par>
                  <p:par>
                    <p:cTn id="45" fill="hold">
                      <p:stCondLst>
                        <p:cond delay="indefinite"/>
                      </p:stCondLst>
                      <p:childTnLst>
                        <p:par>
                          <p:cTn id="46" fill="hold">
                            <p:stCondLst>
                              <p:cond delay="0"/>
                            </p:stCondLst>
                            <p:childTnLst>
                              <p:par>
                                <p:cTn id="47" presetID="26" presetClass="emph" presetSubtype="0" fill="hold" grpId="0" nodeType="clickEffect">
                                  <p:stCondLst>
                                    <p:cond delay="0"/>
                                  </p:stCondLst>
                                  <p:childTnLst>
                                    <p:animEffect transition="out" filter="fade">
                                      <p:cBhvr>
                                        <p:cTn id="48" dur="500" tmFilter="0, 0; .2, .5; .8, .5; 1, 0"/>
                                        <p:tgtEl>
                                          <p:spTgt spid="26"/>
                                        </p:tgtEl>
                                      </p:cBhvr>
                                    </p:animEffect>
                                    <p:animScale>
                                      <p:cBhvr>
                                        <p:cTn id="49" dur="250" autoRev="1" fill="hold"/>
                                        <p:tgtEl>
                                          <p:spTgt spid="26"/>
                                        </p:tgtEl>
                                      </p:cBhvr>
                                      <p:by x="105000" y="105000"/>
                                    </p:animScale>
                                  </p:childTnLst>
                                </p:cTn>
                              </p:par>
                              <p:par>
                                <p:cTn id="50" presetID="26" presetClass="emph" presetSubtype="0" fill="hold" grpId="0" nodeType="withEffect">
                                  <p:stCondLst>
                                    <p:cond delay="0"/>
                                  </p:stCondLst>
                                  <p:childTnLst>
                                    <p:animEffect transition="out" filter="fade">
                                      <p:cBhvr>
                                        <p:cTn id="51" dur="500" tmFilter="0, 0; .2, .5; .8, .5; 1, 0"/>
                                        <p:tgtEl>
                                          <p:spTgt spid="27"/>
                                        </p:tgtEl>
                                      </p:cBhvr>
                                    </p:animEffect>
                                    <p:animScale>
                                      <p:cBhvr>
                                        <p:cTn id="52" dur="250" autoRev="1" fill="hold"/>
                                        <p:tgtEl>
                                          <p:spTgt spid="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2" grpId="0" animBg="1"/>
      <p:bldP spid="13" grpId="0" animBg="1"/>
      <p:bldP spid="14" grpId="0" animBg="1"/>
      <p:bldP spid="15" grpId="0" animBg="1"/>
      <p:bldP spid="16" grpId="0" animBg="1"/>
      <p:bldP spid="17" grpId="0" animBg="1"/>
      <p:bldP spid="18" grpId="0" animBg="1"/>
      <p:bldP spid="19" grpId="0" animBg="1"/>
      <p:bldP spid="22" grpId="0"/>
      <p:bldP spid="23"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339B7-7C63-304A-CEBD-9B66FCC9C677}"/>
            </a:ext>
          </a:extLst>
        </p:cNvPr>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C3AB4110-08B6-D76A-92B9-DF49BFBE62EB}"/>
              </a:ext>
            </a:extLst>
          </p:cNvPr>
          <p:cNvGraphicFramePr>
            <a:graphicFrameLocks/>
          </p:cNvGraphicFramePr>
          <p:nvPr>
            <p:extLst>
              <p:ext uri="{D42A27DB-BD31-4B8C-83A1-F6EECF244321}">
                <p14:modId xmlns:p14="http://schemas.microsoft.com/office/powerpoint/2010/main" val="2656294279"/>
              </p:ext>
            </p:extLst>
          </p:nvPr>
        </p:nvGraphicFramePr>
        <p:xfrm>
          <a:off x="2818146" y="2377440"/>
          <a:ext cx="8949235" cy="3229341"/>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CBCC9AC0-EE6C-DF9E-9D65-978EE5737748}"/>
              </a:ext>
            </a:extLst>
          </p:cNvPr>
          <p:cNvSpPr>
            <a:spLocks noGrp="1"/>
          </p:cNvSpPr>
          <p:nvPr>
            <p:ph type="sldNum" sz="quarter" idx="12"/>
          </p:nvPr>
        </p:nvSpPr>
        <p:spPr/>
        <p:txBody>
          <a:bodyPr/>
          <a:lstStyle/>
          <a:p>
            <a:fld id="{35E705C5-5BCD-49DC-92EA-8CC03E399A23}" type="slidenum">
              <a:rPr lang="en-IL" smtClean="0"/>
              <a:t>20</a:t>
            </a:fld>
            <a:endParaRPr lang="en-IL"/>
          </a:p>
        </p:txBody>
      </p:sp>
      <p:sp>
        <p:nvSpPr>
          <p:cNvPr id="7" name="TextBox 6">
            <a:extLst>
              <a:ext uri="{FF2B5EF4-FFF2-40B4-BE49-F238E27FC236}">
                <a16:creationId xmlns:a16="http://schemas.microsoft.com/office/drawing/2014/main" id="{23C2360D-36EA-0163-AA30-4A528BBBF66F}"/>
              </a:ext>
            </a:extLst>
          </p:cNvPr>
          <p:cNvSpPr txBox="1"/>
          <p:nvPr/>
        </p:nvSpPr>
        <p:spPr>
          <a:xfrm>
            <a:off x="838200" y="3429000"/>
            <a:ext cx="1930588" cy="830997"/>
          </a:xfrm>
          <a:prstGeom prst="rect">
            <a:avLst/>
          </a:prstGeom>
          <a:noFill/>
        </p:spPr>
        <p:txBody>
          <a:bodyPr wrap="square" rtlCol="0">
            <a:spAutoFit/>
          </a:bodyPr>
          <a:lstStyle/>
          <a:p>
            <a:pPr algn="ctr"/>
            <a:r>
              <a:rPr lang="en-US" sz="2400" dirty="0"/>
              <a:t>Latency</a:t>
            </a:r>
          </a:p>
          <a:p>
            <a:pPr algn="ctr"/>
            <a:r>
              <a:rPr lang="en-US" sz="2400" dirty="0"/>
              <a:t>(µs)</a:t>
            </a:r>
            <a:endParaRPr lang="en-IL" sz="2400" dirty="0"/>
          </a:p>
        </p:txBody>
      </p:sp>
      <p:sp>
        <p:nvSpPr>
          <p:cNvPr id="9" name="Title 1">
            <a:extLst>
              <a:ext uri="{FF2B5EF4-FFF2-40B4-BE49-F238E27FC236}">
                <a16:creationId xmlns:a16="http://schemas.microsoft.com/office/drawing/2014/main" id="{36E796F7-BAA5-79B9-80D0-EC0BE6313258}"/>
              </a:ext>
            </a:extLst>
          </p:cNvPr>
          <p:cNvSpPr>
            <a:spLocks noGrp="1"/>
          </p:cNvSpPr>
          <p:nvPr>
            <p:ph type="title"/>
          </p:nvPr>
        </p:nvSpPr>
        <p:spPr/>
        <p:txBody>
          <a:bodyPr/>
          <a:lstStyle/>
          <a:p>
            <a:r>
              <a:rPr lang="en-US" dirty="0"/>
              <a:t>L3 load balancer (multicore)</a:t>
            </a:r>
          </a:p>
        </p:txBody>
      </p:sp>
      <p:sp>
        <p:nvSpPr>
          <p:cNvPr id="12" name="TextBox 11">
            <a:extLst>
              <a:ext uri="{FF2B5EF4-FFF2-40B4-BE49-F238E27FC236}">
                <a16:creationId xmlns:a16="http://schemas.microsoft.com/office/drawing/2014/main" id="{4F338F87-3474-47AE-DD39-74667394D570}"/>
              </a:ext>
            </a:extLst>
          </p:cNvPr>
          <p:cNvSpPr txBox="1"/>
          <p:nvPr/>
        </p:nvSpPr>
        <p:spPr>
          <a:xfrm>
            <a:off x="6392767" y="3718663"/>
            <a:ext cx="985147" cy="461665"/>
          </a:xfrm>
          <a:prstGeom prst="rect">
            <a:avLst/>
          </a:prstGeom>
          <a:noFill/>
        </p:spPr>
        <p:txBody>
          <a:bodyPr wrap="square" rtlCol="0">
            <a:spAutoFit/>
          </a:bodyPr>
          <a:lstStyle/>
          <a:p>
            <a:pPr algn="ctr"/>
            <a:r>
              <a:rPr lang="en-US" sz="2400" dirty="0"/>
              <a:t>-92%</a:t>
            </a:r>
            <a:endParaRPr lang="en-IL" sz="2400" dirty="0"/>
          </a:p>
        </p:txBody>
      </p:sp>
      <p:sp>
        <p:nvSpPr>
          <p:cNvPr id="13" name="TextBox 12">
            <a:extLst>
              <a:ext uri="{FF2B5EF4-FFF2-40B4-BE49-F238E27FC236}">
                <a16:creationId xmlns:a16="http://schemas.microsoft.com/office/drawing/2014/main" id="{8D051632-42EC-4267-5880-B568A72E581A}"/>
              </a:ext>
            </a:extLst>
          </p:cNvPr>
          <p:cNvSpPr txBox="1"/>
          <p:nvPr/>
        </p:nvSpPr>
        <p:spPr>
          <a:xfrm>
            <a:off x="8075729" y="3706394"/>
            <a:ext cx="985147" cy="461665"/>
          </a:xfrm>
          <a:prstGeom prst="rect">
            <a:avLst/>
          </a:prstGeom>
          <a:noFill/>
        </p:spPr>
        <p:txBody>
          <a:bodyPr wrap="square" rtlCol="0">
            <a:spAutoFit/>
          </a:bodyPr>
          <a:lstStyle/>
          <a:p>
            <a:pPr algn="ctr"/>
            <a:r>
              <a:rPr lang="en-US" sz="2400" dirty="0"/>
              <a:t>-91%</a:t>
            </a:r>
            <a:endParaRPr lang="en-IL" sz="2400" dirty="0"/>
          </a:p>
        </p:txBody>
      </p:sp>
      <p:sp>
        <p:nvSpPr>
          <p:cNvPr id="3" name="TextBox 2">
            <a:extLst>
              <a:ext uri="{FF2B5EF4-FFF2-40B4-BE49-F238E27FC236}">
                <a16:creationId xmlns:a16="http://schemas.microsoft.com/office/drawing/2014/main" id="{5E046D3A-1DEE-D20F-CC02-18DE04B76824}"/>
              </a:ext>
            </a:extLst>
          </p:cNvPr>
          <p:cNvSpPr txBox="1"/>
          <p:nvPr/>
        </p:nvSpPr>
        <p:spPr>
          <a:xfrm>
            <a:off x="4052429" y="5377258"/>
            <a:ext cx="1363502" cy="461665"/>
          </a:xfrm>
          <a:prstGeom prst="rect">
            <a:avLst/>
          </a:prstGeom>
          <a:noFill/>
        </p:spPr>
        <p:txBody>
          <a:bodyPr wrap="square" rtlCol="0">
            <a:spAutoFit/>
          </a:bodyPr>
          <a:lstStyle/>
          <a:p>
            <a:pPr algn="ctr"/>
            <a:r>
              <a:rPr lang="en-US" sz="2400" dirty="0" err="1"/>
              <a:t>PrivRing</a:t>
            </a:r>
            <a:endParaRPr lang="en-IL" sz="2400" dirty="0"/>
          </a:p>
        </p:txBody>
      </p:sp>
      <p:sp>
        <p:nvSpPr>
          <p:cNvPr id="5" name="TextBox 4">
            <a:extLst>
              <a:ext uri="{FF2B5EF4-FFF2-40B4-BE49-F238E27FC236}">
                <a16:creationId xmlns:a16="http://schemas.microsoft.com/office/drawing/2014/main" id="{24E0D125-36C3-FE81-36F6-D5AF9684DC91}"/>
              </a:ext>
            </a:extLst>
          </p:cNvPr>
          <p:cNvSpPr txBox="1"/>
          <p:nvPr/>
        </p:nvSpPr>
        <p:spPr>
          <a:xfrm>
            <a:off x="5584664" y="5377256"/>
            <a:ext cx="2266030" cy="830997"/>
          </a:xfrm>
          <a:prstGeom prst="rect">
            <a:avLst/>
          </a:prstGeom>
          <a:noFill/>
        </p:spPr>
        <p:txBody>
          <a:bodyPr wrap="square" rtlCol="0">
            <a:spAutoFit/>
          </a:bodyPr>
          <a:lstStyle/>
          <a:p>
            <a:pPr algn="ctr"/>
            <a:r>
              <a:rPr lang="en-US" sz="2400" dirty="0"/>
              <a:t>Small </a:t>
            </a:r>
            <a:r>
              <a:rPr lang="en-US" sz="2400" dirty="0" err="1"/>
              <a:t>privRing</a:t>
            </a:r>
            <a:br>
              <a:rPr lang="en-US" sz="2400" dirty="0"/>
            </a:br>
            <a:r>
              <a:rPr lang="en-US" sz="2400" dirty="0"/>
              <a:t>(impractical)</a:t>
            </a:r>
            <a:endParaRPr lang="en-IL" sz="2400" dirty="0"/>
          </a:p>
        </p:txBody>
      </p:sp>
      <p:sp>
        <p:nvSpPr>
          <p:cNvPr id="6" name="TextBox 5">
            <a:extLst>
              <a:ext uri="{FF2B5EF4-FFF2-40B4-BE49-F238E27FC236}">
                <a16:creationId xmlns:a16="http://schemas.microsoft.com/office/drawing/2014/main" id="{AD8496D2-507D-AF44-4D63-297E6C380737}"/>
              </a:ext>
            </a:extLst>
          </p:cNvPr>
          <p:cNvSpPr txBox="1"/>
          <p:nvPr/>
        </p:nvSpPr>
        <p:spPr>
          <a:xfrm>
            <a:off x="7850694" y="5377256"/>
            <a:ext cx="1166648" cy="461665"/>
          </a:xfrm>
          <a:prstGeom prst="rect">
            <a:avLst/>
          </a:prstGeom>
          <a:noFill/>
        </p:spPr>
        <p:txBody>
          <a:bodyPr wrap="square" rtlCol="0">
            <a:spAutoFit/>
          </a:bodyPr>
          <a:lstStyle/>
          <a:p>
            <a:pPr algn="ctr"/>
            <a:r>
              <a:rPr lang="en-US" sz="2400" dirty="0"/>
              <a:t>ShRing</a:t>
            </a:r>
            <a:endParaRPr lang="en-IL" sz="2400" dirty="0"/>
          </a:p>
        </p:txBody>
      </p:sp>
      <p:sp>
        <p:nvSpPr>
          <p:cNvPr id="8" name="TextBox 7">
            <a:extLst>
              <a:ext uri="{FF2B5EF4-FFF2-40B4-BE49-F238E27FC236}">
                <a16:creationId xmlns:a16="http://schemas.microsoft.com/office/drawing/2014/main" id="{9224DCB9-3F4C-1B7A-9A12-56139B9C3F73}"/>
              </a:ext>
            </a:extLst>
          </p:cNvPr>
          <p:cNvSpPr txBox="1"/>
          <p:nvPr/>
        </p:nvSpPr>
        <p:spPr>
          <a:xfrm>
            <a:off x="9568042" y="5377257"/>
            <a:ext cx="1228966" cy="461665"/>
          </a:xfrm>
          <a:prstGeom prst="rect">
            <a:avLst/>
          </a:prstGeom>
          <a:noFill/>
        </p:spPr>
        <p:txBody>
          <a:bodyPr wrap="square" rtlCol="0">
            <a:spAutoFit/>
          </a:bodyPr>
          <a:lstStyle/>
          <a:p>
            <a:pPr algn="ctr"/>
            <a:r>
              <a:rPr lang="en-US" sz="2400" dirty="0" err="1"/>
              <a:t>RxBisect</a:t>
            </a:r>
            <a:endParaRPr lang="en-IL" sz="2400" dirty="0"/>
          </a:p>
        </p:txBody>
      </p:sp>
      <p:sp>
        <p:nvSpPr>
          <p:cNvPr id="14" name="TextBox 13">
            <a:extLst>
              <a:ext uri="{FF2B5EF4-FFF2-40B4-BE49-F238E27FC236}">
                <a16:creationId xmlns:a16="http://schemas.microsoft.com/office/drawing/2014/main" id="{0BB97627-8FBB-FAF8-EA69-F0DE705A24F8}"/>
              </a:ext>
            </a:extLst>
          </p:cNvPr>
          <p:cNvSpPr txBox="1"/>
          <p:nvPr/>
        </p:nvSpPr>
        <p:spPr>
          <a:xfrm>
            <a:off x="9758691" y="3613665"/>
            <a:ext cx="985147" cy="461665"/>
          </a:xfrm>
          <a:prstGeom prst="rect">
            <a:avLst/>
          </a:prstGeom>
          <a:noFill/>
        </p:spPr>
        <p:txBody>
          <a:bodyPr wrap="square" rtlCol="0">
            <a:spAutoFit/>
          </a:bodyPr>
          <a:lstStyle/>
          <a:p>
            <a:pPr algn="ctr"/>
            <a:r>
              <a:rPr lang="en-US" sz="2400" dirty="0"/>
              <a:t>-90%</a:t>
            </a:r>
            <a:endParaRPr lang="en-IL" sz="2400" dirty="0"/>
          </a:p>
        </p:txBody>
      </p:sp>
      <p:sp>
        <p:nvSpPr>
          <p:cNvPr id="2" name="Oval 1">
            <a:extLst>
              <a:ext uri="{FF2B5EF4-FFF2-40B4-BE49-F238E27FC236}">
                <a16:creationId xmlns:a16="http://schemas.microsoft.com/office/drawing/2014/main" id="{F4215A89-F250-68CB-D57C-A1CDA15413A2}"/>
              </a:ext>
            </a:extLst>
          </p:cNvPr>
          <p:cNvSpPr/>
          <p:nvPr/>
        </p:nvSpPr>
        <p:spPr>
          <a:xfrm>
            <a:off x="9702556" y="3564049"/>
            <a:ext cx="1041282" cy="511281"/>
          </a:xfrm>
          <a:prstGeom prst="ellipse">
            <a:avLst/>
          </a:prstGeom>
          <a:solidFill>
            <a:schemeClr val="bg1">
              <a:alpha val="0"/>
            </a:schemeClr>
          </a:solidFill>
          <a:ln>
            <a:solidFill>
              <a:srgbClr val="D86E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746812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17A-8756-C3D4-F2DE-FE0DB772C759}"/>
            </a:ext>
          </a:extLst>
        </p:cNvPr>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ECC5763E-BF2C-A7F9-762D-1D7A4D1CAF2B}"/>
              </a:ext>
            </a:extLst>
          </p:cNvPr>
          <p:cNvGraphicFramePr>
            <a:graphicFrameLocks/>
          </p:cNvGraphicFramePr>
          <p:nvPr/>
        </p:nvGraphicFramePr>
        <p:xfrm>
          <a:off x="2768788" y="2059232"/>
          <a:ext cx="8500404" cy="3958406"/>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F02A92A5-4747-1867-021E-D2A5542C3B17}"/>
              </a:ext>
            </a:extLst>
          </p:cNvPr>
          <p:cNvSpPr>
            <a:spLocks noGrp="1"/>
          </p:cNvSpPr>
          <p:nvPr>
            <p:ph type="title"/>
          </p:nvPr>
        </p:nvSpPr>
        <p:spPr/>
        <p:txBody>
          <a:bodyPr/>
          <a:lstStyle/>
          <a:p>
            <a:r>
              <a:rPr lang="en-US" dirty="0"/>
              <a:t>Processing load imbalance</a:t>
            </a:r>
            <a:endParaRPr lang="en-CH" dirty="0"/>
          </a:p>
        </p:txBody>
      </p:sp>
      <p:sp>
        <p:nvSpPr>
          <p:cNvPr id="4" name="Slide Number Placeholder 3">
            <a:extLst>
              <a:ext uri="{FF2B5EF4-FFF2-40B4-BE49-F238E27FC236}">
                <a16:creationId xmlns:a16="http://schemas.microsoft.com/office/drawing/2014/main" id="{451BDDA8-6CE9-2959-27B6-1551CC6A24A2}"/>
              </a:ext>
            </a:extLst>
          </p:cNvPr>
          <p:cNvSpPr>
            <a:spLocks noGrp="1"/>
          </p:cNvSpPr>
          <p:nvPr>
            <p:ph type="sldNum" sz="quarter" idx="12"/>
          </p:nvPr>
        </p:nvSpPr>
        <p:spPr/>
        <p:txBody>
          <a:bodyPr/>
          <a:lstStyle/>
          <a:p>
            <a:fld id="{35E705C5-5BCD-49DC-92EA-8CC03E399A23}" type="slidenum">
              <a:rPr lang="en-IL" smtClean="0"/>
              <a:t>21</a:t>
            </a:fld>
            <a:endParaRPr lang="en-IL" dirty="0"/>
          </a:p>
        </p:txBody>
      </p:sp>
      <p:sp>
        <p:nvSpPr>
          <p:cNvPr id="9" name="TextBox 8">
            <a:extLst>
              <a:ext uri="{FF2B5EF4-FFF2-40B4-BE49-F238E27FC236}">
                <a16:creationId xmlns:a16="http://schemas.microsoft.com/office/drawing/2014/main" id="{EBF692FD-854E-B714-30EE-094BA2684040}"/>
              </a:ext>
            </a:extLst>
          </p:cNvPr>
          <p:cNvSpPr txBox="1"/>
          <p:nvPr/>
        </p:nvSpPr>
        <p:spPr>
          <a:xfrm>
            <a:off x="838200" y="3429000"/>
            <a:ext cx="1930588" cy="830997"/>
          </a:xfrm>
          <a:prstGeom prst="rect">
            <a:avLst/>
          </a:prstGeom>
          <a:noFill/>
        </p:spPr>
        <p:txBody>
          <a:bodyPr wrap="square" rtlCol="0">
            <a:spAutoFit/>
          </a:bodyPr>
          <a:lstStyle/>
          <a:p>
            <a:pPr algn="ctr"/>
            <a:r>
              <a:rPr lang="en-US" sz="2400" dirty="0"/>
              <a:t>Throughput</a:t>
            </a:r>
            <a:br>
              <a:rPr lang="en-US" sz="2400" dirty="0"/>
            </a:br>
            <a:r>
              <a:rPr lang="en-US" sz="2400" dirty="0"/>
              <a:t>(Gbps)</a:t>
            </a:r>
          </a:p>
        </p:txBody>
      </p:sp>
      <p:sp>
        <p:nvSpPr>
          <p:cNvPr id="11" name="TextBox 10">
            <a:extLst>
              <a:ext uri="{FF2B5EF4-FFF2-40B4-BE49-F238E27FC236}">
                <a16:creationId xmlns:a16="http://schemas.microsoft.com/office/drawing/2014/main" id="{C3877A14-F609-C4B4-6F32-490F2F3C3A79}"/>
              </a:ext>
            </a:extLst>
          </p:cNvPr>
          <p:cNvSpPr txBox="1"/>
          <p:nvPr/>
        </p:nvSpPr>
        <p:spPr>
          <a:xfrm>
            <a:off x="3202516" y="2714091"/>
            <a:ext cx="2348909" cy="461665"/>
          </a:xfrm>
          <a:prstGeom prst="rect">
            <a:avLst/>
          </a:prstGeom>
          <a:noFill/>
        </p:spPr>
        <p:txBody>
          <a:bodyPr wrap="square" rtlCol="0">
            <a:spAutoFit/>
          </a:bodyPr>
          <a:lstStyle/>
          <a:p>
            <a:pPr algn="ctr"/>
            <a:r>
              <a:rPr lang="en-US" sz="2400" dirty="0" err="1"/>
              <a:t>privRing</a:t>
            </a:r>
            <a:endParaRPr lang="en-IL" sz="2400" dirty="0"/>
          </a:p>
        </p:txBody>
      </p:sp>
      <p:sp>
        <p:nvSpPr>
          <p:cNvPr id="12" name="TextBox 11">
            <a:extLst>
              <a:ext uri="{FF2B5EF4-FFF2-40B4-BE49-F238E27FC236}">
                <a16:creationId xmlns:a16="http://schemas.microsoft.com/office/drawing/2014/main" id="{87D2E7A7-8463-D216-F0B9-47D0D8097215}"/>
              </a:ext>
            </a:extLst>
          </p:cNvPr>
          <p:cNvSpPr txBox="1"/>
          <p:nvPr/>
        </p:nvSpPr>
        <p:spPr>
          <a:xfrm>
            <a:off x="8807745" y="3979763"/>
            <a:ext cx="2348909" cy="461665"/>
          </a:xfrm>
          <a:prstGeom prst="rect">
            <a:avLst/>
          </a:prstGeom>
          <a:noFill/>
        </p:spPr>
        <p:txBody>
          <a:bodyPr wrap="square" rtlCol="0">
            <a:spAutoFit/>
          </a:bodyPr>
          <a:lstStyle/>
          <a:p>
            <a:pPr algn="ctr"/>
            <a:r>
              <a:rPr lang="en-US" sz="2400" dirty="0" err="1"/>
              <a:t>shRing</a:t>
            </a:r>
            <a:endParaRPr lang="en-IL" sz="2400" dirty="0"/>
          </a:p>
        </p:txBody>
      </p:sp>
      <p:sp>
        <p:nvSpPr>
          <p:cNvPr id="13" name="TextBox 12">
            <a:extLst>
              <a:ext uri="{FF2B5EF4-FFF2-40B4-BE49-F238E27FC236}">
                <a16:creationId xmlns:a16="http://schemas.microsoft.com/office/drawing/2014/main" id="{B5869DEE-57FE-38A5-84DE-FC429E0EF894}"/>
              </a:ext>
            </a:extLst>
          </p:cNvPr>
          <p:cNvSpPr txBox="1"/>
          <p:nvPr/>
        </p:nvSpPr>
        <p:spPr>
          <a:xfrm>
            <a:off x="8366246" y="2700657"/>
            <a:ext cx="2416629" cy="461665"/>
          </a:xfrm>
          <a:prstGeom prst="rect">
            <a:avLst/>
          </a:prstGeom>
          <a:noFill/>
        </p:spPr>
        <p:txBody>
          <a:bodyPr wrap="square" rtlCol="0">
            <a:spAutoFit/>
          </a:bodyPr>
          <a:lstStyle/>
          <a:p>
            <a:pPr algn="ctr"/>
            <a:r>
              <a:rPr lang="en-US" sz="2400" dirty="0"/>
              <a:t>dynamic </a:t>
            </a:r>
            <a:r>
              <a:rPr lang="en-US" sz="2400" dirty="0" err="1"/>
              <a:t>shRing</a:t>
            </a:r>
            <a:endParaRPr lang="en-IL" sz="2400" dirty="0"/>
          </a:p>
        </p:txBody>
      </p:sp>
      <p:sp>
        <p:nvSpPr>
          <p:cNvPr id="14" name="TextBox 13">
            <a:extLst>
              <a:ext uri="{FF2B5EF4-FFF2-40B4-BE49-F238E27FC236}">
                <a16:creationId xmlns:a16="http://schemas.microsoft.com/office/drawing/2014/main" id="{9F785880-8033-AD1B-90B5-3B9D8999F6A2}"/>
              </a:ext>
            </a:extLst>
          </p:cNvPr>
          <p:cNvSpPr txBox="1"/>
          <p:nvPr/>
        </p:nvSpPr>
        <p:spPr>
          <a:xfrm>
            <a:off x="3966079" y="6017638"/>
            <a:ext cx="6016121" cy="461665"/>
          </a:xfrm>
          <a:prstGeom prst="rect">
            <a:avLst/>
          </a:prstGeom>
          <a:noFill/>
        </p:spPr>
        <p:txBody>
          <a:bodyPr wrap="square" rtlCol="0">
            <a:spAutoFit/>
          </a:bodyPr>
          <a:lstStyle/>
          <a:p>
            <a:r>
              <a:rPr lang="en-US" sz="2400" dirty="0"/>
              <a:t>Overhead on target core (mem refs per packet)</a:t>
            </a:r>
            <a:endParaRPr lang="en-IL" sz="2400" dirty="0"/>
          </a:p>
        </p:txBody>
      </p:sp>
      <p:sp>
        <p:nvSpPr>
          <p:cNvPr id="5" name="TextBox 4">
            <a:extLst>
              <a:ext uri="{FF2B5EF4-FFF2-40B4-BE49-F238E27FC236}">
                <a16:creationId xmlns:a16="http://schemas.microsoft.com/office/drawing/2014/main" id="{431A9EA9-051F-0F4C-02FC-A38FAE212690}"/>
              </a:ext>
            </a:extLst>
          </p:cNvPr>
          <p:cNvSpPr txBox="1"/>
          <p:nvPr/>
        </p:nvSpPr>
        <p:spPr>
          <a:xfrm>
            <a:off x="7805731" y="1941889"/>
            <a:ext cx="2416629" cy="461665"/>
          </a:xfrm>
          <a:prstGeom prst="rect">
            <a:avLst/>
          </a:prstGeom>
          <a:noFill/>
        </p:spPr>
        <p:txBody>
          <a:bodyPr wrap="square" rtlCol="0">
            <a:spAutoFit/>
          </a:bodyPr>
          <a:lstStyle/>
          <a:p>
            <a:pPr algn="ctr"/>
            <a:r>
              <a:rPr lang="en-US" sz="2400" dirty="0" err="1"/>
              <a:t>rxBisect</a:t>
            </a:r>
            <a:endParaRPr lang="en-IL" sz="2400" dirty="0"/>
          </a:p>
        </p:txBody>
      </p:sp>
    </p:spTree>
    <p:custDataLst>
      <p:tags r:id="rId1"/>
    </p:custDataLst>
    <p:extLst>
      <p:ext uri="{BB962C8B-B14F-4D97-AF65-F5344CB8AC3E}">
        <p14:creationId xmlns:p14="http://schemas.microsoft.com/office/powerpoint/2010/main" val="107611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2" nodeType="withEffect">
                                  <p:stCondLst>
                                    <p:cond delay="0"/>
                                  </p:stCondLst>
                                  <p:childTnLst>
                                    <p:set>
                                      <p:cBhvr>
                                        <p:cTn id="18" dur="1" fill="hold">
                                          <p:stCondLst>
                                            <p:cond delay="0"/>
                                          </p:stCondLst>
                                        </p:cTn>
                                        <p:tgtEl>
                                          <p:spTgt spid="3">
                                            <p:graphicEl>
                                              <a:chart seriesIdx="1"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3" nodeType="withEffect">
                                  <p:stCondLst>
                                    <p:cond delay="0"/>
                                  </p:stCondLst>
                                  <p:childTnLst>
                                    <p:set>
                                      <p:cBhvr>
                                        <p:cTn id="24" dur="1" fill="hold">
                                          <p:stCondLst>
                                            <p:cond delay="0"/>
                                          </p:stCondLst>
                                        </p:cTn>
                                        <p:tgtEl>
                                          <p:spTgt spid="3">
                                            <p:graphicEl>
                                              <a:chart seriesIdx="2" categoryIdx="-4" bldStep="series"/>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4" nodeType="withEffect">
                                  <p:stCondLst>
                                    <p:cond delay="0"/>
                                  </p:stCondLst>
                                  <p:childTnLst>
                                    <p:set>
                                      <p:cBhvr>
                                        <p:cTn id="30" dur="1" fill="hold">
                                          <p:stCondLst>
                                            <p:cond delay="0"/>
                                          </p:stCondLst>
                                        </p:cTn>
                                        <p:tgtEl>
                                          <p:spTgt spid="3">
                                            <p:graphicEl>
                                              <a:chart seriesIdx="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Chart bld="series"/>
        </p:bldSub>
      </p:bldGraphic>
      <p:bldGraphic spid="3" grpId="1" uiExpand="1">
        <p:bldSub>
          <a:bldChart bld="series"/>
        </p:bldSub>
      </p:bldGraphic>
      <p:bldGraphic spid="3" grpId="2" uiExpand="1">
        <p:bldSub>
          <a:bldChart bld="series"/>
        </p:bldSub>
      </p:bldGraphic>
      <p:bldGraphic spid="3" grpId="3" uiExpand="1">
        <p:bldSub>
          <a:bldChart bld="series"/>
        </p:bldSub>
      </p:bldGraphic>
      <p:bldGraphic spid="3" grpId="4" uiExpand="1">
        <p:bldSub>
          <a:bldChart bld="series"/>
        </p:bldSub>
      </p:bldGraphic>
      <p:bldP spid="11" grpId="0"/>
      <p:bldP spid="12" grpId="0"/>
      <p:bldP spid="1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43507-8130-B28B-89EF-62FFE4AAA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02B6D8-5AA0-4972-C30E-D063FBAC89D2}"/>
              </a:ext>
            </a:extLst>
          </p:cNvPr>
          <p:cNvSpPr>
            <a:spLocks noGrp="1"/>
          </p:cNvSpPr>
          <p:nvPr>
            <p:ph type="title"/>
          </p:nvPr>
        </p:nvSpPr>
        <p:spPr/>
        <p:txBody>
          <a:bodyPr/>
          <a:lstStyle/>
          <a:p>
            <a:r>
              <a:rPr lang="en-US" dirty="0"/>
              <a:t>Conclusions</a:t>
            </a:r>
            <a:endParaRPr lang="en-IL" dirty="0"/>
          </a:p>
        </p:txBody>
      </p:sp>
      <p:sp>
        <p:nvSpPr>
          <p:cNvPr id="3" name="Content Placeholder 2">
            <a:extLst>
              <a:ext uri="{FF2B5EF4-FFF2-40B4-BE49-F238E27FC236}">
                <a16:creationId xmlns:a16="http://schemas.microsoft.com/office/drawing/2014/main" id="{0EA17548-F4B3-EED6-715D-848685B8542E}"/>
              </a:ext>
            </a:extLst>
          </p:cNvPr>
          <p:cNvSpPr>
            <a:spLocks noGrp="1"/>
          </p:cNvSpPr>
          <p:nvPr>
            <p:ph idx="1"/>
          </p:nvPr>
        </p:nvSpPr>
        <p:spPr/>
        <p:txBody>
          <a:bodyPr/>
          <a:lstStyle/>
          <a:p>
            <a:r>
              <a:rPr lang="en-US" dirty="0"/>
              <a:t>Too many receive ring buffers degrade performance</a:t>
            </a:r>
          </a:p>
          <a:p>
            <a:r>
              <a:rPr lang="en-US" dirty="0"/>
              <a:t>Reducing ring size causes loss when traffic is bursty</a:t>
            </a:r>
          </a:p>
          <a:p>
            <a:r>
              <a:rPr lang="en-US" dirty="0"/>
              <a:t>ShRing alleviates this, but only when load is balanced</a:t>
            </a:r>
          </a:p>
          <a:p>
            <a:r>
              <a:rPr lang="en-US" dirty="0"/>
              <a:t>Disentangling receive rings addresses the problem even when load is imbalanced</a:t>
            </a:r>
          </a:p>
          <a:p>
            <a:endParaRPr lang="en-US" dirty="0"/>
          </a:p>
          <a:p>
            <a:endParaRPr lang="en-US" dirty="0"/>
          </a:p>
        </p:txBody>
      </p:sp>
      <p:sp>
        <p:nvSpPr>
          <p:cNvPr id="4" name="Slide Number Placeholder 3">
            <a:extLst>
              <a:ext uri="{FF2B5EF4-FFF2-40B4-BE49-F238E27FC236}">
                <a16:creationId xmlns:a16="http://schemas.microsoft.com/office/drawing/2014/main" id="{9F7F9CD4-F06F-D740-1B7F-ACA52D741676}"/>
              </a:ext>
            </a:extLst>
          </p:cNvPr>
          <p:cNvSpPr>
            <a:spLocks noGrp="1"/>
          </p:cNvSpPr>
          <p:nvPr>
            <p:ph type="sldNum" sz="quarter" idx="12"/>
          </p:nvPr>
        </p:nvSpPr>
        <p:spPr/>
        <p:txBody>
          <a:bodyPr/>
          <a:lstStyle/>
          <a:p>
            <a:fld id="{35E705C5-5BCD-49DC-92EA-8CC03E399A23}" type="slidenum">
              <a:rPr lang="en-IL" smtClean="0"/>
              <a:t>22</a:t>
            </a:fld>
            <a:endParaRPr lang="en-IL"/>
          </a:p>
        </p:txBody>
      </p:sp>
    </p:spTree>
    <p:extLst>
      <p:ext uri="{BB962C8B-B14F-4D97-AF65-F5344CB8AC3E}">
        <p14:creationId xmlns:p14="http://schemas.microsoft.com/office/powerpoint/2010/main" val="219098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6923C-4DE1-4E00-5D3E-172C72480E02}"/>
            </a:ext>
          </a:extLst>
        </p:cNvPr>
        <p:cNvGrpSpPr/>
        <p:nvPr/>
      </p:nvGrpSpPr>
      <p:grpSpPr>
        <a:xfrm>
          <a:off x="0" y="0"/>
          <a:ext cx="0" cy="0"/>
          <a:chOff x="0" y="0"/>
          <a:chExt cx="0" cy="0"/>
        </a:xfrm>
      </p:grpSpPr>
      <p:sp>
        <p:nvSpPr>
          <p:cNvPr id="26" name="Rounded Rectangle 25">
            <a:extLst>
              <a:ext uri="{FF2B5EF4-FFF2-40B4-BE49-F238E27FC236}">
                <a16:creationId xmlns:a16="http://schemas.microsoft.com/office/drawing/2014/main" id="{58AADC0C-01E3-3389-7BD5-D70965700B80}"/>
              </a:ext>
            </a:extLst>
          </p:cNvPr>
          <p:cNvSpPr/>
          <p:nvPr/>
        </p:nvSpPr>
        <p:spPr>
          <a:xfrm>
            <a:off x="1980497" y="3115496"/>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800" dirty="0">
              <a:solidFill>
                <a:schemeClr val="tx1"/>
              </a:solidFill>
            </a:endParaRPr>
          </a:p>
        </p:txBody>
      </p:sp>
      <p:sp>
        <p:nvSpPr>
          <p:cNvPr id="34" name="Oval 33">
            <a:extLst>
              <a:ext uri="{FF2B5EF4-FFF2-40B4-BE49-F238E27FC236}">
                <a16:creationId xmlns:a16="http://schemas.microsoft.com/office/drawing/2014/main" id="{C043AC81-15B6-94C5-D514-60803FB0D37A}"/>
              </a:ext>
            </a:extLst>
          </p:cNvPr>
          <p:cNvSpPr/>
          <p:nvPr/>
        </p:nvSpPr>
        <p:spPr>
          <a:xfrm>
            <a:off x="3374574" y="3434161"/>
            <a:ext cx="2700000"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8" name="Oval 7">
            <a:extLst>
              <a:ext uri="{FF2B5EF4-FFF2-40B4-BE49-F238E27FC236}">
                <a16:creationId xmlns:a16="http://schemas.microsoft.com/office/drawing/2014/main" id="{71A655F8-A4C1-5F26-6466-E122E40AF20D}"/>
              </a:ext>
            </a:extLst>
          </p:cNvPr>
          <p:cNvSpPr/>
          <p:nvPr/>
        </p:nvSpPr>
        <p:spPr>
          <a:xfrm>
            <a:off x="633354" y="3448015"/>
            <a:ext cx="2700000"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4" name="Title 3">
            <a:extLst>
              <a:ext uri="{FF2B5EF4-FFF2-40B4-BE49-F238E27FC236}">
                <a16:creationId xmlns:a16="http://schemas.microsoft.com/office/drawing/2014/main" id="{9E795DA7-B103-70E5-D2CB-6E7A0467CE05}"/>
              </a:ext>
            </a:extLst>
          </p:cNvPr>
          <p:cNvSpPr>
            <a:spLocks noGrp="1"/>
          </p:cNvSpPr>
          <p:nvPr>
            <p:ph type="title"/>
          </p:nvPr>
        </p:nvSpPr>
        <p:spPr/>
        <p:txBody>
          <a:bodyPr/>
          <a:lstStyle/>
          <a:p>
            <a:r>
              <a:rPr lang="en-US" dirty="0"/>
              <a:t>The I/O working set problem</a:t>
            </a:r>
          </a:p>
        </p:txBody>
      </p:sp>
      <p:pic>
        <p:nvPicPr>
          <p:cNvPr id="10" name="Graphic 9" descr="Processor with solid fill">
            <a:extLst>
              <a:ext uri="{FF2B5EF4-FFF2-40B4-BE49-F238E27FC236}">
                <a16:creationId xmlns:a16="http://schemas.microsoft.com/office/drawing/2014/main" id="{98EA246B-44C7-1294-3609-5BE09EF99D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7707" y="1650433"/>
            <a:ext cx="1183950" cy="1183950"/>
          </a:xfrm>
          <a:prstGeom prst="rect">
            <a:avLst/>
          </a:prstGeom>
        </p:spPr>
      </p:pic>
      <p:pic>
        <p:nvPicPr>
          <p:cNvPr id="11" name="Graphic 10" descr="Processor with solid fill">
            <a:extLst>
              <a:ext uri="{FF2B5EF4-FFF2-40B4-BE49-F238E27FC236}">
                <a16:creationId xmlns:a16="http://schemas.microsoft.com/office/drawing/2014/main" id="{595128F5-DC5C-38D4-4890-897895C27F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29492" y="1650433"/>
            <a:ext cx="1183950" cy="1183950"/>
          </a:xfrm>
          <a:prstGeom prst="rect">
            <a:avLst/>
          </a:prstGeom>
        </p:spPr>
      </p:pic>
      <p:sp>
        <p:nvSpPr>
          <p:cNvPr id="12" name="Rounded Rectangle 11">
            <a:extLst>
              <a:ext uri="{FF2B5EF4-FFF2-40B4-BE49-F238E27FC236}">
                <a16:creationId xmlns:a16="http://schemas.microsoft.com/office/drawing/2014/main" id="{0DE94F82-51E2-AA40-DCD5-3606BE128B0A}"/>
              </a:ext>
            </a:extLst>
          </p:cNvPr>
          <p:cNvSpPr/>
          <p:nvPr/>
        </p:nvSpPr>
        <p:spPr>
          <a:xfrm>
            <a:off x="668979"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3" name="Rounded Rectangle 12">
            <a:extLst>
              <a:ext uri="{FF2B5EF4-FFF2-40B4-BE49-F238E27FC236}">
                <a16:creationId xmlns:a16="http://schemas.microsoft.com/office/drawing/2014/main" id="{8C1922F2-E9AD-3779-C160-A1F51AE4DC59}"/>
              </a:ext>
            </a:extLst>
          </p:cNvPr>
          <p:cNvSpPr/>
          <p:nvPr/>
        </p:nvSpPr>
        <p:spPr>
          <a:xfrm>
            <a:off x="1354426"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4" name="Rounded Rectangle 13">
            <a:extLst>
              <a:ext uri="{FF2B5EF4-FFF2-40B4-BE49-F238E27FC236}">
                <a16:creationId xmlns:a16="http://schemas.microsoft.com/office/drawing/2014/main" id="{350B6C94-CF93-A3D0-EB5D-9602CD312A91}"/>
              </a:ext>
            </a:extLst>
          </p:cNvPr>
          <p:cNvSpPr/>
          <p:nvPr/>
        </p:nvSpPr>
        <p:spPr>
          <a:xfrm>
            <a:off x="2039873"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627DE191-A972-B992-6C7A-B6935F40C57F}"/>
              </a:ext>
            </a:extLst>
          </p:cNvPr>
          <p:cNvSpPr/>
          <p:nvPr/>
        </p:nvSpPr>
        <p:spPr>
          <a:xfrm>
            <a:off x="2725320"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6" name="Rounded Rectangle 15">
            <a:extLst>
              <a:ext uri="{FF2B5EF4-FFF2-40B4-BE49-F238E27FC236}">
                <a16:creationId xmlns:a16="http://schemas.microsoft.com/office/drawing/2014/main" id="{DA2CFED9-9F33-EBC5-2143-0D201D5A34A6}"/>
              </a:ext>
            </a:extLst>
          </p:cNvPr>
          <p:cNvSpPr/>
          <p:nvPr/>
        </p:nvSpPr>
        <p:spPr>
          <a:xfrm>
            <a:off x="3410767"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7" name="Rounded Rectangle 16">
            <a:extLst>
              <a:ext uri="{FF2B5EF4-FFF2-40B4-BE49-F238E27FC236}">
                <a16:creationId xmlns:a16="http://schemas.microsoft.com/office/drawing/2014/main" id="{0613CBC4-110F-D681-BF77-C5093676B9E5}"/>
              </a:ext>
            </a:extLst>
          </p:cNvPr>
          <p:cNvSpPr/>
          <p:nvPr/>
        </p:nvSpPr>
        <p:spPr>
          <a:xfrm>
            <a:off x="4096214"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8" name="Rounded Rectangle 17">
            <a:extLst>
              <a:ext uri="{FF2B5EF4-FFF2-40B4-BE49-F238E27FC236}">
                <a16:creationId xmlns:a16="http://schemas.microsoft.com/office/drawing/2014/main" id="{10CD1531-2D8B-D4B3-66D8-7B6B5F063383}"/>
              </a:ext>
            </a:extLst>
          </p:cNvPr>
          <p:cNvSpPr/>
          <p:nvPr/>
        </p:nvSpPr>
        <p:spPr>
          <a:xfrm>
            <a:off x="4781661"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9" name="Rounded Rectangle 18">
            <a:extLst>
              <a:ext uri="{FF2B5EF4-FFF2-40B4-BE49-F238E27FC236}">
                <a16:creationId xmlns:a16="http://schemas.microsoft.com/office/drawing/2014/main" id="{F3AE13C2-71B7-488F-79F9-97A6208DCC42}"/>
              </a:ext>
            </a:extLst>
          </p:cNvPr>
          <p:cNvSpPr/>
          <p:nvPr/>
        </p:nvSpPr>
        <p:spPr>
          <a:xfrm>
            <a:off x="5467106"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pic>
        <p:nvPicPr>
          <p:cNvPr id="24" name="Picture 4" descr="Network Interface Card Icons - Free SVG &amp; PNG Network Interface Card Images  - Noun Project">
            <a:extLst>
              <a:ext uri="{FF2B5EF4-FFF2-40B4-BE49-F238E27FC236}">
                <a16:creationId xmlns:a16="http://schemas.microsoft.com/office/drawing/2014/main" id="{C45D51BA-2365-D116-61F7-C744F615BF28}"/>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2753488" y="5342131"/>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13B3D05C-598D-739C-3A5C-6C37964665ED}"/>
              </a:ext>
            </a:extLst>
          </p:cNvPr>
          <p:cNvSpPr txBox="1"/>
          <p:nvPr/>
        </p:nvSpPr>
        <p:spPr>
          <a:xfrm>
            <a:off x="2984314" y="2596442"/>
            <a:ext cx="782394" cy="523220"/>
          </a:xfrm>
          <a:prstGeom prst="rect">
            <a:avLst/>
          </a:prstGeom>
          <a:noFill/>
        </p:spPr>
        <p:txBody>
          <a:bodyPr wrap="none" rtlCol="0">
            <a:spAutoFit/>
          </a:bodyPr>
          <a:lstStyle/>
          <a:p>
            <a:r>
              <a:rPr lang="en-US" sz="2800" dirty="0"/>
              <a:t>LLC</a:t>
            </a:r>
            <a:endParaRPr lang="en-US" sz="2400" dirty="0"/>
          </a:p>
        </p:txBody>
      </p:sp>
      <p:sp>
        <p:nvSpPr>
          <p:cNvPr id="2" name="TextBox 1">
            <a:extLst>
              <a:ext uri="{FF2B5EF4-FFF2-40B4-BE49-F238E27FC236}">
                <a16:creationId xmlns:a16="http://schemas.microsoft.com/office/drawing/2014/main" id="{3411D74F-2CFE-3AA1-B8F6-D5B74E78B024}"/>
              </a:ext>
            </a:extLst>
          </p:cNvPr>
          <p:cNvSpPr txBox="1"/>
          <p:nvPr/>
        </p:nvSpPr>
        <p:spPr>
          <a:xfrm>
            <a:off x="3006442" y="1827765"/>
            <a:ext cx="752716" cy="769441"/>
          </a:xfrm>
          <a:prstGeom prst="rect">
            <a:avLst/>
          </a:prstGeom>
          <a:noFill/>
        </p:spPr>
        <p:txBody>
          <a:bodyPr wrap="square">
            <a:spAutoFit/>
          </a:bodyPr>
          <a:lstStyle/>
          <a:p>
            <a:r>
              <a:rPr lang="en-US" sz="4400" dirty="0"/>
              <a:t>😔</a:t>
            </a:r>
          </a:p>
        </p:txBody>
      </p:sp>
      <p:sp>
        <p:nvSpPr>
          <p:cNvPr id="3" name="Bent-Up Arrow 2">
            <a:extLst>
              <a:ext uri="{FF2B5EF4-FFF2-40B4-BE49-F238E27FC236}">
                <a16:creationId xmlns:a16="http://schemas.microsoft.com/office/drawing/2014/main" id="{A57FA0BC-D062-3371-860B-4C200A390BA1}"/>
              </a:ext>
            </a:extLst>
          </p:cNvPr>
          <p:cNvSpPr/>
          <p:nvPr/>
        </p:nvSpPr>
        <p:spPr>
          <a:xfrm flipH="1">
            <a:off x="2280423"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5" name="Bent-Up Arrow 4">
            <a:extLst>
              <a:ext uri="{FF2B5EF4-FFF2-40B4-BE49-F238E27FC236}">
                <a16:creationId xmlns:a16="http://schemas.microsoft.com/office/drawing/2014/main" id="{4E3C0CE2-3EA3-4872-C7D8-00D77FC8A8AC}"/>
              </a:ext>
            </a:extLst>
          </p:cNvPr>
          <p:cNvSpPr/>
          <p:nvPr/>
        </p:nvSpPr>
        <p:spPr>
          <a:xfrm>
            <a:off x="3872178" y="4346369"/>
            <a:ext cx="565064" cy="1567543"/>
          </a:xfrm>
          <a:prstGeom prst="bentUpArrow">
            <a:avLst>
              <a:gd name="adj1" fmla="val 18383"/>
              <a:gd name="adj2" fmla="val 33027"/>
              <a:gd name="adj3" fmla="val 45797"/>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graphicFrame>
        <p:nvGraphicFramePr>
          <p:cNvPr id="6" name="Content Placeholder 2">
            <a:extLst>
              <a:ext uri="{FF2B5EF4-FFF2-40B4-BE49-F238E27FC236}">
                <a16:creationId xmlns:a16="http://schemas.microsoft.com/office/drawing/2014/main" id="{18F8238B-4BBD-082E-F362-A8706170D659}"/>
              </a:ext>
            </a:extLst>
          </p:cNvPr>
          <p:cNvGraphicFramePr>
            <a:graphicFrameLocks noGrp="1"/>
          </p:cNvGraphicFramePr>
          <p:nvPr>
            <p:ph idx="1"/>
            <p:extLst>
              <p:ext uri="{D42A27DB-BD31-4B8C-83A1-F6EECF244321}">
                <p14:modId xmlns:p14="http://schemas.microsoft.com/office/powerpoint/2010/main" val="1042529474"/>
              </p:ext>
            </p:extLst>
          </p:nvPr>
        </p:nvGraphicFramePr>
        <p:xfrm>
          <a:off x="7564333" y="1937084"/>
          <a:ext cx="4071446" cy="3976828"/>
        </p:xfrm>
        <a:graphic>
          <a:graphicData uri="http://schemas.openxmlformats.org/drawingml/2006/chart">
            <c:chart xmlns:c="http://schemas.openxmlformats.org/drawingml/2006/chart" xmlns:r="http://schemas.openxmlformats.org/officeDocument/2006/relationships" r:id="rId9"/>
          </a:graphicData>
        </a:graphic>
      </p:graphicFrame>
      <p:sp>
        <p:nvSpPr>
          <p:cNvPr id="7" name="TextBox 6">
            <a:extLst>
              <a:ext uri="{FF2B5EF4-FFF2-40B4-BE49-F238E27FC236}">
                <a16:creationId xmlns:a16="http://schemas.microsoft.com/office/drawing/2014/main" id="{ACF06C5B-9B6E-BFAC-8A29-CFAF40D7D88A}"/>
              </a:ext>
            </a:extLst>
          </p:cNvPr>
          <p:cNvSpPr txBox="1"/>
          <p:nvPr/>
        </p:nvSpPr>
        <p:spPr>
          <a:xfrm rot="16200000">
            <a:off x="5744107" y="3477216"/>
            <a:ext cx="3003051" cy="461665"/>
          </a:xfrm>
          <a:prstGeom prst="rect">
            <a:avLst/>
          </a:prstGeom>
          <a:noFill/>
        </p:spPr>
        <p:txBody>
          <a:bodyPr wrap="square" rtlCol="0">
            <a:spAutoFit/>
          </a:bodyPr>
          <a:lstStyle/>
          <a:p>
            <a:pPr algn="ctr"/>
            <a:r>
              <a:rPr lang="en-US" sz="2400" dirty="0"/>
              <a:t>throughput (Gbps)</a:t>
            </a:r>
            <a:endParaRPr lang="en-IL" sz="2400" dirty="0"/>
          </a:p>
        </p:txBody>
      </p:sp>
      <p:cxnSp>
        <p:nvCxnSpPr>
          <p:cNvPr id="23" name="Straight Connector 22">
            <a:extLst>
              <a:ext uri="{FF2B5EF4-FFF2-40B4-BE49-F238E27FC236}">
                <a16:creationId xmlns:a16="http://schemas.microsoft.com/office/drawing/2014/main" id="{56C8256B-85BC-CD7C-0081-4C0F30D2BE18}"/>
              </a:ext>
            </a:extLst>
          </p:cNvPr>
          <p:cNvCxnSpPr>
            <a:cxnSpLocks/>
          </p:cNvCxnSpPr>
          <p:nvPr/>
        </p:nvCxnSpPr>
        <p:spPr>
          <a:xfrm>
            <a:off x="9399566" y="2206523"/>
            <a:ext cx="0" cy="2980896"/>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1CCFF64-80E6-60D8-69BE-B53AFC408407}"/>
              </a:ext>
            </a:extLst>
          </p:cNvPr>
          <p:cNvCxnSpPr>
            <a:cxnSpLocks/>
          </p:cNvCxnSpPr>
          <p:nvPr/>
        </p:nvCxnSpPr>
        <p:spPr>
          <a:xfrm>
            <a:off x="10458520" y="2187440"/>
            <a:ext cx="0" cy="3019061"/>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92411CF-8A67-1015-16A6-5C6BFDBCEDF9}"/>
              </a:ext>
            </a:extLst>
          </p:cNvPr>
          <p:cNvSpPr txBox="1"/>
          <p:nvPr/>
        </p:nvSpPr>
        <p:spPr>
          <a:xfrm>
            <a:off x="8247035" y="3207253"/>
            <a:ext cx="1132532" cy="1569660"/>
          </a:xfrm>
          <a:prstGeom prst="rect">
            <a:avLst/>
          </a:prstGeom>
          <a:noFill/>
        </p:spPr>
        <p:txBody>
          <a:bodyPr wrap="square" rtlCol="0">
            <a:spAutoFit/>
          </a:bodyPr>
          <a:lstStyle/>
          <a:p>
            <a:pPr algn="ctr"/>
            <a:r>
              <a:rPr lang="en-US" sz="2400" dirty="0">
                <a:solidFill>
                  <a:schemeClr val="bg1">
                    <a:lumMod val="50000"/>
                  </a:schemeClr>
                </a:solidFill>
              </a:rPr>
              <a:t>DDIO</a:t>
            </a:r>
          </a:p>
          <a:p>
            <a:pPr algn="ctr"/>
            <a:r>
              <a:rPr lang="en-US" sz="2400" dirty="0">
                <a:solidFill>
                  <a:schemeClr val="bg1">
                    <a:lumMod val="50000"/>
                  </a:schemeClr>
                </a:solidFill>
              </a:rPr>
              <a:t>(20% of LLC)</a:t>
            </a:r>
            <a:br>
              <a:rPr lang="en-US" sz="2400" dirty="0">
                <a:solidFill>
                  <a:schemeClr val="bg1">
                    <a:lumMod val="50000"/>
                  </a:schemeClr>
                </a:solidFill>
              </a:rPr>
            </a:br>
            <a:endParaRPr lang="en-IL" sz="2400" dirty="0">
              <a:solidFill>
                <a:schemeClr val="bg1">
                  <a:lumMod val="50000"/>
                </a:schemeClr>
              </a:solidFill>
            </a:endParaRPr>
          </a:p>
        </p:txBody>
      </p:sp>
      <p:sp>
        <p:nvSpPr>
          <p:cNvPr id="29" name="TextBox 28">
            <a:extLst>
              <a:ext uri="{FF2B5EF4-FFF2-40B4-BE49-F238E27FC236}">
                <a16:creationId xmlns:a16="http://schemas.microsoft.com/office/drawing/2014/main" id="{4B4BDD5C-919F-538E-23C2-C832204C2004}"/>
              </a:ext>
            </a:extLst>
          </p:cNvPr>
          <p:cNvSpPr txBox="1"/>
          <p:nvPr/>
        </p:nvSpPr>
        <p:spPr>
          <a:xfrm>
            <a:off x="9466680" y="3580237"/>
            <a:ext cx="897808" cy="461665"/>
          </a:xfrm>
          <a:prstGeom prst="rect">
            <a:avLst/>
          </a:prstGeom>
          <a:noFill/>
        </p:spPr>
        <p:txBody>
          <a:bodyPr wrap="square" rtlCol="0">
            <a:spAutoFit/>
          </a:bodyPr>
          <a:lstStyle/>
          <a:p>
            <a:pPr algn="ctr"/>
            <a:r>
              <a:rPr lang="en-US" sz="2400" dirty="0">
                <a:solidFill>
                  <a:schemeClr val="bg1">
                    <a:lumMod val="50000"/>
                  </a:schemeClr>
                </a:solidFill>
              </a:rPr>
              <a:t>LLC</a:t>
            </a:r>
            <a:endParaRPr lang="en-IL" sz="2400" dirty="0">
              <a:solidFill>
                <a:schemeClr val="bg1">
                  <a:lumMod val="50000"/>
                </a:schemeClr>
              </a:solidFill>
            </a:endParaRPr>
          </a:p>
        </p:txBody>
      </p:sp>
      <p:sp>
        <p:nvSpPr>
          <p:cNvPr id="30" name="TextBox 29">
            <a:extLst>
              <a:ext uri="{FF2B5EF4-FFF2-40B4-BE49-F238E27FC236}">
                <a16:creationId xmlns:a16="http://schemas.microsoft.com/office/drawing/2014/main" id="{9D109D35-F5A1-A41C-4931-587FDE450408}"/>
              </a:ext>
            </a:extLst>
          </p:cNvPr>
          <p:cNvSpPr txBox="1"/>
          <p:nvPr/>
        </p:nvSpPr>
        <p:spPr>
          <a:xfrm>
            <a:off x="10431601" y="3580237"/>
            <a:ext cx="1338937" cy="461665"/>
          </a:xfrm>
          <a:prstGeom prst="rect">
            <a:avLst/>
          </a:prstGeom>
          <a:noFill/>
        </p:spPr>
        <p:txBody>
          <a:bodyPr wrap="square" rtlCol="0">
            <a:spAutoFit/>
          </a:bodyPr>
          <a:lstStyle/>
          <a:p>
            <a:pPr algn="ctr"/>
            <a:r>
              <a:rPr lang="en-US" sz="2400" dirty="0">
                <a:solidFill>
                  <a:schemeClr val="bg1">
                    <a:lumMod val="50000"/>
                  </a:schemeClr>
                </a:solidFill>
              </a:rPr>
              <a:t>DRAM</a:t>
            </a:r>
            <a:endParaRPr lang="en-IL" sz="2400" dirty="0">
              <a:solidFill>
                <a:schemeClr val="bg1">
                  <a:lumMod val="50000"/>
                </a:schemeClr>
              </a:solidFill>
            </a:endParaRPr>
          </a:p>
        </p:txBody>
      </p:sp>
      <p:sp>
        <p:nvSpPr>
          <p:cNvPr id="35" name="TextBox 34">
            <a:extLst>
              <a:ext uri="{FF2B5EF4-FFF2-40B4-BE49-F238E27FC236}">
                <a16:creationId xmlns:a16="http://schemas.microsoft.com/office/drawing/2014/main" id="{C01F8F1B-9ECB-BDDF-688D-7DDC1A6983B2}"/>
              </a:ext>
            </a:extLst>
          </p:cNvPr>
          <p:cNvSpPr txBox="1"/>
          <p:nvPr/>
        </p:nvSpPr>
        <p:spPr>
          <a:xfrm>
            <a:off x="8547637" y="5892591"/>
            <a:ext cx="2344020" cy="461665"/>
          </a:xfrm>
          <a:prstGeom prst="rect">
            <a:avLst/>
          </a:prstGeom>
          <a:noFill/>
        </p:spPr>
        <p:txBody>
          <a:bodyPr wrap="square" rtlCol="0">
            <a:spAutoFit/>
          </a:bodyPr>
          <a:lstStyle/>
          <a:p>
            <a:r>
              <a:rPr lang="en-US" sz="2400" dirty="0"/>
              <a:t>ring size (entries)</a:t>
            </a:r>
            <a:endParaRPr lang="en-IL" sz="2400" dirty="0"/>
          </a:p>
        </p:txBody>
      </p:sp>
      <p:cxnSp>
        <p:nvCxnSpPr>
          <p:cNvPr id="33" name="Straight Arrow Connector 32">
            <a:extLst>
              <a:ext uri="{FF2B5EF4-FFF2-40B4-BE49-F238E27FC236}">
                <a16:creationId xmlns:a16="http://schemas.microsoft.com/office/drawing/2014/main" id="{DA8137E2-43CF-C2C2-AEEC-D5CAEAC43B27}"/>
              </a:ext>
            </a:extLst>
          </p:cNvPr>
          <p:cNvCxnSpPr>
            <a:cxnSpLocks/>
          </p:cNvCxnSpPr>
          <p:nvPr/>
        </p:nvCxnSpPr>
        <p:spPr>
          <a:xfrm>
            <a:off x="11353800" y="2293144"/>
            <a:ext cx="0" cy="1154871"/>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12DDF5-95ED-786A-9D88-946F759D6622}"/>
              </a:ext>
            </a:extLst>
          </p:cNvPr>
          <p:cNvSpPr txBox="1"/>
          <p:nvPr/>
        </p:nvSpPr>
        <p:spPr>
          <a:xfrm>
            <a:off x="11079959" y="2575416"/>
            <a:ext cx="555815" cy="369332"/>
          </a:xfrm>
          <a:prstGeom prst="rect">
            <a:avLst/>
          </a:prstGeom>
          <a:solidFill>
            <a:schemeClr val="bg1"/>
          </a:solidFill>
        </p:spPr>
        <p:txBody>
          <a:bodyPr wrap="square" lIns="0" tIns="0" rIns="0" bIns="0" rtlCol="0">
            <a:spAutoFit/>
          </a:bodyPr>
          <a:lstStyle/>
          <a:p>
            <a:pPr algn="ctr"/>
            <a:r>
              <a:rPr lang="en-US" sz="2400" dirty="0">
                <a:solidFill>
                  <a:schemeClr val="bg1">
                    <a:lumMod val="50000"/>
                  </a:schemeClr>
                </a:solidFill>
              </a:rPr>
              <a:t>20%</a:t>
            </a:r>
            <a:endParaRPr lang="en-IL" sz="2400" dirty="0">
              <a:solidFill>
                <a:schemeClr val="bg1">
                  <a:lumMod val="50000"/>
                </a:schemeClr>
              </a:solidFill>
            </a:endParaRPr>
          </a:p>
        </p:txBody>
      </p:sp>
      <p:cxnSp>
        <p:nvCxnSpPr>
          <p:cNvPr id="36" name="Straight Arrow Connector 35">
            <a:extLst>
              <a:ext uri="{FF2B5EF4-FFF2-40B4-BE49-F238E27FC236}">
                <a16:creationId xmlns:a16="http://schemas.microsoft.com/office/drawing/2014/main" id="{CE1630C4-9CE1-8448-02FB-B00D4705CB83}"/>
              </a:ext>
            </a:extLst>
          </p:cNvPr>
          <p:cNvCxnSpPr>
            <a:cxnSpLocks/>
          </p:cNvCxnSpPr>
          <p:nvPr/>
        </p:nvCxnSpPr>
        <p:spPr>
          <a:xfrm>
            <a:off x="10206038" y="2293144"/>
            <a:ext cx="0" cy="743937"/>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9AD5C7B-9D94-7DEB-A6B6-B78D1184F62F}"/>
              </a:ext>
            </a:extLst>
          </p:cNvPr>
          <p:cNvSpPr txBox="1"/>
          <p:nvPr/>
        </p:nvSpPr>
        <p:spPr>
          <a:xfrm>
            <a:off x="9797495" y="2470227"/>
            <a:ext cx="566993" cy="369332"/>
          </a:xfrm>
          <a:prstGeom prst="rect">
            <a:avLst/>
          </a:prstGeom>
          <a:solidFill>
            <a:schemeClr val="bg1"/>
          </a:solidFill>
        </p:spPr>
        <p:txBody>
          <a:bodyPr wrap="square" lIns="0" tIns="0" rIns="0" bIns="0" rtlCol="0">
            <a:spAutoFit/>
          </a:bodyPr>
          <a:lstStyle/>
          <a:p>
            <a:pPr algn="ctr"/>
            <a:r>
              <a:rPr lang="en-US" sz="2400" dirty="0">
                <a:solidFill>
                  <a:schemeClr val="bg1">
                    <a:lumMod val="50000"/>
                  </a:schemeClr>
                </a:solidFill>
              </a:rPr>
              <a:t>15%</a:t>
            </a:r>
            <a:endParaRPr lang="en-IL" sz="2400" dirty="0">
              <a:solidFill>
                <a:schemeClr val="bg1">
                  <a:lumMod val="50000"/>
                </a:schemeClr>
              </a:solidFill>
            </a:endParaRPr>
          </a:p>
        </p:txBody>
      </p:sp>
    </p:spTree>
    <p:custDataLst>
      <p:tags r:id="rId1"/>
    </p:custDataLst>
    <p:extLst>
      <p:ext uri="{BB962C8B-B14F-4D97-AF65-F5344CB8AC3E}">
        <p14:creationId xmlns:p14="http://schemas.microsoft.com/office/powerpoint/2010/main" val="141585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6"/>
                                        </p:tgtEl>
                                      </p:cBhvr>
                                    </p:animEffect>
                                    <p:animScale>
                                      <p:cBhvr>
                                        <p:cTn id="7" dur="250" autoRev="1" fill="hold"/>
                                        <p:tgtEl>
                                          <p:spTgt spid="2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7"/>
                                        </p:tgtEl>
                                      </p:cBhvr>
                                    </p:animEffect>
                                    <p:animScale>
                                      <p:cBhvr>
                                        <p:cTn id="10" dur="250" autoRev="1" fill="hold"/>
                                        <p:tgtEl>
                                          <p:spTgt spid="2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grpId="0" nodeType="clickEffect">
                                  <p:stCondLst>
                                    <p:cond delay="0"/>
                                  </p:stCondLst>
                                  <p:childTnLst>
                                    <p:animEffect transition="out" filter="fade">
                                      <p:cBhvr>
                                        <p:cTn id="14" dur="500" tmFilter="0, 0; .2, .5; .8, .5; 1, 0"/>
                                        <p:tgtEl>
                                          <p:spTgt spid="2"/>
                                        </p:tgtEl>
                                      </p:cBhvr>
                                    </p:animEffect>
                                    <p:animScale>
                                      <p:cBhvr>
                                        <p:cTn id="15" dur="250" autoRev="1" fill="hold"/>
                                        <p:tgtEl>
                                          <p:spTgt spid="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500"/>
                                        <p:tgtEl>
                                          <p:spTgt spid="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 grpId="0"/>
      <p:bldGraphic spid="6" grpId="0">
        <p:bldAsOne/>
      </p:bldGraphic>
      <p:bldP spid="7" grpId="0"/>
      <p:bldP spid="28" grpId="0"/>
      <p:bldP spid="29" grpId="0"/>
      <p:bldP spid="30" grpId="0"/>
      <p:bldP spid="35" grpId="0"/>
      <p:bldP spid="21"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3FFED-B603-A6CF-5C7D-5DD247E07447}"/>
            </a:ext>
          </a:extLst>
        </p:cNvPr>
        <p:cNvGrpSpPr/>
        <p:nvPr/>
      </p:nvGrpSpPr>
      <p:grpSpPr>
        <a:xfrm>
          <a:off x="0" y="0"/>
          <a:ext cx="0" cy="0"/>
          <a:chOff x="0" y="0"/>
          <a:chExt cx="0" cy="0"/>
        </a:xfrm>
      </p:grpSpPr>
      <p:sp>
        <p:nvSpPr>
          <p:cNvPr id="26" name="Rounded Rectangle 25">
            <a:extLst>
              <a:ext uri="{FF2B5EF4-FFF2-40B4-BE49-F238E27FC236}">
                <a16:creationId xmlns:a16="http://schemas.microsoft.com/office/drawing/2014/main" id="{4D5BC7FB-C70E-8E73-1365-4C3D29289C00}"/>
              </a:ext>
            </a:extLst>
          </p:cNvPr>
          <p:cNvSpPr/>
          <p:nvPr/>
        </p:nvSpPr>
        <p:spPr>
          <a:xfrm>
            <a:off x="1980497" y="3115496"/>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800" dirty="0">
              <a:solidFill>
                <a:schemeClr val="tx1"/>
              </a:solidFill>
            </a:endParaRPr>
          </a:p>
        </p:txBody>
      </p:sp>
      <p:sp>
        <p:nvSpPr>
          <p:cNvPr id="34" name="Oval 33">
            <a:extLst>
              <a:ext uri="{FF2B5EF4-FFF2-40B4-BE49-F238E27FC236}">
                <a16:creationId xmlns:a16="http://schemas.microsoft.com/office/drawing/2014/main" id="{D4FA8DE0-A979-5D5A-D6D6-A4250B7CF805}"/>
              </a:ext>
            </a:extLst>
          </p:cNvPr>
          <p:cNvSpPr/>
          <p:nvPr/>
        </p:nvSpPr>
        <p:spPr>
          <a:xfrm>
            <a:off x="3374574" y="3434161"/>
            <a:ext cx="1359923"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8" name="Oval 7">
            <a:extLst>
              <a:ext uri="{FF2B5EF4-FFF2-40B4-BE49-F238E27FC236}">
                <a16:creationId xmlns:a16="http://schemas.microsoft.com/office/drawing/2014/main" id="{1F344399-4A82-BE43-E071-7BF4F2EA23AE}"/>
              </a:ext>
            </a:extLst>
          </p:cNvPr>
          <p:cNvSpPr/>
          <p:nvPr/>
        </p:nvSpPr>
        <p:spPr>
          <a:xfrm>
            <a:off x="1933332" y="3448015"/>
            <a:ext cx="1400021"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4" name="Title 3">
            <a:extLst>
              <a:ext uri="{FF2B5EF4-FFF2-40B4-BE49-F238E27FC236}">
                <a16:creationId xmlns:a16="http://schemas.microsoft.com/office/drawing/2014/main" id="{4B2AC279-8F78-4A52-B723-5A47F54AAAF1}"/>
              </a:ext>
            </a:extLst>
          </p:cNvPr>
          <p:cNvSpPr>
            <a:spLocks noGrp="1"/>
          </p:cNvSpPr>
          <p:nvPr>
            <p:ph type="title"/>
          </p:nvPr>
        </p:nvSpPr>
        <p:spPr/>
        <p:txBody>
          <a:bodyPr/>
          <a:lstStyle/>
          <a:p>
            <a:r>
              <a:rPr lang="en-US" dirty="0"/>
              <a:t>Reduce set – </a:t>
            </a:r>
            <a:r>
              <a:rPr lang="en-US" dirty="0">
                <a:solidFill>
                  <a:srgbClr val="0070C0"/>
                </a:solidFill>
              </a:rPr>
              <a:t>multi</a:t>
            </a:r>
            <a:r>
              <a:rPr lang="en-US" dirty="0"/>
              <a:t>core</a:t>
            </a:r>
          </a:p>
        </p:txBody>
      </p:sp>
      <p:pic>
        <p:nvPicPr>
          <p:cNvPr id="10" name="Graphic 9" descr="Processor with solid fill">
            <a:extLst>
              <a:ext uri="{FF2B5EF4-FFF2-40B4-BE49-F238E27FC236}">
                <a16:creationId xmlns:a16="http://schemas.microsoft.com/office/drawing/2014/main" id="{84DAFEDF-E01F-10FE-80CD-4D33454E83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7707" y="1650433"/>
            <a:ext cx="1183950" cy="1183950"/>
          </a:xfrm>
          <a:prstGeom prst="rect">
            <a:avLst/>
          </a:prstGeom>
        </p:spPr>
      </p:pic>
      <p:pic>
        <p:nvPicPr>
          <p:cNvPr id="11" name="Graphic 10" descr="Processor with solid fill">
            <a:extLst>
              <a:ext uri="{FF2B5EF4-FFF2-40B4-BE49-F238E27FC236}">
                <a16:creationId xmlns:a16="http://schemas.microsoft.com/office/drawing/2014/main" id="{A2676BEC-BF78-FAD6-7F10-904D1A03F57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29492" y="1650433"/>
            <a:ext cx="1183950" cy="1183950"/>
          </a:xfrm>
          <a:prstGeom prst="rect">
            <a:avLst/>
          </a:prstGeom>
        </p:spPr>
      </p:pic>
      <p:sp>
        <p:nvSpPr>
          <p:cNvPr id="14" name="Rounded Rectangle 13">
            <a:extLst>
              <a:ext uri="{FF2B5EF4-FFF2-40B4-BE49-F238E27FC236}">
                <a16:creationId xmlns:a16="http://schemas.microsoft.com/office/drawing/2014/main" id="{AE134F0C-CF42-98D2-3802-EF5EB53D75D7}"/>
              </a:ext>
            </a:extLst>
          </p:cNvPr>
          <p:cNvSpPr/>
          <p:nvPr/>
        </p:nvSpPr>
        <p:spPr>
          <a:xfrm>
            <a:off x="2039873"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A1F91CEC-8EA9-4168-1909-88A465BD4F90}"/>
              </a:ext>
            </a:extLst>
          </p:cNvPr>
          <p:cNvSpPr/>
          <p:nvPr/>
        </p:nvSpPr>
        <p:spPr>
          <a:xfrm>
            <a:off x="2725320"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6" name="Rounded Rectangle 15">
            <a:extLst>
              <a:ext uri="{FF2B5EF4-FFF2-40B4-BE49-F238E27FC236}">
                <a16:creationId xmlns:a16="http://schemas.microsoft.com/office/drawing/2014/main" id="{6A12F13A-B15F-C120-4B23-E74AEE7810BD}"/>
              </a:ext>
            </a:extLst>
          </p:cNvPr>
          <p:cNvSpPr/>
          <p:nvPr/>
        </p:nvSpPr>
        <p:spPr>
          <a:xfrm>
            <a:off x="3410767"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7" name="Rounded Rectangle 16">
            <a:extLst>
              <a:ext uri="{FF2B5EF4-FFF2-40B4-BE49-F238E27FC236}">
                <a16:creationId xmlns:a16="http://schemas.microsoft.com/office/drawing/2014/main" id="{29C35F1C-4823-8CF6-D2DB-814D7ECC4E24}"/>
              </a:ext>
            </a:extLst>
          </p:cNvPr>
          <p:cNvSpPr/>
          <p:nvPr/>
        </p:nvSpPr>
        <p:spPr>
          <a:xfrm>
            <a:off x="4096214"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pic>
        <p:nvPicPr>
          <p:cNvPr id="24" name="Picture 4" descr="Network Interface Card Icons - Free SVG &amp; PNG Network Interface Card Images  - Noun Project">
            <a:extLst>
              <a:ext uri="{FF2B5EF4-FFF2-40B4-BE49-F238E27FC236}">
                <a16:creationId xmlns:a16="http://schemas.microsoft.com/office/drawing/2014/main" id="{DB871B60-DA4F-5854-337B-8A5A892127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2753488" y="5342131"/>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1A680AD1-7DAD-9F46-1142-918F50949DA0}"/>
              </a:ext>
            </a:extLst>
          </p:cNvPr>
          <p:cNvSpPr txBox="1"/>
          <p:nvPr/>
        </p:nvSpPr>
        <p:spPr>
          <a:xfrm>
            <a:off x="2984314" y="2596442"/>
            <a:ext cx="782394" cy="523220"/>
          </a:xfrm>
          <a:prstGeom prst="rect">
            <a:avLst/>
          </a:prstGeom>
          <a:noFill/>
        </p:spPr>
        <p:txBody>
          <a:bodyPr wrap="none" rtlCol="0">
            <a:spAutoFit/>
          </a:bodyPr>
          <a:lstStyle/>
          <a:p>
            <a:r>
              <a:rPr lang="en-US" sz="2800" dirty="0"/>
              <a:t>LLC</a:t>
            </a:r>
            <a:endParaRPr lang="en-US" sz="2400" dirty="0"/>
          </a:p>
        </p:txBody>
      </p:sp>
      <p:sp>
        <p:nvSpPr>
          <p:cNvPr id="2" name="TextBox 1">
            <a:extLst>
              <a:ext uri="{FF2B5EF4-FFF2-40B4-BE49-F238E27FC236}">
                <a16:creationId xmlns:a16="http://schemas.microsoft.com/office/drawing/2014/main" id="{A414D4E7-0F59-383B-EF82-1291A209DC25}"/>
              </a:ext>
            </a:extLst>
          </p:cNvPr>
          <p:cNvSpPr txBox="1"/>
          <p:nvPr/>
        </p:nvSpPr>
        <p:spPr>
          <a:xfrm>
            <a:off x="3006442" y="1827765"/>
            <a:ext cx="752716" cy="769441"/>
          </a:xfrm>
          <a:prstGeom prst="rect">
            <a:avLst/>
          </a:prstGeom>
          <a:noFill/>
        </p:spPr>
        <p:txBody>
          <a:bodyPr wrap="square">
            <a:spAutoFit/>
          </a:bodyPr>
          <a:lstStyle/>
          <a:p>
            <a:r>
              <a:rPr lang="en-US" sz="4400" dirty="0"/>
              <a:t>🤓</a:t>
            </a:r>
          </a:p>
        </p:txBody>
      </p:sp>
      <p:sp>
        <p:nvSpPr>
          <p:cNvPr id="7" name="Bent-Up Arrow 6">
            <a:extLst>
              <a:ext uri="{FF2B5EF4-FFF2-40B4-BE49-F238E27FC236}">
                <a16:creationId xmlns:a16="http://schemas.microsoft.com/office/drawing/2014/main" id="{55ECDEB5-2D8E-28EC-D42D-D51C72FD2183}"/>
              </a:ext>
            </a:extLst>
          </p:cNvPr>
          <p:cNvSpPr/>
          <p:nvPr/>
        </p:nvSpPr>
        <p:spPr>
          <a:xfrm flipH="1">
            <a:off x="2280423"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Bent-Up Arrow 8">
            <a:extLst>
              <a:ext uri="{FF2B5EF4-FFF2-40B4-BE49-F238E27FC236}">
                <a16:creationId xmlns:a16="http://schemas.microsoft.com/office/drawing/2014/main" id="{69BE29E4-2693-BD0F-6707-6082E930D1E5}"/>
              </a:ext>
            </a:extLst>
          </p:cNvPr>
          <p:cNvSpPr/>
          <p:nvPr/>
        </p:nvSpPr>
        <p:spPr>
          <a:xfrm>
            <a:off x="3872178" y="4346369"/>
            <a:ext cx="565064" cy="1567543"/>
          </a:xfrm>
          <a:prstGeom prst="bentUpArrow">
            <a:avLst>
              <a:gd name="adj1" fmla="val 18383"/>
              <a:gd name="adj2" fmla="val 33027"/>
              <a:gd name="adj3" fmla="val 45797"/>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graphicFrame>
        <p:nvGraphicFramePr>
          <p:cNvPr id="3" name="Content Placeholder 15">
            <a:extLst>
              <a:ext uri="{FF2B5EF4-FFF2-40B4-BE49-F238E27FC236}">
                <a16:creationId xmlns:a16="http://schemas.microsoft.com/office/drawing/2014/main" id="{8A5FC232-5A80-0BA1-B15B-1230D217E1F0}"/>
              </a:ext>
            </a:extLst>
          </p:cNvPr>
          <p:cNvGraphicFramePr>
            <a:graphicFrameLocks noGrp="1"/>
          </p:cNvGraphicFramePr>
          <p:nvPr>
            <p:ph idx="1"/>
            <p:extLst>
              <p:ext uri="{D42A27DB-BD31-4B8C-83A1-F6EECF244321}">
                <p14:modId xmlns:p14="http://schemas.microsoft.com/office/powerpoint/2010/main" val="4142368688"/>
              </p:ext>
            </p:extLst>
          </p:nvPr>
        </p:nvGraphicFramePr>
        <p:xfrm>
          <a:off x="7754759" y="2187615"/>
          <a:ext cx="3688907" cy="3726297"/>
        </p:xfrm>
        <a:graphic>
          <a:graphicData uri="http://schemas.openxmlformats.org/drawingml/2006/chart">
            <c:chart xmlns:c="http://schemas.openxmlformats.org/drawingml/2006/chart" xmlns:r="http://schemas.openxmlformats.org/officeDocument/2006/relationships" r:id="rId9"/>
          </a:graphicData>
        </a:graphic>
      </p:graphicFrame>
      <p:sp>
        <p:nvSpPr>
          <p:cNvPr id="13" name="TextBox 12">
            <a:extLst>
              <a:ext uri="{FF2B5EF4-FFF2-40B4-BE49-F238E27FC236}">
                <a16:creationId xmlns:a16="http://schemas.microsoft.com/office/drawing/2014/main" id="{5F1D48DD-F352-7106-E572-6A78069DEB33}"/>
              </a:ext>
            </a:extLst>
          </p:cNvPr>
          <p:cNvSpPr txBox="1"/>
          <p:nvPr/>
        </p:nvSpPr>
        <p:spPr>
          <a:xfrm rot="16200000">
            <a:off x="5440108" y="3636874"/>
            <a:ext cx="3926544" cy="461665"/>
          </a:xfrm>
          <a:prstGeom prst="rect">
            <a:avLst/>
          </a:prstGeom>
          <a:noFill/>
        </p:spPr>
        <p:txBody>
          <a:bodyPr wrap="square" rtlCol="0">
            <a:spAutoFit/>
          </a:bodyPr>
          <a:lstStyle/>
          <a:p>
            <a:pPr algn="ctr"/>
            <a:r>
              <a:rPr lang="en-US" sz="2400" dirty="0"/>
              <a:t>no-drop throughput (Gbps)</a:t>
            </a:r>
            <a:endParaRPr lang="en-IL" sz="2400" dirty="0"/>
          </a:p>
        </p:txBody>
      </p:sp>
      <p:sp>
        <p:nvSpPr>
          <p:cNvPr id="19" name="TextBox 18">
            <a:extLst>
              <a:ext uri="{FF2B5EF4-FFF2-40B4-BE49-F238E27FC236}">
                <a16:creationId xmlns:a16="http://schemas.microsoft.com/office/drawing/2014/main" id="{AF0DA9D7-5677-33F7-C44D-603580C2770A}"/>
              </a:ext>
            </a:extLst>
          </p:cNvPr>
          <p:cNvSpPr txBox="1"/>
          <p:nvPr/>
        </p:nvSpPr>
        <p:spPr>
          <a:xfrm>
            <a:off x="8114500" y="2555323"/>
            <a:ext cx="2348909" cy="461665"/>
          </a:xfrm>
          <a:prstGeom prst="rect">
            <a:avLst/>
          </a:prstGeom>
          <a:noFill/>
        </p:spPr>
        <p:txBody>
          <a:bodyPr wrap="square" rtlCol="0">
            <a:spAutoFit/>
          </a:bodyPr>
          <a:lstStyle/>
          <a:p>
            <a:pPr algn="ctr"/>
            <a:r>
              <a:rPr lang="en-US" sz="2400" dirty="0">
                <a:solidFill>
                  <a:schemeClr val="bg1">
                    <a:lumMod val="50000"/>
                  </a:schemeClr>
                </a:solidFill>
              </a:rPr>
              <a:t>multicore</a:t>
            </a:r>
            <a:endParaRPr lang="en-IL" sz="2400" dirty="0">
              <a:solidFill>
                <a:schemeClr val="bg1">
                  <a:lumMod val="50000"/>
                </a:schemeClr>
              </a:solidFill>
            </a:endParaRPr>
          </a:p>
        </p:txBody>
      </p:sp>
      <p:sp>
        <p:nvSpPr>
          <p:cNvPr id="5" name="TextBox 4">
            <a:extLst>
              <a:ext uri="{FF2B5EF4-FFF2-40B4-BE49-F238E27FC236}">
                <a16:creationId xmlns:a16="http://schemas.microsoft.com/office/drawing/2014/main" id="{1FC8494B-0905-1A28-0F4D-E3EC412AE80D}"/>
              </a:ext>
            </a:extLst>
          </p:cNvPr>
          <p:cNvSpPr txBox="1"/>
          <p:nvPr/>
        </p:nvSpPr>
        <p:spPr>
          <a:xfrm>
            <a:off x="8547637" y="5892591"/>
            <a:ext cx="2344020" cy="461665"/>
          </a:xfrm>
          <a:prstGeom prst="rect">
            <a:avLst/>
          </a:prstGeom>
          <a:noFill/>
        </p:spPr>
        <p:txBody>
          <a:bodyPr wrap="square" rtlCol="0">
            <a:spAutoFit/>
          </a:bodyPr>
          <a:lstStyle/>
          <a:p>
            <a:r>
              <a:rPr lang="en-US" sz="2400" dirty="0"/>
              <a:t>ring size (entries)</a:t>
            </a:r>
            <a:endParaRPr lang="en-IL" sz="2400" dirty="0"/>
          </a:p>
        </p:txBody>
      </p:sp>
    </p:spTree>
    <p:custDataLst>
      <p:tags r:id="rId1"/>
    </p:custDataLst>
    <p:extLst>
      <p:ext uri="{BB962C8B-B14F-4D97-AF65-F5344CB8AC3E}">
        <p14:creationId xmlns:p14="http://schemas.microsoft.com/office/powerpoint/2010/main" val="117248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4"/>
                                        </p:tgtEl>
                                      </p:cBhvr>
                                    </p:animEffect>
                                    <p:animScale>
                                      <p:cBhvr>
                                        <p:cTn id="10" dur="250" autoRev="1" fill="hold"/>
                                        <p:tgtEl>
                                          <p:spTgt spid="14"/>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5"/>
                                        </p:tgtEl>
                                      </p:cBhvr>
                                    </p:animEffect>
                                    <p:animScale>
                                      <p:cBhvr>
                                        <p:cTn id="13" dur="250" autoRev="1" fill="hold"/>
                                        <p:tgtEl>
                                          <p:spTgt spid="15"/>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16"/>
                                        </p:tgtEl>
                                      </p:cBhvr>
                                    </p:animEffect>
                                    <p:animScale>
                                      <p:cBhvr>
                                        <p:cTn id="16" dur="250" autoRev="1" fill="hold"/>
                                        <p:tgtEl>
                                          <p:spTgt spid="16"/>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17"/>
                                        </p:tgtEl>
                                      </p:cBhvr>
                                    </p:animEffect>
                                    <p:animScale>
                                      <p:cBhvr>
                                        <p:cTn id="19" dur="250" autoRev="1" fill="hold"/>
                                        <p:tgtEl>
                                          <p:spTgt spid="17"/>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34"/>
                                        </p:tgtEl>
                                      </p:cBhvr>
                                    </p:animEffect>
                                    <p:animScale>
                                      <p:cBhvr>
                                        <p:cTn id="22" dur="250" autoRev="1" fill="hold"/>
                                        <p:tgtEl>
                                          <p:spTgt spid="34"/>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8" grpId="0" animBg="1"/>
      <p:bldP spid="14" grpId="0" animBg="1"/>
      <p:bldP spid="15" grpId="0" animBg="1"/>
      <p:bldP spid="16" grpId="0" animBg="1"/>
      <p:bldP spid="17" grpId="0" animBg="1"/>
      <p:bldGraphic spid="3" grpId="0">
        <p:bldAsOne/>
      </p:bldGraphic>
      <p:bldP spid="13" grpId="0"/>
      <p:bldP spid="19"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CC1B3-8C01-EABB-0F73-975065521681}"/>
            </a:ext>
          </a:extLst>
        </p:cNvPr>
        <p:cNvGrpSpPr/>
        <p:nvPr/>
      </p:nvGrpSpPr>
      <p:grpSpPr>
        <a:xfrm>
          <a:off x="0" y="0"/>
          <a:ext cx="0" cy="0"/>
          <a:chOff x="0" y="0"/>
          <a:chExt cx="0" cy="0"/>
        </a:xfrm>
      </p:grpSpPr>
      <p:sp>
        <p:nvSpPr>
          <p:cNvPr id="26" name="Rounded Rectangle 25">
            <a:extLst>
              <a:ext uri="{FF2B5EF4-FFF2-40B4-BE49-F238E27FC236}">
                <a16:creationId xmlns:a16="http://schemas.microsoft.com/office/drawing/2014/main" id="{7FD92DD0-13DB-A932-C153-8E4D94B715BB}"/>
              </a:ext>
            </a:extLst>
          </p:cNvPr>
          <p:cNvSpPr/>
          <p:nvPr/>
        </p:nvSpPr>
        <p:spPr>
          <a:xfrm>
            <a:off x="1980497" y="3115496"/>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800" dirty="0">
              <a:solidFill>
                <a:schemeClr val="tx1"/>
              </a:solidFill>
            </a:endParaRPr>
          </a:p>
        </p:txBody>
      </p:sp>
      <p:sp>
        <p:nvSpPr>
          <p:cNvPr id="34" name="Oval 33">
            <a:extLst>
              <a:ext uri="{FF2B5EF4-FFF2-40B4-BE49-F238E27FC236}">
                <a16:creationId xmlns:a16="http://schemas.microsoft.com/office/drawing/2014/main" id="{89B6E45E-B072-F86E-C15A-ABA6AF2F87B4}"/>
              </a:ext>
            </a:extLst>
          </p:cNvPr>
          <p:cNvSpPr/>
          <p:nvPr/>
        </p:nvSpPr>
        <p:spPr>
          <a:xfrm>
            <a:off x="3374574" y="3434161"/>
            <a:ext cx="1359923"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8" name="Oval 7">
            <a:extLst>
              <a:ext uri="{FF2B5EF4-FFF2-40B4-BE49-F238E27FC236}">
                <a16:creationId xmlns:a16="http://schemas.microsoft.com/office/drawing/2014/main" id="{44D51174-BC0A-0E0F-863F-2F6A47A3EA75}"/>
              </a:ext>
            </a:extLst>
          </p:cNvPr>
          <p:cNvSpPr/>
          <p:nvPr/>
        </p:nvSpPr>
        <p:spPr>
          <a:xfrm>
            <a:off x="1933332" y="3448015"/>
            <a:ext cx="1400021"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4" name="Title 3">
            <a:extLst>
              <a:ext uri="{FF2B5EF4-FFF2-40B4-BE49-F238E27FC236}">
                <a16:creationId xmlns:a16="http://schemas.microsoft.com/office/drawing/2014/main" id="{B7F1EA4D-90ED-D0FE-07AC-2F0F9BDC35DE}"/>
              </a:ext>
            </a:extLst>
          </p:cNvPr>
          <p:cNvSpPr>
            <a:spLocks noGrp="1"/>
          </p:cNvSpPr>
          <p:nvPr>
            <p:ph type="title"/>
          </p:nvPr>
        </p:nvSpPr>
        <p:spPr/>
        <p:txBody>
          <a:bodyPr/>
          <a:lstStyle/>
          <a:p>
            <a:r>
              <a:rPr lang="en-US" dirty="0"/>
              <a:t>Reduce set – </a:t>
            </a:r>
            <a:r>
              <a:rPr lang="en-US" dirty="0">
                <a:solidFill>
                  <a:srgbClr val="0070C0"/>
                </a:solidFill>
              </a:rPr>
              <a:t>single</a:t>
            </a:r>
            <a:r>
              <a:rPr lang="en-US" dirty="0"/>
              <a:t> core</a:t>
            </a:r>
          </a:p>
        </p:txBody>
      </p:sp>
      <p:pic>
        <p:nvPicPr>
          <p:cNvPr id="10" name="Graphic 9" descr="Processor with solid fill">
            <a:extLst>
              <a:ext uri="{FF2B5EF4-FFF2-40B4-BE49-F238E27FC236}">
                <a16:creationId xmlns:a16="http://schemas.microsoft.com/office/drawing/2014/main" id="{8ED57965-2839-CFCA-D51C-78177AE05B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7707" y="1650433"/>
            <a:ext cx="1183950" cy="1183950"/>
          </a:xfrm>
          <a:prstGeom prst="rect">
            <a:avLst/>
          </a:prstGeom>
        </p:spPr>
      </p:pic>
      <p:pic>
        <p:nvPicPr>
          <p:cNvPr id="11" name="Graphic 10" descr="Processor with solid fill">
            <a:extLst>
              <a:ext uri="{FF2B5EF4-FFF2-40B4-BE49-F238E27FC236}">
                <a16:creationId xmlns:a16="http://schemas.microsoft.com/office/drawing/2014/main" id="{717FF05A-48CF-8510-0835-E430E623CA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29492" y="1650433"/>
            <a:ext cx="1183950" cy="1183950"/>
          </a:xfrm>
          <a:prstGeom prst="rect">
            <a:avLst/>
          </a:prstGeom>
        </p:spPr>
      </p:pic>
      <p:sp>
        <p:nvSpPr>
          <p:cNvPr id="14" name="Rounded Rectangle 13">
            <a:extLst>
              <a:ext uri="{FF2B5EF4-FFF2-40B4-BE49-F238E27FC236}">
                <a16:creationId xmlns:a16="http://schemas.microsoft.com/office/drawing/2014/main" id="{E72C3212-61F9-BA0F-849F-1B40FE295565}"/>
              </a:ext>
            </a:extLst>
          </p:cNvPr>
          <p:cNvSpPr/>
          <p:nvPr/>
        </p:nvSpPr>
        <p:spPr>
          <a:xfrm>
            <a:off x="2039873"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7A3A16F7-3066-4FAE-5AFF-4471EDC46FEB}"/>
              </a:ext>
            </a:extLst>
          </p:cNvPr>
          <p:cNvSpPr/>
          <p:nvPr/>
        </p:nvSpPr>
        <p:spPr>
          <a:xfrm>
            <a:off x="2725320"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6" name="Rounded Rectangle 15">
            <a:extLst>
              <a:ext uri="{FF2B5EF4-FFF2-40B4-BE49-F238E27FC236}">
                <a16:creationId xmlns:a16="http://schemas.microsoft.com/office/drawing/2014/main" id="{20E23A31-AC23-A2E4-B289-4B1FA8BEE597}"/>
              </a:ext>
            </a:extLst>
          </p:cNvPr>
          <p:cNvSpPr/>
          <p:nvPr/>
        </p:nvSpPr>
        <p:spPr>
          <a:xfrm>
            <a:off x="3410767"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7" name="Rounded Rectangle 16">
            <a:extLst>
              <a:ext uri="{FF2B5EF4-FFF2-40B4-BE49-F238E27FC236}">
                <a16:creationId xmlns:a16="http://schemas.microsoft.com/office/drawing/2014/main" id="{037BF1A8-B878-E389-59C5-A719979612A4}"/>
              </a:ext>
            </a:extLst>
          </p:cNvPr>
          <p:cNvSpPr/>
          <p:nvPr/>
        </p:nvSpPr>
        <p:spPr>
          <a:xfrm>
            <a:off x="4096214"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pic>
        <p:nvPicPr>
          <p:cNvPr id="24" name="Picture 4" descr="Network Interface Card Icons - Free SVG &amp; PNG Network Interface Card Images  - Noun Project">
            <a:extLst>
              <a:ext uri="{FF2B5EF4-FFF2-40B4-BE49-F238E27FC236}">
                <a16:creationId xmlns:a16="http://schemas.microsoft.com/office/drawing/2014/main" id="{7F0CF997-ED71-CF3A-E638-7E501BB6058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2753488" y="5342131"/>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75E7264F-033A-EBC6-8753-44C00C75E6D1}"/>
              </a:ext>
            </a:extLst>
          </p:cNvPr>
          <p:cNvSpPr txBox="1"/>
          <p:nvPr/>
        </p:nvSpPr>
        <p:spPr>
          <a:xfrm>
            <a:off x="2984314" y="2596442"/>
            <a:ext cx="782394" cy="523220"/>
          </a:xfrm>
          <a:prstGeom prst="rect">
            <a:avLst/>
          </a:prstGeom>
          <a:noFill/>
        </p:spPr>
        <p:txBody>
          <a:bodyPr wrap="none" rtlCol="0">
            <a:spAutoFit/>
          </a:bodyPr>
          <a:lstStyle/>
          <a:p>
            <a:r>
              <a:rPr lang="en-US" sz="2800" dirty="0"/>
              <a:t>LLC</a:t>
            </a:r>
            <a:endParaRPr lang="en-US" sz="2400" dirty="0"/>
          </a:p>
        </p:txBody>
      </p:sp>
      <p:sp>
        <p:nvSpPr>
          <p:cNvPr id="2" name="TextBox 1">
            <a:extLst>
              <a:ext uri="{FF2B5EF4-FFF2-40B4-BE49-F238E27FC236}">
                <a16:creationId xmlns:a16="http://schemas.microsoft.com/office/drawing/2014/main" id="{1EEC04C8-8375-8313-0323-C3D814D631D6}"/>
              </a:ext>
            </a:extLst>
          </p:cNvPr>
          <p:cNvSpPr txBox="1"/>
          <p:nvPr/>
        </p:nvSpPr>
        <p:spPr>
          <a:xfrm>
            <a:off x="3006442" y="1827765"/>
            <a:ext cx="752716" cy="769441"/>
          </a:xfrm>
          <a:prstGeom prst="rect">
            <a:avLst/>
          </a:prstGeom>
          <a:noFill/>
        </p:spPr>
        <p:txBody>
          <a:bodyPr wrap="square">
            <a:spAutoFit/>
          </a:bodyPr>
          <a:lstStyle/>
          <a:p>
            <a:r>
              <a:rPr lang="en-US" sz="4400" dirty="0"/>
              <a:t>😔</a:t>
            </a:r>
          </a:p>
        </p:txBody>
      </p:sp>
      <p:sp>
        <p:nvSpPr>
          <p:cNvPr id="3" name="Rectangle 2">
            <a:extLst>
              <a:ext uri="{FF2B5EF4-FFF2-40B4-BE49-F238E27FC236}">
                <a16:creationId xmlns:a16="http://schemas.microsoft.com/office/drawing/2014/main" id="{655B84DA-1ABB-A32B-2ECF-42FE03D0FC8C}"/>
              </a:ext>
            </a:extLst>
          </p:cNvPr>
          <p:cNvSpPr/>
          <p:nvPr/>
        </p:nvSpPr>
        <p:spPr>
          <a:xfrm>
            <a:off x="2857662" y="5700156"/>
            <a:ext cx="45719" cy="3206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ent-Up Arrow 4">
            <a:extLst>
              <a:ext uri="{FF2B5EF4-FFF2-40B4-BE49-F238E27FC236}">
                <a16:creationId xmlns:a16="http://schemas.microsoft.com/office/drawing/2014/main" id="{55E8EC2E-8638-146E-3933-DDC6FBF8B597}"/>
              </a:ext>
            </a:extLst>
          </p:cNvPr>
          <p:cNvSpPr/>
          <p:nvPr/>
        </p:nvSpPr>
        <p:spPr>
          <a:xfrm flipH="1">
            <a:off x="2280423"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6" name="Bent-Up Arrow 5">
            <a:extLst>
              <a:ext uri="{FF2B5EF4-FFF2-40B4-BE49-F238E27FC236}">
                <a16:creationId xmlns:a16="http://schemas.microsoft.com/office/drawing/2014/main" id="{562AB7CF-BA4B-8E41-C838-BCF8710D436F}"/>
              </a:ext>
            </a:extLst>
          </p:cNvPr>
          <p:cNvSpPr/>
          <p:nvPr/>
        </p:nvSpPr>
        <p:spPr>
          <a:xfrm>
            <a:off x="3872178" y="4346369"/>
            <a:ext cx="565064" cy="1567543"/>
          </a:xfrm>
          <a:prstGeom prst="bentUpArrow">
            <a:avLst>
              <a:gd name="adj1" fmla="val 18383"/>
              <a:gd name="adj2" fmla="val 33027"/>
              <a:gd name="adj3" fmla="val 45797"/>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7" name="Bent-Up Arrow 6">
            <a:extLst>
              <a:ext uri="{FF2B5EF4-FFF2-40B4-BE49-F238E27FC236}">
                <a16:creationId xmlns:a16="http://schemas.microsoft.com/office/drawing/2014/main" id="{0F199A52-E176-CABA-1D05-D830494EDFE0}"/>
              </a:ext>
            </a:extLst>
          </p:cNvPr>
          <p:cNvSpPr/>
          <p:nvPr/>
        </p:nvSpPr>
        <p:spPr>
          <a:xfrm flipH="1">
            <a:off x="3732394"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9" name="TextBox 8">
            <a:extLst>
              <a:ext uri="{FF2B5EF4-FFF2-40B4-BE49-F238E27FC236}">
                <a16:creationId xmlns:a16="http://schemas.microsoft.com/office/drawing/2014/main" id="{85C59607-ABC9-7B71-6806-A18B1DD14BBF}"/>
              </a:ext>
            </a:extLst>
          </p:cNvPr>
          <p:cNvSpPr txBox="1"/>
          <p:nvPr/>
        </p:nvSpPr>
        <p:spPr>
          <a:xfrm>
            <a:off x="12779862" y="4478645"/>
            <a:ext cx="184731" cy="369332"/>
          </a:xfrm>
          <a:prstGeom prst="rect">
            <a:avLst/>
          </a:prstGeom>
          <a:noFill/>
        </p:spPr>
        <p:txBody>
          <a:bodyPr wrap="none" rtlCol="0">
            <a:spAutoFit/>
          </a:bodyPr>
          <a:lstStyle/>
          <a:p>
            <a:endParaRPr lang="en-US" dirty="0"/>
          </a:p>
        </p:txBody>
      </p:sp>
      <p:graphicFrame>
        <p:nvGraphicFramePr>
          <p:cNvPr id="12" name="Content Placeholder 15">
            <a:extLst>
              <a:ext uri="{FF2B5EF4-FFF2-40B4-BE49-F238E27FC236}">
                <a16:creationId xmlns:a16="http://schemas.microsoft.com/office/drawing/2014/main" id="{7BD54610-682D-FFAD-3ACF-F0BE5D9B0A83}"/>
              </a:ext>
            </a:extLst>
          </p:cNvPr>
          <p:cNvGraphicFramePr>
            <a:graphicFrameLocks noGrp="1"/>
          </p:cNvGraphicFramePr>
          <p:nvPr>
            <p:ph idx="1"/>
            <p:extLst>
              <p:ext uri="{D42A27DB-BD31-4B8C-83A1-F6EECF244321}">
                <p14:modId xmlns:p14="http://schemas.microsoft.com/office/powerpoint/2010/main" val="581403471"/>
              </p:ext>
            </p:extLst>
          </p:nvPr>
        </p:nvGraphicFramePr>
        <p:xfrm>
          <a:off x="7751492" y="2187617"/>
          <a:ext cx="3692174" cy="3726296"/>
        </p:xfrm>
        <a:graphic>
          <a:graphicData uri="http://schemas.openxmlformats.org/drawingml/2006/chart">
            <c:chart xmlns:c="http://schemas.openxmlformats.org/drawingml/2006/chart" xmlns:r="http://schemas.openxmlformats.org/officeDocument/2006/relationships" r:id="rId9"/>
          </a:graphicData>
        </a:graphic>
      </p:graphicFrame>
      <p:sp>
        <p:nvSpPr>
          <p:cNvPr id="20" name="TextBox 19">
            <a:extLst>
              <a:ext uri="{FF2B5EF4-FFF2-40B4-BE49-F238E27FC236}">
                <a16:creationId xmlns:a16="http://schemas.microsoft.com/office/drawing/2014/main" id="{78046E5C-021B-5C80-E9BD-DA3CE0DEAD9F}"/>
              </a:ext>
            </a:extLst>
          </p:cNvPr>
          <p:cNvSpPr txBox="1"/>
          <p:nvPr/>
        </p:nvSpPr>
        <p:spPr>
          <a:xfrm>
            <a:off x="8342546" y="4392192"/>
            <a:ext cx="2348909" cy="461665"/>
          </a:xfrm>
          <a:prstGeom prst="rect">
            <a:avLst/>
          </a:prstGeom>
          <a:noFill/>
        </p:spPr>
        <p:txBody>
          <a:bodyPr wrap="square" rtlCol="0">
            <a:spAutoFit/>
          </a:bodyPr>
          <a:lstStyle/>
          <a:p>
            <a:pPr algn="ctr"/>
            <a:r>
              <a:rPr lang="en-US" sz="2400" dirty="0">
                <a:solidFill>
                  <a:schemeClr val="bg1">
                    <a:lumMod val="50000"/>
                  </a:schemeClr>
                </a:solidFill>
              </a:rPr>
              <a:t>single core</a:t>
            </a:r>
            <a:endParaRPr lang="en-IL" sz="2400" dirty="0">
              <a:solidFill>
                <a:schemeClr val="bg1">
                  <a:lumMod val="50000"/>
                </a:schemeClr>
              </a:solidFill>
            </a:endParaRPr>
          </a:p>
        </p:txBody>
      </p:sp>
      <p:sp>
        <p:nvSpPr>
          <p:cNvPr id="22" name="TextBox 21">
            <a:extLst>
              <a:ext uri="{FF2B5EF4-FFF2-40B4-BE49-F238E27FC236}">
                <a16:creationId xmlns:a16="http://schemas.microsoft.com/office/drawing/2014/main" id="{FD9FA5C1-B3C3-7EE8-D257-522AE0EC69AF}"/>
              </a:ext>
            </a:extLst>
          </p:cNvPr>
          <p:cNvSpPr txBox="1"/>
          <p:nvPr/>
        </p:nvSpPr>
        <p:spPr>
          <a:xfrm>
            <a:off x="9373791" y="3561195"/>
            <a:ext cx="2069875" cy="830997"/>
          </a:xfrm>
          <a:prstGeom prst="rect">
            <a:avLst/>
          </a:prstGeom>
          <a:noFill/>
        </p:spPr>
        <p:txBody>
          <a:bodyPr wrap="square" rtlCol="0">
            <a:spAutoFit/>
          </a:bodyPr>
          <a:lstStyle/>
          <a:p>
            <a:pPr algn="ctr"/>
            <a:r>
              <a:rPr lang="en-US" sz="2400" dirty="0">
                <a:solidFill>
                  <a:schemeClr val="bg1">
                    <a:lumMod val="50000"/>
                  </a:schemeClr>
                </a:solidFill>
              </a:rPr>
              <a:t>The default works best</a:t>
            </a:r>
            <a:endParaRPr lang="en-IL" sz="2400" dirty="0">
              <a:solidFill>
                <a:schemeClr val="bg1">
                  <a:lumMod val="50000"/>
                </a:schemeClr>
              </a:solidFill>
            </a:endParaRPr>
          </a:p>
        </p:txBody>
      </p:sp>
      <p:cxnSp>
        <p:nvCxnSpPr>
          <p:cNvPr id="23" name="Straight Arrow Connector 22">
            <a:extLst>
              <a:ext uri="{FF2B5EF4-FFF2-40B4-BE49-F238E27FC236}">
                <a16:creationId xmlns:a16="http://schemas.microsoft.com/office/drawing/2014/main" id="{AF02B7B6-D59C-9EE6-4FD4-39EC3139B703}"/>
              </a:ext>
            </a:extLst>
          </p:cNvPr>
          <p:cNvCxnSpPr>
            <a:cxnSpLocks/>
            <a:endCxn id="25" idx="2"/>
          </p:cNvCxnSpPr>
          <p:nvPr/>
        </p:nvCxnSpPr>
        <p:spPr>
          <a:xfrm flipV="1">
            <a:off x="10362713" y="3207041"/>
            <a:ext cx="0" cy="3840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1568064-2B37-75DC-8DB7-8149052FECAF}"/>
              </a:ext>
            </a:extLst>
          </p:cNvPr>
          <p:cNvSpPr/>
          <p:nvPr/>
        </p:nvSpPr>
        <p:spPr>
          <a:xfrm>
            <a:off x="10136250" y="2345866"/>
            <a:ext cx="452925" cy="861175"/>
          </a:xfrm>
          <a:prstGeom prst="rect">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9" name="TextBox 18">
            <a:extLst>
              <a:ext uri="{FF2B5EF4-FFF2-40B4-BE49-F238E27FC236}">
                <a16:creationId xmlns:a16="http://schemas.microsoft.com/office/drawing/2014/main" id="{3BF3848E-25A9-2591-4F93-44AB42154BD6}"/>
              </a:ext>
            </a:extLst>
          </p:cNvPr>
          <p:cNvSpPr txBox="1"/>
          <p:nvPr/>
        </p:nvSpPr>
        <p:spPr>
          <a:xfrm>
            <a:off x="8547637" y="5892591"/>
            <a:ext cx="2344020" cy="461665"/>
          </a:xfrm>
          <a:prstGeom prst="rect">
            <a:avLst/>
          </a:prstGeom>
          <a:noFill/>
        </p:spPr>
        <p:txBody>
          <a:bodyPr wrap="square" rtlCol="0">
            <a:spAutoFit/>
          </a:bodyPr>
          <a:lstStyle/>
          <a:p>
            <a:r>
              <a:rPr lang="en-US" sz="2400" dirty="0"/>
              <a:t>ring size (entries)</a:t>
            </a:r>
            <a:endParaRPr lang="en-IL" sz="2400" dirty="0"/>
          </a:p>
        </p:txBody>
      </p:sp>
      <p:sp>
        <p:nvSpPr>
          <p:cNvPr id="28" name="TextBox 27">
            <a:extLst>
              <a:ext uri="{FF2B5EF4-FFF2-40B4-BE49-F238E27FC236}">
                <a16:creationId xmlns:a16="http://schemas.microsoft.com/office/drawing/2014/main" id="{7CB7C883-622D-AD85-1B0F-28B0C807D549}"/>
              </a:ext>
            </a:extLst>
          </p:cNvPr>
          <p:cNvSpPr txBox="1"/>
          <p:nvPr/>
        </p:nvSpPr>
        <p:spPr>
          <a:xfrm>
            <a:off x="8114500" y="2555323"/>
            <a:ext cx="2348909" cy="461665"/>
          </a:xfrm>
          <a:prstGeom prst="rect">
            <a:avLst/>
          </a:prstGeom>
          <a:noFill/>
        </p:spPr>
        <p:txBody>
          <a:bodyPr wrap="square" rtlCol="0">
            <a:spAutoFit/>
          </a:bodyPr>
          <a:lstStyle/>
          <a:p>
            <a:pPr algn="ctr"/>
            <a:r>
              <a:rPr lang="en-US" sz="2400" dirty="0">
                <a:solidFill>
                  <a:schemeClr val="bg1">
                    <a:lumMod val="50000"/>
                  </a:schemeClr>
                </a:solidFill>
              </a:rPr>
              <a:t>multicore</a:t>
            </a:r>
            <a:endParaRPr lang="en-IL" sz="2400" dirty="0">
              <a:solidFill>
                <a:schemeClr val="bg1">
                  <a:lumMod val="50000"/>
                </a:schemeClr>
              </a:solidFill>
            </a:endParaRPr>
          </a:p>
        </p:txBody>
      </p:sp>
      <p:sp>
        <p:nvSpPr>
          <p:cNvPr id="29" name="TextBox 28">
            <a:extLst>
              <a:ext uri="{FF2B5EF4-FFF2-40B4-BE49-F238E27FC236}">
                <a16:creationId xmlns:a16="http://schemas.microsoft.com/office/drawing/2014/main" id="{9746640C-5D01-C7E1-5A64-0DF01BD0F377}"/>
              </a:ext>
            </a:extLst>
          </p:cNvPr>
          <p:cNvSpPr txBox="1"/>
          <p:nvPr/>
        </p:nvSpPr>
        <p:spPr>
          <a:xfrm rot="16200000">
            <a:off x="5440108" y="3636874"/>
            <a:ext cx="3926544" cy="461665"/>
          </a:xfrm>
          <a:prstGeom prst="rect">
            <a:avLst/>
          </a:prstGeom>
          <a:noFill/>
        </p:spPr>
        <p:txBody>
          <a:bodyPr wrap="square" rtlCol="0">
            <a:spAutoFit/>
          </a:bodyPr>
          <a:lstStyle/>
          <a:p>
            <a:pPr algn="ctr"/>
            <a:r>
              <a:rPr lang="en-US" sz="2400" dirty="0"/>
              <a:t>no-drop throughput (Gbps)</a:t>
            </a:r>
            <a:endParaRPr lang="en-IL" sz="2400" dirty="0"/>
          </a:p>
        </p:txBody>
      </p:sp>
    </p:spTree>
    <p:custDataLst>
      <p:tags r:id="rId1"/>
    </p:custDataLst>
    <p:extLst>
      <p:ext uri="{BB962C8B-B14F-4D97-AF65-F5344CB8AC3E}">
        <p14:creationId xmlns:p14="http://schemas.microsoft.com/office/powerpoint/2010/main" val="357961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par>
                          <p:cTn id="11" fill="hold">
                            <p:stCondLst>
                              <p:cond delay="1000"/>
                            </p:stCondLst>
                            <p:childTnLst>
                              <p:par>
                                <p:cTn id="12" presetID="10" presetClass="exit" presetSubtype="0" fill="hold" grpId="1" nodeType="afterEffect">
                                  <p:stCondLst>
                                    <p:cond delay="0"/>
                                  </p:stCondLst>
                                  <p:childTnLst>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0" presetClass="path" presetSubtype="0" accel="50000" decel="50000" fill="hold" grpId="1" nodeType="withEffect">
                                  <p:stCondLst>
                                    <p:cond delay="0"/>
                                  </p:stCondLst>
                                  <p:childTnLst>
                                    <p:animMotion origin="layout" path="M 3.125E-6 3.33333E-6 L -0.13464 0.02245 " pathEditMode="relative" rAng="0" ptsTypes="AA">
                                      <p:cBhvr>
                                        <p:cTn id="19" dur="500" fill="hold"/>
                                        <p:tgtEl>
                                          <p:spTgt spid="7"/>
                                        </p:tgtEl>
                                        <p:attrNameLst>
                                          <p:attrName>ppt_x</p:attrName>
                                          <p:attrName>ppt_y</p:attrName>
                                        </p:attrNameLst>
                                      </p:cBhvr>
                                      <p:rCtr x="-6732" y="1111"/>
                                    </p:animMotion>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nodePh="1">
                                  <p:stCondLst>
                                    <p:cond delay="0"/>
                                  </p:stCondLst>
                                  <p:endCondLst>
                                    <p:cond evt="begin" delay="0">
                                      <p:tn val="22"/>
                                    </p:cond>
                                  </p:end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9" grpId="0"/>
      <p:bldGraphic spid="12" grpId="0">
        <p:bldAsOne/>
      </p:bldGraphic>
      <p:bldP spid="20" grpId="0"/>
      <p:bldP spid="22" grpId="0"/>
      <p:bldP spid="25" grpId="0" animBg="1"/>
      <p:bldP spid="19" grpId="0"/>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A6E5A-2DDA-6F9B-1D52-3CDEA1A97C9C}"/>
            </a:ext>
          </a:extLst>
        </p:cNvPr>
        <p:cNvGrpSpPr/>
        <p:nvPr/>
      </p:nvGrpSpPr>
      <p:grpSpPr>
        <a:xfrm>
          <a:off x="0" y="0"/>
          <a:ext cx="0" cy="0"/>
          <a:chOff x="0" y="0"/>
          <a:chExt cx="0" cy="0"/>
        </a:xfrm>
      </p:grpSpPr>
      <p:sp>
        <p:nvSpPr>
          <p:cNvPr id="26" name="Rounded Rectangle 25">
            <a:extLst>
              <a:ext uri="{FF2B5EF4-FFF2-40B4-BE49-F238E27FC236}">
                <a16:creationId xmlns:a16="http://schemas.microsoft.com/office/drawing/2014/main" id="{FAE601D8-9296-B044-0C91-D5781C8E36EF}"/>
              </a:ext>
            </a:extLst>
          </p:cNvPr>
          <p:cNvSpPr/>
          <p:nvPr/>
        </p:nvSpPr>
        <p:spPr>
          <a:xfrm>
            <a:off x="1980497" y="3115496"/>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800" dirty="0">
              <a:solidFill>
                <a:schemeClr val="tx1"/>
              </a:solidFill>
            </a:endParaRPr>
          </a:p>
        </p:txBody>
      </p:sp>
      <p:sp>
        <p:nvSpPr>
          <p:cNvPr id="18" name="Oval 17">
            <a:extLst>
              <a:ext uri="{FF2B5EF4-FFF2-40B4-BE49-F238E27FC236}">
                <a16:creationId xmlns:a16="http://schemas.microsoft.com/office/drawing/2014/main" id="{B5F821DC-5F7A-EF48-ADF6-AEEC17791E18}"/>
              </a:ext>
            </a:extLst>
          </p:cNvPr>
          <p:cNvSpPr/>
          <p:nvPr/>
        </p:nvSpPr>
        <p:spPr>
          <a:xfrm>
            <a:off x="1999162" y="3448015"/>
            <a:ext cx="2700000"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4" name="Title 3">
            <a:extLst>
              <a:ext uri="{FF2B5EF4-FFF2-40B4-BE49-F238E27FC236}">
                <a16:creationId xmlns:a16="http://schemas.microsoft.com/office/drawing/2014/main" id="{BF8B5230-118F-6E82-B5A9-BB059DEB311C}"/>
              </a:ext>
            </a:extLst>
          </p:cNvPr>
          <p:cNvSpPr>
            <a:spLocks noGrp="1"/>
          </p:cNvSpPr>
          <p:nvPr>
            <p:ph type="title"/>
          </p:nvPr>
        </p:nvSpPr>
        <p:spPr/>
        <p:txBody>
          <a:bodyPr/>
          <a:lstStyle/>
          <a:p>
            <a:r>
              <a:rPr lang="en-US" dirty="0"/>
              <a:t>ShRing [</a:t>
            </a:r>
            <a:r>
              <a:rPr lang="en-US" dirty="0">
                <a:solidFill>
                  <a:schemeClr val="bg1">
                    <a:lumMod val="50000"/>
                  </a:schemeClr>
                </a:solidFill>
              </a:rPr>
              <a:t>OSDI ’23</a:t>
            </a:r>
            <a:r>
              <a:rPr lang="en-US" dirty="0"/>
              <a:t>]</a:t>
            </a:r>
          </a:p>
        </p:txBody>
      </p:sp>
      <p:pic>
        <p:nvPicPr>
          <p:cNvPr id="10" name="Graphic 9" descr="Processor with solid fill">
            <a:extLst>
              <a:ext uri="{FF2B5EF4-FFF2-40B4-BE49-F238E27FC236}">
                <a16:creationId xmlns:a16="http://schemas.microsoft.com/office/drawing/2014/main" id="{884736DD-4665-3DD4-7FFE-D6A7DC2D8E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87707" y="1650433"/>
            <a:ext cx="1183950" cy="1183950"/>
          </a:xfrm>
          <a:prstGeom prst="rect">
            <a:avLst/>
          </a:prstGeom>
        </p:spPr>
      </p:pic>
      <p:pic>
        <p:nvPicPr>
          <p:cNvPr id="11" name="Graphic 10" descr="Processor with solid fill">
            <a:extLst>
              <a:ext uri="{FF2B5EF4-FFF2-40B4-BE49-F238E27FC236}">
                <a16:creationId xmlns:a16="http://schemas.microsoft.com/office/drawing/2014/main" id="{A77D9E37-4DA8-5228-4E74-7216A7FF15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29492" y="1650433"/>
            <a:ext cx="1183950" cy="1183950"/>
          </a:xfrm>
          <a:prstGeom prst="rect">
            <a:avLst/>
          </a:prstGeom>
        </p:spPr>
      </p:pic>
      <p:sp>
        <p:nvSpPr>
          <p:cNvPr id="14" name="Rounded Rectangle 13">
            <a:extLst>
              <a:ext uri="{FF2B5EF4-FFF2-40B4-BE49-F238E27FC236}">
                <a16:creationId xmlns:a16="http://schemas.microsoft.com/office/drawing/2014/main" id="{9F9CEE60-7C32-C233-6071-33480E64255B}"/>
              </a:ext>
            </a:extLst>
          </p:cNvPr>
          <p:cNvSpPr/>
          <p:nvPr/>
        </p:nvSpPr>
        <p:spPr>
          <a:xfrm>
            <a:off x="2039873"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989C0B9A-98F3-7B72-209A-4378BF41DFDE}"/>
              </a:ext>
            </a:extLst>
          </p:cNvPr>
          <p:cNvSpPr/>
          <p:nvPr/>
        </p:nvSpPr>
        <p:spPr>
          <a:xfrm>
            <a:off x="2725320"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6" name="Rounded Rectangle 15">
            <a:extLst>
              <a:ext uri="{FF2B5EF4-FFF2-40B4-BE49-F238E27FC236}">
                <a16:creationId xmlns:a16="http://schemas.microsoft.com/office/drawing/2014/main" id="{825E029A-DD1A-3091-2802-6628A15F74A0}"/>
              </a:ext>
            </a:extLst>
          </p:cNvPr>
          <p:cNvSpPr/>
          <p:nvPr/>
        </p:nvSpPr>
        <p:spPr>
          <a:xfrm>
            <a:off x="3410767"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17" name="Rounded Rectangle 16">
            <a:extLst>
              <a:ext uri="{FF2B5EF4-FFF2-40B4-BE49-F238E27FC236}">
                <a16:creationId xmlns:a16="http://schemas.microsoft.com/office/drawing/2014/main" id="{778AEFD3-CE15-A7BE-8A99-450A968FECFF}"/>
              </a:ext>
            </a:extLst>
          </p:cNvPr>
          <p:cNvSpPr/>
          <p:nvPr/>
        </p:nvSpPr>
        <p:spPr>
          <a:xfrm>
            <a:off x="4096214"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pic>
        <p:nvPicPr>
          <p:cNvPr id="24" name="Picture 4" descr="Network Interface Card Icons - Free SVG &amp; PNG Network Interface Card Images  - Noun Project">
            <a:extLst>
              <a:ext uri="{FF2B5EF4-FFF2-40B4-BE49-F238E27FC236}">
                <a16:creationId xmlns:a16="http://schemas.microsoft.com/office/drawing/2014/main" id="{30BF553D-C70F-0BAC-D52A-54E780D64684}"/>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2753488" y="5342131"/>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B04AAC0F-47A8-7850-9FFD-1412C59DC8FB}"/>
              </a:ext>
            </a:extLst>
          </p:cNvPr>
          <p:cNvSpPr txBox="1"/>
          <p:nvPr/>
        </p:nvSpPr>
        <p:spPr>
          <a:xfrm>
            <a:off x="2984314" y="2596442"/>
            <a:ext cx="782394" cy="523220"/>
          </a:xfrm>
          <a:prstGeom prst="rect">
            <a:avLst/>
          </a:prstGeom>
          <a:noFill/>
        </p:spPr>
        <p:txBody>
          <a:bodyPr wrap="none" rtlCol="0">
            <a:spAutoFit/>
          </a:bodyPr>
          <a:lstStyle/>
          <a:p>
            <a:r>
              <a:rPr lang="en-US" sz="2800" dirty="0"/>
              <a:t>LLC</a:t>
            </a:r>
            <a:endParaRPr lang="en-US" sz="2400" dirty="0"/>
          </a:p>
        </p:txBody>
      </p:sp>
      <p:sp>
        <p:nvSpPr>
          <p:cNvPr id="2" name="TextBox 1">
            <a:extLst>
              <a:ext uri="{FF2B5EF4-FFF2-40B4-BE49-F238E27FC236}">
                <a16:creationId xmlns:a16="http://schemas.microsoft.com/office/drawing/2014/main" id="{85F6C973-104F-DB95-172B-2B4DF9E0778E}"/>
              </a:ext>
            </a:extLst>
          </p:cNvPr>
          <p:cNvSpPr txBox="1"/>
          <p:nvPr/>
        </p:nvSpPr>
        <p:spPr>
          <a:xfrm>
            <a:off x="3006442" y="1827765"/>
            <a:ext cx="752716" cy="769441"/>
          </a:xfrm>
          <a:prstGeom prst="rect">
            <a:avLst/>
          </a:prstGeom>
          <a:noFill/>
        </p:spPr>
        <p:txBody>
          <a:bodyPr wrap="square">
            <a:spAutoFit/>
          </a:bodyPr>
          <a:lstStyle/>
          <a:p>
            <a:r>
              <a:rPr lang="en-US" sz="4400" dirty="0"/>
              <a:t>🤓</a:t>
            </a:r>
          </a:p>
        </p:txBody>
      </p:sp>
      <p:sp>
        <p:nvSpPr>
          <p:cNvPr id="3" name="Rectangle 2">
            <a:extLst>
              <a:ext uri="{FF2B5EF4-FFF2-40B4-BE49-F238E27FC236}">
                <a16:creationId xmlns:a16="http://schemas.microsoft.com/office/drawing/2014/main" id="{0BD44786-445B-0351-73A5-ED8C1D679413}"/>
              </a:ext>
            </a:extLst>
          </p:cNvPr>
          <p:cNvSpPr/>
          <p:nvPr/>
        </p:nvSpPr>
        <p:spPr>
          <a:xfrm>
            <a:off x="2857662" y="5700156"/>
            <a:ext cx="45719" cy="3206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ent-Up Arrow 4">
            <a:extLst>
              <a:ext uri="{FF2B5EF4-FFF2-40B4-BE49-F238E27FC236}">
                <a16:creationId xmlns:a16="http://schemas.microsoft.com/office/drawing/2014/main" id="{319553E7-C6B1-604F-2780-09D07CB4A03C}"/>
              </a:ext>
            </a:extLst>
          </p:cNvPr>
          <p:cNvSpPr/>
          <p:nvPr/>
        </p:nvSpPr>
        <p:spPr>
          <a:xfrm flipH="1">
            <a:off x="2280423"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9" name="TextBox 8">
            <a:extLst>
              <a:ext uri="{FF2B5EF4-FFF2-40B4-BE49-F238E27FC236}">
                <a16:creationId xmlns:a16="http://schemas.microsoft.com/office/drawing/2014/main" id="{80D205B1-41C8-22E0-1A90-E8575839FE37}"/>
              </a:ext>
            </a:extLst>
          </p:cNvPr>
          <p:cNvSpPr txBox="1"/>
          <p:nvPr/>
        </p:nvSpPr>
        <p:spPr>
          <a:xfrm>
            <a:off x="7829991" y="4527030"/>
            <a:ext cx="184731" cy="369332"/>
          </a:xfrm>
          <a:prstGeom prst="rect">
            <a:avLst/>
          </a:prstGeom>
          <a:noFill/>
        </p:spPr>
        <p:txBody>
          <a:bodyPr wrap="none" rtlCol="0">
            <a:spAutoFit/>
          </a:bodyPr>
          <a:lstStyle/>
          <a:p>
            <a:endParaRPr lang="en-US" dirty="0"/>
          </a:p>
        </p:txBody>
      </p:sp>
      <p:sp>
        <p:nvSpPr>
          <p:cNvPr id="13" name="Bent-Up Arrow 12">
            <a:extLst>
              <a:ext uri="{FF2B5EF4-FFF2-40B4-BE49-F238E27FC236}">
                <a16:creationId xmlns:a16="http://schemas.microsoft.com/office/drawing/2014/main" id="{9179FA4C-1BE2-2A35-9C80-A95B2EC846AF}"/>
              </a:ext>
            </a:extLst>
          </p:cNvPr>
          <p:cNvSpPr/>
          <p:nvPr/>
        </p:nvSpPr>
        <p:spPr>
          <a:xfrm flipH="1">
            <a:off x="2089709" y="4500484"/>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pic>
        <p:nvPicPr>
          <p:cNvPr id="20" name="Graphic 19" descr="Lock with solid fill">
            <a:extLst>
              <a:ext uri="{FF2B5EF4-FFF2-40B4-BE49-F238E27FC236}">
                <a16:creationId xmlns:a16="http://schemas.microsoft.com/office/drawing/2014/main" id="{394570E2-3E9F-A686-58ED-C0456FB3E9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80246" y="3148381"/>
            <a:ext cx="565064" cy="565064"/>
          </a:xfrm>
          <a:prstGeom prst="rect">
            <a:avLst/>
          </a:prstGeom>
        </p:spPr>
      </p:pic>
      <p:sp>
        <p:nvSpPr>
          <p:cNvPr id="21" name="Rounded Rectangle 20">
            <a:extLst>
              <a:ext uri="{FF2B5EF4-FFF2-40B4-BE49-F238E27FC236}">
                <a16:creationId xmlns:a16="http://schemas.microsoft.com/office/drawing/2014/main" id="{7D636500-E1D5-3584-1ACC-F3A6BDF25295}"/>
              </a:ext>
            </a:extLst>
          </p:cNvPr>
          <p:cNvSpPr/>
          <p:nvPr/>
        </p:nvSpPr>
        <p:spPr>
          <a:xfrm>
            <a:off x="8128587" y="3117425"/>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800" dirty="0">
              <a:solidFill>
                <a:schemeClr val="tx1"/>
              </a:solidFill>
            </a:endParaRPr>
          </a:p>
        </p:txBody>
      </p:sp>
      <p:sp>
        <p:nvSpPr>
          <p:cNvPr id="22" name="Oval 21">
            <a:extLst>
              <a:ext uri="{FF2B5EF4-FFF2-40B4-BE49-F238E27FC236}">
                <a16:creationId xmlns:a16="http://schemas.microsoft.com/office/drawing/2014/main" id="{AA1F05A3-ADF0-7A3A-F460-8C164C64FEBB}"/>
              </a:ext>
            </a:extLst>
          </p:cNvPr>
          <p:cNvSpPr/>
          <p:nvPr/>
        </p:nvSpPr>
        <p:spPr>
          <a:xfrm>
            <a:off x="8147252" y="3449944"/>
            <a:ext cx="2700000"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pic>
        <p:nvPicPr>
          <p:cNvPr id="23" name="Graphic 22" descr="Processor with solid fill">
            <a:extLst>
              <a:ext uri="{FF2B5EF4-FFF2-40B4-BE49-F238E27FC236}">
                <a16:creationId xmlns:a16="http://schemas.microsoft.com/office/drawing/2014/main" id="{F3CBCC4B-5544-D3E4-9BB5-C756DA336A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35797" y="1652362"/>
            <a:ext cx="1183950" cy="1183950"/>
          </a:xfrm>
          <a:prstGeom prst="rect">
            <a:avLst/>
          </a:prstGeom>
        </p:spPr>
      </p:pic>
      <p:pic>
        <p:nvPicPr>
          <p:cNvPr id="25" name="Graphic 24" descr="Processor with solid fill">
            <a:extLst>
              <a:ext uri="{FF2B5EF4-FFF2-40B4-BE49-F238E27FC236}">
                <a16:creationId xmlns:a16="http://schemas.microsoft.com/office/drawing/2014/main" id="{A5F43D93-2A3F-8DBE-C09C-286D6AF96A6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77582" y="1652362"/>
            <a:ext cx="1183950" cy="1183950"/>
          </a:xfrm>
          <a:prstGeom prst="rect">
            <a:avLst/>
          </a:prstGeom>
        </p:spPr>
      </p:pic>
      <p:sp>
        <p:nvSpPr>
          <p:cNvPr id="28" name="Rounded Rectangle 27">
            <a:extLst>
              <a:ext uri="{FF2B5EF4-FFF2-40B4-BE49-F238E27FC236}">
                <a16:creationId xmlns:a16="http://schemas.microsoft.com/office/drawing/2014/main" id="{FCF4AA5F-6E94-A37F-A62B-1F864D4FACCB}"/>
              </a:ext>
            </a:extLst>
          </p:cNvPr>
          <p:cNvSpPr/>
          <p:nvPr/>
        </p:nvSpPr>
        <p:spPr>
          <a:xfrm>
            <a:off x="8187963" y="3701973"/>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29" name="Rounded Rectangle 28">
            <a:extLst>
              <a:ext uri="{FF2B5EF4-FFF2-40B4-BE49-F238E27FC236}">
                <a16:creationId xmlns:a16="http://schemas.microsoft.com/office/drawing/2014/main" id="{2D032B69-7612-DC72-8059-0AC85DABD9A7}"/>
              </a:ext>
            </a:extLst>
          </p:cNvPr>
          <p:cNvSpPr/>
          <p:nvPr/>
        </p:nvSpPr>
        <p:spPr>
          <a:xfrm>
            <a:off x="8873410"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sz="2400" dirty="0">
              <a:solidFill>
                <a:schemeClr val="bg1">
                  <a:lumMod val="50000"/>
                </a:schemeClr>
              </a:solidFill>
            </a:endParaRPr>
          </a:p>
        </p:txBody>
      </p:sp>
      <p:sp>
        <p:nvSpPr>
          <p:cNvPr id="30" name="Rounded Rectangle 29">
            <a:extLst>
              <a:ext uri="{FF2B5EF4-FFF2-40B4-BE49-F238E27FC236}">
                <a16:creationId xmlns:a16="http://schemas.microsoft.com/office/drawing/2014/main" id="{37B62194-F5B3-8C4D-AB52-82DC7C84106B}"/>
              </a:ext>
            </a:extLst>
          </p:cNvPr>
          <p:cNvSpPr/>
          <p:nvPr/>
        </p:nvSpPr>
        <p:spPr>
          <a:xfrm>
            <a:off x="9558857" y="3701973"/>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31" name="Rounded Rectangle 30">
            <a:extLst>
              <a:ext uri="{FF2B5EF4-FFF2-40B4-BE49-F238E27FC236}">
                <a16:creationId xmlns:a16="http://schemas.microsoft.com/office/drawing/2014/main" id="{ECB2B0C1-3E06-237D-6B46-42C5D55A6A38}"/>
              </a:ext>
            </a:extLst>
          </p:cNvPr>
          <p:cNvSpPr/>
          <p:nvPr/>
        </p:nvSpPr>
        <p:spPr>
          <a:xfrm>
            <a:off x="10244304"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sz="2400" dirty="0">
              <a:solidFill>
                <a:schemeClr val="bg1">
                  <a:lumMod val="50000"/>
                </a:schemeClr>
              </a:solidFill>
            </a:endParaRPr>
          </a:p>
        </p:txBody>
      </p:sp>
      <p:pic>
        <p:nvPicPr>
          <p:cNvPr id="32" name="Picture 4" descr="Network Interface Card Icons - Free SVG &amp; PNG Network Interface Card Images  - Noun Project">
            <a:extLst>
              <a:ext uri="{FF2B5EF4-FFF2-40B4-BE49-F238E27FC236}">
                <a16:creationId xmlns:a16="http://schemas.microsoft.com/office/drawing/2014/main" id="{5F87C237-2CD7-F39C-4D03-C6605031A1B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8901578" y="5344060"/>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9862A08F-6D5E-F9A3-3750-F025D6357325}"/>
              </a:ext>
            </a:extLst>
          </p:cNvPr>
          <p:cNvSpPr txBox="1"/>
          <p:nvPr/>
        </p:nvSpPr>
        <p:spPr>
          <a:xfrm>
            <a:off x="9132404" y="2598371"/>
            <a:ext cx="782394" cy="523220"/>
          </a:xfrm>
          <a:prstGeom prst="rect">
            <a:avLst/>
          </a:prstGeom>
          <a:noFill/>
        </p:spPr>
        <p:txBody>
          <a:bodyPr wrap="none" rtlCol="0">
            <a:spAutoFit/>
          </a:bodyPr>
          <a:lstStyle/>
          <a:p>
            <a:r>
              <a:rPr lang="en-US" sz="2800" dirty="0"/>
              <a:t>LLC</a:t>
            </a:r>
            <a:endParaRPr lang="en-US" sz="2400" dirty="0"/>
          </a:p>
        </p:txBody>
      </p:sp>
      <p:sp>
        <p:nvSpPr>
          <p:cNvPr id="35" name="TextBox 34">
            <a:extLst>
              <a:ext uri="{FF2B5EF4-FFF2-40B4-BE49-F238E27FC236}">
                <a16:creationId xmlns:a16="http://schemas.microsoft.com/office/drawing/2014/main" id="{259674FC-85C0-E2D9-52D1-9B89C1E98465}"/>
              </a:ext>
            </a:extLst>
          </p:cNvPr>
          <p:cNvSpPr txBox="1"/>
          <p:nvPr/>
        </p:nvSpPr>
        <p:spPr>
          <a:xfrm>
            <a:off x="9154532" y="1829694"/>
            <a:ext cx="752716" cy="769441"/>
          </a:xfrm>
          <a:prstGeom prst="rect">
            <a:avLst/>
          </a:prstGeom>
          <a:noFill/>
        </p:spPr>
        <p:txBody>
          <a:bodyPr wrap="square">
            <a:spAutoFit/>
          </a:bodyPr>
          <a:lstStyle/>
          <a:p>
            <a:r>
              <a:rPr lang="en-US" sz="4400" dirty="0"/>
              <a:t>🤓</a:t>
            </a:r>
          </a:p>
        </p:txBody>
      </p:sp>
      <p:sp>
        <p:nvSpPr>
          <p:cNvPr id="36" name="Rectangle 35">
            <a:extLst>
              <a:ext uri="{FF2B5EF4-FFF2-40B4-BE49-F238E27FC236}">
                <a16:creationId xmlns:a16="http://schemas.microsoft.com/office/drawing/2014/main" id="{5C2B793B-90B8-31B8-CBD4-E7BD6F2F244F}"/>
              </a:ext>
            </a:extLst>
          </p:cNvPr>
          <p:cNvSpPr/>
          <p:nvPr/>
        </p:nvSpPr>
        <p:spPr>
          <a:xfrm>
            <a:off x="9005752" y="5702085"/>
            <a:ext cx="45719" cy="3206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Lock with solid fill">
            <a:extLst>
              <a:ext uri="{FF2B5EF4-FFF2-40B4-BE49-F238E27FC236}">
                <a16:creationId xmlns:a16="http://schemas.microsoft.com/office/drawing/2014/main" id="{D0643874-0277-472F-1403-4E3FA2AC13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28336" y="3150310"/>
            <a:ext cx="565064" cy="565064"/>
          </a:xfrm>
          <a:prstGeom prst="rect">
            <a:avLst/>
          </a:prstGeom>
        </p:spPr>
      </p:pic>
      <p:sp>
        <p:nvSpPr>
          <p:cNvPr id="41" name="Bent-Up Arrow 40">
            <a:extLst>
              <a:ext uri="{FF2B5EF4-FFF2-40B4-BE49-F238E27FC236}">
                <a16:creationId xmlns:a16="http://schemas.microsoft.com/office/drawing/2014/main" id="{E22DBD77-0260-4411-281B-03E31CCE6757}"/>
              </a:ext>
            </a:extLst>
          </p:cNvPr>
          <p:cNvSpPr/>
          <p:nvPr/>
        </p:nvSpPr>
        <p:spPr>
          <a:xfrm flipH="1">
            <a:off x="8426588"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42" name="Bent-Up Arrow 41">
            <a:extLst>
              <a:ext uri="{FF2B5EF4-FFF2-40B4-BE49-F238E27FC236}">
                <a16:creationId xmlns:a16="http://schemas.microsoft.com/office/drawing/2014/main" id="{1F19D80A-2C72-ED1C-33DA-13351FDF8590}"/>
              </a:ext>
            </a:extLst>
          </p:cNvPr>
          <p:cNvSpPr/>
          <p:nvPr/>
        </p:nvSpPr>
        <p:spPr>
          <a:xfrm>
            <a:off x="10018343" y="4346369"/>
            <a:ext cx="565064" cy="1567543"/>
          </a:xfrm>
          <a:prstGeom prst="bentUpArrow">
            <a:avLst>
              <a:gd name="adj1" fmla="val 18383"/>
              <a:gd name="adj2" fmla="val 33027"/>
              <a:gd name="adj3" fmla="val 45797"/>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43" name="TextBox 42">
            <a:extLst>
              <a:ext uri="{FF2B5EF4-FFF2-40B4-BE49-F238E27FC236}">
                <a16:creationId xmlns:a16="http://schemas.microsoft.com/office/drawing/2014/main" id="{347C38CF-95BC-B25E-C2C8-E77FAAC8299E}"/>
              </a:ext>
            </a:extLst>
          </p:cNvPr>
          <p:cNvSpPr txBox="1"/>
          <p:nvPr/>
        </p:nvSpPr>
        <p:spPr>
          <a:xfrm>
            <a:off x="569613" y="3499640"/>
            <a:ext cx="1165704" cy="954107"/>
          </a:xfrm>
          <a:prstGeom prst="rect">
            <a:avLst/>
          </a:prstGeom>
          <a:noFill/>
        </p:spPr>
        <p:txBody>
          <a:bodyPr wrap="none" rtlCol="0">
            <a:spAutoFit/>
          </a:bodyPr>
          <a:lstStyle/>
          <a:p>
            <a:pPr algn="r"/>
            <a:r>
              <a:rPr lang="en-US" sz="2800" b="1" dirty="0">
                <a:solidFill>
                  <a:srgbClr val="0070C0"/>
                </a:solidFill>
              </a:rPr>
              <a:t>single</a:t>
            </a:r>
            <a:br>
              <a:rPr lang="en-US" sz="2800" dirty="0"/>
            </a:br>
            <a:r>
              <a:rPr lang="en-US" sz="2800" dirty="0"/>
              <a:t>core</a:t>
            </a:r>
            <a:endParaRPr lang="en-US" sz="2400" dirty="0"/>
          </a:p>
        </p:txBody>
      </p:sp>
      <p:sp>
        <p:nvSpPr>
          <p:cNvPr id="44" name="TextBox 43">
            <a:extLst>
              <a:ext uri="{FF2B5EF4-FFF2-40B4-BE49-F238E27FC236}">
                <a16:creationId xmlns:a16="http://schemas.microsoft.com/office/drawing/2014/main" id="{A05639D8-64F3-1572-3ECD-0C77AF900BF2}"/>
              </a:ext>
            </a:extLst>
          </p:cNvPr>
          <p:cNvSpPr txBox="1"/>
          <p:nvPr/>
        </p:nvSpPr>
        <p:spPr>
          <a:xfrm>
            <a:off x="6719306" y="3499640"/>
            <a:ext cx="1164101" cy="954107"/>
          </a:xfrm>
          <a:prstGeom prst="rect">
            <a:avLst/>
          </a:prstGeom>
          <a:noFill/>
        </p:spPr>
        <p:txBody>
          <a:bodyPr wrap="none" rtlCol="0">
            <a:spAutoFit/>
          </a:bodyPr>
          <a:lstStyle/>
          <a:p>
            <a:pPr algn="r"/>
            <a:r>
              <a:rPr lang="en-US" sz="2800" b="1" dirty="0">
                <a:solidFill>
                  <a:srgbClr val="0070C0"/>
                </a:solidFill>
              </a:rPr>
              <a:t>multi-</a:t>
            </a:r>
            <a:br>
              <a:rPr lang="en-US" sz="2800" dirty="0"/>
            </a:br>
            <a:r>
              <a:rPr lang="en-US" sz="2800" dirty="0"/>
              <a:t>core</a:t>
            </a:r>
            <a:endParaRPr lang="en-US" sz="2400" dirty="0"/>
          </a:p>
        </p:txBody>
      </p:sp>
    </p:spTree>
    <p:custDataLst>
      <p:tags r:id="rId1"/>
    </p:custDataLst>
    <p:extLst>
      <p:ext uri="{BB962C8B-B14F-4D97-AF65-F5344CB8AC3E}">
        <p14:creationId xmlns:p14="http://schemas.microsoft.com/office/powerpoint/2010/main" val="76592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6"/>
                                        </p:tgtEl>
                                      </p:cBhvr>
                                    </p:animEffect>
                                    <p:animScale>
                                      <p:cBhvr>
                                        <p:cTn id="7" dur="250" autoRev="1" fill="hold"/>
                                        <p:tgtEl>
                                          <p:spTgt spid="26"/>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8"/>
                                        </p:tgtEl>
                                      </p:cBhvr>
                                    </p:animEffect>
                                    <p:animScale>
                                      <p:cBhvr>
                                        <p:cTn id="10" dur="250" autoRev="1" fill="hold"/>
                                        <p:tgtEl>
                                          <p:spTgt spid="18"/>
                                        </p:tgtEl>
                                      </p:cBhvr>
                                      <p:by x="105000" y="105000"/>
                                    </p:animScale>
                                  </p:childTnLst>
                                </p:cTn>
                              </p:par>
                              <p:par>
                                <p:cTn id="11" presetID="26" presetClass="emph" presetSubtype="0" fill="hold" nodeType="withEffect">
                                  <p:stCondLst>
                                    <p:cond delay="0"/>
                                  </p:stCondLst>
                                  <p:childTnLst>
                                    <p:animEffect transition="out" filter="fade">
                                      <p:cBhvr>
                                        <p:cTn id="12" dur="500" tmFilter="0, 0; .2, .5; .8, .5; 1, 0"/>
                                        <p:tgtEl>
                                          <p:spTgt spid="10"/>
                                        </p:tgtEl>
                                      </p:cBhvr>
                                    </p:animEffect>
                                    <p:animScale>
                                      <p:cBhvr>
                                        <p:cTn id="13" dur="250" autoRev="1" fill="hold"/>
                                        <p:tgtEl>
                                          <p:spTgt spid="10"/>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11"/>
                                        </p:tgtEl>
                                      </p:cBhvr>
                                    </p:animEffect>
                                    <p:animScale>
                                      <p:cBhvr>
                                        <p:cTn id="16" dur="250" autoRev="1" fill="hold"/>
                                        <p:tgtEl>
                                          <p:spTgt spid="11"/>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14"/>
                                        </p:tgtEl>
                                      </p:cBhvr>
                                    </p:animEffect>
                                    <p:animScale>
                                      <p:cBhvr>
                                        <p:cTn id="19" dur="250" autoRev="1" fill="hold"/>
                                        <p:tgtEl>
                                          <p:spTgt spid="14"/>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17"/>
                                        </p:tgtEl>
                                      </p:cBhvr>
                                    </p:animEffect>
                                    <p:animScale>
                                      <p:cBhvr>
                                        <p:cTn id="28" dur="250" autoRev="1" fill="hold"/>
                                        <p:tgtEl>
                                          <p:spTgt spid="17"/>
                                        </p:tgtEl>
                                      </p:cBhvr>
                                      <p:by x="105000" y="105000"/>
                                    </p:animScale>
                                  </p:childTnLst>
                                </p:cTn>
                              </p:par>
                              <p:par>
                                <p:cTn id="29" presetID="26" presetClass="emph" presetSubtype="0" fill="hold" nodeType="withEffect">
                                  <p:stCondLst>
                                    <p:cond delay="0"/>
                                  </p:stCondLst>
                                  <p:childTnLst>
                                    <p:animEffect transition="out" filter="fade">
                                      <p:cBhvr>
                                        <p:cTn id="30" dur="500" tmFilter="0, 0; .2, .5; .8, .5; 1, 0"/>
                                        <p:tgtEl>
                                          <p:spTgt spid="24"/>
                                        </p:tgtEl>
                                      </p:cBhvr>
                                    </p:animEffect>
                                    <p:animScale>
                                      <p:cBhvr>
                                        <p:cTn id="31" dur="250" autoRev="1" fill="hold"/>
                                        <p:tgtEl>
                                          <p:spTgt spid="24"/>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27"/>
                                        </p:tgtEl>
                                      </p:cBhvr>
                                    </p:animEffect>
                                    <p:animScale>
                                      <p:cBhvr>
                                        <p:cTn id="34" dur="250" autoRev="1" fill="hold"/>
                                        <p:tgtEl>
                                          <p:spTgt spid="27"/>
                                        </p:tgtEl>
                                      </p:cBhvr>
                                      <p:by x="105000" y="105000"/>
                                    </p:animScale>
                                  </p:childTnLst>
                                </p:cTn>
                              </p:par>
                              <p:par>
                                <p:cTn id="35" presetID="26" presetClass="emph" presetSubtype="0" fill="hold" grpId="0" nodeType="withEffect">
                                  <p:stCondLst>
                                    <p:cond delay="0"/>
                                  </p:stCondLst>
                                  <p:childTnLst>
                                    <p:animEffect transition="out" filter="fade">
                                      <p:cBhvr>
                                        <p:cTn id="36" dur="500" tmFilter="0, 0; .2, .5; .8, .5; 1, 0"/>
                                        <p:tgtEl>
                                          <p:spTgt spid="2"/>
                                        </p:tgtEl>
                                      </p:cBhvr>
                                    </p:animEffect>
                                    <p:animScale>
                                      <p:cBhvr>
                                        <p:cTn id="37" dur="250" autoRev="1" fill="hold"/>
                                        <p:tgtEl>
                                          <p:spTgt spid="2"/>
                                        </p:tgtEl>
                                      </p:cBhvr>
                                      <p:by x="105000" y="105000"/>
                                    </p:animScale>
                                  </p:childTnLst>
                                </p:cTn>
                              </p:par>
                              <p:par>
                                <p:cTn id="38" presetID="26" presetClass="emph" presetSubtype="0" fill="hold" grpId="0" nodeType="withEffect">
                                  <p:stCondLst>
                                    <p:cond delay="0"/>
                                  </p:stCondLst>
                                  <p:childTnLst>
                                    <p:animEffect transition="out" filter="fade">
                                      <p:cBhvr>
                                        <p:cTn id="39" dur="500" tmFilter="0, 0; .2, .5; .8, .5; 1, 0"/>
                                        <p:tgtEl>
                                          <p:spTgt spid="3"/>
                                        </p:tgtEl>
                                      </p:cBhvr>
                                    </p:animEffect>
                                    <p:animScale>
                                      <p:cBhvr>
                                        <p:cTn id="40" dur="250" autoRev="1" fill="hold"/>
                                        <p:tgtEl>
                                          <p:spTgt spid="3"/>
                                        </p:tgtEl>
                                      </p:cBhvr>
                                      <p:by x="105000" y="105000"/>
                                    </p:animScale>
                                  </p:childTnLst>
                                </p:cTn>
                              </p:par>
                              <p:par>
                                <p:cTn id="41" presetID="26" presetClass="emph" presetSubtype="0" fill="hold" grpId="0" nodeType="withEffect">
                                  <p:stCondLst>
                                    <p:cond delay="0"/>
                                  </p:stCondLst>
                                  <p:childTnLst>
                                    <p:animEffect transition="out" filter="fade">
                                      <p:cBhvr>
                                        <p:cTn id="42" dur="500" tmFilter="0, 0; .2, .5; .8, .5; 1, 0"/>
                                        <p:tgtEl>
                                          <p:spTgt spid="5"/>
                                        </p:tgtEl>
                                      </p:cBhvr>
                                    </p:animEffect>
                                    <p:animScale>
                                      <p:cBhvr>
                                        <p:cTn id="43" dur="250" autoRev="1" fill="hold"/>
                                        <p:tgtEl>
                                          <p:spTgt spid="5"/>
                                        </p:tgtEl>
                                      </p:cBhvr>
                                      <p:by x="105000" y="105000"/>
                                    </p:animScale>
                                  </p:childTnLst>
                                </p:cTn>
                              </p:par>
                              <p:par>
                                <p:cTn id="44" presetID="26" presetClass="emph" presetSubtype="0" fill="hold" grpId="0" nodeType="withEffect">
                                  <p:stCondLst>
                                    <p:cond delay="0"/>
                                  </p:stCondLst>
                                  <p:childTnLst>
                                    <p:animEffect transition="out" filter="fade">
                                      <p:cBhvr>
                                        <p:cTn id="45" dur="500" tmFilter="0, 0; .2, .5; .8, .5; 1, 0"/>
                                        <p:tgtEl>
                                          <p:spTgt spid="13"/>
                                        </p:tgtEl>
                                      </p:cBhvr>
                                    </p:animEffect>
                                    <p:animScale>
                                      <p:cBhvr>
                                        <p:cTn id="46" dur="250" autoRev="1" fill="hold"/>
                                        <p:tgtEl>
                                          <p:spTgt spid="13"/>
                                        </p:tgtEl>
                                      </p:cBhvr>
                                      <p:by x="105000" y="105000"/>
                                    </p:animScale>
                                  </p:childTnLst>
                                </p:cTn>
                              </p:par>
                              <p:par>
                                <p:cTn id="47" presetID="26" presetClass="emph" presetSubtype="0" fill="hold" nodeType="withEffect">
                                  <p:stCondLst>
                                    <p:cond delay="0"/>
                                  </p:stCondLst>
                                  <p:childTnLst>
                                    <p:animEffect transition="out" filter="fade">
                                      <p:cBhvr>
                                        <p:cTn id="48" dur="500" tmFilter="0, 0; .2, .5; .8, .5; 1, 0"/>
                                        <p:tgtEl>
                                          <p:spTgt spid="20"/>
                                        </p:tgtEl>
                                      </p:cBhvr>
                                    </p:animEffect>
                                    <p:animScale>
                                      <p:cBhvr>
                                        <p:cTn id="49" dur="250" autoRev="1" fill="hold"/>
                                        <p:tgtEl>
                                          <p:spTgt spid="20"/>
                                        </p:tgtEl>
                                      </p:cBhvr>
                                      <p:by x="105000" y="105000"/>
                                    </p:animScale>
                                  </p:childTnLst>
                                </p:cTn>
                              </p:par>
                              <p:par>
                                <p:cTn id="50" presetID="26" presetClass="emph" presetSubtype="0" fill="hold" grpId="0" nodeType="withEffect">
                                  <p:stCondLst>
                                    <p:cond delay="0"/>
                                  </p:stCondLst>
                                  <p:childTnLst>
                                    <p:animEffect transition="out" filter="fade">
                                      <p:cBhvr>
                                        <p:cTn id="51" dur="500" tmFilter="0, 0; .2, .5; .8, .5; 1, 0"/>
                                        <p:tgtEl>
                                          <p:spTgt spid="43"/>
                                        </p:tgtEl>
                                      </p:cBhvr>
                                    </p:animEffect>
                                    <p:animScale>
                                      <p:cBhvr>
                                        <p:cTn id="52" dur="250" autoRev="1" fill="hold"/>
                                        <p:tgtEl>
                                          <p:spTgt spid="43"/>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26" presetClass="emph" presetSubtype="0" fill="hold" grpId="0" nodeType="clickEffect" nodePh="1">
                                  <p:stCondLst>
                                    <p:cond delay="0"/>
                                  </p:stCondLst>
                                  <p:endCondLst>
                                    <p:cond evt="begin" delay="0">
                                      <p:tn val="55"/>
                                    </p:cond>
                                  </p:endCondLst>
                                  <p:childTnLst>
                                    <p:animEffect transition="out" filter="fade">
                                      <p:cBhvr>
                                        <p:cTn id="56" dur="500" tmFilter="0, 0; .2, .5; .8, .5; 1, 0"/>
                                        <p:tgtEl>
                                          <p:spTgt spid="9"/>
                                        </p:tgtEl>
                                      </p:cBhvr>
                                    </p:animEffect>
                                    <p:animScale>
                                      <p:cBhvr>
                                        <p:cTn id="57" dur="250" autoRev="1" fill="hold"/>
                                        <p:tgtEl>
                                          <p:spTgt spid="9"/>
                                        </p:tgtEl>
                                      </p:cBhvr>
                                      <p:by x="105000" y="105000"/>
                                    </p:animScale>
                                  </p:childTnLst>
                                </p:cTn>
                              </p:par>
                              <p:par>
                                <p:cTn id="58" presetID="26" presetClass="emph" presetSubtype="0" fill="hold" grpId="0" nodeType="withEffect">
                                  <p:stCondLst>
                                    <p:cond delay="0"/>
                                  </p:stCondLst>
                                  <p:childTnLst>
                                    <p:animEffect transition="out" filter="fade">
                                      <p:cBhvr>
                                        <p:cTn id="59" dur="500" tmFilter="0, 0; .2, .5; .8, .5; 1, 0"/>
                                        <p:tgtEl>
                                          <p:spTgt spid="21"/>
                                        </p:tgtEl>
                                      </p:cBhvr>
                                    </p:animEffect>
                                    <p:animScale>
                                      <p:cBhvr>
                                        <p:cTn id="60" dur="250" autoRev="1" fill="hold"/>
                                        <p:tgtEl>
                                          <p:spTgt spid="21"/>
                                        </p:tgtEl>
                                      </p:cBhvr>
                                      <p:by x="105000" y="105000"/>
                                    </p:animScale>
                                  </p:childTnLst>
                                </p:cTn>
                              </p:par>
                              <p:par>
                                <p:cTn id="61" presetID="26" presetClass="emph" presetSubtype="0" fill="hold" grpId="0" nodeType="withEffect">
                                  <p:stCondLst>
                                    <p:cond delay="0"/>
                                  </p:stCondLst>
                                  <p:childTnLst>
                                    <p:animEffect transition="out" filter="fade">
                                      <p:cBhvr>
                                        <p:cTn id="62" dur="500" tmFilter="0, 0; .2, .5; .8, .5; 1, 0"/>
                                        <p:tgtEl>
                                          <p:spTgt spid="22"/>
                                        </p:tgtEl>
                                      </p:cBhvr>
                                    </p:animEffect>
                                    <p:animScale>
                                      <p:cBhvr>
                                        <p:cTn id="63" dur="250" autoRev="1" fill="hold"/>
                                        <p:tgtEl>
                                          <p:spTgt spid="22"/>
                                        </p:tgtEl>
                                      </p:cBhvr>
                                      <p:by x="105000" y="105000"/>
                                    </p:animScale>
                                  </p:childTnLst>
                                </p:cTn>
                              </p:par>
                              <p:par>
                                <p:cTn id="64" presetID="26" presetClass="emph" presetSubtype="0" fill="hold" nodeType="withEffect">
                                  <p:stCondLst>
                                    <p:cond delay="0"/>
                                  </p:stCondLst>
                                  <p:childTnLst>
                                    <p:animEffect transition="out" filter="fade">
                                      <p:cBhvr>
                                        <p:cTn id="65" dur="500" tmFilter="0, 0; .2, .5; .8, .5; 1, 0"/>
                                        <p:tgtEl>
                                          <p:spTgt spid="23"/>
                                        </p:tgtEl>
                                      </p:cBhvr>
                                    </p:animEffect>
                                    <p:animScale>
                                      <p:cBhvr>
                                        <p:cTn id="66" dur="250" autoRev="1" fill="hold"/>
                                        <p:tgtEl>
                                          <p:spTgt spid="23"/>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25"/>
                                        </p:tgtEl>
                                      </p:cBhvr>
                                    </p:animEffect>
                                    <p:animScale>
                                      <p:cBhvr>
                                        <p:cTn id="69" dur="250" autoRev="1" fill="hold"/>
                                        <p:tgtEl>
                                          <p:spTgt spid="25"/>
                                        </p:tgtEl>
                                      </p:cBhvr>
                                      <p:by x="105000" y="105000"/>
                                    </p:animScale>
                                  </p:childTnLst>
                                </p:cTn>
                              </p:par>
                              <p:par>
                                <p:cTn id="70" presetID="26" presetClass="emph" presetSubtype="0" fill="hold" grpId="0" nodeType="withEffect">
                                  <p:stCondLst>
                                    <p:cond delay="0"/>
                                  </p:stCondLst>
                                  <p:childTnLst>
                                    <p:animEffect transition="out" filter="fade">
                                      <p:cBhvr>
                                        <p:cTn id="71" dur="500" tmFilter="0, 0; .2, .5; .8, .5; 1, 0"/>
                                        <p:tgtEl>
                                          <p:spTgt spid="28"/>
                                        </p:tgtEl>
                                      </p:cBhvr>
                                    </p:animEffect>
                                    <p:animScale>
                                      <p:cBhvr>
                                        <p:cTn id="72" dur="250" autoRev="1" fill="hold"/>
                                        <p:tgtEl>
                                          <p:spTgt spid="28"/>
                                        </p:tgtEl>
                                      </p:cBhvr>
                                      <p:by x="105000" y="105000"/>
                                    </p:animScale>
                                  </p:childTnLst>
                                </p:cTn>
                              </p:par>
                              <p:par>
                                <p:cTn id="73" presetID="26" presetClass="emph" presetSubtype="0" fill="hold" grpId="0" nodeType="withEffect">
                                  <p:stCondLst>
                                    <p:cond delay="0"/>
                                  </p:stCondLst>
                                  <p:childTnLst>
                                    <p:animEffect transition="out" filter="fade">
                                      <p:cBhvr>
                                        <p:cTn id="74" dur="500" tmFilter="0, 0; .2, .5; .8, .5; 1, 0"/>
                                        <p:tgtEl>
                                          <p:spTgt spid="29"/>
                                        </p:tgtEl>
                                      </p:cBhvr>
                                    </p:animEffect>
                                    <p:animScale>
                                      <p:cBhvr>
                                        <p:cTn id="75" dur="250" autoRev="1" fill="hold"/>
                                        <p:tgtEl>
                                          <p:spTgt spid="29"/>
                                        </p:tgtEl>
                                      </p:cBhvr>
                                      <p:by x="105000" y="105000"/>
                                    </p:animScale>
                                  </p:childTnLst>
                                </p:cTn>
                              </p:par>
                              <p:par>
                                <p:cTn id="76" presetID="26" presetClass="emph" presetSubtype="0" fill="hold" grpId="0" nodeType="withEffect">
                                  <p:stCondLst>
                                    <p:cond delay="0"/>
                                  </p:stCondLst>
                                  <p:childTnLst>
                                    <p:animEffect transition="out" filter="fade">
                                      <p:cBhvr>
                                        <p:cTn id="77" dur="500" tmFilter="0, 0; .2, .5; .8, .5; 1, 0"/>
                                        <p:tgtEl>
                                          <p:spTgt spid="30"/>
                                        </p:tgtEl>
                                      </p:cBhvr>
                                    </p:animEffect>
                                    <p:animScale>
                                      <p:cBhvr>
                                        <p:cTn id="78" dur="250" autoRev="1" fill="hold"/>
                                        <p:tgtEl>
                                          <p:spTgt spid="30"/>
                                        </p:tgtEl>
                                      </p:cBhvr>
                                      <p:by x="105000" y="105000"/>
                                    </p:animScale>
                                  </p:childTnLst>
                                </p:cTn>
                              </p:par>
                              <p:par>
                                <p:cTn id="79" presetID="26" presetClass="emph" presetSubtype="0" fill="hold" grpId="0" nodeType="withEffect">
                                  <p:stCondLst>
                                    <p:cond delay="0"/>
                                  </p:stCondLst>
                                  <p:childTnLst>
                                    <p:animEffect transition="out" filter="fade">
                                      <p:cBhvr>
                                        <p:cTn id="80" dur="500" tmFilter="0, 0; .2, .5; .8, .5; 1, 0"/>
                                        <p:tgtEl>
                                          <p:spTgt spid="31"/>
                                        </p:tgtEl>
                                      </p:cBhvr>
                                    </p:animEffect>
                                    <p:animScale>
                                      <p:cBhvr>
                                        <p:cTn id="81" dur="250" autoRev="1" fill="hold"/>
                                        <p:tgtEl>
                                          <p:spTgt spid="31"/>
                                        </p:tgtEl>
                                      </p:cBhvr>
                                      <p:by x="105000" y="105000"/>
                                    </p:animScale>
                                  </p:childTnLst>
                                </p:cTn>
                              </p:par>
                              <p:par>
                                <p:cTn id="82" presetID="26" presetClass="emph" presetSubtype="0" fill="hold" nodeType="withEffect">
                                  <p:stCondLst>
                                    <p:cond delay="0"/>
                                  </p:stCondLst>
                                  <p:childTnLst>
                                    <p:animEffect transition="out" filter="fade">
                                      <p:cBhvr>
                                        <p:cTn id="83" dur="500" tmFilter="0, 0; .2, .5; .8, .5; 1, 0"/>
                                        <p:tgtEl>
                                          <p:spTgt spid="32"/>
                                        </p:tgtEl>
                                      </p:cBhvr>
                                    </p:animEffect>
                                    <p:animScale>
                                      <p:cBhvr>
                                        <p:cTn id="84" dur="250" autoRev="1" fill="hold"/>
                                        <p:tgtEl>
                                          <p:spTgt spid="32"/>
                                        </p:tgtEl>
                                      </p:cBhvr>
                                      <p:by x="105000" y="105000"/>
                                    </p:animScale>
                                  </p:childTnLst>
                                </p:cTn>
                              </p:par>
                              <p:par>
                                <p:cTn id="85" presetID="26" presetClass="emph" presetSubtype="0" fill="hold" grpId="0" nodeType="withEffect">
                                  <p:stCondLst>
                                    <p:cond delay="0"/>
                                  </p:stCondLst>
                                  <p:childTnLst>
                                    <p:animEffect transition="out" filter="fade">
                                      <p:cBhvr>
                                        <p:cTn id="86" dur="500" tmFilter="0, 0; .2, .5; .8, .5; 1, 0"/>
                                        <p:tgtEl>
                                          <p:spTgt spid="33"/>
                                        </p:tgtEl>
                                      </p:cBhvr>
                                    </p:animEffect>
                                    <p:animScale>
                                      <p:cBhvr>
                                        <p:cTn id="87" dur="250" autoRev="1" fill="hold"/>
                                        <p:tgtEl>
                                          <p:spTgt spid="33"/>
                                        </p:tgtEl>
                                      </p:cBhvr>
                                      <p:by x="105000" y="105000"/>
                                    </p:animScale>
                                  </p:childTnLst>
                                </p:cTn>
                              </p:par>
                              <p:par>
                                <p:cTn id="88" presetID="26" presetClass="emph" presetSubtype="0" fill="hold" grpId="0" nodeType="withEffect">
                                  <p:stCondLst>
                                    <p:cond delay="0"/>
                                  </p:stCondLst>
                                  <p:childTnLst>
                                    <p:animEffect transition="out" filter="fade">
                                      <p:cBhvr>
                                        <p:cTn id="89" dur="500" tmFilter="0, 0; .2, .5; .8, .5; 1, 0"/>
                                        <p:tgtEl>
                                          <p:spTgt spid="35"/>
                                        </p:tgtEl>
                                      </p:cBhvr>
                                    </p:animEffect>
                                    <p:animScale>
                                      <p:cBhvr>
                                        <p:cTn id="90" dur="250" autoRev="1" fill="hold"/>
                                        <p:tgtEl>
                                          <p:spTgt spid="35"/>
                                        </p:tgtEl>
                                      </p:cBhvr>
                                      <p:by x="105000" y="105000"/>
                                    </p:animScale>
                                  </p:childTnLst>
                                </p:cTn>
                              </p:par>
                              <p:par>
                                <p:cTn id="91" presetID="26" presetClass="emph" presetSubtype="0" fill="hold" grpId="0" nodeType="withEffect">
                                  <p:stCondLst>
                                    <p:cond delay="0"/>
                                  </p:stCondLst>
                                  <p:childTnLst>
                                    <p:animEffect transition="out" filter="fade">
                                      <p:cBhvr>
                                        <p:cTn id="92" dur="500" tmFilter="0, 0; .2, .5; .8, .5; 1, 0"/>
                                        <p:tgtEl>
                                          <p:spTgt spid="36"/>
                                        </p:tgtEl>
                                      </p:cBhvr>
                                    </p:animEffect>
                                    <p:animScale>
                                      <p:cBhvr>
                                        <p:cTn id="93" dur="250" autoRev="1" fill="hold"/>
                                        <p:tgtEl>
                                          <p:spTgt spid="36"/>
                                        </p:tgtEl>
                                      </p:cBhvr>
                                      <p:by x="105000" y="105000"/>
                                    </p:animScale>
                                  </p:childTnLst>
                                </p:cTn>
                              </p:par>
                              <p:par>
                                <p:cTn id="94" presetID="26" presetClass="emph" presetSubtype="0" fill="hold" nodeType="withEffect">
                                  <p:stCondLst>
                                    <p:cond delay="0"/>
                                  </p:stCondLst>
                                  <p:childTnLst>
                                    <p:animEffect transition="out" filter="fade">
                                      <p:cBhvr>
                                        <p:cTn id="95" dur="500" tmFilter="0, 0; .2, .5; .8, .5; 1, 0"/>
                                        <p:tgtEl>
                                          <p:spTgt spid="39"/>
                                        </p:tgtEl>
                                      </p:cBhvr>
                                    </p:animEffect>
                                    <p:animScale>
                                      <p:cBhvr>
                                        <p:cTn id="96" dur="250" autoRev="1" fill="hold"/>
                                        <p:tgtEl>
                                          <p:spTgt spid="39"/>
                                        </p:tgtEl>
                                      </p:cBhvr>
                                      <p:by x="105000" y="105000"/>
                                    </p:animScale>
                                  </p:childTnLst>
                                </p:cTn>
                              </p:par>
                              <p:par>
                                <p:cTn id="97" presetID="26" presetClass="emph" presetSubtype="0" fill="hold" grpId="0" nodeType="withEffect">
                                  <p:stCondLst>
                                    <p:cond delay="0"/>
                                  </p:stCondLst>
                                  <p:childTnLst>
                                    <p:animEffect transition="out" filter="fade">
                                      <p:cBhvr>
                                        <p:cTn id="98" dur="500" tmFilter="0, 0; .2, .5; .8, .5; 1, 0"/>
                                        <p:tgtEl>
                                          <p:spTgt spid="41"/>
                                        </p:tgtEl>
                                      </p:cBhvr>
                                    </p:animEffect>
                                    <p:animScale>
                                      <p:cBhvr>
                                        <p:cTn id="99" dur="250" autoRev="1" fill="hold"/>
                                        <p:tgtEl>
                                          <p:spTgt spid="41"/>
                                        </p:tgtEl>
                                      </p:cBhvr>
                                      <p:by x="105000" y="105000"/>
                                    </p:animScale>
                                  </p:childTnLst>
                                </p:cTn>
                              </p:par>
                              <p:par>
                                <p:cTn id="100" presetID="26" presetClass="emph" presetSubtype="0" fill="hold" grpId="0" nodeType="withEffect">
                                  <p:stCondLst>
                                    <p:cond delay="0"/>
                                  </p:stCondLst>
                                  <p:childTnLst>
                                    <p:animEffect transition="out" filter="fade">
                                      <p:cBhvr>
                                        <p:cTn id="101" dur="500" tmFilter="0, 0; .2, .5; .8, .5; 1, 0"/>
                                        <p:tgtEl>
                                          <p:spTgt spid="42"/>
                                        </p:tgtEl>
                                      </p:cBhvr>
                                    </p:animEffect>
                                    <p:animScale>
                                      <p:cBhvr>
                                        <p:cTn id="102" dur="250" autoRev="1" fill="hold"/>
                                        <p:tgtEl>
                                          <p:spTgt spid="42"/>
                                        </p:tgtEl>
                                      </p:cBhvr>
                                      <p:by x="105000" y="105000"/>
                                    </p:animScale>
                                  </p:childTnLst>
                                </p:cTn>
                              </p:par>
                              <p:par>
                                <p:cTn id="103" presetID="26" presetClass="emph" presetSubtype="0" fill="hold" grpId="0" nodeType="withEffect">
                                  <p:stCondLst>
                                    <p:cond delay="0"/>
                                  </p:stCondLst>
                                  <p:childTnLst>
                                    <p:animEffect transition="out" filter="fade">
                                      <p:cBhvr>
                                        <p:cTn id="104" dur="500" tmFilter="0, 0; .2, .5; .8, .5; 1, 0"/>
                                        <p:tgtEl>
                                          <p:spTgt spid="44"/>
                                        </p:tgtEl>
                                      </p:cBhvr>
                                    </p:animEffect>
                                    <p:animScale>
                                      <p:cBhvr>
                                        <p:cTn id="105" dur="250" autoRev="1" fill="hold"/>
                                        <p:tgtEl>
                                          <p:spTgt spid="4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8" grpId="0" animBg="1"/>
      <p:bldP spid="14" grpId="0" animBg="1"/>
      <p:bldP spid="15" grpId="0" animBg="1"/>
      <p:bldP spid="16" grpId="0" animBg="1"/>
      <p:bldP spid="17" grpId="0" animBg="1"/>
      <p:bldP spid="27" grpId="0"/>
      <p:bldP spid="2" grpId="0"/>
      <p:bldP spid="3" grpId="0" animBg="1"/>
      <p:bldP spid="5" grpId="0" animBg="1"/>
      <p:bldP spid="9" grpId="0"/>
      <p:bldP spid="13" grpId="0" animBg="1"/>
      <p:bldP spid="21" grpId="0" animBg="1"/>
      <p:bldP spid="22" grpId="0" animBg="1"/>
      <p:bldP spid="28" grpId="0" animBg="1"/>
      <p:bldP spid="29" grpId="0" animBg="1"/>
      <p:bldP spid="30" grpId="0" animBg="1"/>
      <p:bldP spid="31" grpId="0" animBg="1"/>
      <p:bldP spid="33" grpId="0"/>
      <p:bldP spid="35" grpId="0"/>
      <p:bldP spid="36" grpId="0" animBg="1"/>
      <p:bldP spid="41" grpId="0" animBg="1"/>
      <p:bldP spid="42" grpId="0" animBg="1"/>
      <p:bldP spid="43" grpId="0"/>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DA725-6781-F255-A839-404DF99F9FC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257C65F-9152-B512-D681-0E70D2721B41}"/>
              </a:ext>
            </a:extLst>
          </p:cNvPr>
          <p:cNvSpPr>
            <a:spLocks noGrp="1"/>
          </p:cNvSpPr>
          <p:nvPr>
            <p:ph type="title"/>
          </p:nvPr>
        </p:nvSpPr>
        <p:spPr/>
        <p:txBody>
          <a:bodyPr/>
          <a:lstStyle/>
          <a:p>
            <a:r>
              <a:rPr lang="en-US" dirty="0"/>
              <a:t>ShRing [</a:t>
            </a:r>
            <a:r>
              <a:rPr lang="en-US" dirty="0">
                <a:solidFill>
                  <a:schemeClr val="bg1">
                    <a:lumMod val="50000"/>
                  </a:schemeClr>
                </a:solidFill>
              </a:rPr>
              <a:t>OSDI ’23</a:t>
            </a:r>
            <a:r>
              <a:rPr lang="en-US" dirty="0"/>
              <a:t>]</a:t>
            </a:r>
          </a:p>
        </p:txBody>
      </p:sp>
      <p:sp>
        <p:nvSpPr>
          <p:cNvPr id="9" name="TextBox 8">
            <a:extLst>
              <a:ext uri="{FF2B5EF4-FFF2-40B4-BE49-F238E27FC236}">
                <a16:creationId xmlns:a16="http://schemas.microsoft.com/office/drawing/2014/main" id="{046351C9-33D7-5E4A-C125-5D3AEF09D22F}"/>
              </a:ext>
            </a:extLst>
          </p:cNvPr>
          <p:cNvSpPr txBox="1"/>
          <p:nvPr/>
        </p:nvSpPr>
        <p:spPr>
          <a:xfrm>
            <a:off x="7829991" y="4527030"/>
            <a:ext cx="184731" cy="369332"/>
          </a:xfrm>
          <a:prstGeom prst="rect">
            <a:avLst/>
          </a:prstGeom>
          <a:noFill/>
        </p:spPr>
        <p:txBody>
          <a:bodyPr wrap="none" rtlCol="0">
            <a:spAutoFit/>
          </a:bodyPr>
          <a:lstStyle/>
          <a:p>
            <a:endParaRPr lang="en-US" dirty="0"/>
          </a:p>
        </p:txBody>
      </p:sp>
      <p:sp>
        <p:nvSpPr>
          <p:cNvPr id="21" name="Rounded Rectangle 20">
            <a:extLst>
              <a:ext uri="{FF2B5EF4-FFF2-40B4-BE49-F238E27FC236}">
                <a16:creationId xmlns:a16="http://schemas.microsoft.com/office/drawing/2014/main" id="{85D5BC9B-AF52-F4A7-7B0E-F130F4EF0B40}"/>
              </a:ext>
            </a:extLst>
          </p:cNvPr>
          <p:cNvSpPr/>
          <p:nvPr/>
        </p:nvSpPr>
        <p:spPr>
          <a:xfrm>
            <a:off x="8128587" y="3117425"/>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800" dirty="0">
              <a:solidFill>
                <a:schemeClr val="tx1"/>
              </a:solidFill>
            </a:endParaRPr>
          </a:p>
        </p:txBody>
      </p:sp>
      <p:sp>
        <p:nvSpPr>
          <p:cNvPr id="22" name="Oval 21">
            <a:extLst>
              <a:ext uri="{FF2B5EF4-FFF2-40B4-BE49-F238E27FC236}">
                <a16:creationId xmlns:a16="http://schemas.microsoft.com/office/drawing/2014/main" id="{25D4126F-0227-1E83-9CD3-47C5AAF179D8}"/>
              </a:ext>
            </a:extLst>
          </p:cNvPr>
          <p:cNvSpPr/>
          <p:nvPr/>
        </p:nvSpPr>
        <p:spPr>
          <a:xfrm>
            <a:off x="8147252" y="3449944"/>
            <a:ext cx="2700000"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pic>
        <p:nvPicPr>
          <p:cNvPr id="23" name="Graphic 22" descr="Processor with solid fill">
            <a:extLst>
              <a:ext uri="{FF2B5EF4-FFF2-40B4-BE49-F238E27FC236}">
                <a16:creationId xmlns:a16="http://schemas.microsoft.com/office/drawing/2014/main" id="{DEE131F3-35A6-D21B-A281-D8CFFDC518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35797" y="1652362"/>
            <a:ext cx="1183950" cy="1183950"/>
          </a:xfrm>
          <a:prstGeom prst="rect">
            <a:avLst/>
          </a:prstGeom>
        </p:spPr>
      </p:pic>
      <p:pic>
        <p:nvPicPr>
          <p:cNvPr id="25" name="Graphic 24" descr="Processor with solid fill">
            <a:extLst>
              <a:ext uri="{FF2B5EF4-FFF2-40B4-BE49-F238E27FC236}">
                <a16:creationId xmlns:a16="http://schemas.microsoft.com/office/drawing/2014/main" id="{FD38F589-5EB2-CEFA-5E2E-EDB4A582FB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77582" y="1652362"/>
            <a:ext cx="1183950" cy="1183950"/>
          </a:xfrm>
          <a:prstGeom prst="rect">
            <a:avLst/>
          </a:prstGeom>
        </p:spPr>
      </p:pic>
      <p:sp>
        <p:nvSpPr>
          <p:cNvPr id="28" name="Rounded Rectangle 27">
            <a:extLst>
              <a:ext uri="{FF2B5EF4-FFF2-40B4-BE49-F238E27FC236}">
                <a16:creationId xmlns:a16="http://schemas.microsoft.com/office/drawing/2014/main" id="{A7B6520A-8D2D-5CCA-7EA6-E1ECB6C0EA8D}"/>
              </a:ext>
            </a:extLst>
          </p:cNvPr>
          <p:cNvSpPr/>
          <p:nvPr/>
        </p:nvSpPr>
        <p:spPr>
          <a:xfrm>
            <a:off x="8187963"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29" name="Rounded Rectangle 28">
            <a:extLst>
              <a:ext uri="{FF2B5EF4-FFF2-40B4-BE49-F238E27FC236}">
                <a16:creationId xmlns:a16="http://schemas.microsoft.com/office/drawing/2014/main" id="{552D92E1-C97E-315C-CB5A-8B8973177671}"/>
              </a:ext>
            </a:extLst>
          </p:cNvPr>
          <p:cNvSpPr/>
          <p:nvPr/>
        </p:nvSpPr>
        <p:spPr>
          <a:xfrm>
            <a:off x="8873410"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sz="2400" dirty="0">
              <a:solidFill>
                <a:schemeClr val="bg1">
                  <a:lumMod val="50000"/>
                </a:schemeClr>
              </a:solidFill>
            </a:endParaRPr>
          </a:p>
        </p:txBody>
      </p:sp>
      <p:sp>
        <p:nvSpPr>
          <p:cNvPr id="30" name="Rounded Rectangle 29">
            <a:extLst>
              <a:ext uri="{FF2B5EF4-FFF2-40B4-BE49-F238E27FC236}">
                <a16:creationId xmlns:a16="http://schemas.microsoft.com/office/drawing/2014/main" id="{64BCC565-6EBF-A401-BC6D-2DC153538622}"/>
              </a:ext>
            </a:extLst>
          </p:cNvPr>
          <p:cNvSpPr/>
          <p:nvPr/>
        </p:nvSpPr>
        <p:spPr>
          <a:xfrm>
            <a:off x="9558857"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31" name="Rounded Rectangle 30">
            <a:extLst>
              <a:ext uri="{FF2B5EF4-FFF2-40B4-BE49-F238E27FC236}">
                <a16:creationId xmlns:a16="http://schemas.microsoft.com/office/drawing/2014/main" id="{85572C73-FACB-EA8D-3B76-7D4A9484C725}"/>
              </a:ext>
            </a:extLst>
          </p:cNvPr>
          <p:cNvSpPr/>
          <p:nvPr/>
        </p:nvSpPr>
        <p:spPr>
          <a:xfrm>
            <a:off x="10244304"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pic>
        <p:nvPicPr>
          <p:cNvPr id="32" name="Picture 4" descr="Network Interface Card Icons - Free SVG &amp; PNG Network Interface Card Images  - Noun Project">
            <a:extLst>
              <a:ext uri="{FF2B5EF4-FFF2-40B4-BE49-F238E27FC236}">
                <a16:creationId xmlns:a16="http://schemas.microsoft.com/office/drawing/2014/main" id="{A6929734-A708-6048-704F-5D38D6834E6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6605" b="5541"/>
          <a:stretch/>
        </p:blipFill>
        <p:spPr bwMode="auto">
          <a:xfrm>
            <a:off x="8901578" y="5344060"/>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2ACF8065-50E0-A353-05E6-7A644C497506}"/>
              </a:ext>
            </a:extLst>
          </p:cNvPr>
          <p:cNvSpPr txBox="1"/>
          <p:nvPr/>
        </p:nvSpPr>
        <p:spPr>
          <a:xfrm>
            <a:off x="9132404" y="2598371"/>
            <a:ext cx="782394" cy="523220"/>
          </a:xfrm>
          <a:prstGeom prst="rect">
            <a:avLst/>
          </a:prstGeom>
          <a:noFill/>
        </p:spPr>
        <p:txBody>
          <a:bodyPr wrap="none" rtlCol="0">
            <a:spAutoFit/>
          </a:bodyPr>
          <a:lstStyle/>
          <a:p>
            <a:r>
              <a:rPr lang="en-US" sz="2800" dirty="0"/>
              <a:t>LLC</a:t>
            </a:r>
            <a:endParaRPr lang="en-US" sz="2400" dirty="0"/>
          </a:p>
        </p:txBody>
      </p:sp>
      <p:sp>
        <p:nvSpPr>
          <p:cNvPr id="35" name="TextBox 34">
            <a:extLst>
              <a:ext uri="{FF2B5EF4-FFF2-40B4-BE49-F238E27FC236}">
                <a16:creationId xmlns:a16="http://schemas.microsoft.com/office/drawing/2014/main" id="{76175E53-CEB3-10D2-9607-F3169DD56D2F}"/>
              </a:ext>
            </a:extLst>
          </p:cNvPr>
          <p:cNvSpPr txBox="1"/>
          <p:nvPr/>
        </p:nvSpPr>
        <p:spPr>
          <a:xfrm>
            <a:off x="9154532" y="1829694"/>
            <a:ext cx="752716" cy="769441"/>
          </a:xfrm>
          <a:prstGeom prst="rect">
            <a:avLst/>
          </a:prstGeom>
          <a:noFill/>
        </p:spPr>
        <p:txBody>
          <a:bodyPr wrap="square">
            <a:spAutoFit/>
          </a:bodyPr>
          <a:lstStyle/>
          <a:p>
            <a:r>
              <a:rPr lang="en-US" sz="4400" dirty="0"/>
              <a:t>😔</a:t>
            </a:r>
          </a:p>
        </p:txBody>
      </p:sp>
      <p:sp>
        <p:nvSpPr>
          <p:cNvPr id="36" name="Rectangle 35">
            <a:extLst>
              <a:ext uri="{FF2B5EF4-FFF2-40B4-BE49-F238E27FC236}">
                <a16:creationId xmlns:a16="http://schemas.microsoft.com/office/drawing/2014/main" id="{E2625A6E-7E0F-BA00-B316-60135D420223}"/>
              </a:ext>
            </a:extLst>
          </p:cNvPr>
          <p:cNvSpPr/>
          <p:nvPr/>
        </p:nvSpPr>
        <p:spPr>
          <a:xfrm>
            <a:off x="9005752" y="5702085"/>
            <a:ext cx="45719" cy="3206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Lock with solid fill">
            <a:extLst>
              <a:ext uri="{FF2B5EF4-FFF2-40B4-BE49-F238E27FC236}">
                <a16:creationId xmlns:a16="http://schemas.microsoft.com/office/drawing/2014/main" id="{96FDA2D2-CB10-A798-DA38-BC16F64FAB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28336" y="3150310"/>
            <a:ext cx="565064" cy="565064"/>
          </a:xfrm>
          <a:prstGeom prst="rect">
            <a:avLst/>
          </a:prstGeom>
        </p:spPr>
      </p:pic>
      <p:sp>
        <p:nvSpPr>
          <p:cNvPr id="41" name="Bent-Up Arrow 40">
            <a:extLst>
              <a:ext uri="{FF2B5EF4-FFF2-40B4-BE49-F238E27FC236}">
                <a16:creationId xmlns:a16="http://schemas.microsoft.com/office/drawing/2014/main" id="{68394CDD-6D53-AFFD-804C-57CDE63D41BD}"/>
              </a:ext>
            </a:extLst>
          </p:cNvPr>
          <p:cNvSpPr/>
          <p:nvPr/>
        </p:nvSpPr>
        <p:spPr>
          <a:xfrm flipH="1">
            <a:off x="8426588"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42" name="Bent-Up Arrow 41">
            <a:extLst>
              <a:ext uri="{FF2B5EF4-FFF2-40B4-BE49-F238E27FC236}">
                <a16:creationId xmlns:a16="http://schemas.microsoft.com/office/drawing/2014/main" id="{2C67A7A3-A680-A985-D36A-B2B23997E708}"/>
              </a:ext>
            </a:extLst>
          </p:cNvPr>
          <p:cNvSpPr/>
          <p:nvPr/>
        </p:nvSpPr>
        <p:spPr>
          <a:xfrm>
            <a:off x="10018343" y="4346369"/>
            <a:ext cx="565064" cy="1567543"/>
          </a:xfrm>
          <a:prstGeom prst="bentUpArrow">
            <a:avLst>
              <a:gd name="adj1" fmla="val 18383"/>
              <a:gd name="adj2" fmla="val 33027"/>
              <a:gd name="adj3" fmla="val 45797"/>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44" name="TextBox 43">
            <a:extLst>
              <a:ext uri="{FF2B5EF4-FFF2-40B4-BE49-F238E27FC236}">
                <a16:creationId xmlns:a16="http://schemas.microsoft.com/office/drawing/2014/main" id="{FD9B5515-5899-365A-E02F-5CAF1C482916}"/>
              </a:ext>
            </a:extLst>
          </p:cNvPr>
          <p:cNvSpPr txBox="1"/>
          <p:nvPr/>
        </p:nvSpPr>
        <p:spPr>
          <a:xfrm>
            <a:off x="6719306" y="3499640"/>
            <a:ext cx="1164101" cy="954107"/>
          </a:xfrm>
          <a:prstGeom prst="rect">
            <a:avLst/>
          </a:prstGeom>
          <a:noFill/>
        </p:spPr>
        <p:txBody>
          <a:bodyPr wrap="none" rtlCol="0">
            <a:spAutoFit/>
          </a:bodyPr>
          <a:lstStyle/>
          <a:p>
            <a:pPr algn="r"/>
            <a:r>
              <a:rPr lang="en-US" sz="2800" b="1" dirty="0">
                <a:solidFill>
                  <a:srgbClr val="0070C0"/>
                </a:solidFill>
              </a:rPr>
              <a:t>multi-</a:t>
            </a:r>
            <a:br>
              <a:rPr lang="en-US" sz="2800" dirty="0"/>
            </a:br>
            <a:r>
              <a:rPr lang="en-US" sz="2800" dirty="0"/>
              <a:t>core</a:t>
            </a:r>
            <a:endParaRPr lang="en-US" sz="2400" dirty="0"/>
          </a:p>
        </p:txBody>
      </p:sp>
      <p:sp>
        <p:nvSpPr>
          <p:cNvPr id="19" name="Explosion 1 18">
            <a:extLst>
              <a:ext uri="{FF2B5EF4-FFF2-40B4-BE49-F238E27FC236}">
                <a16:creationId xmlns:a16="http://schemas.microsoft.com/office/drawing/2014/main" id="{57B3BC7C-184C-441E-3602-399976E7958D}"/>
              </a:ext>
            </a:extLst>
          </p:cNvPr>
          <p:cNvSpPr/>
          <p:nvPr/>
        </p:nvSpPr>
        <p:spPr>
          <a:xfrm>
            <a:off x="7549891" y="4509358"/>
            <a:ext cx="2074953" cy="1107311"/>
          </a:xfrm>
          <a:prstGeom prst="irregularSeal1">
            <a:avLst/>
          </a:prstGeom>
          <a:solidFill>
            <a:schemeClr val="accent2">
              <a:lumMod val="60000"/>
              <a:lumOff val="40000"/>
              <a:alpha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drop!</a:t>
            </a:r>
          </a:p>
        </p:txBody>
      </p:sp>
      <p:sp>
        <p:nvSpPr>
          <p:cNvPr id="37" name="TextBox 36">
            <a:extLst>
              <a:ext uri="{FF2B5EF4-FFF2-40B4-BE49-F238E27FC236}">
                <a16:creationId xmlns:a16="http://schemas.microsoft.com/office/drawing/2014/main" id="{EFCC566F-9CFE-298C-1137-87664FF538BC}"/>
              </a:ext>
            </a:extLst>
          </p:cNvPr>
          <p:cNvSpPr txBox="1"/>
          <p:nvPr/>
        </p:nvSpPr>
        <p:spPr>
          <a:xfrm>
            <a:off x="10474162" y="1283218"/>
            <a:ext cx="799581" cy="430887"/>
          </a:xfrm>
          <a:prstGeom prst="rect">
            <a:avLst/>
          </a:prstGeom>
          <a:noFill/>
        </p:spPr>
        <p:txBody>
          <a:bodyPr wrap="square" lIns="0" tIns="0" rIns="0" bIns="0">
            <a:spAutoFit/>
          </a:bodyPr>
          <a:lstStyle/>
          <a:p>
            <a:pPr algn="ctr"/>
            <a:r>
              <a:rPr lang="el-GR" sz="2800" dirty="0"/>
              <a:t>λ &gt; μ</a:t>
            </a:r>
            <a:endParaRPr lang="en-US" sz="2800" dirty="0"/>
          </a:p>
        </p:txBody>
      </p:sp>
      <p:sp>
        <p:nvSpPr>
          <p:cNvPr id="38" name="TextBox 37">
            <a:extLst>
              <a:ext uri="{FF2B5EF4-FFF2-40B4-BE49-F238E27FC236}">
                <a16:creationId xmlns:a16="http://schemas.microsoft.com/office/drawing/2014/main" id="{72663BB7-4A7E-A7B4-4081-1E01F572D194}"/>
              </a:ext>
            </a:extLst>
          </p:cNvPr>
          <p:cNvSpPr txBox="1"/>
          <p:nvPr/>
        </p:nvSpPr>
        <p:spPr>
          <a:xfrm>
            <a:off x="7736258" y="1283218"/>
            <a:ext cx="799581" cy="430887"/>
          </a:xfrm>
          <a:prstGeom prst="rect">
            <a:avLst/>
          </a:prstGeom>
          <a:noFill/>
        </p:spPr>
        <p:txBody>
          <a:bodyPr wrap="square" lIns="0" tIns="0" rIns="0" bIns="0">
            <a:spAutoFit/>
          </a:bodyPr>
          <a:lstStyle/>
          <a:p>
            <a:pPr algn="ctr"/>
            <a:r>
              <a:rPr lang="el-GR" sz="2800" dirty="0"/>
              <a:t>λ </a:t>
            </a:r>
            <a:r>
              <a:rPr lang="en-US" sz="2800" dirty="0"/>
              <a:t>&lt;</a:t>
            </a:r>
            <a:r>
              <a:rPr lang="el-GR" sz="2800" dirty="0"/>
              <a:t> μ</a:t>
            </a:r>
            <a:endParaRPr lang="en-US" sz="2800" dirty="0"/>
          </a:p>
        </p:txBody>
      </p:sp>
      <p:cxnSp>
        <p:nvCxnSpPr>
          <p:cNvPr id="50" name="Straight Connector 49">
            <a:extLst>
              <a:ext uri="{FF2B5EF4-FFF2-40B4-BE49-F238E27FC236}">
                <a16:creationId xmlns:a16="http://schemas.microsoft.com/office/drawing/2014/main" id="{32CE701F-B7A9-60F6-2BF3-3C29F4364187}"/>
              </a:ext>
            </a:extLst>
          </p:cNvPr>
          <p:cNvCxnSpPr>
            <a:cxnSpLocks/>
          </p:cNvCxnSpPr>
          <p:nvPr/>
        </p:nvCxnSpPr>
        <p:spPr>
          <a:xfrm>
            <a:off x="2874556" y="3007420"/>
            <a:ext cx="1312556" cy="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6935D9BF-0BFA-0CEA-B3E5-A30F62E01FA4}"/>
              </a:ext>
            </a:extLst>
          </p:cNvPr>
          <p:cNvCxnSpPr>
            <a:cxnSpLocks/>
          </p:cNvCxnSpPr>
          <p:nvPr/>
        </p:nvCxnSpPr>
        <p:spPr>
          <a:xfrm>
            <a:off x="2874556" y="3900210"/>
            <a:ext cx="1312556" cy="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9095F99C-B6B4-D727-6540-04EE7822BCF3}"/>
              </a:ext>
            </a:extLst>
          </p:cNvPr>
          <p:cNvCxnSpPr>
            <a:cxnSpLocks/>
          </p:cNvCxnSpPr>
          <p:nvPr/>
        </p:nvCxnSpPr>
        <p:spPr>
          <a:xfrm flipV="1">
            <a:off x="4187112" y="3007420"/>
            <a:ext cx="0" cy="907683"/>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8B93DE2B-35B9-8B8B-B229-11800C28DB3B}"/>
              </a:ext>
            </a:extLst>
          </p:cNvPr>
          <p:cNvCxnSpPr>
            <a:cxnSpLocks/>
          </p:cNvCxnSpPr>
          <p:nvPr/>
        </p:nvCxnSpPr>
        <p:spPr>
          <a:xfrm flipV="1">
            <a:off x="3972941" y="3007420"/>
            <a:ext cx="0" cy="907683"/>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E3A63662-ED8A-7D77-A6BA-905CA1ABFC12}"/>
              </a:ext>
            </a:extLst>
          </p:cNvPr>
          <p:cNvCxnSpPr>
            <a:cxnSpLocks/>
          </p:cNvCxnSpPr>
          <p:nvPr/>
        </p:nvCxnSpPr>
        <p:spPr>
          <a:xfrm flipV="1">
            <a:off x="3758770" y="3007420"/>
            <a:ext cx="0" cy="907683"/>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9DFF9716-E18C-7422-B323-6F01A72AAD91}"/>
              </a:ext>
            </a:extLst>
          </p:cNvPr>
          <p:cNvCxnSpPr>
            <a:cxnSpLocks/>
          </p:cNvCxnSpPr>
          <p:nvPr/>
        </p:nvCxnSpPr>
        <p:spPr>
          <a:xfrm flipV="1">
            <a:off x="3544599" y="3007420"/>
            <a:ext cx="0" cy="907683"/>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1116535-DF2E-5F09-C84E-D3C2BA27E186}"/>
              </a:ext>
            </a:extLst>
          </p:cNvPr>
          <p:cNvCxnSpPr>
            <a:cxnSpLocks/>
          </p:cNvCxnSpPr>
          <p:nvPr/>
        </p:nvCxnSpPr>
        <p:spPr>
          <a:xfrm flipV="1">
            <a:off x="3330428" y="3007420"/>
            <a:ext cx="0" cy="907683"/>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EF5D91B1-4F22-C652-9002-45C539C89D74}"/>
              </a:ext>
            </a:extLst>
          </p:cNvPr>
          <p:cNvCxnSpPr>
            <a:cxnSpLocks/>
          </p:cNvCxnSpPr>
          <p:nvPr/>
        </p:nvCxnSpPr>
        <p:spPr>
          <a:xfrm>
            <a:off x="2277202" y="3430394"/>
            <a:ext cx="865521"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24" name="TextBox 1023">
            <a:extLst>
              <a:ext uri="{FF2B5EF4-FFF2-40B4-BE49-F238E27FC236}">
                <a16:creationId xmlns:a16="http://schemas.microsoft.com/office/drawing/2014/main" id="{24387A0B-5927-24D2-9096-18EBC62DEABB}"/>
              </a:ext>
            </a:extLst>
          </p:cNvPr>
          <p:cNvSpPr txBox="1"/>
          <p:nvPr/>
        </p:nvSpPr>
        <p:spPr>
          <a:xfrm>
            <a:off x="896619" y="3171661"/>
            <a:ext cx="2187598" cy="1384995"/>
          </a:xfrm>
          <a:prstGeom prst="rect">
            <a:avLst/>
          </a:prstGeom>
          <a:noFill/>
        </p:spPr>
        <p:txBody>
          <a:bodyPr wrap="square">
            <a:spAutoFit/>
          </a:bodyPr>
          <a:lstStyle/>
          <a:p>
            <a:pPr algn="ctr"/>
            <a:r>
              <a:rPr lang="el-GR" sz="2800" dirty="0"/>
              <a:t>λ</a:t>
            </a:r>
            <a:br>
              <a:rPr lang="en-US" sz="2800" dirty="0"/>
            </a:br>
            <a:br>
              <a:rPr lang="en-US" sz="2800" dirty="0"/>
            </a:br>
            <a:r>
              <a:rPr lang="en-US" sz="2800" dirty="0"/>
              <a:t>(arrival rate)</a:t>
            </a:r>
          </a:p>
        </p:txBody>
      </p:sp>
      <p:sp>
        <p:nvSpPr>
          <p:cNvPr id="1027" name="TextBox 1026">
            <a:extLst>
              <a:ext uri="{FF2B5EF4-FFF2-40B4-BE49-F238E27FC236}">
                <a16:creationId xmlns:a16="http://schemas.microsoft.com/office/drawing/2014/main" id="{9A37BFE5-1B00-4B27-A4DB-4E012CD7B8CE}"/>
              </a:ext>
            </a:extLst>
          </p:cNvPr>
          <p:cNvSpPr txBox="1"/>
          <p:nvPr/>
        </p:nvSpPr>
        <p:spPr>
          <a:xfrm>
            <a:off x="3685118" y="3171661"/>
            <a:ext cx="2187598" cy="1384995"/>
          </a:xfrm>
          <a:prstGeom prst="rect">
            <a:avLst/>
          </a:prstGeom>
          <a:noFill/>
        </p:spPr>
        <p:txBody>
          <a:bodyPr wrap="square">
            <a:spAutoFit/>
          </a:bodyPr>
          <a:lstStyle/>
          <a:p>
            <a:pPr algn="ctr"/>
            <a:r>
              <a:rPr lang="el-GR" sz="2800" dirty="0"/>
              <a:t>μ</a:t>
            </a:r>
            <a:br>
              <a:rPr lang="en-US" sz="2800" dirty="0"/>
            </a:br>
            <a:br>
              <a:rPr lang="en-US" sz="2800" dirty="0"/>
            </a:br>
            <a:r>
              <a:rPr lang="en-US" sz="2800" dirty="0"/>
              <a:t>(service rate)</a:t>
            </a:r>
          </a:p>
        </p:txBody>
      </p:sp>
      <p:sp>
        <p:nvSpPr>
          <p:cNvPr id="1029" name="Oval 1028">
            <a:extLst>
              <a:ext uri="{FF2B5EF4-FFF2-40B4-BE49-F238E27FC236}">
                <a16:creationId xmlns:a16="http://schemas.microsoft.com/office/drawing/2014/main" id="{9EF28702-C631-8135-5FF0-AEE207CBD22C}"/>
              </a:ext>
            </a:extLst>
          </p:cNvPr>
          <p:cNvSpPr>
            <a:spLocks noChangeAspect="1"/>
          </p:cNvSpPr>
          <p:nvPr/>
        </p:nvSpPr>
        <p:spPr>
          <a:xfrm>
            <a:off x="4328932" y="3010747"/>
            <a:ext cx="900000" cy="900000"/>
          </a:xfrm>
          <a:prstGeom prst="ellipse">
            <a:avLst/>
          </a:prstGeom>
          <a:ln w="317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30" name="TextBox 1029">
            <a:extLst>
              <a:ext uri="{FF2B5EF4-FFF2-40B4-BE49-F238E27FC236}">
                <a16:creationId xmlns:a16="http://schemas.microsoft.com/office/drawing/2014/main" id="{134CEAB1-F59F-874B-BBB8-F2CE7C4DD339}"/>
              </a:ext>
            </a:extLst>
          </p:cNvPr>
          <p:cNvSpPr txBox="1"/>
          <p:nvPr/>
        </p:nvSpPr>
        <p:spPr>
          <a:xfrm>
            <a:off x="1099595" y="4746786"/>
            <a:ext cx="4597853" cy="523220"/>
          </a:xfrm>
          <a:prstGeom prst="rect">
            <a:avLst/>
          </a:prstGeom>
          <a:noFill/>
        </p:spPr>
        <p:txBody>
          <a:bodyPr wrap="square">
            <a:spAutoFit/>
          </a:bodyPr>
          <a:lstStyle/>
          <a:p>
            <a:pPr algn="ctr"/>
            <a:r>
              <a:rPr lang="en-US" sz="2800" i="1" dirty="0">
                <a:solidFill>
                  <a:schemeClr val="bg1">
                    <a:lumMod val="50000"/>
                  </a:schemeClr>
                </a:solidFill>
              </a:rPr>
              <a:t>queueing theory</a:t>
            </a:r>
          </a:p>
        </p:txBody>
      </p:sp>
      <p:sp>
        <p:nvSpPr>
          <p:cNvPr id="1031" name="TextBox 1030">
            <a:extLst>
              <a:ext uri="{FF2B5EF4-FFF2-40B4-BE49-F238E27FC236}">
                <a16:creationId xmlns:a16="http://schemas.microsoft.com/office/drawing/2014/main" id="{3D2B190D-CE78-8C4B-A250-F783A940958D}"/>
              </a:ext>
            </a:extLst>
          </p:cNvPr>
          <p:cNvSpPr txBox="1"/>
          <p:nvPr/>
        </p:nvSpPr>
        <p:spPr>
          <a:xfrm>
            <a:off x="7138566" y="770923"/>
            <a:ext cx="4734042" cy="523220"/>
          </a:xfrm>
          <a:prstGeom prst="rect">
            <a:avLst/>
          </a:prstGeom>
          <a:noFill/>
        </p:spPr>
        <p:txBody>
          <a:bodyPr wrap="square">
            <a:spAutoFit/>
          </a:bodyPr>
          <a:lstStyle/>
          <a:p>
            <a:pPr algn="ctr"/>
            <a:r>
              <a:rPr lang="en-US" sz="2800" i="1" dirty="0">
                <a:solidFill>
                  <a:schemeClr val="bg1">
                    <a:lumMod val="50000"/>
                  </a:schemeClr>
                </a:solidFill>
              </a:rPr>
              <a:t>imbalance</a:t>
            </a:r>
          </a:p>
        </p:txBody>
      </p:sp>
      <p:sp>
        <p:nvSpPr>
          <p:cNvPr id="2" name="Rounded Rectangle 1">
            <a:extLst>
              <a:ext uri="{FF2B5EF4-FFF2-40B4-BE49-F238E27FC236}">
                <a16:creationId xmlns:a16="http://schemas.microsoft.com/office/drawing/2014/main" id="{FFBDD32E-0E92-C463-35A4-7BA28E94A64C}"/>
              </a:ext>
            </a:extLst>
          </p:cNvPr>
          <p:cNvSpPr/>
          <p:nvPr/>
        </p:nvSpPr>
        <p:spPr>
          <a:xfrm>
            <a:off x="9248358" y="6304699"/>
            <a:ext cx="565064" cy="553301"/>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Tree>
    <p:custDataLst>
      <p:tags r:id="rId1"/>
    </p:custDataLst>
    <p:extLst>
      <p:ext uri="{BB962C8B-B14F-4D97-AF65-F5344CB8AC3E}">
        <p14:creationId xmlns:p14="http://schemas.microsoft.com/office/powerpoint/2010/main" val="839427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6" presetClass="emph" presetSubtype="0" fill="hold" grpId="0" nodeType="clickEffect">
                                  <p:stCondLst>
                                    <p:cond delay="0"/>
                                  </p:stCondLst>
                                  <p:childTnLst>
                                    <p:animEffect transition="out" filter="fade">
                                      <p:cBhvr>
                                        <p:cTn id="38" dur="500" tmFilter="0, 0; .2, .5; .8, .5; 1, 0"/>
                                        <p:tgtEl>
                                          <p:spTgt spid="37"/>
                                        </p:tgtEl>
                                      </p:cBhvr>
                                    </p:animEffect>
                                    <p:animScale>
                                      <p:cBhvr>
                                        <p:cTn id="39" dur="250" autoRev="1" fill="hold"/>
                                        <p:tgtEl>
                                          <p:spTgt spid="37"/>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2" nodeType="click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500" fill="hold"/>
                                        <p:tgtEl>
                                          <p:spTgt spid="28"/>
                                        </p:tgtEl>
                                        <p:attrNameLst>
                                          <p:attrName>ppt_x</p:attrName>
                                        </p:attrNameLst>
                                      </p:cBhvr>
                                      <p:tavLst>
                                        <p:tav tm="0">
                                          <p:val>
                                            <p:strVal val="#ppt_x"/>
                                          </p:val>
                                        </p:tav>
                                        <p:tav tm="100000">
                                          <p:val>
                                            <p:strVal val="#ppt_x"/>
                                          </p:val>
                                        </p:tav>
                                      </p:tavLst>
                                    </p:anim>
                                    <p:anim calcmode="lin" valueType="num">
                                      <p:cBhvr additive="base">
                                        <p:cTn id="45" dur="500" fill="hold"/>
                                        <p:tgtEl>
                                          <p:spTgt spid="28"/>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ID="2" presetClass="entr" presetSubtype="4" fill="hold" grpId="2" nodeType="after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par>
                          <p:cTn id="51" fill="hold">
                            <p:stCondLst>
                              <p:cond delay="1000"/>
                            </p:stCondLst>
                            <p:childTnLst>
                              <p:par>
                                <p:cTn id="52" presetID="2" presetClass="entr" presetSubtype="4" fill="hold" grpId="2" nodeType="after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additive="base">
                                        <p:cTn id="54" dur="500" fill="hold"/>
                                        <p:tgtEl>
                                          <p:spTgt spid="30"/>
                                        </p:tgtEl>
                                        <p:attrNameLst>
                                          <p:attrName>ppt_x</p:attrName>
                                        </p:attrNameLst>
                                      </p:cBhvr>
                                      <p:tavLst>
                                        <p:tav tm="0">
                                          <p:val>
                                            <p:strVal val="#ppt_x"/>
                                          </p:val>
                                        </p:tav>
                                        <p:tav tm="100000">
                                          <p:val>
                                            <p:strVal val="#ppt_x"/>
                                          </p:val>
                                        </p:tav>
                                      </p:tavLst>
                                    </p:anim>
                                    <p:anim calcmode="lin" valueType="num">
                                      <p:cBhvr additive="base">
                                        <p:cTn id="55" dur="500" fill="hold"/>
                                        <p:tgtEl>
                                          <p:spTgt spid="30"/>
                                        </p:tgtEl>
                                        <p:attrNameLst>
                                          <p:attrName>ppt_y</p:attrName>
                                        </p:attrNameLst>
                                      </p:cBhvr>
                                      <p:tavLst>
                                        <p:tav tm="0">
                                          <p:val>
                                            <p:strVal val="1+#ppt_h/2"/>
                                          </p:val>
                                        </p:tav>
                                        <p:tav tm="100000">
                                          <p:val>
                                            <p:strVal val="#ppt_y"/>
                                          </p:val>
                                        </p:tav>
                                      </p:tavLst>
                                    </p:anim>
                                  </p:childTnLst>
                                </p:cTn>
                              </p:par>
                            </p:childTnLst>
                          </p:cTn>
                        </p:par>
                        <p:par>
                          <p:cTn id="56" fill="hold">
                            <p:stCondLst>
                              <p:cond delay="1500"/>
                            </p:stCondLst>
                            <p:childTnLst>
                              <p:par>
                                <p:cTn id="57" presetID="2" presetClass="entr" presetSubtype="4" fill="hold" grpId="2" nodeType="after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childTnLst>
                          </p:cTn>
                        </p:par>
                        <p:par>
                          <p:cTn id="61" fill="hold">
                            <p:stCondLst>
                              <p:cond delay="2000"/>
                            </p:stCondLst>
                            <p:childTnLst>
                              <p:par>
                                <p:cTn id="62" presetID="26" presetClass="emph" presetSubtype="0" fill="hold" grpId="1" nodeType="afterEffect">
                                  <p:stCondLst>
                                    <p:cond delay="0"/>
                                  </p:stCondLst>
                                  <p:childTnLst>
                                    <p:animEffect transition="out" filter="fade">
                                      <p:cBhvr>
                                        <p:cTn id="63" dur="500" tmFilter="0, 0; .2, .5; .8, .5; 1, 0"/>
                                        <p:tgtEl>
                                          <p:spTgt spid="31"/>
                                        </p:tgtEl>
                                      </p:cBhvr>
                                    </p:animEffect>
                                    <p:animScale>
                                      <p:cBhvr>
                                        <p:cTn id="64" dur="250" autoRev="1" fill="hold"/>
                                        <p:tgtEl>
                                          <p:spTgt spid="31"/>
                                        </p:tgtEl>
                                      </p:cBhvr>
                                      <p:by x="105000" y="105000"/>
                                    </p:animScale>
                                  </p:childTnLst>
                                </p:cTn>
                              </p:par>
                              <p:par>
                                <p:cTn id="65" presetID="26" presetClass="emph" presetSubtype="0" fill="hold" grpId="1" nodeType="withEffect">
                                  <p:stCondLst>
                                    <p:cond delay="0"/>
                                  </p:stCondLst>
                                  <p:childTnLst>
                                    <p:animEffect transition="out" filter="fade">
                                      <p:cBhvr>
                                        <p:cTn id="66" dur="500" tmFilter="0, 0; .2, .5; .8, .5; 1, 0"/>
                                        <p:tgtEl>
                                          <p:spTgt spid="30"/>
                                        </p:tgtEl>
                                      </p:cBhvr>
                                    </p:animEffect>
                                    <p:animScale>
                                      <p:cBhvr>
                                        <p:cTn id="67" dur="250" autoRev="1" fill="hold"/>
                                        <p:tgtEl>
                                          <p:spTgt spid="30"/>
                                        </p:tgtEl>
                                      </p:cBhvr>
                                      <p:by x="105000" y="105000"/>
                                    </p:animScale>
                                  </p:childTnLst>
                                </p:cTn>
                              </p:par>
                              <p:par>
                                <p:cTn id="68" presetID="26" presetClass="emph" presetSubtype="0" fill="hold" grpId="1" nodeType="withEffect">
                                  <p:stCondLst>
                                    <p:cond delay="0"/>
                                  </p:stCondLst>
                                  <p:childTnLst>
                                    <p:animEffect transition="out" filter="fade">
                                      <p:cBhvr>
                                        <p:cTn id="69" dur="500" tmFilter="0, 0; .2, .5; .8, .5; 1, 0"/>
                                        <p:tgtEl>
                                          <p:spTgt spid="29"/>
                                        </p:tgtEl>
                                      </p:cBhvr>
                                    </p:animEffect>
                                    <p:animScale>
                                      <p:cBhvr>
                                        <p:cTn id="70" dur="250" autoRev="1" fill="hold"/>
                                        <p:tgtEl>
                                          <p:spTgt spid="29"/>
                                        </p:tgtEl>
                                      </p:cBhvr>
                                      <p:by x="105000" y="105000"/>
                                    </p:animScale>
                                  </p:childTnLst>
                                </p:cTn>
                              </p:par>
                              <p:par>
                                <p:cTn id="71" presetID="26" presetClass="emph" presetSubtype="0" fill="hold" grpId="1" nodeType="withEffect">
                                  <p:stCondLst>
                                    <p:cond delay="0"/>
                                  </p:stCondLst>
                                  <p:childTnLst>
                                    <p:animEffect transition="out" filter="fade">
                                      <p:cBhvr>
                                        <p:cTn id="72" dur="500" tmFilter="0, 0; .2, .5; .8, .5; 1, 0"/>
                                        <p:tgtEl>
                                          <p:spTgt spid="28"/>
                                        </p:tgtEl>
                                      </p:cBhvr>
                                    </p:animEffect>
                                    <p:animScale>
                                      <p:cBhvr>
                                        <p:cTn id="73" dur="250" autoRev="1" fill="hold"/>
                                        <p:tgtEl>
                                          <p:spTgt spid="28"/>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1" nodeType="clickEffect">
                                  <p:stCondLst>
                                    <p:cond delay="0"/>
                                  </p:stCondLst>
                                  <p:childTnLst>
                                    <p:set>
                                      <p:cBhvr>
                                        <p:cTn id="77" dur="1" fill="hold">
                                          <p:stCondLst>
                                            <p:cond delay="0"/>
                                          </p:stCondLst>
                                        </p:cTn>
                                        <p:tgtEl>
                                          <p:spTgt spid="2"/>
                                        </p:tgtEl>
                                        <p:attrNameLst>
                                          <p:attrName>style.visibility</p:attrName>
                                        </p:attrNameLst>
                                      </p:cBhvr>
                                      <p:to>
                                        <p:strVal val="visible"/>
                                      </p:to>
                                    </p:set>
                                  </p:childTnLst>
                                </p:cTn>
                              </p:par>
                            </p:childTnLst>
                          </p:cTn>
                        </p:par>
                        <p:par>
                          <p:cTn id="78" fill="hold">
                            <p:stCondLst>
                              <p:cond delay="0"/>
                            </p:stCondLst>
                            <p:childTnLst>
                              <p:par>
                                <p:cTn id="79" presetID="0" presetClass="path" presetSubtype="0" accel="50000" decel="50000" fill="hold" grpId="0" nodeType="afterEffect">
                                  <p:stCondLst>
                                    <p:cond delay="0"/>
                                  </p:stCondLst>
                                  <p:childTnLst>
                                    <p:animMotion origin="layout" path="M 0.00117 0.00208 L 0.00117 0.00208 C -0.00182 -0.05023 0.00221 0.02662 -0.00117 -0.0706 C -0.00117 -0.0713 -0.00299 -0.09143 -0.00338 -0.09282 C -0.00417 -0.09606 -0.00508 -0.09954 -0.0069 -0.10093 C -0.00963 -0.10324 -0.01289 -0.10255 -0.01588 -0.10301 C -0.02383 -0.10393 -0.0319 -0.10463 -0.03984 -0.10509 L -0.08984 -0.10718 C -0.09557 -0.12268 -0.09219 -0.11111 -0.09323 -0.14745 C -0.09362 -0.16227 -0.09388 -0.17708 -0.0944 -0.1919 C -0.09466 -0.1993 -0.09544 -0.20671 -0.09544 -0.21412 C -0.09583 -0.25995 -0.09544 -0.30579 -0.09544 -0.35139 L -0.09206 0.1294 " pathEditMode="relative" ptsTypes="AAAAAAAAAAAAA">
                                      <p:cBhvr>
                                        <p:cTn id="80" dur="2000" fill="hold"/>
                                        <p:tgtEl>
                                          <p:spTgt spid="2"/>
                                        </p:tgtEl>
                                        <p:attrNameLst>
                                          <p:attrName>ppt_x</p:attrName>
                                          <p:attrName>ppt_y</p:attrName>
                                        </p:attrNameLst>
                                      </p:cBhvr>
                                    </p:animMotion>
                                  </p:childTnLst>
                                </p:cTn>
                              </p:par>
                            </p:childTnLst>
                          </p:cTn>
                        </p:par>
                        <p:par>
                          <p:cTn id="81" fill="hold">
                            <p:stCondLst>
                              <p:cond delay="2000"/>
                            </p:stCondLst>
                            <p:childTnLst>
                              <p:par>
                                <p:cTn id="82" presetID="1" presetClass="entr" presetSubtype="0" fill="hold" grpId="0" nodeType="afterEffect">
                                  <p:stCondLst>
                                    <p:cond delay="250"/>
                                  </p:stCondLst>
                                  <p:childTnLst>
                                    <p:set>
                                      <p:cBhvr>
                                        <p:cTn id="83" dur="1" fill="hold">
                                          <p:stCondLst>
                                            <p:cond delay="0"/>
                                          </p:stCondLst>
                                        </p:cTn>
                                        <p:tgtEl>
                                          <p:spTgt spid="19"/>
                                        </p:tgtEl>
                                        <p:attrNameLst>
                                          <p:attrName>style.visibility</p:attrName>
                                        </p:attrNameLst>
                                      </p:cBhvr>
                                      <p:to>
                                        <p:strVal val="visible"/>
                                      </p:to>
                                    </p:set>
                                  </p:childTnLst>
                                </p:cTn>
                              </p:par>
                            </p:childTnLst>
                          </p:cTn>
                        </p:par>
                        <p:par>
                          <p:cTn id="84" fill="hold">
                            <p:stCondLst>
                              <p:cond delay="2250"/>
                            </p:stCondLst>
                            <p:childTnLst>
                              <p:par>
                                <p:cTn id="85" presetID="1" presetClass="entr" presetSubtype="0" fill="hold" grpId="0" nodeType="afterEffect">
                                  <p:stCondLst>
                                    <p:cond delay="500"/>
                                  </p:stCondLst>
                                  <p:childTnLst>
                                    <p:set>
                                      <p:cBhvr>
                                        <p:cTn id="8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1" grpId="0" animBg="1"/>
      <p:bldP spid="22" grpId="0" animBg="1"/>
      <p:bldP spid="28" grpId="1" animBg="1"/>
      <p:bldP spid="28" grpId="2" animBg="1"/>
      <p:bldP spid="29" grpId="1" animBg="1"/>
      <p:bldP spid="29" grpId="2" animBg="1"/>
      <p:bldP spid="30" grpId="1" animBg="1"/>
      <p:bldP spid="30" grpId="2" animBg="1"/>
      <p:bldP spid="31" grpId="1" animBg="1"/>
      <p:bldP spid="31" grpId="2" animBg="1"/>
      <p:bldP spid="33" grpId="0"/>
      <p:bldP spid="35" grpId="0"/>
      <p:bldP spid="36" grpId="0" animBg="1"/>
      <p:bldP spid="41" grpId="0" animBg="1"/>
      <p:bldP spid="42" grpId="0" animBg="1"/>
      <p:bldP spid="44" grpId="0"/>
      <p:bldP spid="19" grpId="0" animBg="1"/>
      <p:bldP spid="37" grpId="0"/>
      <p:bldP spid="37" grpId="1"/>
      <p:bldP spid="38" grpId="0"/>
      <p:bldP spid="1031" grpId="0"/>
      <p:bldP spid="2" grpId="0" animBg="1"/>
      <p:bldP spid="2"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3ADF0-BC24-9891-C0F8-B488A44AEB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777F873-F896-2036-D615-9BD0C6E49C1A}"/>
              </a:ext>
            </a:extLst>
          </p:cNvPr>
          <p:cNvSpPr>
            <a:spLocks noGrp="1"/>
          </p:cNvSpPr>
          <p:nvPr>
            <p:ph type="title"/>
          </p:nvPr>
        </p:nvSpPr>
        <p:spPr/>
        <p:txBody>
          <a:bodyPr/>
          <a:lstStyle/>
          <a:p>
            <a:r>
              <a:rPr lang="en-US" dirty="0"/>
              <a:t>Intermediate summary</a:t>
            </a:r>
          </a:p>
        </p:txBody>
      </p:sp>
      <p:sp>
        <p:nvSpPr>
          <p:cNvPr id="2" name="Rounded Rectangle 1">
            <a:extLst>
              <a:ext uri="{FF2B5EF4-FFF2-40B4-BE49-F238E27FC236}">
                <a16:creationId xmlns:a16="http://schemas.microsoft.com/office/drawing/2014/main" id="{809D7A7F-2955-2211-D004-97FC0631A585}"/>
              </a:ext>
            </a:extLst>
          </p:cNvPr>
          <p:cNvSpPr/>
          <p:nvPr/>
        </p:nvSpPr>
        <p:spPr>
          <a:xfrm>
            <a:off x="1980497" y="3115496"/>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800" dirty="0">
              <a:solidFill>
                <a:schemeClr val="tx1"/>
              </a:solidFill>
            </a:endParaRPr>
          </a:p>
        </p:txBody>
      </p:sp>
      <p:pic>
        <p:nvPicPr>
          <p:cNvPr id="5" name="Graphic 4" descr="Processor with solid fill">
            <a:extLst>
              <a:ext uri="{FF2B5EF4-FFF2-40B4-BE49-F238E27FC236}">
                <a16:creationId xmlns:a16="http://schemas.microsoft.com/office/drawing/2014/main" id="{2CFF576C-B322-3584-5670-3428814E12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7707" y="1650433"/>
            <a:ext cx="1183950" cy="1183950"/>
          </a:xfrm>
          <a:prstGeom prst="rect">
            <a:avLst/>
          </a:prstGeom>
        </p:spPr>
      </p:pic>
      <p:pic>
        <p:nvPicPr>
          <p:cNvPr id="6" name="Graphic 5" descr="Processor with solid fill">
            <a:extLst>
              <a:ext uri="{FF2B5EF4-FFF2-40B4-BE49-F238E27FC236}">
                <a16:creationId xmlns:a16="http://schemas.microsoft.com/office/drawing/2014/main" id="{76343F06-E1C5-BE26-1B7F-4607BB20E0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29492" y="1650433"/>
            <a:ext cx="1183950" cy="1183950"/>
          </a:xfrm>
          <a:prstGeom prst="rect">
            <a:avLst/>
          </a:prstGeom>
        </p:spPr>
      </p:pic>
      <p:pic>
        <p:nvPicPr>
          <p:cNvPr id="12" name="Picture 4" descr="Network Interface Card Icons - Free SVG &amp; PNG Network Interface Card Images  - Noun Project">
            <a:extLst>
              <a:ext uri="{FF2B5EF4-FFF2-40B4-BE49-F238E27FC236}">
                <a16:creationId xmlns:a16="http://schemas.microsoft.com/office/drawing/2014/main" id="{EE4FAB0C-E3A2-716D-F506-DC9EFF9A353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605" b="5541"/>
          <a:stretch/>
        </p:blipFill>
        <p:spPr bwMode="auto">
          <a:xfrm>
            <a:off x="2753488" y="5342131"/>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97EC117-A3F8-05A4-9C7E-E316AF9D5587}"/>
              </a:ext>
            </a:extLst>
          </p:cNvPr>
          <p:cNvSpPr txBox="1"/>
          <p:nvPr/>
        </p:nvSpPr>
        <p:spPr>
          <a:xfrm>
            <a:off x="2984314" y="2596442"/>
            <a:ext cx="782394" cy="523220"/>
          </a:xfrm>
          <a:prstGeom prst="rect">
            <a:avLst/>
          </a:prstGeom>
          <a:noFill/>
        </p:spPr>
        <p:txBody>
          <a:bodyPr wrap="none" rtlCol="0">
            <a:spAutoFit/>
          </a:bodyPr>
          <a:lstStyle/>
          <a:p>
            <a:r>
              <a:rPr lang="en-US" sz="2800" dirty="0"/>
              <a:t>LLC</a:t>
            </a:r>
            <a:endParaRPr lang="en-US" sz="2400" dirty="0"/>
          </a:p>
        </p:txBody>
      </p:sp>
      <p:sp>
        <p:nvSpPr>
          <p:cNvPr id="14" name="TextBox 13">
            <a:extLst>
              <a:ext uri="{FF2B5EF4-FFF2-40B4-BE49-F238E27FC236}">
                <a16:creationId xmlns:a16="http://schemas.microsoft.com/office/drawing/2014/main" id="{8B26A648-2401-B720-3ABA-B3CB259662E1}"/>
              </a:ext>
            </a:extLst>
          </p:cNvPr>
          <p:cNvSpPr txBox="1"/>
          <p:nvPr/>
        </p:nvSpPr>
        <p:spPr>
          <a:xfrm>
            <a:off x="3006442" y="1827765"/>
            <a:ext cx="752716" cy="769441"/>
          </a:xfrm>
          <a:prstGeom prst="rect">
            <a:avLst/>
          </a:prstGeom>
          <a:noFill/>
        </p:spPr>
        <p:txBody>
          <a:bodyPr wrap="square">
            <a:spAutoFit/>
          </a:bodyPr>
          <a:lstStyle/>
          <a:p>
            <a:r>
              <a:rPr lang="en-US" sz="4400" dirty="0"/>
              <a:t>😔</a:t>
            </a:r>
          </a:p>
        </p:txBody>
      </p:sp>
      <p:sp>
        <p:nvSpPr>
          <p:cNvPr id="15" name="Rectangle 14">
            <a:extLst>
              <a:ext uri="{FF2B5EF4-FFF2-40B4-BE49-F238E27FC236}">
                <a16:creationId xmlns:a16="http://schemas.microsoft.com/office/drawing/2014/main" id="{ECD48385-397F-417D-59CE-9B47E9EC9ED7}"/>
              </a:ext>
            </a:extLst>
          </p:cNvPr>
          <p:cNvSpPr/>
          <p:nvPr/>
        </p:nvSpPr>
        <p:spPr>
          <a:xfrm>
            <a:off x="2857662" y="5700156"/>
            <a:ext cx="45719" cy="3206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ent-Up Arrow 16">
            <a:extLst>
              <a:ext uri="{FF2B5EF4-FFF2-40B4-BE49-F238E27FC236}">
                <a16:creationId xmlns:a16="http://schemas.microsoft.com/office/drawing/2014/main" id="{5070CB3B-C1EE-37EE-7D6D-B3AE1B793BEB}"/>
              </a:ext>
            </a:extLst>
          </p:cNvPr>
          <p:cNvSpPr/>
          <p:nvPr/>
        </p:nvSpPr>
        <p:spPr>
          <a:xfrm flipH="1">
            <a:off x="2089709" y="4500484"/>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dirty="0"/>
          </a:p>
        </p:txBody>
      </p:sp>
      <p:sp>
        <p:nvSpPr>
          <p:cNvPr id="20" name="TextBox 19">
            <a:extLst>
              <a:ext uri="{FF2B5EF4-FFF2-40B4-BE49-F238E27FC236}">
                <a16:creationId xmlns:a16="http://schemas.microsoft.com/office/drawing/2014/main" id="{B667B888-F402-B1FD-649B-A124DC80F442}"/>
              </a:ext>
            </a:extLst>
          </p:cNvPr>
          <p:cNvSpPr txBox="1"/>
          <p:nvPr/>
        </p:nvSpPr>
        <p:spPr>
          <a:xfrm>
            <a:off x="569613" y="3499640"/>
            <a:ext cx="1165704" cy="954107"/>
          </a:xfrm>
          <a:prstGeom prst="rect">
            <a:avLst/>
          </a:prstGeom>
          <a:noFill/>
        </p:spPr>
        <p:txBody>
          <a:bodyPr wrap="none" rtlCol="0">
            <a:spAutoFit/>
          </a:bodyPr>
          <a:lstStyle/>
          <a:p>
            <a:pPr algn="r"/>
            <a:r>
              <a:rPr lang="en-US" sz="2800" b="1" dirty="0">
                <a:solidFill>
                  <a:srgbClr val="0070C0"/>
                </a:solidFill>
              </a:rPr>
              <a:t>single</a:t>
            </a:r>
            <a:br>
              <a:rPr lang="en-US" sz="2800" dirty="0"/>
            </a:br>
            <a:r>
              <a:rPr lang="en-US" sz="2800" dirty="0"/>
              <a:t>core</a:t>
            </a:r>
            <a:endParaRPr lang="en-US" sz="2400" dirty="0"/>
          </a:p>
        </p:txBody>
      </p:sp>
      <p:sp>
        <p:nvSpPr>
          <p:cNvPr id="45" name="Oval 44">
            <a:extLst>
              <a:ext uri="{FF2B5EF4-FFF2-40B4-BE49-F238E27FC236}">
                <a16:creationId xmlns:a16="http://schemas.microsoft.com/office/drawing/2014/main" id="{2353F480-A45E-4C77-A821-EB3A0DB197FE}"/>
              </a:ext>
            </a:extLst>
          </p:cNvPr>
          <p:cNvSpPr/>
          <p:nvPr/>
        </p:nvSpPr>
        <p:spPr>
          <a:xfrm>
            <a:off x="3374574" y="3434161"/>
            <a:ext cx="1359923"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46" name="Oval 45">
            <a:extLst>
              <a:ext uri="{FF2B5EF4-FFF2-40B4-BE49-F238E27FC236}">
                <a16:creationId xmlns:a16="http://schemas.microsoft.com/office/drawing/2014/main" id="{C031138F-FFC7-EB45-4A21-B69ADE2F9595}"/>
              </a:ext>
            </a:extLst>
          </p:cNvPr>
          <p:cNvSpPr/>
          <p:nvPr/>
        </p:nvSpPr>
        <p:spPr>
          <a:xfrm>
            <a:off x="1933332" y="3448015"/>
            <a:ext cx="1400021"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47" name="Rounded Rectangle 46">
            <a:extLst>
              <a:ext uri="{FF2B5EF4-FFF2-40B4-BE49-F238E27FC236}">
                <a16:creationId xmlns:a16="http://schemas.microsoft.com/office/drawing/2014/main" id="{98576C48-D1AA-2D6B-FC31-7E555D2B80F0}"/>
              </a:ext>
            </a:extLst>
          </p:cNvPr>
          <p:cNvSpPr/>
          <p:nvPr/>
        </p:nvSpPr>
        <p:spPr>
          <a:xfrm>
            <a:off x="2039873"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48" name="Rounded Rectangle 47">
            <a:extLst>
              <a:ext uri="{FF2B5EF4-FFF2-40B4-BE49-F238E27FC236}">
                <a16:creationId xmlns:a16="http://schemas.microsoft.com/office/drawing/2014/main" id="{DCAF5BE8-97AE-BE05-2381-F340ACA7187B}"/>
              </a:ext>
            </a:extLst>
          </p:cNvPr>
          <p:cNvSpPr/>
          <p:nvPr/>
        </p:nvSpPr>
        <p:spPr>
          <a:xfrm>
            <a:off x="2725320" y="3700044"/>
            <a:ext cx="565064" cy="553301"/>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49" name="Rounded Rectangle 48">
            <a:extLst>
              <a:ext uri="{FF2B5EF4-FFF2-40B4-BE49-F238E27FC236}">
                <a16:creationId xmlns:a16="http://schemas.microsoft.com/office/drawing/2014/main" id="{E9554F15-17E0-3DD7-D83E-5CC3C1B8108D}"/>
              </a:ext>
            </a:extLst>
          </p:cNvPr>
          <p:cNvSpPr/>
          <p:nvPr/>
        </p:nvSpPr>
        <p:spPr>
          <a:xfrm>
            <a:off x="3410767"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51" name="Rounded Rectangle 50">
            <a:extLst>
              <a:ext uri="{FF2B5EF4-FFF2-40B4-BE49-F238E27FC236}">
                <a16:creationId xmlns:a16="http://schemas.microsoft.com/office/drawing/2014/main" id="{F4F80400-2B87-7691-5707-98170C8711A7}"/>
              </a:ext>
            </a:extLst>
          </p:cNvPr>
          <p:cNvSpPr/>
          <p:nvPr/>
        </p:nvSpPr>
        <p:spPr>
          <a:xfrm>
            <a:off x="4096214" y="3700044"/>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sz="2400" dirty="0">
              <a:solidFill>
                <a:schemeClr val="bg1">
                  <a:lumMod val="50000"/>
                </a:schemeClr>
              </a:solidFill>
            </a:endParaRPr>
          </a:p>
        </p:txBody>
      </p:sp>
      <p:sp>
        <p:nvSpPr>
          <p:cNvPr id="54" name="TextBox 53">
            <a:extLst>
              <a:ext uri="{FF2B5EF4-FFF2-40B4-BE49-F238E27FC236}">
                <a16:creationId xmlns:a16="http://schemas.microsoft.com/office/drawing/2014/main" id="{B0B03BE0-50E3-1787-9317-E51F3DC77031}"/>
              </a:ext>
            </a:extLst>
          </p:cNvPr>
          <p:cNvSpPr txBox="1"/>
          <p:nvPr/>
        </p:nvSpPr>
        <p:spPr>
          <a:xfrm>
            <a:off x="7829991" y="4527030"/>
            <a:ext cx="184731" cy="369332"/>
          </a:xfrm>
          <a:prstGeom prst="rect">
            <a:avLst/>
          </a:prstGeom>
          <a:noFill/>
        </p:spPr>
        <p:txBody>
          <a:bodyPr wrap="none" rtlCol="0">
            <a:spAutoFit/>
          </a:bodyPr>
          <a:lstStyle/>
          <a:p>
            <a:endParaRPr lang="en-US" dirty="0"/>
          </a:p>
        </p:txBody>
      </p:sp>
      <p:sp>
        <p:nvSpPr>
          <p:cNvPr id="55" name="Rounded Rectangle 54">
            <a:extLst>
              <a:ext uri="{FF2B5EF4-FFF2-40B4-BE49-F238E27FC236}">
                <a16:creationId xmlns:a16="http://schemas.microsoft.com/office/drawing/2014/main" id="{5ECB0866-C971-EEC0-81AA-E2B4D8427E26}"/>
              </a:ext>
            </a:extLst>
          </p:cNvPr>
          <p:cNvSpPr/>
          <p:nvPr/>
        </p:nvSpPr>
        <p:spPr>
          <a:xfrm>
            <a:off x="8128587" y="3117425"/>
            <a:ext cx="2754000" cy="1852558"/>
          </a:xfrm>
          <a:prstGeom prst="roundRect">
            <a:avLst/>
          </a:prstGeom>
          <a:solidFill>
            <a:schemeClr val="bg1">
              <a:lumMod val="7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800" dirty="0">
              <a:solidFill>
                <a:schemeClr val="tx1"/>
              </a:solidFill>
            </a:endParaRPr>
          </a:p>
        </p:txBody>
      </p:sp>
      <p:sp>
        <p:nvSpPr>
          <p:cNvPr id="61" name="Oval 60">
            <a:extLst>
              <a:ext uri="{FF2B5EF4-FFF2-40B4-BE49-F238E27FC236}">
                <a16:creationId xmlns:a16="http://schemas.microsoft.com/office/drawing/2014/main" id="{677AA6ED-541A-15F4-6F2D-FA6157520C2C}"/>
              </a:ext>
            </a:extLst>
          </p:cNvPr>
          <p:cNvSpPr/>
          <p:nvPr/>
        </p:nvSpPr>
        <p:spPr>
          <a:xfrm>
            <a:off x="8147252" y="3449944"/>
            <a:ext cx="2700000" cy="1042720"/>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pic>
        <p:nvPicPr>
          <p:cNvPr id="62" name="Graphic 61" descr="Processor with solid fill">
            <a:extLst>
              <a:ext uri="{FF2B5EF4-FFF2-40B4-BE49-F238E27FC236}">
                <a16:creationId xmlns:a16="http://schemas.microsoft.com/office/drawing/2014/main" id="{65ADB4C5-151C-8365-004A-70293FADF2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35797" y="1652362"/>
            <a:ext cx="1183950" cy="1183950"/>
          </a:xfrm>
          <a:prstGeom prst="rect">
            <a:avLst/>
          </a:prstGeom>
        </p:spPr>
      </p:pic>
      <p:pic>
        <p:nvPicPr>
          <p:cNvPr id="63" name="Graphic 62" descr="Processor with solid fill">
            <a:extLst>
              <a:ext uri="{FF2B5EF4-FFF2-40B4-BE49-F238E27FC236}">
                <a16:creationId xmlns:a16="http://schemas.microsoft.com/office/drawing/2014/main" id="{0798385E-A81E-A165-1E2A-A6DB3E98B26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77582" y="1652362"/>
            <a:ext cx="1183950" cy="1183950"/>
          </a:xfrm>
          <a:prstGeom prst="rect">
            <a:avLst/>
          </a:prstGeom>
        </p:spPr>
      </p:pic>
      <p:sp>
        <p:nvSpPr>
          <p:cNvPr id="1025" name="Rounded Rectangle 1024">
            <a:extLst>
              <a:ext uri="{FF2B5EF4-FFF2-40B4-BE49-F238E27FC236}">
                <a16:creationId xmlns:a16="http://schemas.microsoft.com/office/drawing/2014/main" id="{DF33D336-4D4D-7C90-5FD6-BBC115C54EF2}"/>
              </a:ext>
            </a:extLst>
          </p:cNvPr>
          <p:cNvSpPr/>
          <p:nvPr/>
        </p:nvSpPr>
        <p:spPr>
          <a:xfrm>
            <a:off x="8187963"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1026" name="Rounded Rectangle 1025">
            <a:extLst>
              <a:ext uri="{FF2B5EF4-FFF2-40B4-BE49-F238E27FC236}">
                <a16:creationId xmlns:a16="http://schemas.microsoft.com/office/drawing/2014/main" id="{F13409B9-4C7C-71F9-BC38-614A03AD6EA0}"/>
              </a:ext>
            </a:extLst>
          </p:cNvPr>
          <p:cNvSpPr/>
          <p:nvPr/>
        </p:nvSpPr>
        <p:spPr>
          <a:xfrm>
            <a:off x="8873410"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sz="2400" dirty="0">
              <a:solidFill>
                <a:schemeClr val="bg1">
                  <a:lumMod val="50000"/>
                </a:schemeClr>
              </a:solidFill>
            </a:endParaRPr>
          </a:p>
        </p:txBody>
      </p:sp>
      <p:sp>
        <p:nvSpPr>
          <p:cNvPr id="1028" name="Rounded Rectangle 1027">
            <a:extLst>
              <a:ext uri="{FF2B5EF4-FFF2-40B4-BE49-F238E27FC236}">
                <a16:creationId xmlns:a16="http://schemas.microsoft.com/office/drawing/2014/main" id="{73EA8CAE-990E-D27A-7143-A23AC926CFB8}"/>
              </a:ext>
            </a:extLst>
          </p:cNvPr>
          <p:cNvSpPr/>
          <p:nvPr/>
        </p:nvSpPr>
        <p:spPr>
          <a:xfrm>
            <a:off x="9558857"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1032" name="Rounded Rectangle 1031">
            <a:extLst>
              <a:ext uri="{FF2B5EF4-FFF2-40B4-BE49-F238E27FC236}">
                <a16:creationId xmlns:a16="http://schemas.microsoft.com/office/drawing/2014/main" id="{E6238E4C-7BE7-870D-07F0-2BBB3BFEB3C3}"/>
              </a:ext>
            </a:extLst>
          </p:cNvPr>
          <p:cNvSpPr/>
          <p:nvPr/>
        </p:nvSpPr>
        <p:spPr>
          <a:xfrm>
            <a:off x="10244304" y="3701973"/>
            <a:ext cx="565064" cy="553301"/>
          </a:xfrm>
          <a:prstGeom prst="roundRect">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pic>
        <p:nvPicPr>
          <p:cNvPr id="1033" name="Picture 4" descr="Network Interface Card Icons - Free SVG &amp; PNG Network Interface Card Images  - Noun Project">
            <a:extLst>
              <a:ext uri="{FF2B5EF4-FFF2-40B4-BE49-F238E27FC236}">
                <a16:creationId xmlns:a16="http://schemas.microsoft.com/office/drawing/2014/main" id="{140E9437-7518-0F0D-0007-B68FA047B76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605" b="5541"/>
          <a:stretch/>
        </p:blipFill>
        <p:spPr bwMode="auto">
          <a:xfrm>
            <a:off x="8901578" y="5344060"/>
            <a:ext cx="1101541" cy="967739"/>
          </a:xfrm>
          <a:prstGeom prst="rect">
            <a:avLst/>
          </a:prstGeom>
          <a:extLst>
            <a:ext uri="{909E8E84-426E-40DD-AFC4-6F175D3DCCD1}">
              <a14:hiddenFill xmlns:a14="http://schemas.microsoft.com/office/drawing/2010/main">
                <a:solidFill>
                  <a:srgbClr val="FFFFFF"/>
                </a:solidFill>
              </a14:hiddenFill>
            </a:ext>
          </a:extLst>
        </p:spPr>
      </p:pic>
      <p:sp>
        <p:nvSpPr>
          <p:cNvPr id="1034" name="TextBox 1033">
            <a:extLst>
              <a:ext uri="{FF2B5EF4-FFF2-40B4-BE49-F238E27FC236}">
                <a16:creationId xmlns:a16="http://schemas.microsoft.com/office/drawing/2014/main" id="{A0B12AD5-3C3C-F785-4180-39F4F77F6F39}"/>
              </a:ext>
            </a:extLst>
          </p:cNvPr>
          <p:cNvSpPr txBox="1"/>
          <p:nvPr/>
        </p:nvSpPr>
        <p:spPr>
          <a:xfrm>
            <a:off x="9132404" y="2598371"/>
            <a:ext cx="782394" cy="523220"/>
          </a:xfrm>
          <a:prstGeom prst="rect">
            <a:avLst/>
          </a:prstGeom>
          <a:noFill/>
        </p:spPr>
        <p:txBody>
          <a:bodyPr wrap="none" rtlCol="0">
            <a:spAutoFit/>
          </a:bodyPr>
          <a:lstStyle/>
          <a:p>
            <a:r>
              <a:rPr lang="en-US" sz="2800" dirty="0"/>
              <a:t>LLC</a:t>
            </a:r>
            <a:endParaRPr lang="en-US" sz="2400" dirty="0"/>
          </a:p>
        </p:txBody>
      </p:sp>
      <p:sp>
        <p:nvSpPr>
          <p:cNvPr id="1035" name="TextBox 1034">
            <a:extLst>
              <a:ext uri="{FF2B5EF4-FFF2-40B4-BE49-F238E27FC236}">
                <a16:creationId xmlns:a16="http://schemas.microsoft.com/office/drawing/2014/main" id="{3173668A-77B7-50DD-95CF-B4DCD57944D2}"/>
              </a:ext>
            </a:extLst>
          </p:cNvPr>
          <p:cNvSpPr txBox="1"/>
          <p:nvPr/>
        </p:nvSpPr>
        <p:spPr>
          <a:xfrm>
            <a:off x="9154532" y="1829694"/>
            <a:ext cx="752716" cy="769441"/>
          </a:xfrm>
          <a:prstGeom prst="rect">
            <a:avLst/>
          </a:prstGeom>
          <a:noFill/>
        </p:spPr>
        <p:txBody>
          <a:bodyPr wrap="square">
            <a:spAutoFit/>
          </a:bodyPr>
          <a:lstStyle/>
          <a:p>
            <a:r>
              <a:rPr lang="en-US" sz="4400" dirty="0"/>
              <a:t>😔</a:t>
            </a:r>
          </a:p>
        </p:txBody>
      </p:sp>
      <p:sp>
        <p:nvSpPr>
          <p:cNvPr id="1036" name="Rectangle 1035">
            <a:extLst>
              <a:ext uri="{FF2B5EF4-FFF2-40B4-BE49-F238E27FC236}">
                <a16:creationId xmlns:a16="http://schemas.microsoft.com/office/drawing/2014/main" id="{0057D2F1-6D0B-47D5-D025-9F10AB6A5CD9}"/>
              </a:ext>
            </a:extLst>
          </p:cNvPr>
          <p:cNvSpPr/>
          <p:nvPr/>
        </p:nvSpPr>
        <p:spPr>
          <a:xfrm>
            <a:off x="9005752" y="5702085"/>
            <a:ext cx="45719" cy="32063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7" name="Graphic 1036" descr="Lock with solid fill">
            <a:extLst>
              <a:ext uri="{FF2B5EF4-FFF2-40B4-BE49-F238E27FC236}">
                <a16:creationId xmlns:a16="http://schemas.microsoft.com/office/drawing/2014/main" id="{C2F0C000-8273-C458-4304-1465D8DC65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28336" y="3150310"/>
            <a:ext cx="565064" cy="565064"/>
          </a:xfrm>
          <a:prstGeom prst="rect">
            <a:avLst/>
          </a:prstGeom>
        </p:spPr>
      </p:pic>
      <p:sp>
        <p:nvSpPr>
          <p:cNvPr id="1038" name="Bent-Up Arrow 1037">
            <a:extLst>
              <a:ext uri="{FF2B5EF4-FFF2-40B4-BE49-F238E27FC236}">
                <a16:creationId xmlns:a16="http://schemas.microsoft.com/office/drawing/2014/main" id="{769E7142-B0F9-3AC4-B414-BF2E8C8A646B}"/>
              </a:ext>
            </a:extLst>
          </p:cNvPr>
          <p:cNvSpPr/>
          <p:nvPr/>
        </p:nvSpPr>
        <p:spPr>
          <a:xfrm flipH="1">
            <a:off x="8426588"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1039" name="Bent-Up Arrow 1038">
            <a:extLst>
              <a:ext uri="{FF2B5EF4-FFF2-40B4-BE49-F238E27FC236}">
                <a16:creationId xmlns:a16="http://schemas.microsoft.com/office/drawing/2014/main" id="{F9468CBE-5C8D-2B7D-F3B7-9C7D34E7B575}"/>
              </a:ext>
            </a:extLst>
          </p:cNvPr>
          <p:cNvSpPr/>
          <p:nvPr/>
        </p:nvSpPr>
        <p:spPr>
          <a:xfrm>
            <a:off x="10018343" y="4346369"/>
            <a:ext cx="565064" cy="1567543"/>
          </a:xfrm>
          <a:prstGeom prst="bentUpArrow">
            <a:avLst>
              <a:gd name="adj1" fmla="val 18383"/>
              <a:gd name="adj2" fmla="val 33027"/>
              <a:gd name="adj3" fmla="val 45797"/>
            </a:avLst>
          </a:prstGeom>
          <a:solidFill>
            <a:srgbClr val="D86E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1040" name="TextBox 1039">
            <a:extLst>
              <a:ext uri="{FF2B5EF4-FFF2-40B4-BE49-F238E27FC236}">
                <a16:creationId xmlns:a16="http://schemas.microsoft.com/office/drawing/2014/main" id="{17425EF7-88DE-9C5F-4350-FE3EC66163A9}"/>
              </a:ext>
            </a:extLst>
          </p:cNvPr>
          <p:cNvSpPr txBox="1"/>
          <p:nvPr/>
        </p:nvSpPr>
        <p:spPr>
          <a:xfrm>
            <a:off x="6719306" y="3499640"/>
            <a:ext cx="1164101" cy="954107"/>
          </a:xfrm>
          <a:prstGeom prst="rect">
            <a:avLst/>
          </a:prstGeom>
          <a:noFill/>
        </p:spPr>
        <p:txBody>
          <a:bodyPr wrap="none" rtlCol="0">
            <a:spAutoFit/>
          </a:bodyPr>
          <a:lstStyle/>
          <a:p>
            <a:pPr algn="r"/>
            <a:r>
              <a:rPr lang="en-US" sz="2800" b="1" dirty="0">
                <a:solidFill>
                  <a:srgbClr val="0070C0"/>
                </a:solidFill>
              </a:rPr>
              <a:t>multi-</a:t>
            </a:r>
            <a:br>
              <a:rPr lang="en-US" sz="2800" dirty="0"/>
            </a:br>
            <a:r>
              <a:rPr lang="en-US" sz="2800" dirty="0"/>
              <a:t>core</a:t>
            </a:r>
            <a:endParaRPr lang="en-US" sz="2400" dirty="0"/>
          </a:p>
        </p:txBody>
      </p:sp>
      <p:sp>
        <p:nvSpPr>
          <p:cNvPr id="1041" name="Explosion 1 1040">
            <a:extLst>
              <a:ext uri="{FF2B5EF4-FFF2-40B4-BE49-F238E27FC236}">
                <a16:creationId xmlns:a16="http://schemas.microsoft.com/office/drawing/2014/main" id="{1D34801F-C9BC-4871-0670-97D52DEB6B49}"/>
              </a:ext>
            </a:extLst>
          </p:cNvPr>
          <p:cNvSpPr/>
          <p:nvPr/>
        </p:nvSpPr>
        <p:spPr>
          <a:xfrm>
            <a:off x="7549891" y="4509358"/>
            <a:ext cx="2074953" cy="1107311"/>
          </a:xfrm>
          <a:prstGeom prst="irregularSeal1">
            <a:avLst/>
          </a:prstGeom>
          <a:solidFill>
            <a:schemeClr val="accent2">
              <a:lumMod val="60000"/>
              <a:lumOff val="40000"/>
              <a:alpha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drop!</a:t>
            </a:r>
          </a:p>
        </p:txBody>
      </p:sp>
      <p:sp>
        <p:nvSpPr>
          <p:cNvPr id="1042" name="TextBox 1041">
            <a:extLst>
              <a:ext uri="{FF2B5EF4-FFF2-40B4-BE49-F238E27FC236}">
                <a16:creationId xmlns:a16="http://schemas.microsoft.com/office/drawing/2014/main" id="{9ED3F94E-0F86-C91E-081D-6A94566ED655}"/>
              </a:ext>
            </a:extLst>
          </p:cNvPr>
          <p:cNvSpPr txBox="1"/>
          <p:nvPr/>
        </p:nvSpPr>
        <p:spPr>
          <a:xfrm>
            <a:off x="10474162" y="1283218"/>
            <a:ext cx="799581" cy="430887"/>
          </a:xfrm>
          <a:prstGeom prst="rect">
            <a:avLst/>
          </a:prstGeom>
          <a:noFill/>
        </p:spPr>
        <p:txBody>
          <a:bodyPr wrap="square" lIns="0" tIns="0" rIns="0" bIns="0">
            <a:spAutoFit/>
          </a:bodyPr>
          <a:lstStyle/>
          <a:p>
            <a:pPr algn="ctr"/>
            <a:r>
              <a:rPr lang="el-GR" sz="2800" dirty="0"/>
              <a:t>λ &gt; μ</a:t>
            </a:r>
            <a:endParaRPr lang="en-US" sz="2800" dirty="0"/>
          </a:p>
        </p:txBody>
      </p:sp>
      <p:sp>
        <p:nvSpPr>
          <p:cNvPr id="1043" name="TextBox 1042">
            <a:extLst>
              <a:ext uri="{FF2B5EF4-FFF2-40B4-BE49-F238E27FC236}">
                <a16:creationId xmlns:a16="http://schemas.microsoft.com/office/drawing/2014/main" id="{4B7284C8-D23B-F97A-F756-7DE8860EA67C}"/>
              </a:ext>
            </a:extLst>
          </p:cNvPr>
          <p:cNvSpPr txBox="1"/>
          <p:nvPr/>
        </p:nvSpPr>
        <p:spPr>
          <a:xfrm>
            <a:off x="7736258" y="1283218"/>
            <a:ext cx="799581" cy="430887"/>
          </a:xfrm>
          <a:prstGeom prst="rect">
            <a:avLst/>
          </a:prstGeom>
          <a:noFill/>
        </p:spPr>
        <p:txBody>
          <a:bodyPr wrap="square" lIns="0" tIns="0" rIns="0" bIns="0">
            <a:spAutoFit/>
          </a:bodyPr>
          <a:lstStyle/>
          <a:p>
            <a:pPr algn="ctr"/>
            <a:r>
              <a:rPr lang="el-GR" sz="2800" dirty="0"/>
              <a:t>λ </a:t>
            </a:r>
            <a:r>
              <a:rPr lang="en-US" sz="2800" dirty="0"/>
              <a:t>&lt;</a:t>
            </a:r>
            <a:r>
              <a:rPr lang="el-GR" sz="2800" dirty="0"/>
              <a:t> μ</a:t>
            </a:r>
            <a:endParaRPr lang="en-US" sz="2800" dirty="0"/>
          </a:p>
        </p:txBody>
      </p:sp>
      <p:sp>
        <p:nvSpPr>
          <p:cNvPr id="1046" name="Rounded Rectangle 1045">
            <a:extLst>
              <a:ext uri="{FF2B5EF4-FFF2-40B4-BE49-F238E27FC236}">
                <a16:creationId xmlns:a16="http://schemas.microsoft.com/office/drawing/2014/main" id="{99F54097-7076-0EAF-9C61-F31E8E87BC4B}"/>
              </a:ext>
            </a:extLst>
          </p:cNvPr>
          <p:cNvSpPr/>
          <p:nvPr/>
        </p:nvSpPr>
        <p:spPr>
          <a:xfrm>
            <a:off x="6620717" y="2430003"/>
            <a:ext cx="5238558" cy="630000"/>
          </a:xfrm>
          <a:prstGeom prst="roundRect">
            <a:avLst/>
          </a:prstGeom>
          <a:solidFill>
            <a:schemeClr val="tx1">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t>
            </a:r>
            <a:r>
              <a:rPr lang="en-US" sz="2800" b="1" dirty="0">
                <a:solidFill>
                  <a:schemeClr val="bg1"/>
                </a:solidFill>
              </a:rPr>
              <a:t>2</a:t>
            </a:r>
            <a:r>
              <a:rPr lang="en-US" sz="2800" dirty="0">
                <a:solidFill>
                  <a:schemeClr val="bg1"/>
                </a:solidFill>
              </a:rPr>
              <a:t>) problematic to </a:t>
            </a:r>
            <a:r>
              <a:rPr lang="en-US" sz="2800" b="1" dirty="0">
                <a:solidFill>
                  <a:schemeClr val="bg1"/>
                </a:solidFill>
              </a:rPr>
              <a:t>share buffers</a:t>
            </a:r>
          </a:p>
        </p:txBody>
      </p:sp>
      <p:sp>
        <p:nvSpPr>
          <p:cNvPr id="1047" name="Rounded Rectangle 1046">
            <a:extLst>
              <a:ext uri="{FF2B5EF4-FFF2-40B4-BE49-F238E27FC236}">
                <a16:creationId xmlns:a16="http://schemas.microsoft.com/office/drawing/2014/main" id="{73796C56-3339-3864-32FA-9F6C61184475}"/>
              </a:ext>
            </a:extLst>
          </p:cNvPr>
          <p:cNvSpPr/>
          <p:nvPr/>
        </p:nvSpPr>
        <p:spPr>
          <a:xfrm>
            <a:off x="752904" y="2430003"/>
            <a:ext cx="5238558" cy="630000"/>
          </a:xfrm>
          <a:prstGeom prst="roundRect">
            <a:avLst/>
          </a:prstGeom>
          <a:solidFill>
            <a:schemeClr val="tx1">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a:t>
            </a:r>
            <a:r>
              <a:rPr lang="en-US" sz="2800" b="1" dirty="0">
                <a:solidFill>
                  <a:schemeClr val="bg1"/>
                </a:solidFill>
              </a:rPr>
              <a:t>1</a:t>
            </a:r>
            <a:r>
              <a:rPr lang="en-US" sz="2800" dirty="0">
                <a:solidFill>
                  <a:schemeClr val="bg1"/>
                </a:solidFill>
              </a:rPr>
              <a:t>) problematic to </a:t>
            </a:r>
            <a:r>
              <a:rPr lang="en-US" sz="2800" b="1" dirty="0">
                <a:solidFill>
                  <a:schemeClr val="bg1"/>
                </a:solidFill>
              </a:rPr>
              <a:t>reduce size</a:t>
            </a:r>
          </a:p>
        </p:txBody>
      </p:sp>
      <p:sp>
        <p:nvSpPr>
          <p:cNvPr id="16" name="Bent-Up Arrow 15">
            <a:extLst>
              <a:ext uri="{FF2B5EF4-FFF2-40B4-BE49-F238E27FC236}">
                <a16:creationId xmlns:a16="http://schemas.microsoft.com/office/drawing/2014/main" id="{BC71A068-1D20-DFCE-ACCD-0BA053CA7A58}"/>
              </a:ext>
            </a:extLst>
          </p:cNvPr>
          <p:cNvSpPr/>
          <p:nvPr/>
        </p:nvSpPr>
        <p:spPr>
          <a:xfrm flipH="1">
            <a:off x="2280423" y="4346369"/>
            <a:ext cx="565064" cy="1567543"/>
          </a:xfrm>
          <a:prstGeom prst="bentUpArrow">
            <a:avLst>
              <a:gd name="adj1" fmla="val 18383"/>
              <a:gd name="adj2" fmla="val 33027"/>
              <a:gd name="adj3" fmla="val 45797"/>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Tree>
    <p:extLst>
      <p:ext uri="{BB962C8B-B14F-4D97-AF65-F5344CB8AC3E}">
        <p14:creationId xmlns:p14="http://schemas.microsoft.com/office/powerpoint/2010/main" val="41759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fade">
                                      <p:cBhvr>
                                        <p:cTn id="43" dur="500"/>
                                        <p:tgtEl>
                                          <p:spTgt spid="4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fade">
                                      <p:cBhvr>
                                        <p:cTn id="49" dur="500"/>
                                        <p:tgtEl>
                                          <p:spTgt spid="5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47"/>
                                        </p:tgtEl>
                                        <p:attrNameLst>
                                          <p:attrName>style.visibility</p:attrName>
                                        </p:attrNameLst>
                                      </p:cBhvr>
                                      <p:to>
                                        <p:strVal val="visible"/>
                                      </p:to>
                                    </p:set>
                                    <p:animEffect transition="in" filter="fade">
                                      <p:cBhvr>
                                        <p:cTn id="52" dur="500"/>
                                        <p:tgtEl>
                                          <p:spTgt spid="1047"/>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nodePh="1">
                                  <p:stCondLst>
                                    <p:cond delay="0"/>
                                  </p:stCondLst>
                                  <p:endCondLst>
                                    <p:cond evt="begin" delay="0">
                                      <p:tn val="58"/>
                                    </p:cond>
                                  </p:endCondLst>
                                  <p:childTnLst>
                                    <p:set>
                                      <p:cBhvr>
                                        <p:cTn id="59" dur="1" fill="hold">
                                          <p:stCondLst>
                                            <p:cond delay="0"/>
                                          </p:stCondLst>
                                        </p:cTn>
                                        <p:tgtEl>
                                          <p:spTgt spid="54"/>
                                        </p:tgtEl>
                                        <p:attrNameLst>
                                          <p:attrName>style.visibility</p:attrName>
                                        </p:attrNameLst>
                                      </p:cBhvr>
                                      <p:to>
                                        <p:strVal val="visible"/>
                                      </p:to>
                                    </p:set>
                                    <p:animEffect transition="in" filter="fade">
                                      <p:cBhvr>
                                        <p:cTn id="60" dur="500"/>
                                        <p:tgtEl>
                                          <p:spTgt spid="5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fade">
                                      <p:cBhvr>
                                        <p:cTn id="66" dur="500"/>
                                        <p:tgtEl>
                                          <p:spTgt spid="61"/>
                                        </p:tgtEl>
                                      </p:cBhvr>
                                    </p:animEffect>
                                  </p:childTnLst>
                                </p:cTn>
                              </p:par>
                              <p:par>
                                <p:cTn id="67" presetID="10"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025"/>
                                        </p:tgtEl>
                                        <p:attrNameLst>
                                          <p:attrName>style.visibility</p:attrName>
                                        </p:attrNameLst>
                                      </p:cBhvr>
                                      <p:to>
                                        <p:strVal val="visible"/>
                                      </p:to>
                                    </p:set>
                                    <p:animEffect transition="in" filter="fade">
                                      <p:cBhvr>
                                        <p:cTn id="75" dur="500"/>
                                        <p:tgtEl>
                                          <p:spTgt spid="102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026"/>
                                        </p:tgtEl>
                                        <p:attrNameLst>
                                          <p:attrName>style.visibility</p:attrName>
                                        </p:attrNameLst>
                                      </p:cBhvr>
                                      <p:to>
                                        <p:strVal val="visible"/>
                                      </p:to>
                                    </p:set>
                                    <p:animEffect transition="in" filter="fade">
                                      <p:cBhvr>
                                        <p:cTn id="78" dur="500"/>
                                        <p:tgtEl>
                                          <p:spTgt spid="102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028"/>
                                        </p:tgtEl>
                                        <p:attrNameLst>
                                          <p:attrName>style.visibility</p:attrName>
                                        </p:attrNameLst>
                                      </p:cBhvr>
                                      <p:to>
                                        <p:strVal val="visible"/>
                                      </p:to>
                                    </p:set>
                                    <p:animEffect transition="in" filter="fade">
                                      <p:cBhvr>
                                        <p:cTn id="81" dur="500"/>
                                        <p:tgtEl>
                                          <p:spTgt spid="102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32"/>
                                        </p:tgtEl>
                                        <p:attrNameLst>
                                          <p:attrName>style.visibility</p:attrName>
                                        </p:attrNameLst>
                                      </p:cBhvr>
                                      <p:to>
                                        <p:strVal val="visible"/>
                                      </p:to>
                                    </p:set>
                                    <p:animEffect transition="in" filter="fade">
                                      <p:cBhvr>
                                        <p:cTn id="84" dur="500"/>
                                        <p:tgtEl>
                                          <p:spTgt spid="1032"/>
                                        </p:tgtEl>
                                      </p:cBhvr>
                                    </p:animEffect>
                                  </p:childTnLst>
                                </p:cTn>
                              </p:par>
                              <p:par>
                                <p:cTn id="85" presetID="10" presetClass="entr" presetSubtype="0" fill="hold" nodeType="withEffect">
                                  <p:stCondLst>
                                    <p:cond delay="0"/>
                                  </p:stCondLst>
                                  <p:childTnLst>
                                    <p:set>
                                      <p:cBhvr>
                                        <p:cTn id="86" dur="1" fill="hold">
                                          <p:stCondLst>
                                            <p:cond delay="0"/>
                                          </p:stCondLst>
                                        </p:cTn>
                                        <p:tgtEl>
                                          <p:spTgt spid="1033"/>
                                        </p:tgtEl>
                                        <p:attrNameLst>
                                          <p:attrName>style.visibility</p:attrName>
                                        </p:attrNameLst>
                                      </p:cBhvr>
                                      <p:to>
                                        <p:strVal val="visible"/>
                                      </p:to>
                                    </p:set>
                                    <p:animEffect transition="in" filter="fade">
                                      <p:cBhvr>
                                        <p:cTn id="87" dur="500"/>
                                        <p:tgtEl>
                                          <p:spTgt spid="103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034"/>
                                        </p:tgtEl>
                                        <p:attrNameLst>
                                          <p:attrName>style.visibility</p:attrName>
                                        </p:attrNameLst>
                                      </p:cBhvr>
                                      <p:to>
                                        <p:strVal val="visible"/>
                                      </p:to>
                                    </p:set>
                                    <p:animEffect transition="in" filter="fade">
                                      <p:cBhvr>
                                        <p:cTn id="90" dur="500"/>
                                        <p:tgtEl>
                                          <p:spTgt spid="103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35"/>
                                        </p:tgtEl>
                                        <p:attrNameLst>
                                          <p:attrName>style.visibility</p:attrName>
                                        </p:attrNameLst>
                                      </p:cBhvr>
                                      <p:to>
                                        <p:strVal val="visible"/>
                                      </p:to>
                                    </p:set>
                                    <p:animEffect transition="in" filter="fade">
                                      <p:cBhvr>
                                        <p:cTn id="93" dur="500"/>
                                        <p:tgtEl>
                                          <p:spTgt spid="103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036"/>
                                        </p:tgtEl>
                                        <p:attrNameLst>
                                          <p:attrName>style.visibility</p:attrName>
                                        </p:attrNameLst>
                                      </p:cBhvr>
                                      <p:to>
                                        <p:strVal val="visible"/>
                                      </p:to>
                                    </p:set>
                                    <p:animEffect transition="in" filter="fade">
                                      <p:cBhvr>
                                        <p:cTn id="96" dur="500"/>
                                        <p:tgtEl>
                                          <p:spTgt spid="1036"/>
                                        </p:tgtEl>
                                      </p:cBhvr>
                                    </p:animEffect>
                                  </p:childTnLst>
                                </p:cTn>
                              </p:par>
                              <p:par>
                                <p:cTn id="97" presetID="10" presetClass="entr" presetSubtype="0" fill="hold" nodeType="withEffect">
                                  <p:stCondLst>
                                    <p:cond delay="0"/>
                                  </p:stCondLst>
                                  <p:childTnLst>
                                    <p:set>
                                      <p:cBhvr>
                                        <p:cTn id="98" dur="1" fill="hold">
                                          <p:stCondLst>
                                            <p:cond delay="0"/>
                                          </p:stCondLst>
                                        </p:cTn>
                                        <p:tgtEl>
                                          <p:spTgt spid="1037"/>
                                        </p:tgtEl>
                                        <p:attrNameLst>
                                          <p:attrName>style.visibility</p:attrName>
                                        </p:attrNameLst>
                                      </p:cBhvr>
                                      <p:to>
                                        <p:strVal val="visible"/>
                                      </p:to>
                                    </p:set>
                                    <p:animEffect transition="in" filter="fade">
                                      <p:cBhvr>
                                        <p:cTn id="99" dur="500"/>
                                        <p:tgtEl>
                                          <p:spTgt spid="103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038"/>
                                        </p:tgtEl>
                                        <p:attrNameLst>
                                          <p:attrName>style.visibility</p:attrName>
                                        </p:attrNameLst>
                                      </p:cBhvr>
                                      <p:to>
                                        <p:strVal val="visible"/>
                                      </p:to>
                                    </p:set>
                                    <p:animEffect transition="in" filter="fade">
                                      <p:cBhvr>
                                        <p:cTn id="102" dur="500"/>
                                        <p:tgtEl>
                                          <p:spTgt spid="103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39"/>
                                        </p:tgtEl>
                                        <p:attrNameLst>
                                          <p:attrName>style.visibility</p:attrName>
                                        </p:attrNameLst>
                                      </p:cBhvr>
                                      <p:to>
                                        <p:strVal val="visible"/>
                                      </p:to>
                                    </p:set>
                                    <p:animEffect transition="in" filter="fade">
                                      <p:cBhvr>
                                        <p:cTn id="105" dur="500"/>
                                        <p:tgtEl>
                                          <p:spTgt spid="1039"/>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1040"/>
                                        </p:tgtEl>
                                        <p:attrNameLst>
                                          <p:attrName>style.visibility</p:attrName>
                                        </p:attrNameLst>
                                      </p:cBhvr>
                                      <p:to>
                                        <p:strVal val="visible"/>
                                      </p:to>
                                    </p:set>
                                    <p:animEffect transition="in" filter="fade">
                                      <p:cBhvr>
                                        <p:cTn id="108" dur="500"/>
                                        <p:tgtEl>
                                          <p:spTgt spid="104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041"/>
                                        </p:tgtEl>
                                        <p:attrNameLst>
                                          <p:attrName>style.visibility</p:attrName>
                                        </p:attrNameLst>
                                      </p:cBhvr>
                                      <p:to>
                                        <p:strVal val="visible"/>
                                      </p:to>
                                    </p:set>
                                    <p:animEffect transition="in" filter="fade">
                                      <p:cBhvr>
                                        <p:cTn id="111" dur="500"/>
                                        <p:tgtEl>
                                          <p:spTgt spid="1041"/>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1042"/>
                                        </p:tgtEl>
                                        <p:attrNameLst>
                                          <p:attrName>style.visibility</p:attrName>
                                        </p:attrNameLst>
                                      </p:cBhvr>
                                      <p:to>
                                        <p:strVal val="visible"/>
                                      </p:to>
                                    </p:set>
                                    <p:animEffect transition="in" filter="fade">
                                      <p:cBhvr>
                                        <p:cTn id="114" dur="500"/>
                                        <p:tgtEl>
                                          <p:spTgt spid="104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043"/>
                                        </p:tgtEl>
                                        <p:attrNameLst>
                                          <p:attrName>style.visibility</p:attrName>
                                        </p:attrNameLst>
                                      </p:cBhvr>
                                      <p:to>
                                        <p:strVal val="visible"/>
                                      </p:to>
                                    </p:set>
                                    <p:animEffect transition="in" filter="fade">
                                      <p:cBhvr>
                                        <p:cTn id="117" dur="500"/>
                                        <p:tgtEl>
                                          <p:spTgt spid="1043"/>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046"/>
                                        </p:tgtEl>
                                        <p:attrNameLst>
                                          <p:attrName>style.visibility</p:attrName>
                                        </p:attrNameLst>
                                      </p:cBhvr>
                                      <p:to>
                                        <p:strVal val="visible"/>
                                      </p:to>
                                    </p:set>
                                    <p:animEffect transition="in" filter="fade">
                                      <p:cBhvr>
                                        <p:cTn id="120" dur="500"/>
                                        <p:tgtEl>
                                          <p:spTgt spid="1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4" grpId="0"/>
      <p:bldP spid="15" grpId="0" animBg="1"/>
      <p:bldP spid="17" grpId="0" animBg="1"/>
      <p:bldP spid="20" grpId="0"/>
      <p:bldP spid="45" grpId="0" animBg="1"/>
      <p:bldP spid="46" grpId="0" animBg="1"/>
      <p:bldP spid="47" grpId="0" animBg="1"/>
      <p:bldP spid="48" grpId="0" animBg="1"/>
      <p:bldP spid="49" grpId="0" animBg="1"/>
      <p:bldP spid="51" grpId="0" animBg="1"/>
      <p:bldP spid="54" grpId="0"/>
      <p:bldP spid="55" grpId="0" animBg="1"/>
      <p:bldP spid="61" grpId="0" animBg="1"/>
      <p:bldP spid="1025" grpId="0" animBg="1"/>
      <p:bldP spid="1026" grpId="0" animBg="1"/>
      <p:bldP spid="1028" grpId="0" animBg="1"/>
      <p:bldP spid="1032" grpId="0" animBg="1"/>
      <p:bldP spid="1034" grpId="0"/>
      <p:bldP spid="1035" grpId="0"/>
      <p:bldP spid="1036" grpId="0" animBg="1"/>
      <p:bldP spid="1038" grpId="0" animBg="1"/>
      <p:bldP spid="1039" grpId="0" animBg="1"/>
      <p:bldP spid="1040" grpId="0"/>
      <p:bldP spid="1041" grpId="0" animBg="1"/>
      <p:bldP spid="1042" grpId="0"/>
      <p:bldP spid="1043" grpId="0"/>
      <p:bldP spid="1046" grpId="0" animBg="1"/>
      <p:bldP spid="1047" grpId="0"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E8E8C-15D7-F2D6-52DA-835CB857C75E}"/>
            </a:ext>
          </a:extLst>
        </p:cNvPr>
        <p:cNvGrpSpPr/>
        <p:nvPr/>
      </p:nvGrpSpPr>
      <p:grpSpPr>
        <a:xfrm>
          <a:off x="0" y="0"/>
          <a:ext cx="0" cy="0"/>
          <a:chOff x="0" y="0"/>
          <a:chExt cx="0" cy="0"/>
        </a:xfrm>
      </p:grpSpPr>
      <p:pic>
        <p:nvPicPr>
          <p:cNvPr id="5" name="Picture 4" descr="Network Interface Card Icons - Free SVG &amp; PNG Network Interface Card Images  - Noun Project">
            <a:extLst>
              <a:ext uri="{FF2B5EF4-FFF2-40B4-BE49-F238E27FC236}">
                <a16:creationId xmlns:a16="http://schemas.microsoft.com/office/drawing/2014/main" id="{67E9AEBD-EE97-B0C2-08FC-4C3B5C85F6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05" b="5541"/>
          <a:stretch/>
        </p:blipFill>
        <p:spPr bwMode="auto">
          <a:xfrm>
            <a:off x="2474640" y="4926300"/>
            <a:ext cx="1101541" cy="967739"/>
          </a:xfrm>
          <a:prstGeom prst="rect">
            <a:avLst/>
          </a:prstGeom>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9B447BA-8F50-7FF4-ABC7-C2BC6B330837}"/>
                  </a:ext>
                </a:extLst>
              </p:cNvPr>
              <p:cNvSpPr>
                <a:spLocks noGrp="1"/>
              </p:cNvSpPr>
              <p:nvPr>
                <p:ph type="title"/>
              </p:nvPr>
            </p:nvSpPr>
            <p:spPr/>
            <p:txBody>
              <a:bodyPr>
                <a:normAutofit/>
              </a:bodyPr>
              <a:lstStyle/>
              <a:p>
                <a:r>
                  <a:rPr lang="en-US" dirty="0"/>
                  <a:t>Claim: caused by allocation/reception entanglement</a:t>
                </a:r>
                <a14:m>
                  <m:oMath xmlns:m="http://schemas.openxmlformats.org/officeDocument/2006/math">
                    <m:r>
                      <a:rPr lang="en-US" i="1" smtClean="0">
                        <a:solidFill>
                          <a:schemeClr val="bg1">
                            <a:lumMod val="50000"/>
                          </a:schemeClr>
                        </a:solidFill>
                        <a:latin typeface="Cambria Math" panose="02040503050406030204" pitchFamily="18" charset="0"/>
                      </a:rPr>
                      <m:t> </m:t>
                    </m:r>
                  </m:oMath>
                </a14:m>
                <a:r>
                  <a:rPr lang="en-US" i="1" dirty="0">
                    <a:solidFill>
                      <a:schemeClr val="bg1">
                        <a:lumMod val="50000"/>
                      </a:schemeClr>
                    </a:solidFill>
                  </a:rPr>
                  <a:t>(2 producer-consumer pairs)</a:t>
                </a:r>
              </a:p>
            </p:txBody>
          </p:sp>
        </mc:Choice>
        <mc:Fallback xmlns="">
          <p:sp>
            <p:nvSpPr>
              <p:cNvPr id="2" name="Title 1">
                <a:extLst>
                  <a:ext uri="{FF2B5EF4-FFF2-40B4-BE49-F238E27FC236}">
                    <a16:creationId xmlns:a16="http://schemas.microsoft.com/office/drawing/2014/main" id="{D9B447BA-8F50-7FF4-ABC7-C2BC6B330837}"/>
                  </a:ext>
                </a:extLst>
              </p:cNvPr>
              <p:cNvSpPr>
                <a:spLocks noGrp="1" noRot="1" noChangeAspect="1" noMove="1" noResize="1" noEditPoints="1" noAdjustHandles="1" noChangeArrowheads="1" noChangeShapeType="1" noTextEdit="1"/>
              </p:cNvSpPr>
              <p:nvPr>
                <p:ph type="title"/>
              </p:nvPr>
            </p:nvSpPr>
            <p:spPr>
              <a:blipFill>
                <a:blip r:embed="rId7"/>
                <a:stretch>
                  <a:fillRect l="-2413" t="-13333" b="-21905"/>
                </a:stretch>
              </a:blipFill>
            </p:spPr>
            <p:txBody>
              <a:bodyPr/>
              <a:lstStyle/>
              <a:p>
                <a:r>
                  <a:rPr lang="en-US">
                    <a:noFill/>
                  </a:rPr>
                  <a:t> </a:t>
                </a:r>
              </a:p>
            </p:txBody>
          </p:sp>
        </mc:Fallback>
      </mc:AlternateContent>
      <p:pic>
        <p:nvPicPr>
          <p:cNvPr id="4" name="Graphic 3" descr="Processor with solid fill">
            <a:extLst>
              <a:ext uri="{FF2B5EF4-FFF2-40B4-BE49-F238E27FC236}">
                <a16:creationId xmlns:a16="http://schemas.microsoft.com/office/drawing/2014/main" id="{C065FE19-2B6B-1B6E-07E8-DA4C2B48B7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33436" y="2144212"/>
            <a:ext cx="1183950" cy="1183950"/>
          </a:xfrm>
          <a:prstGeom prst="rect">
            <a:avLst/>
          </a:prstGeom>
        </p:spPr>
      </p:pic>
      <p:sp>
        <p:nvSpPr>
          <p:cNvPr id="11" name="Up Arrow 10">
            <a:extLst>
              <a:ext uri="{FF2B5EF4-FFF2-40B4-BE49-F238E27FC236}">
                <a16:creationId xmlns:a16="http://schemas.microsoft.com/office/drawing/2014/main" id="{6982A248-BA34-70EE-B7F9-37FBE39837E9}"/>
              </a:ext>
            </a:extLst>
          </p:cNvPr>
          <p:cNvSpPr/>
          <p:nvPr/>
        </p:nvSpPr>
        <p:spPr>
          <a:xfrm rot="10800000">
            <a:off x="2864187" y="330490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0308C2-1B9D-DBC7-1E80-06B225ACF942}"/>
              </a:ext>
            </a:extLst>
          </p:cNvPr>
          <p:cNvSpPr/>
          <p:nvPr/>
        </p:nvSpPr>
        <p:spPr>
          <a:xfrm>
            <a:off x="1683282" y="3786276"/>
            <a:ext cx="2700000" cy="75374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13" name="Rounded Rectangle 12">
            <a:extLst>
              <a:ext uri="{FF2B5EF4-FFF2-40B4-BE49-F238E27FC236}">
                <a16:creationId xmlns:a16="http://schemas.microsoft.com/office/drawing/2014/main" id="{2B8540F8-5583-DFFC-A14C-665D00EFC3B6}"/>
              </a:ext>
            </a:extLst>
          </p:cNvPr>
          <p:cNvSpPr/>
          <p:nvPr/>
        </p:nvSpPr>
        <p:spPr>
          <a:xfrm>
            <a:off x="1723993"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4" name="Rounded Rectangle 13">
            <a:extLst>
              <a:ext uri="{FF2B5EF4-FFF2-40B4-BE49-F238E27FC236}">
                <a16:creationId xmlns:a16="http://schemas.microsoft.com/office/drawing/2014/main" id="{FF25EAFD-28FF-9A52-9EE3-78B76099FDFC}"/>
              </a:ext>
            </a:extLst>
          </p:cNvPr>
          <p:cNvSpPr/>
          <p:nvPr/>
        </p:nvSpPr>
        <p:spPr>
          <a:xfrm>
            <a:off x="24094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15" name="Rounded Rectangle 14">
            <a:extLst>
              <a:ext uri="{FF2B5EF4-FFF2-40B4-BE49-F238E27FC236}">
                <a16:creationId xmlns:a16="http://schemas.microsoft.com/office/drawing/2014/main" id="{22EEA028-7C9A-48B4-1FCC-51A0B506F41A}"/>
              </a:ext>
            </a:extLst>
          </p:cNvPr>
          <p:cNvSpPr/>
          <p:nvPr/>
        </p:nvSpPr>
        <p:spPr>
          <a:xfrm>
            <a:off x="3094887"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16" name="Rounded Rectangle 15">
            <a:extLst>
              <a:ext uri="{FF2B5EF4-FFF2-40B4-BE49-F238E27FC236}">
                <a16:creationId xmlns:a16="http://schemas.microsoft.com/office/drawing/2014/main" id="{C3F6BDC3-E2A6-AC01-7AB0-CC342CCD9C24}"/>
              </a:ext>
            </a:extLst>
          </p:cNvPr>
          <p:cNvSpPr/>
          <p:nvPr/>
        </p:nvSpPr>
        <p:spPr>
          <a:xfrm>
            <a:off x="3780334"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27" name="Rectangle 26">
            <a:extLst>
              <a:ext uri="{FF2B5EF4-FFF2-40B4-BE49-F238E27FC236}">
                <a16:creationId xmlns:a16="http://schemas.microsoft.com/office/drawing/2014/main" id="{6BAA988C-5528-C0D2-833A-0B2BFFBFF09F}"/>
              </a:ext>
            </a:extLst>
          </p:cNvPr>
          <p:cNvSpPr/>
          <p:nvPr/>
        </p:nvSpPr>
        <p:spPr>
          <a:xfrm>
            <a:off x="1813031"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C02ED49-C309-287C-DFA6-CDFFE7A0CF27}"/>
              </a:ext>
            </a:extLst>
          </p:cNvPr>
          <p:cNvSpPr/>
          <p:nvPr/>
        </p:nvSpPr>
        <p:spPr>
          <a:xfrm>
            <a:off x="2497870"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6E43107-2E89-E87C-9122-82B0BA638A15}"/>
              </a:ext>
            </a:extLst>
          </p:cNvPr>
          <p:cNvSpPr/>
          <p:nvPr/>
        </p:nvSpPr>
        <p:spPr>
          <a:xfrm>
            <a:off x="3182705"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C3DA2F0-6595-637D-16B3-33F54B997221}"/>
              </a:ext>
            </a:extLst>
          </p:cNvPr>
          <p:cNvSpPr/>
          <p:nvPr/>
        </p:nvSpPr>
        <p:spPr>
          <a:xfrm>
            <a:off x="3867540" y="4026276"/>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0AF4AD5-9F0C-4A37-4AF9-B9CF4D1FCE3D}"/>
              </a:ext>
            </a:extLst>
          </p:cNvPr>
          <p:cNvSpPr txBox="1"/>
          <p:nvPr/>
        </p:nvSpPr>
        <p:spPr>
          <a:xfrm>
            <a:off x="2309447" y="1769094"/>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sp>
        <p:nvSpPr>
          <p:cNvPr id="32" name="TextBox 31">
            <a:extLst>
              <a:ext uri="{FF2B5EF4-FFF2-40B4-BE49-F238E27FC236}">
                <a16:creationId xmlns:a16="http://schemas.microsoft.com/office/drawing/2014/main" id="{5F390B32-289D-7277-FB5E-54C43B533C7F}"/>
              </a:ext>
            </a:extLst>
          </p:cNvPr>
          <p:cNvSpPr txBox="1"/>
          <p:nvPr/>
        </p:nvSpPr>
        <p:spPr>
          <a:xfrm>
            <a:off x="2177453" y="5811316"/>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pic>
        <p:nvPicPr>
          <p:cNvPr id="34" name="Picture 33" descr="Network Interface Card Icons - Free SVG &amp; PNG Network Interface Card Images  - Noun Project">
            <a:extLst>
              <a:ext uri="{FF2B5EF4-FFF2-40B4-BE49-F238E27FC236}">
                <a16:creationId xmlns:a16="http://schemas.microsoft.com/office/drawing/2014/main" id="{80F21C32-522C-1567-E64C-2D2B4A2579D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605" b="5541"/>
          <a:stretch/>
        </p:blipFill>
        <p:spPr bwMode="auto">
          <a:xfrm>
            <a:off x="8815546" y="4936132"/>
            <a:ext cx="1101541" cy="967739"/>
          </a:xfrm>
          <a:prstGeom prst="rect">
            <a:avLst/>
          </a:prstGeom>
          <a:extLst>
            <a:ext uri="{909E8E84-426E-40DD-AFC4-6F175D3DCCD1}">
              <a14:hiddenFill xmlns:a14="http://schemas.microsoft.com/office/drawing/2010/main">
                <a:solidFill>
                  <a:srgbClr val="FFFFFF"/>
                </a:solidFill>
              </a14:hiddenFill>
            </a:ext>
          </a:extLst>
        </p:spPr>
      </p:pic>
      <p:pic>
        <p:nvPicPr>
          <p:cNvPr id="35" name="Graphic 34" descr="Processor with solid fill">
            <a:extLst>
              <a:ext uri="{FF2B5EF4-FFF2-40B4-BE49-F238E27FC236}">
                <a16:creationId xmlns:a16="http://schemas.microsoft.com/office/drawing/2014/main" id="{400B4F89-0D48-F23B-C9F7-51ED4FD1BD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74342" y="2144212"/>
            <a:ext cx="1183950" cy="1183950"/>
          </a:xfrm>
          <a:prstGeom prst="rect">
            <a:avLst/>
          </a:prstGeom>
        </p:spPr>
      </p:pic>
      <p:sp>
        <p:nvSpPr>
          <p:cNvPr id="36" name="Up Arrow 35">
            <a:extLst>
              <a:ext uri="{FF2B5EF4-FFF2-40B4-BE49-F238E27FC236}">
                <a16:creationId xmlns:a16="http://schemas.microsoft.com/office/drawing/2014/main" id="{3C732C3C-EF91-0423-FCD9-112B276C04E5}"/>
              </a:ext>
            </a:extLst>
          </p:cNvPr>
          <p:cNvSpPr/>
          <p:nvPr/>
        </p:nvSpPr>
        <p:spPr>
          <a:xfrm>
            <a:off x="9205093" y="3284244"/>
            <a:ext cx="324000" cy="1764000"/>
          </a:xfrm>
          <a:prstGeom prst="upArrow">
            <a:avLst>
              <a:gd name="adj1" fmla="val 25355"/>
              <a:gd name="adj2" fmla="val 5689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8BF63F4-1A70-ED6B-CE08-3CE35536743F}"/>
              </a:ext>
            </a:extLst>
          </p:cNvPr>
          <p:cNvSpPr/>
          <p:nvPr/>
        </p:nvSpPr>
        <p:spPr>
          <a:xfrm>
            <a:off x="8024188" y="3786276"/>
            <a:ext cx="2700000" cy="753741"/>
          </a:xfrm>
          <a:prstGeom prst="ellipse">
            <a:avLst/>
          </a:prstGeom>
          <a:solidFill>
            <a:schemeClr val="bg1">
              <a:lumMod val="9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38" name="Rounded Rectangle 37">
            <a:extLst>
              <a:ext uri="{FF2B5EF4-FFF2-40B4-BE49-F238E27FC236}">
                <a16:creationId xmlns:a16="http://schemas.microsoft.com/office/drawing/2014/main" id="{74D9CB05-C0AE-3AD9-7065-38C4E9A29C6B}"/>
              </a:ext>
            </a:extLst>
          </p:cNvPr>
          <p:cNvSpPr/>
          <p:nvPr/>
        </p:nvSpPr>
        <p:spPr>
          <a:xfrm>
            <a:off x="8064899"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39" name="Rounded Rectangle 38">
            <a:extLst>
              <a:ext uri="{FF2B5EF4-FFF2-40B4-BE49-F238E27FC236}">
                <a16:creationId xmlns:a16="http://schemas.microsoft.com/office/drawing/2014/main" id="{0EBD7BD1-AE79-0A78-E527-2B1D14DED27E}"/>
              </a:ext>
            </a:extLst>
          </p:cNvPr>
          <p:cNvSpPr/>
          <p:nvPr/>
        </p:nvSpPr>
        <p:spPr>
          <a:xfrm>
            <a:off x="8750346"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2400" dirty="0">
              <a:solidFill>
                <a:schemeClr val="bg1">
                  <a:lumMod val="50000"/>
                </a:schemeClr>
              </a:solidFill>
            </a:endParaRPr>
          </a:p>
        </p:txBody>
      </p:sp>
      <p:sp>
        <p:nvSpPr>
          <p:cNvPr id="40" name="Rounded Rectangle 39">
            <a:extLst>
              <a:ext uri="{FF2B5EF4-FFF2-40B4-BE49-F238E27FC236}">
                <a16:creationId xmlns:a16="http://schemas.microsoft.com/office/drawing/2014/main" id="{61C237B4-5BAE-B3D6-1B08-F711193168E5}"/>
              </a:ext>
            </a:extLst>
          </p:cNvPr>
          <p:cNvSpPr/>
          <p:nvPr/>
        </p:nvSpPr>
        <p:spPr>
          <a:xfrm>
            <a:off x="9435793"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41" name="Rounded Rectangle 40">
            <a:extLst>
              <a:ext uri="{FF2B5EF4-FFF2-40B4-BE49-F238E27FC236}">
                <a16:creationId xmlns:a16="http://schemas.microsoft.com/office/drawing/2014/main" id="{53BF0336-9BD9-7023-82E4-423359CAE319}"/>
              </a:ext>
            </a:extLst>
          </p:cNvPr>
          <p:cNvSpPr/>
          <p:nvPr/>
        </p:nvSpPr>
        <p:spPr>
          <a:xfrm>
            <a:off x="10121240" y="3916051"/>
            <a:ext cx="565064" cy="553301"/>
          </a:xfrm>
          <a:prstGeom prst="round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lumMod val="50000"/>
                </a:schemeClr>
              </a:solidFill>
            </a:endParaRPr>
          </a:p>
        </p:txBody>
      </p:sp>
      <p:sp>
        <p:nvSpPr>
          <p:cNvPr id="43" name="Rectangle 42">
            <a:extLst>
              <a:ext uri="{FF2B5EF4-FFF2-40B4-BE49-F238E27FC236}">
                <a16:creationId xmlns:a16="http://schemas.microsoft.com/office/drawing/2014/main" id="{A4F670FE-164B-A242-97FA-A2D0830B32F2}"/>
              </a:ext>
            </a:extLst>
          </p:cNvPr>
          <p:cNvSpPr/>
          <p:nvPr/>
        </p:nvSpPr>
        <p:spPr>
          <a:xfrm>
            <a:off x="8153937"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2CB1920-1319-A3DB-0AF6-6733D65E688E}"/>
              </a:ext>
            </a:extLst>
          </p:cNvPr>
          <p:cNvSpPr/>
          <p:nvPr/>
        </p:nvSpPr>
        <p:spPr>
          <a:xfrm>
            <a:off x="8838776"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B69B229-8C4F-8995-34CE-AD2BDF1465A5}"/>
              </a:ext>
            </a:extLst>
          </p:cNvPr>
          <p:cNvSpPr/>
          <p:nvPr/>
        </p:nvSpPr>
        <p:spPr>
          <a:xfrm>
            <a:off x="9523611"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BC003C1-F857-8FA8-8AD4-1D3BA8103E07}"/>
              </a:ext>
            </a:extLst>
          </p:cNvPr>
          <p:cNvSpPr/>
          <p:nvPr/>
        </p:nvSpPr>
        <p:spPr>
          <a:xfrm>
            <a:off x="10208446" y="4026276"/>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5C8B80A8-0F8B-F0C0-7472-CDF6408B512D}"/>
              </a:ext>
            </a:extLst>
          </p:cNvPr>
          <p:cNvSpPr txBox="1"/>
          <p:nvPr/>
        </p:nvSpPr>
        <p:spPr>
          <a:xfrm>
            <a:off x="8476731" y="1769094"/>
            <a:ext cx="1842171" cy="523220"/>
          </a:xfrm>
          <a:prstGeom prst="rect">
            <a:avLst/>
          </a:prstGeom>
          <a:noFill/>
        </p:spPr>
        <p:txBody>
          <a:bodyPr wrap="none" rtlCol="0">
            <a:spAutoFit/>
          </a:bodyPr>
          <a:lstStyle/>
          <a:p>
            <a:r>
              <a:rPr lang="en-US" sz="2800" b="1" dirty="0">
                <a:solidFill>
                  <a:srgbClr val="D86ECC"/>
                </a:solidFill>
              </a:rPr>
              <a:t>consumer</a:t>
            </a:r>
            <a:endParaRPr lang="en-US" sz="2400" b="1" dirty="0">
              <a:solidFill>
                <a:srgbClr val="D86ECC"/>
              </a:solidFill>
            </a:endParaRPr>
          </a:p>
        </p:txBody>
      </p:sp>
      <p:sp>
        <p:nvSpPr>
          <p:cNvPr id="48" name="TextBox 47">
            <a:extLst>
              <a:ext uri="{FF2B5EF4-FFF2-40B4-BE49-F238E27FC236}">
                <a16:creationId xmlns:a16="http://schemas.microsoft.com/office/drawing/2014/main" id="{07FC3F36-91CD-515F-A0DE-2187E70F0DE7}"/>
              </a:ext>
            </a:extLst>
          </p:cNvPr>
          <p:cNvSpPr txBox="1"/>
          <p:nvPr/>
        </p:nvSpPr>
        <p:spPr>
          <a:xfrm>
            <a:off x="8668831" y="5811316"/>
            <a:ext cx="1677832" cy="523220"/>
          </a:xfrm>
          <a:prstGeom prst="rect">
            <a:avLst/>
          </a:prstGeom>
          <a:noFill/>
        </p:spPr>
        <p:txBody>
          <a:bodyPr wrap="none" rtlCol="0">
            <a:spAutoFit/>
          </a:bodyPr>
          <a:lstStyle/>
          <a:p>
            <a:r>
              <a:rPr lang="en-US" sz="2800" b="1" dirty="0">
                <a:solidFill>
                  <a:srgbClr val="0070C0"/>
                </a:solidFill>
              </a:rPr>
              <a:t>producer</a:t>
            </a:r>
            <a:endParaRPr lang="en-US" sz="2400" b="1" dirty="0">
              <a:solidFill>
                <a:srgbClr val="0070C0"/>
              </a:solidFill>
            </a:endParaRPr>
          </a:p>
        </p:txBody>
      </p:sp>
      <p:cxnSp>
        <p:nvCxnSpPr>
          <p:cNvPr id="51" name="Straight Connector 50">
            <a:extLst>
              <a:ext uri="{FF2B5EF4-FFF2-40B4-BE49-F238E27FC236}">
                <a16:creationId xmlns:a16="http://schemas.microsoft.com/office/drawing/2014/main" id="{ECC6BB29-D31A-036D-B79E-986B4F58A249}"/>
              </a:ext>
            </a:extLst>
          </p:cNvPr>
          <p:cNvCxnSpPr>
            <a:cxnSpLocks/>
          </p:cNvCxnSpPr>
          <p:nvPr/>
        </p:nvCxnSpPr>
        <p:spPr>
          <a:xfrm>
            <a:off x="8153937" y="4026276"/>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EDF9B36-8347-7B4A-D76E-54EDB1C48741}"/>
              </a:ext>
            </a:extLst>
          </p:cNvPr>
          <p:cNvCxnSpPr>
            <a:cxnSpLocks/>
          </p:cNvCxnSpPr>
          <p:nvPr/>
        </p:nvCxnSpPr>
        <p:spPr>
          <a:xfrm flipV="1">
            <a:off x="8347431" y="4026276"/>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6E2F18C4-4E90-4B8F-F2BF-E63C97AA8659}"/>
              </a:ext>
            </a:extLst>
          </p:cNvPr>
          <p:cNvCxnSpPr>
            <a:cxnSpLocks/>
          </p:cNvCxnSpPr>
          <p:nvPr/>
        </p:nvCxnSpPr>
        <p:spPr>
          <a:xfrm>
            <a:off x="8838207" y="4021294"/>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D1879508-3AC7-C9BA-143B-FCE852BE9098}"/>
              </a:ext>
            </a:extLst>
          </p:cNvPr>
          <p:cNvCxnSpPr>
            <a:cxnSpLocks/>
          </p:cNvCxnSpPr>
          <p:nvPr/>
        </p:nvCxnSpPr>
        <p:spPr>
          <a:xfrm flipV="1">
            <a:off x="9031701" y="4021294"/>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219DD4B5-979E-CB4A-8801-C6EE78840620}"/>
              </a:ext>
            </a:extLst>
          </p:cNvPr>
          <p:cNvCxnSpPr>
            <a:cxnSpLocks/>
          </p:cNvCxnSpPr>
          <p:nvPr/>
        </p:nvCxnSpPr>
        <p:spPr>
          <a:xfrm>
            <a:off x="9520687" y="4021294"/>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799F0ECE-4797-B317-80A8-FCC6150FAB7A}"/>
              </a:ext>
            </a:extLst>
          </p:cNvPr>
          <p:cNvCxnSpPr>
            <a:cxnSpLocks/>
          </p:cNvCxnSpPr>
          <p:nvPr/>
        </p:nvCxnSpPr>
        <p:spPr>
          <a:xfrm flipV="1">
            <a:off x="9714181" y="4021294"/>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2ADD4659-2848-760F-9599-B045D8BFD9F8}"/>
              </a:ext>
            </a:extLst>
          </p:cNvPr>
          <p:cNvCxnSpPr>
            <a:cxnSpLocks/>
          </p:cNvCxnSpPr>
          <p:nvPr/>
        </p:nvCxnSpPr>
        <p:spPr>
          <a:xfrm>
            <a:off x="10204552" y="4026276"/>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9619ED33-66AC-1836-E8A6-CCC28126F2C4}"/>
              </a:ext>
            </a:extLst>
          </p:cNvPr>
          <p:cNvCxnSpPr>
            <a:cxnSpLocks/>
          </p:cNvCxnSpPr>
          <p:nvPr/>
        </p:nvCxnSpPr>
        <p:spPr>
          <a:xfrm flipV="1">
            <a:off x="10398046" y="4026276"/>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B61D6D67-6F92-348E-ADDA-A6CDAA4C3EE8}"/>
              </a:ext>
            </a:extLst>
          </p:cNvPr>
          <p:cNvGrpSpPr/>
          <p:nvPr/>
        </p:nvGrpSpPr>
        <p:grpSpPr>
          <a:xfrm>
            <a:off x="4345398" y="3690578"/>
            <a:ext cx="3678790" cy="1017033"/>
            <a:chOff x="4345398" y="3690578"/>
            <a:chExt cx="3678790" cy="1017033"/>
          </a:xfrm>
        </p:grpSpPr>
        <p:cxnSp>
          <p:nvCxnSpPr>
            <p:cNvPr id="76" name="Straight Connector 75">
              <a:extLst>
                <a:ext uri="{FF2B5EF4-FFF2-40B4-BE49-F238E27FC236}">
                  <a16:creationId xmlns:a16="http://schemas.microsoft.com/office/drawing/2014/main" id="{991570E2-841E-912C-CD85-E0FA935C4EFF}"/>
                </a:ext>
              </a:extLst>
            </p:cNvPr>
            <p:cNvCxnSpPr>
              <a:cxnSpLocks/>
              <a:endCxn id="16" idx="3"/>
            </p:cNvCxnSpPr>
            <p:nvPr/>
          </p:nvCxnSpPr>
          <p:spPr>
            <a:xfrm flipH="1">
              <a:off x="4345398" y="4192702"/>
              <a:ext cx="700795"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99F4DBA8-D07A-3530-A3F8-EBDCF3018420}"/>
                </a:ext>
              </a:extLst>
            </p:cNvPr>
            <p:cNvCxnSpPr>
              <a:cxnSpLocks/>
              <a:endCxn id="37" idx="2"/>
            </p:cNvCxnSpPr>
            <p:nvPr/>
          </p:nvCxnSpPr>
          <p:spPr>
            <a:xfrm>
              <a:off x="7256618" y="4163147"/>
              <a:ext cx="767570" cy="0"/>
            </a:xfrm>
            <a:prstGeom prst="line">
              <a:avLst/>
            </a:prstGeom>
            <a:ln w="3175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2" name="Rounded Rectangle 71">
              <a:extLst>
                <a:ext uri="{FF2B5EF4-FFF2-40B4-BE49-F238E27FC236}">
                  <a16:creationId xmlns:a16="http://schemas.microsoft.com/office/drawing/2014/main" id="{557C51FB-3973-0F6B-7667-43DC68E8A56F}"/>
                </a:ext>
              </a:extLst>
            </p:cNvPr>
            <p:cNvSpPr/>
            <p:nvPr/>
          </p:nvSpPr>
          <p:spPr>
            <a:xfrm>
              <a:off x="4654703" y="3690578"/>
              <a:ext cx="3058061" cy="1017033"/>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2800" dirty="0"/>
                <a:t>same Rx ring</a:t>
              </a:r>
            </a:p>
            <a:p>
              <a:pPr algn="ctr">
                <a:lnSpc>
                  <a:spcPct val="90000"/>
                </a:lnSpc>
              </a:pPr>
              <a:r>
                <a:rPr lang="en-US" sz="2800" dirty="0"/>
                <a:t>lockstep progress</a:t>
              </a:r>
            </a:p>
          </p:txBody>
        </p:sp>
      </p:grpSp>
      <p:sp>
        <p:nvSpPr>
          <p:cNvPr id="6" name="TextBox 5">
            <a:extLst>
              <a:ext uri="{FF2B5EF4-FFF2-40B4-BE49-F238E27FC236}">
                <a16:creationId xmlns:a16="http://schemas.microsoft.com/office/drawing/2014/main" id="{E3018E7F-25DD-B45E-5040-97ABE4A8D586}"/>
              </a:ext>
            </a:extLst>
          </p:cNvPr>
          <p:cNvSpPr txBox="1"/>
          <p:nvPr/>
        </p:nvSpPr>
        <p:spPr>
          <a:xfrm>
            <a:off x="549802" y="2205888"/>
            <a:ext cx="1519390" cy="1139736"/>
          </a:xfrm>
          <a:prstGeom prst="rect">
            <a:avLst/>
          </a:prstGeom>
          <a:noFill/>
        </p:spPr>
        <p:txBody>
          <a:bodyPr wrap="none" rtlCol="0">
            <a:spAutoFit/>
          </a:bodyPr>
          <a:lstStyle/>
          <a:p>
            <a:pPr algn="ctr">
              <a:lnSpc>
                <a:spcPct val="80000"/>
              </a:lnSpc>
            </a:pPr>
            <a:r>
              <a:rPr lang="en-US" sz="2800" b="1" i="1" dirty="0"/>
              <a:t>allocate</a:t>
            </a:r>
            <a:br>
              <a:rPr lang="en-US" sz="2800" b="1" i="1" dirty="0"/>
            </a:br>
            <a:r>
              <a:rPr lang="en-US" sz="2800" i="1" dirty="0">
                <a:solidFill>
                  <a:schemeClr val="bg1">
                    <a:lumMod val="50000"/>
                  </a:schemeClr>
                </a:solidFill>
              </a:rPr>
              <a:t>empty</a:t>
            </a:r>
            <a:br>
              <a:rPr lang="en-US" sz="2800" i="1" dirty="0">
                <a:solidFill>
                  <a:schemeClr val="bg1">
                    <a:lumMod val="50000"/>
                  </a:schemeClr>
                </a:solidFill>
              </a:rPr>
            </a:br>
            <a:r>
              <a:rPr lang="en-US" sz="2800" i="1" dirty="0">
                <a:solidFill>
                  <a:schemeClr val="bg1">
                    <a:lumMod val="50000"/>
                  </a:schemeClr>
                </a:solidFill>
              </a:rPr>
              <a:t>buffers</a:t>
            </a:r>
            <a:endParaRPr lang="en-US" sz="2400" i="1" dirty="0">
              <a:solidFill>
                <a:schemeClr val="bg1">
                  <a:lumMod val="50000"/>
                </a:schemeClr>
              </a:solidFill>
            </a:endParaRPr>
          </a:p>
        </p:txBody>
      </p:sp>
      <p:sp>
        <p:nvSpPr>
          <p:cNvPr id="7" name="TextBox 6">
            <a:extLst>
              <a:ext uri="{FF2B5EF4-FFF2-40B4-BE49-F238E27FC236}">
                <a16:creationId xmlns:a16="http://schemas.microsoft.com/office/drawing/2014/main" id="{08EC3C66-C4E8-FEAF-0271-1C1779BDAD7D}"/>
              </a:ext>
            </a:extLst>
          </p:cNvPr>
          <p:cNvSpPr txBox="1"/>
          <p:nvPr/>
        </p:nvSpPr>
        <p:spPr>
          <a:xfrm>
            <a:off x="10374163" y="2205888"/>
            <a:ext cx="1392111" cy="1139736"/>
          </a:xfrm>
          <a:prstGeom prst="rect">
            <a:avLst/>
          </a:prstGeom>
          <a:noFill/>
        </p:spPr>
        <p:txBody>
          <a:bodyPr wrap="none" rtlCol="0">
            <a:spAutoFit/>
          </a:bodyPr>
          <a:lstStyle/>
          <a:p>
            <a:pPr algn="ctr">
              <a:lnSpc>
                <a:spcPct val="80000"/>
              </a:lnSpc>
            </a:pPr>
            <a:r>
              <a:rPr lang="en-US" sz="2800" b="1" i="1" dirty="0"/>
              <a:t>receive</a:t>
            </a:r>
            <a:br>
              <a:rPr lang="en-US" sz="2800" b="1" i="1" dirty="0"/>
            </a:br>
            <a:r>
              <a:rPr lang="en-US" sz="2800" i="1" dirty="0">
                <a:solidFill>
                  <a:schemeClr val="bg1">
                    <a:lumMod val="50000"/>
                  </a:schemeClr>
                </a:solidFill>
              </a:rPr>
              <a:t>full</a:t>
            </a:r>
            <a:br>
              <a:rPr lang="en-US" sz="2800" i="1" dirty="0">
                <a:solidFill>
                  <a:schemeClr val="bg1">
                    <a:lumMod val="50000"/>
                  </a:schemeClr>
                </a:solidFill>
              </a:rPr>
            </a:br>
            <a:r>
              <a:rPr lang="en-US" sz="2800" i="1" dirty="0">
                <a:solidFill>
                  <a:schemeClr val="bg1">
                    <a:lumMod val="50000"/>
                  </a:schemeClr>
                </a:solidFill>
              </a:rPr>
              <a:t>buffers</a:t>
            </a:r>
          </a:p>
        </p:txBody>
      </p:sp>
      <p:sp>
        <p:nvSpPr>
          <p:cNvPr id="3" name="Rectangle 2">
            <a:extLst>
              <a:ext uri="{FF2B5EF4-FFF2-40B4-BE49-F238E27FC236}">
                <a16:creationId xmlns:a16="http://schemas.microsoft.com/office/drawing/2014/main" id="{36A4C209-5F13-47B9-079B-D12041797923}"/>
              </a:ext>
            </a:extLst>
          </p:cNvPr>
          <p:cNvSpPr/>
          <p:nvPr/>
        </p:nvSpPr>
        <p:spPr>
          <a:xfrm>
            <a:off x="2111827" y="2337897"/>
            <a:ext cx="395240" cy="34933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779C33DA-3580-8168-8DB5-3DF71039626D}"/>
              </a:ext>
            </a:extLst>
          </p:cNvPr>
          <p:cNvGrpSpPr/>
          <p:nvPr/>
        </p:nvGrpSpPr>
        <p:grpSpPr>
          <a:xfrm>
            <a:off x="8277164" y="5636651"/>
            <a:ext cx="399134" cy="349330"/>
            <a:chOff x="10522674" y="5048244"/>
            <a:chExt cx="399134" cy="349330"/>
          </a:xfrm>
        </p:grpSpPr>
        <p:sp>
          <p:nvSpPr>
            <p:cNvPr id="8" name="Rectangle 7">
              <a:extLst>
                <a:ext uri="{FF2B5EF4-FFF2-40B4-BE49-F238E27FC236}">
                  <a16:creationId xmlns:a16="http://schemas.microsoft.com/office/drawing/2014/main" id="{B5278CBD-989E-436F-D380-20485E508A5D}"/>
                </a:ext>
              </a:extLst>
            </p:cNvPr>
            <p:cNvSpPr/>
            <p:nvPr/>
          </p:nvSpPr>
          <p:spPr>
            <a:xfrm>
              <a:off x="10526568" y="5048244"/>
              <a:ext cx="395240" cy="349330"/>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D72AE68-3043-DAF0-1E7B-B866B4623388}"/>
                </a:ext>
              </a:extLst>
            </p:cNvPr>
            <p:cNvCxnSpPr>
              <a:cxnSpLocks/>
            </p:cNvCxnSpPr>
            <p:nvPr/>
          </p:nvCxnSpPr>
          <p:spPr>
            <a:xfrm>
              <a:off x="10522674" y="5048244"/>
              <a:ext cx="193494"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BBDD2A6-7AF0-6420-FFA8-3183EE4520EE}"/>
                </a:ext>
              </a:extLst>
            </p:cNvPr>
            <p:cNvCxnSpPr>
              <a:cxnSpLocks/>
            </p:cNvCxnSpPr>
            <p:nvPr/>
          </p:nvCxnSpPr>
          <p:spPr>
            <a:xfrm flipV="1">
              <a:off x="10716168" y="5048244"/>
              <a:ext cx="201746" cy="16248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custDataLst>
      <p:tags r:id="rId1"/>
    </p:custDataLst>
    <p:extLst>
      <p:ext uri="{BB962C8B-B14F-4D97-AF65-F5344CB8AC3E}">
        <p14:creationId xmlns:p14="http://schemas.microsoft.com/office/powerpoint/2010/main" val="136695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1"/>
                                        </p:tgtEl>
                                      </p:cBhvr>
                                    </p:animEffect>
                                    <p:animScale>
                                      <p:cBhvr>
                                        <p:cTn id="13" dur="250" autoRev="1" fill="hold"/>
                                        <p:tgtEl>
                                          <p:spTgt spid="11"/>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12"/>
                                        </p:tgtEl>
                                      </p:cBhvr>
                                    </p:animEffect>
                                    <p:animScale>
                                      <p:cBhvr>
                                        <p:cTn id="16" dur="250" autoRev="1" fill="hold"/>
                                        <p:tgtEl>
                                          <p:spTgt spid="12"/>
                                        </p:tgtEl>
                                      </p:cBhvr>
                                      <p:by x="105000" y="105000"/>
                                    </p:animScale>
                                  </p:childTnLst>
                                </p:cTn>
                              </p:par>
                              <p:par>
                                <p:cTn id="17" presetID="26" presetClass="emph" presetSubtype="0" fill="hold" grpId="0" nodeType="withEffect">
                                  <p:stCondLst>
                                    <p:cond delay="0"/>
                                  </p:stCondLst>
                                  <p:childTnLst>
                                    <p:animEffect transition="out" filter="fade">
                                      <p:cBhvr>
                                        <p:cTn id="18" dur="500" tmFilter="0, 0; .2, .5; .8, .5; 1, 0"/>
                                        <p:tgtEl>
                                          <p:spTgt spid="13"/>
                                        </p:tgtEl>
                                      </p:cBhvr>
                                    </p:animEffect>
                                    <p:animScale>
                                      <p:cBhvr>
                                        <p:cTn id="19" dur="250" autoRev="1" fill="hold"/>
                                        <p:tgtEl>
                                          <p:spTgt spid="13"/>
                                        </p:tgtEl>
                                      </p:cBhvr>
                                      <p:by x="105000" y="105000"/>
                                    </p:animScale>
                                  </p:childTnLst>
                                </p:cTn>
                              </p:par>
                              <p:par>
                                <p:cTn id="20" presetID="26" presetClass="emph" presetSubtype="0" fill="hold" grpId="0" nodeType="withEffect">
                                  <p:stCondLst>
                                    <p:cond delay="0"/>
                                  </p:stCondLst>
                                  <p:childTnLst>
                                    <p:animEffect transition="out" filter="fade">
                                      <p:cBhvr>
                                        <p:cTn id="21" dur="500" tmFilter="0, 0; .2, .5; .8, .5; 1, 0"/>
                                        <p:tgtEl>
                                          <p:spTgt spid="14"/>
                                        </p:tgtEl>
                                      </p:cBhvr>
                                    </p:animEffect>
                                    <p:animScale>
                                      <p:cBhvr>
                                        <p:cTn id="22" dur="250" autoRev="1" fill="hold"/>
                                        <p:tgtEl>
                                          <p:spTgt spid="14"/>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15"/>
                                        </p:tgtEl>
                                      </p:cBhvr>
                                    </p:animEffect>
                                    <p:animScale>
                                      <p:cBhvr>
                                        <p:cTn id="25" dur="250" autoRev="1" fill="hold"/>
                                        <p:tgtEl>
                                          <p:spTgt spid="15"/>
                                        </p:tgtEl>
                                      </p:cBhvr>
                                      <p:by x="105000" y="105000"/>
                                    </p:animScale>
                                  </p:childTnLst>
                                </p:cTn>
                              </p:par>
                              <p:par>
                                <p:cTn id="26" presetID="26" presetClass="emph" presetSubtype="0" fill="hold" grpId="0" nodeType="withEffect">
                                  <p:stCondLst>
                                    <p:cond delay="0"/>
                                  </p:stCondLst>
                                  <p:childTnLst>
                                    <p:animEffect transition="out" filter="fade">
                                      <p:cBhvr>
                                        <p:cTn id="27" dur="500" tmFilter="0, 0; .2, .5; .8, .5; 1, 0"/>
                                        <p:tgtEl>
                                          <p:spTgt spid="16"/>
                                        </p:tgtEl>
                                      </p:cBhvr>
                                    </p:animEffect>
                                    <p:animScale>
                                      <p:cBhvr>
                                        <p:cTn id="28" dur="250" autoRev="1" fill="hold"/>
                                        <p:tgtEl>
                                          <p:spTgt spid="16"/>
                                        </p:tgtEl>
                                      </p:cBhvr>
                                      <p:by x="105000" y="105000"/>
                                    </p:animScale>
                                  </p:childTnLst>
                                </p:cTn>
                              </p:par>
                              <p:par>
                                <p:cTn id="29" presetID="26" presetClass="emph" presetSubtype="0" fill="hold" grpId="0" nodeType="withEffect">
                                  <p:stCondLst>
                                    <p:cond delay="0"/>
                                  </p:stCondLst>
                                  <p:childTnLst>
                                    <p:animEffect transition="out" filter="fade">
                                      <p:cBhvr>
                                        <p:cTn id="30" dur="500" tmFilter="0, 0; .2, .5; .8, .5; 1, 0"/>
                                        <p:tgtEl>
                                          <p:spTgt spid="27"/>
                                        </p:tgtEl>
                                      </p:cBhvr>
                                    </p:animEffect>
                                    <p:animScale>
                                      <p:cBhvr>
                                        <p:cTn id="31" dur="250" autoRev="1" fill="hold"/>
                                        <p:tgtEl>
                                          <p:spTgt spid="27"/>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28"/>
                                        </p:tgtEl>
                                      </p:cBhvr>
                                    </p:animEffect>
                                    <p:animScale>
                                      <p:cBhvr>
                                        <p:cTn id="34" dur="250" autoRev="1" fill="hold"/>
                                        <p:tgtEl>
                                          <p:spTgt spid="28"/>
                                        </p:tgtEl>
                                      </p:cBhvr>
                                      <p:by x="105000" y="105000"/>
                                    </p:animScale>
                                  </p:childTnLst>
                                </p:cTn>
                              </p:par>
                              <p:par>
                                <p:cTn id="35" presetID="26" presetClass="emph" presetSubtype="0" fill="hold" grpId="0" nodeType="withEffect">
                                  <p:stCondLst>
                                    <p:cond delay="0"/>
                                  </p:stCondLst>
                                  <p:childTnLst>
                                    <p:animEffect transition="out" filter="fade">
                                      <p:cBhvr>
                                        <p:cTn id="36" dur="500" tmFilter="0, 0; .2, .5; .8, .5; 1, 0"/>
                                        <p:tgtEl>
                                          <p:spTgt spid="29"/>
                                        </p:tgtEl>
                                      </p:cBhvr>
                                    </p:animEffect>
                                    <p:animScale>
                                      <p:cBhvr>
                                        <p:cTn id="37" dur="250" autoRev="1" fill="hold"/>
                                        <p:tgtEl>
                                          <p:spTgt spid="29"/>
                                        </p:tgtEl>
                                      </p:cBhvr>
                                      <p:by x="105000" y="105000"/>
                                    </p:animScale>
                                  </p:childTnLst>
                                </p:cTn>
                              </p:par>
                              <p:par>
                                <p:cTn id="38" presetID="26" presetClass="emph" presetSubtype="0" fill="hold" grpId="0" nodeType="withEffect">
                                  <p:stCondLst>
                                    <p:cond delay="0"/>
                                  </p:stCondLst>
                                  <p:childTnLst>
                                    <p:animEffect transition="out" filter="fade">
                                      <p:cBhvr>
                                        <p:cTn id="39" dur="500" tmFilter="0, 0; .2, .5; .8, .5; 1, 0"/>
                                        <p:tgtEl>
                                          <p:spTgt spid="30"/>
                                        </p:tgtEl>
                                      </p:cBhvr>
                                    </p:animEffect>
                                    <p:animScale>
                                      <p:cBhvr>
                                        <p:cTn id="40" dur="250" autoRev="1" fill="hold"/>
                                        <p:tgtEl>
                                          <p:spTgt spid="30"/>
                                        </p:tgtEl>
                                      </p:cBhvr>
                                      <p:by x="105000" y="105000"/>
                                    </p:animScale>
                                  </p:childTnLst>
                                </p:cTn>
                              </p:par>
                              <p:par>
                                <p:cTn id="41" presetID="26" presetClass="emph" presetSubtype="0" fill="hold" grpId="0" nodeType="withEffect">
                                  <p:stCondLst>
                                    <p:cond delay="0"/>
                                  </p:stCondLst>
                                  <p:childTnLst>
                                    <p:animEffect transition="out" filter="fade">
                                      <p:cBhvr>
                                        <p:cTn id="42" dur="500" tmFilter="0, 0; .2, .5; .8, .5; 1, 0"/>
                                        <p:tgtEl>
                                          <p:spTgt spid="31"/>
                                        </p:tgtEl>
                                      </p:cBhvr>
                                    </p:animEffect>
                                    <p:animScale>
                                      <p:cBhvr>
                                        <p:cTn id="43" dur="250" autoRev="1" fill="hold"/>
                                        <p:tgtEl>
                                          <p:spTgt spid="31"/>
                                        </p:tgtEl>
                                      </p:cBhvr>
                                      <p:by x="105000" y="105000"/>
                                    </p:animScale>
                                  </p:childTnLst>
                                </p:cTn>
                              </p:par>
                              <p:par>
                                <p:cTn id="44" presetID="26" presetClass="emph" presetSubtype="0" fill="hold" grpId="0" nodeType="withEffect">
                                  <p:stCondLst>
                                    <p:cond delay="0"/>
                                  </p:stCondLst>
                                  <p:childTnLst>
                                    <p:animEffect transition="out" filter="fade">
                                      <p:cBhvr>
                                        <p:cTn id="45" dur="500" tmFilter="0, 0; .2, .5; .8, .5; 1, 0"/>
                                        <p:tgtEl>
                                          <p:spTgt spid="32"/>
                                        </p:tgtEl>
                                      </p:cBhvr>
                                    </p:animEffect>
                                    <p:animScale>
                                      <p:cBhvr>
                                        <p:cTn id="46" dur="250" autoRev="1" fill="hold"/>
                                        <p:tgtEl>
                                          <p:spTgt spid="32"/>
                                        </p:tgtEl>
                                      </p:cBhvr>
                                      <p:by x="105000" y="105000"/>
                                    </p:animScale>
                                  </p:childTnLst>
                                </p:cTn>
                              </p:par>
                              <p:par>
                                <p:cTn id="47" presetID="26" presetClass="emph" presetSubtype="0" fill="hold" grpId="0" nodeType="withEffect">
                                  <p:stCondLst>
                                    <p:cond delay="0"/>
                                  </p:stCondLst>
                                  <p:childTnLst>
                                    <p:animEffect transition="out" filter="fade">
                                      <p:cBhvr>
                                        <p:cTn id="48" dur="500" tmFilter="0, 0; .2, .5; .8, .5; 1, 0"/>
                                        <p:tgtEl>
                                          <p:spTgt spid="6"/>
                                        </p:tgtEl>
                                      </p:cBhvr>
                                    </p:animEffect>
                                    <p:animScale>
                                      <p:cBhvr>
                                        <p:cTn id="49" dur="250" autoRev="1" fill="hold"/>
                                        <p:tgtEl>
                                          <p:spTgt spid="6"/>
                                        </p:tgtEl>
                                      </p:cBhvr>
                                      <p:by x="105000" y="105000"/>
                                    </p:animScale>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par>
                          <p:cTn id="53" fill="hold">
                            <p:stCondLst>
                              <p:cond delay="500"/>
                            </p:stCondLst>
                            <p:childTnLst>
                              <p:par>
                                <p:cTn id="54" presetID="42" presetClass="path" presetSubtype="0" accel="50000" decel="50000" fill="hold" grpId="1" nodeType="afterEffect">
                                  <p:stCondLst>
                                    <p:cond delay="0"/>
                                  </p:stCondLst>
                                  <p:childTnLst>
                                    <p:animMotion origin="layout" path="M -2.91667E-6 4.81481E-6 L 0.00013 0.42824 " pathEditMode="relative" rAng="0" ptsTypes="AA">
                                      <p:cBhvr>
                                        <p:cTn id="55" dur="2000" fill="hold"/>
                                        <p:tgtEl>
                                          <p:spTgt spid="3"/>
                                        </p:tgtEl>
                                        <p:attrNameLst>
                                          <p:attrName>ppt_x</p:attrName>
                                          <p:attrName>ppt_y</p:attrName>
                                        </p:attrNameLst>
                                      </p:cBhvr>
                                      <p:rCtr x="0" y="21412"/>
                                    </p:animMotion>
                                  </p:childTnLst>
                                </p:cTn>
                              </p:par>
                            </p:childTnLst>
                          </p:cTn>
                        </p:par>
                        <p:par>
                          <p:cTn id="56" fill="hold">
                            <p:stCondLst>
                              <p:cond delay="2500"/>
                            </p:stCondLst>
                            <p:childTnLst>
                              <p:par>
                                <p:cTn id="57" presetID="45" presetClass="exit" presetSubtype="0" fill="hold" grpId="2" nodeType="afterEffect">
                                  <p:stCondLst>
                                    <p:cond delay="0"/>
                                  </p:stCondLst>
                                  <p:childTnLst>
                                    <p:animEffect transition="out" filter="fade">
                                      <p:cBhvr>
                                        <p:cTn id="58" dur="2000"/>
                                        <p:tgtEl>
                                          <p:spTgt spid="3"/>
                                        </p:tgtEl>
                                      </p:cBhvr>
                                    </p:animEffect>
                                    <p:anim calcmode="lin" valueType="num">
                                      <p:cBhvr>
                                        <p:cTn id="59" dur="2000"/>
                                        <p:tgtEl>
                                          <p:spTgt spid="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60" dur="2000"/>
                                        <p:tgtEl>
                                          <p:spTgt spid="3"/>
                                        </p:tgtEl>
                                        <p:attrNameLst>
                                          <p:attrName>ppt_h</p:attrName>
                                        </p:attrNameLst>
                                      </p:cBhvr>
                                      <p:tavLst>
                                        <p:tav tm="0">
                                          <p:val>
                                            <p:strVal val="ppt_h"/>
                                          </p:val>
                                        </p:tav>
                                        <p:tav tm="100000">
                                          <p:val>
                                            <p:strVal val="ppt_h"/>
                                          </p:val>
                                        </p:tav>
                                      </p:tavLst>
                                    </p:anim>
                                    <p:set>
                                      <p:cBhvr>
                                        <p:cTn id="61" dur="1" fill="hold">
                                          <p:stCondLst>
                                            <p:cond delay="1999"/>
                                          </p:stCondLst>
                                        </p:cTn>
                                        <p:tgtEl>
                                          <p:spTgt spid="3"/>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6" presetClass="emph" presetSubtype="0" fill="hold" nodeType="clickEffect">
                                  <p:stCondLst>
                                    <p:cond delay="0"/>
                                  </p:stCondLst>
                                  <p:childTnLst>
                                    <p:animEffect transition="out" filter="fade">
                                      <p:cBhvr>
                                        <p:cTn id="65" dur="500" tmFilter="0, 0; .2, .5; .8, .5; 1, 0"/>
                                        <p:tgtEl>
                                          <p:spTgt spid="34"/>
                                        </p:tgtEl>
                                      </p:cBhvr>
                                    </p:animEffect>
                                    <p:animScale>
                                      <p:cBhvr>
                                        <p:cTn id="66" dur="250" autoRev="1" fill="hold"/>
                                        <p:tgtEl>
                                          <p:spTgt spid="34"/>
                                        </p:tgtEl>
                                      </p:cBhvr>
                                      <p:by x="105000" y="105000"/>
                                    </p:animScale>
                                  </p:childTnLst>
                                </p:cTn>
                              </p:par>
                              <p:par>
                                <p:cTn id="67" presetID="26" presetClass="emph" presetSubtype="0" fill="hold" nodeType="withEffect">
                                  <p:stCondLst>
                                    <p:cond delay="0"/>
                                  </p:stCondLst>
                                  <p:childTnLst>
                                    <p:animEffect transition="out" filter="fade">
                                      <p:cBhvr>
                                        <p:cTn id="68" dur="500" tmFilter="0, 0; .2, .5; .8, .5; 1, 0"/>
                                        <p:tgtEl>
                                          <p:spTgt spid="35"/>
                                        </p:tgtEl>
                                      </p:cBhvr>
                                    </p:animEffect>
                                    <p:animScale>
                                      <p:cBhvr>
                                        <p:cTn id="69" dur="250" autoRev="1" fill="hold"/>
                                        <p:tgtEl>
                                          <p:spTgt spid="35"/>
                                        </p:tgtEl>
                                      </p:cBhvr>
                                      <p:by x="105000" y="105000"/>
                                    </p:animScale>
                                  </p:childTnLst>
                                </p:cTn>
                              </p:par>
                              <p:par>
                                <p:cTn id="70" presetID="26" presetClass="emph" presetSubtype="0" fill="hold" grpId="0" nodeType="withEffect">
                                  <p:stCondLst>
                                    <p:cond delay="0"/>
                                  </p:stCondLst>
                                  <p:childTnLst>
                                    <p:animEffect transition="out" filter="fade">
                                      <p:cBhvr>
                                        <p:cTn id="71" dur="500" tmFilter="0, 0; .2, .5; .8, .5; 1, 0"/>
                                        <p:tgtEl>
                                          <p:spTgt spid="36"/>
                                        </p:tgtEl>
                                      </p:cBhvr>
                                    </p:animEffect>
                                    <p:animScale>
                                      <p:cBhvr>
                                        <p:cTn id="72" dur="250" autoRev="1" fill="hold"/>
                                        <p:tgtEl>
                                          <p:spTgt spid="36"/>
                                        </p:tgtEl>
                                      </p:cBhvr>
                                      <p:by x="105000" y="105000"/>
                                    </p:animScale>
                                  </p:childTnLst>
                                </p:cTn>
                              </p:par>
                              <p:par>
                                <p:cTn id="73" presetID="26" presetClass="emph" presetSubtype="0" fill="hold" grpId="0" nodeType="withEffect">
                                  <p:stCondLst>
                                    <p:cond delay="0"/>
                                  </p:stCondLst>
                                  <p:childTnLst>
                                    <p:animEffect transition="out" filter="fade">
                                      <p:cBhvr>
                                        <p:cTn id="74" dur="500" tmFilter="0, 0; .2, .5; .8, .5; 1, 0"/>
                                        <p:tgtEl>
                                          <p:spTgt spid="37"/>
                                        </p:tgtEl>
                                      </p:cBhvr>
                                    </p:animEffect>
                                    <p:animScale>
                                      <p:cBhvr>
                                        <p:cTn id="75" dur="250" autoRev="1" fill="hold"/>
                                        <p:tgtEl>
                                          <p:spTgt spid="37"/>
                                        </p:tgtEl>
                                      </p:cBhvr>
                                      <p:by x="105000" y="105000"/>
                                    </p:animScale>
                                  </p:childTnLst>
                                </p:cTn>
                              </p:par>
                              <p:par>
                                <p:cTn id="76" presetID="26" presetClass="emph" presetSubtype="0" fill="hold" grpId="0" nodeType="withEffect">
                                  <p:stCondLst>
                                    <p:cond delay="0"/>
                                  </p:stCondLst>
                                  <p:childTnLst>
                                    <p:animEffect transition="out" filter="fade">
                                      <p:cBhvr>
                                        <p:cTn id="77" dur="500" tmFilter="0, 0; .2, .5; .8, .5; 1, 0"/>
                                        <p:tgtEl>
                                          <p:spTgt spid="38"/>
                                        </p:tgtEl>
                                      </p:cBhvr>
                                    </p:animEffect>
                                    <p:animScale>
                                      <p:cBhvr>
                                        <p:cTn id="78" dur="250" autoRev="1" fill="hold"/>
                                        <p:tgtEl>
                                          <p:spTgt spid="38"/>
                                        </p:tgtEl>
                                      </p:cBhvr>
                                      <p:by x="105000" y="105000"/>
                                    </p:animScale>
                                  </p:childTnLst>
                                </p:cTn>
                              </p:par>
                              <p:par>
                                <p:cTn id="79" presetID="26" presetClass="emph" presetSubtype="0" fill="hold" grpId="0" nodeType="withEffect">
                                  <p:stCondLst>
                                    <p:cond delay="0"/>
                                  </p:stCondLst>
                                  <p:childTnLst>
                                    <p:animEffect transition="out" filter="fade">
                                      <p:cBhvr>
                                        <p:cTn id="80" dur="500" tmFilter="0, 0; .2, .5; .8, .5; 1, 0"/>
                                        <p:tgtEl>
                                          <p:spTgt spid="39"/>
                                        </p:tgtEl>
                                      </p:cBhvr>
                                    </p:animEffect>
                                    <p:animScale>
                                      <p:cBhvr>
                                        <p:cTn id="81" dur="250" autoRev="1" fill="hold"/>
                                        <p:tgtEl>
                                          <p:spTgt spid="39"/>
                                        </p:tgtEl>
                                      </p:cBhvr>
                                      <p:by x="105000" y="105000"/>
                                    </p:animScale>
                                  </p:childTnLst>
                                </p:cTn>
                              </p:par>
                              <p:par>
                                <p:cTn id="82" presetID="26" presetClass="emph" presetSubtype="0" fill="hold" grpId="0" nodeType="withEffect">
                                  <p:stCondLst>
                                    <p:cond delay="0"/>
                                  </p:stCondLst>
                                  <p:childTnLst>
                                    <p:animEffect transition="out" filter="fade">
                                      <p:cBhvr>
                                        <p:cTn id="83" dur="500" tmFilter="0, 0; .2, .5; .8, .5; 1, 0"/>
                                        <p:tgtEl>
                                          <p:spTgt spid="40"/>
                                        </p:tgtEl>
                                      </p:cBhvr>
                                    </p:animEffect>
                                    <p:animScale>
                                      <p:cBhvr>
                                        <p:cTn id="84" dur="250" autoRev="1" fill="hold"/>
                                        <p:tgtEl>
                                          <p:spTgt spid="40"/>
                                        </p:tgtEl>
                                      </p:cBhvr>
                                      <p:by x="105000" y="105000"/>
                                    </p:animScale>
                                  </p:childTnLst>
                                </p:cTn>
                              </p:par>
                              <p:par>
                                <p:cTn id="85" presetID="26" presetClass="emph" presetSubtype="0" fill="hold" grpId="0" nodeType="withEffect">
                                  <p:stCondLst>
                                    <p:cond delay="0"/>
                                  </p:stCondLst>
                                  <p:childTnLst>
                                    <p:animEffect transition="out" filter="fade">
                                      <p:cBhvr>
                                        <p:cTn id="86" dur="500" tmFilter="0, 0; .2, .5; .8, .5; 1, 0"/>
                                        <p:tgtEl>
                                          <p:spTgt spid="41"/>
                                        </p:tgtEl>
                                      </p:cBhvr>
                                    </p:animEffect>
                                    <p:animScale>
                                      <p:cBhvr>
                                        <p:cTn id="87" dur="250" autoRev="1" fill="hold"/>
                                        <p:tgtEl>
                                          <p:spTgt spid="41"/>
                                        </p:tgtEl>
                                      </p:cBhvr>
                                      <p:by x="105000" y="105000"/>
                                    </p:animScale>
                                  </p:childTnLst>
                                </p:cTn>
                              </p:par>
                              <p:par>
                                <p:cTn id="88" presetID="26" presetClass="emph" presetSubtype="0" fill="hold" grpId="0" nodeType="withEffect">
                                  <p:stCondLst>
                                    <p:cond delay="0"/>
                                  </p:stCondLst>
                                  <p:childTnLst>
                                    <p:animEffect transition="out" filter="fade">
                                      <p:cBhvr>
                                        <p:cTn id="89" dur="500" tmFilter="0, 0; .2, .5; .8, .5; 1, 0"/>
                                        <p:tgtEl>
                                          <p:spTgt spid="43"/>
                                        </p:tgtEl>
                                      </p:cBhvr>
                                    </p:animEffect>
                                    <p:animScale>
                                      <p:cBhvr>
                                        <p:cTn id="90" dur="250" autoRev="1" fill="hold"/>
                                        <p:tgtEl>
                                          <p:spTgt spid="43"/>
                                        </p:tgtEl>
                                      </p:cBhvr>
                                      <p:by x="105000" y="105000"/>
                                    </p:animScale>
                                  </p:childTnLst>
                                </p:cTn>
                              </p:par>
                              <p:par>
                                <p:cTn id="91" presetID="26" presetClass="emph" presetSubtype="0" fill="hold" grpId="0" nodeType="withEffect">
                                  <p:stCondLst>
                                    <p:cond delay="0"/>
                                  </p:stCondLst>
                                  <p:childTnLst>
                                    <p:animEffect transition="out" filter="fade">
                                      <p:cBhvr>
                                        <p:cTn id="92" dur="500" tmFilter="0, 0; .2, .5; .8, .5; 1, 0"/>
                                        <p:tgtEl>
                                          <p:spTgt spid="44"/>
                                        </p:tgtEl>
                                      </p:cBhvr>
                                    </p:animEffect>
                                    <p:animScale>
                                      <p:cBhvr>
                                        <p:cTn id="93" dur="250" autoRev="1" fill="hold"/>
                                        <p:tgtEl>
                                          <p:spTgt spid="44"/>
                                        </p:tgtEl>
                                      </p:cBhvr>
                                      <p:by x="105000" y="105000"/>
                                    </p:animScale>
                                  </p:childTnLst>
                                </p:cTn>
                              </p:par>
                              <p:par>
                                <p:cTn id="94" presetID="26" presetClass="emph" presetSubtype="0" fill="hold" grpId="0" nodeType="withEffect">
                                  <p:stCondLst>
                                    <p:cond delay="0"/>
                                  </p:stCondLst>
                                  <p:childTnLst>
                                    <p:animEffect transition="out" filter="fade">
                                      <p:cBhvr>
                                        <p:cTn id="95" dur="500" tmFilter="0, 0; .2, .5; .8, .5; 1, 0"/>
                                        <p:tgtEl>
                                          <p:spTgt spid="45"/>
                                        </p:tgtEl>
                                      </p:cBhvr>
                                    </p:animEffect>
                                    <p:animScale>
                                      <p:cBhvr>
                                        <p:cTn id="96" dur="250" autoRev="1" fill="hold"/>
                                        <p:tgtEl>
                                          <p:spTgt spid="45"/>
                                        </p:tgtEl>
                                      </p:cBhvr>
                                      <p:by x="105000" y="105000"/>
                                    </p:animScale>
                                  </p:childTnLst>
                                </p:cTn>
                              </p:par>
                              <p:par>
                                <p:cTn id="97" presetID="26" presetClass="emph" presetSubtype="0" fill="hold" grpId="0" nodeType="withEffect">
                                  <p:stCondLst>
                                    <p:cond delay="0"/>
                                  </p:stCondLst>
                                  <p:childTnLst>
                                    <p:animEffect transition="out" filter="fade">
                                      <p:cBhvr>
                                        <p:cTn id="98" dur="500" tmFilter="0, 0; .2, .5; .8, .5; 1, 0"/>
                                        <p:tgtEl>
                                          <p:spTgt spid="46"/>
                                        </p:tgtEl>
                                      </p:cBhvr>
                                    </p:animEffect>
                                    <p:animScale>
                                      <p:cBhvr>
                                        <p:cTn id="99" dur="250" autoRev="1" fill="hold"/>
                                        <p:tgtEl>
                                          <p:spTgt spid="46"/>
                                        </p:tgtEl>
                                      </p:cBhvr>
                                      <p:by x="105000" y="105000"/>
                                    </p:animScale>
                                  </p:childTnLst>
                                </p:cTn>
                              </p:par>
                              <p:par>
                                <p:cTn id="100" presetID="26" presetClass="emph" presetSubtype="0" fill="hold" grpId="0" nodeType="withEffect">
                                  <p:stCondLst>
                                    <p:cond delay="0"/>
                                  </p:stCondLst>
                                  <p:childTnLst>
                                    <p:animEffect transition="out" filter="fade">
                                      <p:cBhvr>
                                        <p:cTn id="101" dur="500" tmFilter="0, 0; .2, .5; .8, .5; 1, 0"/>
                                        <p:tgtEl>
                                          <p:spTgt spid="47"/>
                                        </p:tgtEl>
                                      </p:cBhvr>
                                    </p:animEffect>
                                    <p:animScale>
                                      <p:cBhvr>
                                        <p:cTn id="102" dur="250" autoRev="1" fill="hold"/>
                                        <p:tgtEl>
                                          <p:spTgt spid="47"/>
                                        </p:tgtEl>
                                      </p:cBhvr>
                                      <p:by x="105000" y="105000"/>
                                    </p:animScale>
                                  </p:childTnLst>
                                </p:cTn>
                              </p:par>
                              <p:par>
                                <p:cTn id="103" presetID="26" presetClass="emph" presetSubtype="0" fill="hold" grpId="0" nodeType="withEffect">
                                  <p:stCondLst>
                                    <p:cond delay="0"/>
                                  </p:stCondLst>
                                  <p:childTnLst>
                                    <p:animEffect transition="out" filter="fade">
                                      <p:cBhvr>
                                        <p:cTn id="104" dur="500" tmFilter="0, 0; .2, .5; .8, .5; 1, 0"/>
                                        <p:tgtEl>
                                          <p:spTgt spid="48"/>
                                        </p:tgtEl>
                                      </p:cBhvr>
                                    </p:animEffect>
                                    <p:animScale>
                                      <p:cBhvr>
                                        <p:cTn id="105" dur="250" autoRev="1" fill="hold"/>
                                        <p:tgtEl>
                                          <p:spTgt spid="48"/>
                                        </p:tgtEl>
                                      </p:cBhvr>
                                      <p:by x="105000" y="105000"/>
                                    </p:animScale>
                                  </p:childTnLst>
                                </p:cTn>
                              </p:par>
                              <p:par>
                                <p:cTn id="106" presetID="26" presetClass="emph" presetSubtype="0" fill="hold" nodeType="withEffect">
                                  <p:stCondLst>
                                    <p:cond delay="0"/>
                                  </p:stCondLst>
                                  <p:childTnLst>
                                    <p:animEffect transition="out" filter="fade">
                                      <p:cBhvr>
                                        <p:cTn id="107" dur="500" tmFilter="0, 0; .2, .5; .8, .5; 1, 0"/>
                                        <p:tgtEl>
                                          <p:spTgt spid="51"/>
                                        </p:tgtEl>
                                      </p:cBhvr>
                                    </p:animEffect>
                                    <p:animScale>
                                      <p:cBhvr>
                                        <p:cTn id="108" dur="250" autoRev="1" fill="hold"/>
                                        <p:tgtEl>
                                          <p:spTgt spid="51"/>
                                        </p:tgtEl>
                                      </p:cBhvr>
                                      <p:by x="105000" y="105000"/>
                                    </p:animScale>
                                  </p:childTnLst>
                                </p:cTn>
                              </p:par>
                              <p:par>
                                <p:cTn id="109" presetID="26" presetClass="emph" presetSubtype="0" fill="hold" nodeType="withEffect">
                                  <p:stCondLst>
                                    <p:cond delay="0"/>
                                  </p:stCondLst>
                                  <p:childTnLst>
                                    <p:animEffect transition="out" filter="fade">
                                      <p:cBhvr>
                                        <p:cTn id="110" dur="500" tmFilter="0, 0; .2, .5; .8, .5; 1, 0"/>
                                        <p:tgtEl>
                                          <p:spTgt spid="54"/>
                                        </p:tgtEl>
                                      </p:cBhvr>
                                    </p:animEffect>
                                    <p:animScale>
                                      <p:cBhvr>
                                        <p:cTn id="111" dur="250" autoRev="1" fill="hold"/>
                                        <p:tgtEl>
                                          <p:spTgt spid="54"/>
                                        </p:tgtEl>
                                      </p:cBhvr>
                                      <p:by x="105000" y="105000"/>
                                    </p:animScale>
                                  </p:childTnLst>
                                </p:cTn>
                              </p:par>
                              <p:par>
                                <p:cTn id="112" presetID="26" presetClass="emph" presetSubtype="0" fill="hold" nodeType="withEffect">
                                  <p:stCondLst>
                                    <p:cond delay="0"/>
                                  </p:stCondLst>
                                  <p:childTnLst>
                                    <p:animEffect transition="out" filter="fade">
                                      <p:cBhvr>
                                        <p:cTn id="113" dur="500" tmFilter="0, 0; .2, .5; .8, .5; 1, 0"/>
                                        <p:tgtEl>
                                          <p:spTgt spid="65"/>
                                        </p:tgtEl>
                                      </p:cBhvr>
                                    </p:animEffect>
                                    <p:animScale>
                                      <p:cBhvr>
                                        <p:cTn id="114" dur="250" autoRev="1" fill="hold"/>
                                        <p:tgtEl>
                                          <p:spTgt spid="65"/>
                                        </p:tgtEl>
                                      </p:cBhvr>
                                      <p:by x="105000" y="105000"/>
                                    </p:animScale>
                                  </p:childTnLst>
                                </p:cTn>
                              </p:par>
                              <p:par>
                                <p:cTn id="115" presetID="26" presetClass="emph" presetSubtype="0" fill="hold" nodeType="withEffect">
                                  <p:stCondLst>
                                    <p:cond delay="0"/>
                                  </p:stCondLst>
                                  <p:childTnLst>
                                    <p:animEffect transition="out" filter="fade">
                                      <p:cBhvr>
                                        <p:cTn id="116" dur="500" tmFilter="0, 0; .2, .5; .8, .5; 1, 0"/>
                                        <p:tgtEl>
                                          <p:spTgt spid="66"/>
                                        </p:tgtEl>
                                      </p:cBhvr>
                                    </p:animEffect>
                                    <p:animScale>
                                      <p:cBhvr>
                                        <p:cTn id="117" dur="250" autoRev="1" fill="hold"/>
                                        <p:tgtEl>
                                          <p:spTgt spid="66"/>
                                        </p:tgtEl>
                                      </p:cBhvr>
                                      <p:by x="105000" y="105000"/>
                                    </p:animScale>
                                  </p:childTnLst>
                                </p:cTn>
                              </p:par>
                              <p:par>
                                <p:cTn id="118" presetID="26" presetClass="emph" presetSubtype="0" fill="hold" nodeType="withEffect">
                                  <p:stCondLst>
                                    <p:cond delay="0"/>
                                  </p:stCondLst>
                                  <p:childTnLst>
                                    <p:animEffect transition="out" filter="fade">
                                      <p:cBhvr>
                                        <p:cTn id="119" dur="500" tmFilter="0, 0; .2, .5; .8, .5; 1, 0"/>
                                        <p:tgtEl>
                                          <p:spTgt spid="67"/>
                                        </p:tgtEl>
                                      </p:cBhvr>
                                    </p:animEffect>
                                    <p:animScale>
                                      <p:cBhvr>
                                        <p:cTn id="120" dur="250" autoRev="1" fill="hold"/>
                                        <p:tgtEl>
                                          <p:spTgt spid="67"/>
                                        </p:tgtEl>
                                      </p:cBhvr>
                                      <p:by x="105000" y="105000"/>
                                    </p:animScale>
                                  </p:childTnLst>
                                </p:cTn>
                              </p:par>
                              <p:par>
                                <p:cTn id="121" presetID="26" presetClass="emph" presetSubtype="0" fill="hold" nodeType="withEffect">
                                  <p:stCondLst>
                                    <p:cond delay="0"/>
                                  </p:stCondLst>
                                  <p:childTnLst>
                                    <p:animEffect transition="out" filter="fade">
                                      <p:cBhvr>
                                        <p:cTn id="122" dur="500" tmFilter="0, 0; .2, .5; .8, .5; 1, 0"/>
                                        <p:tgtEl>
                                          <p:spTgt spid="68"/>
                                        </p:tgtEl>
                                      </p:cBhvr>
                                    </p:animEffect>
                                    <p:animScale>
                                      <p:cBhvr>
                                        <p:cTn id="123" dur="250" autoRev="1" fill="hold"/>
                                        <p:tgtEl>
                                          <p:spTgt spid="68"/>
                                        </p:tgtEl>
                                      </p:cBhvr>
                                      <p:by x="105000" y="105000"/>
                                    </p:animScale>
                                  </p:childTnLst>
                                </p:cTn>
                              </p:par>
                              <p:par>
                                <p:cTn id="124" presetID="26" presetClass="emph" presetSubtype="0" fill="hold" nodeType="withEffect">
                                  <p:stCondLst>
                                    <p:cond delay="0"/>
                                  </p:stCondLst>
                                  <p:childTnLst>
                                    <p:animEffect transition="out" filter="fade">
                                      <p:cBhvr>
                                        <p:cTn id="125" dur="500" tmFilter="0, 0; .2, .5; .8, .5; 1, 0"/>
                                        <p:tgtEl>
                                          <p:spTgt spid="69"/>
                                        </p:tgtEl>
                                      </p:cBhvr>
                                    </p:animEffect>
                                    <p:animScale>
                                      <p:cBhvr>
                                        <p:cTn id="126" dur="250" autoRev="1" fill="hold"/>
                                        <p:tgtEl>
                                          <p:spTgt spid="69"/>
                                        </p:tgtEl>
                                      </p:cBhvr>
                                      <p:by x="105000" y="105000"/>
                                    </p:animScale>
                                  </p:childTnLst>
                                </p:cTn>
                              </p:par>
                              <p:par>
                                <p:cTn id="127" presetID="26" presetClass="emph" presetSubtype="0" fill="hold" nodeType="withEffect">
                                  <p:stCondLst>
                                    <p:cond delay="0"/>
                                  </p:stCondLst>
                                  <p:childTnLst>
                                    <p:animEffect transition="out" filter="fade">
                                      <p:cBhvr>
                                        <p:cTn id="128" dur="500" tmFilter="0, 0; .2, .5; .8, .5; 1, 0"/>
                                        <p:tgtEl>
                                          <p:spTgt spid="70"/>
                                        </p:tgtEl>
                                      </p:cBhvr>
                                    </p:animEffect>
                                    <p:animScale>
                                      <p:cBhvr>
                                        <p:cTn id="129" dur="250" autoRev="1" fill="hold"/>
                                        <p:tgtEl>
                                          <p:spTgt spid="70"/>
                                        </p:tgtEl>
                                      </p:cBhvr>
                                      <p:by x="105000" y="105000"/>
                                    </p:animScale>
                                  </p:childTnLst>
                                </p:cTn>
                              </p:par>
                              <p:par>
                                <p:cTn id="130" presetID="26" presetClass="emph" presetSubtype="0" fill="hold" grpId="0" nodeType="withEffect">
                                  <p:stCondLst>
                                    <p:cond delay="0"/>
                                  </p:stCondLst>
                                  <p:childTnLst>
                                    <p:animEffect transition="out" filter="fade">
                                      <p:cBhvr>
                                        <p:cTn id="131" dur="500" tmFilter="0, 0; .2, .5; .8, .5; 1, 0"/>
                                        <p:tgtEl>
                                          <p:spTgt spid="7"/>
                                        </p:tgtEl>
                                      </p:cBhvr>
                                    </p:animEffect>
                                    <p:animScale>
                                      <p:cBhvr>
                                        <p:cTn id="132" dur="250" autoRev="1" fill="hold"/>
                                        <p:tgtEl>
                                          <p:spTgt spid="7"/>
                                        </p:tgtEl>
                                      </p:cBhvr>
                                      <p:by x="105000" y="105000"/>
                                    </p:animScale>
                                  </p:childTnLst>
                                </p:cTn>
                              </p:par>
                            </p:childTnLst>
                          </p:cTn>
                        </p:par>
                        <p:par>
                          <p:cTn id="133" fill="hold">
                            <p:stCondLst>
                              <p:cond delay="500"/>
                            </p:stCondLst>
                            <p:childTnLst>
                              <p:par>
                                <p:cTn id="134" presetID="1" presetClass="entr" presetSubtype="0" fill="hold" nodeType="afterEffect">
                                  <p:stCondLst>
                                    <p:cond delay="0"/>
                                  </p:stCondLst>
                                  <p:childTnLst>
                                    <p:set>
                                      <p:cBhvr>
                                        <p:cTn id="135" dur="1" fill="hold">
                                          <p:stCondLst>
                                            <p:cond delay="0"/>
                                          </p:stCondLst>
                                        </p:cTn>
                                        <p:tgtEl>
                                          <p:spTgt spid="18"/>
                                        </p:tgtEl>
                                        <p:attrNameLst>
                                          <p:attrName>style.visibility</p:attrName>
                                        </p:attrNameLst>
                                      </p:cBhvr>
                                      <p:to>
                                        <p:strVal val="visible"/>
                                      </p:to>
                                    </p:set>
                                  </p:childTnLst>
                                </p:cTn>
                              </p:par>
                            </p:childTnLst>
                          </p:cTn>
                        </p:par>
                        <p:par>
                          <p:cTn id="136" fill="hold">
                            <p:stCondLst>
                              <p:cond delay="500"/>
                            </p:stCondLst>
                            <p:childTnLst>
                              <p:par>
                                <p:cTn id="137" presetID="64" presetClass="path" presetSubtype="0" accel="50000" decel="50000" fill="hold" nodeType="afterEffect">
                                  <p:stCondLst>
                                    <p:cond delay="0"/>
                                  </p:stCondLst>
                                  <p:childTnLst>
                                    <p:animMotion origin="layout" path="M -2.29167E-6 -3.7037E-6 L -0.00078 -0.45555 " pathEditMode="relative" rAng="0" ptsTypes="AA">
                                      <p:cBhvr>
                                        <p:cTn id="138" dur="2000" fill="hold"/>
                                        <p:tgtEl>
                                          <p:spTgt spid="18"/>
                                        </p:tgtEl>
                                        <p:attrNameLst>
                                          <p:attrName>ppt_x</p:attrName>
                                          <p:attrName>ppt_y</p:attrName>
                                        </p:attrNameLst>
                                      </p:cBhvr>
                                      <p:rCtr x="-39" y="-22778"/>
                                    </p:animMotion>
                                  </p:childTnLst>
                                </p:cTn>
                              </p:par>
                            </p:childTnLst>
                          </p:cTn>
                        </p:par>
                        <p:par>
                          <p:cTn id="139" fill="hold">
                            <p:stCondLst>
                              <p:cond delay="2500"/>
                            </p:stCondLst>
                            <p:childTnLst>
                              <p:par>
                                <p:cTn id="140" presetID="45" presetClass="exit" presetSubtype="0" fill="hold" nodeType="afterEffect">
                                  <p:stCondLst>
                                    <p:cond delay="0"/>
                                  </p:stCondLst>
                                  <p:childTnLst>
                                    <p:animEffect transition="out" filter="fade">
                                      <p:cBhvr>
                                        <p:cTn id="141" dur="2000"/>
                                        <p:tgtEl>
                                          <p:spTgt spid="18"/>
                                        </p:tgtEl>
                                      </p:cBhvr>
                                    </p:animEffect>
                                    <p:anim calcmode="lin" valueType="num">
                                      <p:cBhvr>
                                        <p:cTn id="142" dur="2000"/>
                                        <p:tgtEl>
                                          <p:spTgt spid="1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3" dur="2000"/>
                                        <p:tgtEl>
                                          <p:spTgt spid="18"/>
                                        </p:tgtEl>
                                        <p:attrNameLst>
                                          <p:attrName>ppt_h</p:attrName>
                                        </p:attrNameLst>
                                      </p:cBhvr>
                                      <p:tavLst>
                                        <p:tav tm="0">
                                          <p:val>
                                            <p:strVal val="ppt_h"/>
                                          </p:val>
                                        </p:tav>
                                        <p:tav tm="100000">
                                          <p:val>
                                            <p:strVal val="ppt_h"/>
                                          </p:val>
                                        </p:tav>
                                      </p:tavLst>
                                    </p:anim>
                                    <p:set>
                                      <p:cBhvr>
                                        <p:cTn id="144" dur="1" fill="hold">
                                          <p:stCondLst>
                                            <p:cond delay="1999"/>
                                          </p:stCondLst>
                                        </p:cTn>
                                        <p:tgtEl>
                                          <p:spTgt spid="18"/>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9"/>
                                        </p:tgtEl>
                                        <p:attrNameLst>
                                          <p:attrName>style.visibility</p:attrName>
                                        </p:attrNameLst>
                                      </p:cBhvr>
                                      <p:to>
                                        <p:strVal val="visible"/>
                                      </p:to>
                                    </p:set>
                                    <p:animEffect transition="in" filter="dissolve">
                                      <p:cBhvr>
                                        <p:cTn id="1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27" grpId="0" animBg="1"/>
      <p:bldP spid="28" grpId="0" animBg="1"/>
      <p:bldP spid="29" grpId="0" animBg="1"/>
      <p:bldP spid="30" grpId="0" animBg="1"/>
      <p:bldP spid="31" grpId="0"/>
      <p:bldP spid="32" grpId="0"/>
      <p:bldP spid="36" grpId="0" animBg="1"/>
      <p:bldP spid="37" grpId="0" animBg="1"/>
      <p:bldP spid="38" grpId="0" animBg="1"/>
      <p:bldP spid="39" grpId="0" animBg="1"/>
      <p:bldP spid="40" grpId="0" animBg="1"/>
      <p:bldP spid="41" grpId="0" animBg="1"/>
      <p:bldP spid="43" grpId="0" animBg="1"/>
      <p:bldP spid="44" grpId="0" animBg="1"/>
      <p:bldP spid="45" grpId="0" animBg="1"/>
      <p:bldP spid="46" grpId="0" animBg="1"/>
      <p:bldP spid="47" grpId="0"/>
      <p:bldP spid="48" grpId="0"/>
      <p:bldP spid="6" grpId="0"/>
      <p:bldP spid="7" grpId="0"/>
      <p:bldP spid="3" grpId="0" animBg="1"/>
      <p:bldP spid="3" grpId="1" animBg="1"/>
      <p:bldP spid="3" grpId="2"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4.4|5.7|4.2"/>
</p:tagLst>
</file>

<file path=ppt/tags/tag10.xml><?xml version="1.0" encoding="utf-8"?>
<p:tagLst xmlns:a="http://schemas.openxmlformats.org/drawingml/2006/main" xmlns:r="http://schemas.openxmlformats.org/officeDocument/2006/relationships" xmlns:p="http://schemas.openxmlformats.org/presentationml/2006/main">
  <p:tag name="TIMING" val="|15.9|14.7|19"/>
</p:tagLst>
</file>

<file path=ppt/tags/tag11.xml><?xml version="1.0" encoding="utf-8"?>
<p:tagLst xmlns:a="http://schemas.openxmlformats.org/drawingml/2006/main" xmlns:r="http://schemas.openxmlformats.org/officeDocument/2006/relationships" xmlns:p="http://schemas.openxmlformats.org/presentationml/2006/main">
  <p:tag name="TIMING" val="|10.7"/>
</p:tagLst>
</file>

<file path=ppt/tags/tag12.xml><?xml version="1.0" encoding="utf-8"?>
<p:tagLst xmlns:a="http://schemas.openxmlformats.org/drawingml/2006/main" xmlns:r="http://schemas.openxmlformats.org/officeDocument/2006/relationships" xmlns:p="http://schemas.openxmlformats.org/presentationml/2006/main">
  <p:tag name="TIMING" val="|9.7|12.8|10.1|15.4|4.9|18.3|22.7|22.4"/>
</p:tagLst>
</file>

<file path=ppt/tags/tag13.xml><?xml version="1.0" encoding="utf-8"?>
<p:tagLst xmlns:a="http://schemas.openxmlformats.org/drawingml/2006/main" xmlns:r="http://schemas.openxmlformats.org/officeDocument/2006/relationships" xmlns:p="http://schemas.openxmlformats.org/presentationml/2006/main">
  <p:tag name="TIMING" val="|32.3|5.7"/>
</p:tagLst>
</file>

<file path=ppt/tags/tag14.xml><?xml version="1.0" encoding="utf-8"?>
<p:tagLst xmlns:a="http://schemas.openxmlformats.org/drawingml/2006/main" xmlns:r="http://schemas.openxmlformats.org/officeDocument/2006/relationships" xmlns:p="http://schemas.openxmlformats.org/presentationml/2006/main">
  <p:tag name="TIMING" val="|37.8|18.5|18.5|7.3"/>
</p:tagLst>
</file>

<file path=ppt/tags/tag2.xml><?xml version="1.0" encoding="utf-8"?>
<p:tagLst xmlns:a="http://schemas.openxmlformats.org/drawingml/2006/main" xmlns:r="http://schemas.openxmlformats.org/officeDocument/2006/relationships" xmlns:p="http://schemas.openxmlformats.org/presentationml/2006/main">
  <p:tag name="TIMING" val="|21.4|11.2|28.7|10.8|9.4|13.8|14.8"/>
</p:tagLst>
</file>

<file path=ppt/tags/tag3.xml><?xml version="1.0" encoding="utf-8"?>
<p:tagLst xmlns:a="http://schemas.openxmlformats.org/drawingml/2006/main" xmlns:r="http://schemas.openxmlformats.org/officeDocument/2006/relationships" xmlns:p="http://schemas.openxmlformats.org/presentationml/2006/main">
  <p:tag name="TIMING" val="|9.8|14.4"/>
</p:tagLst>
</file>

<file path=ppt/tags/tag4.xml><?xml version="1.0" encoding="utf-8"?>
<p:tagLst xmlns:a="http://schemas.openxmlformats.org/drawingml/2006/main" xmlns:r="http://schemas.openxmlformats.org/officeDocument/2006/relationships" xmlns:p="http://schemas.openxmlformats.org/presentationml/2006/main">
  <p:tag name="TIMING" val="|18.1|16.2"/>
</p:tagLst>
</file>

<file path=ppt/tags/tag5.xml><?xml version="1.0" encoding="utf-8"?>
<p:tagLst xmlns:a="http://schemas.openxmlformats.org/drawingml/2006/main" xmlns:r="http://schemas.openxmlformats.org/officeDocument/2006/relationships" xmlns:p="http://schemas.openxmlformats.org/presentationml/2006/main">
  <p:tag name="TIMING" val="|16.2|7.1"/>
</p:tagLst>
</file>

<file path=ppt/tags/tag6.xml><?xml version="1.0" encoding="utf-8"?>
<p:tagLst xmlns:a="http://schemas.openxmlformats.org/drawingml/2006/main" xmlns:r="http://schemas.openxmlformats.org/officeDocument/2006/relationships" xmlns:p="http://schemas.openxmlformats.org/presentationml/2006/main">
  <p:tag name="TIMING" val="|17.3|5.8|5.3|7.8"/>
</p:tagLst>
</file>

<file path=ppt/tags/tag7.xml><?xml version="1.0" encoding="utf-8"?>
<p:tagLst xmlns:a="http://schemas.openxmlformats.org/drawingml/2006/main" xmlns:r="http://schemas.openxmlformats.org/officeDocument/2006/relationships" xmlns:p="http://schemas.openxmlformats.org/presentationml/2006/main">
  <p:tag name="TIMING" val="|13.3|5.8|13.1"/>
</p:tagLst>
</file>

<file path=ppt/tags/tag8.xml><?xml version="1.0" encoding="utf-8"?>
<p:tagLst xmlns:a="http://schemas.openxmlformats.org/drawingml/2006/main" xmlns:r="http://schemas.openxmlformats.org/officeDocument/2006/relationships" xmlns:p="http://schemas.openxmlformats.org/presentationml/2006/main">
  <p:tag name="TIMING" val="|12.2|15.8"/>
</p:tagLst>
</file>

<file path=ppt/tags/tag9.xml><?xml version="1.0" encoding="utf-8"?>
<p:tagLst xmlns:a="http://schemas.openxmlformats.org/drawingml/2006/main" xmlns:r="http://schemas.openxmlformats.org/officeDocument/2006/relationships" xmlns:p="http://schemas.openxmlformats.org/presentationml/2006/main">
  <p:tag name="TIMING" val="|8.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126172</TotalTime>
  <Words>3126</Words>
  <Application>Microsoft Office PowerPoint</Application>
  <PresentationFormat>Widescreen</PresentationFormat>
  <Paragraphs>263</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﻿Disentangling the Dual Role of NIC Receive Rings</vt:lpstr>
      <vt:lpstr>Receiving packets</vt:lpstr>
      <vt:lpstr>The I/O working set problem</vt:lpstr>
      <vt:lpstr>Reduce set – multicore</vt:lpstr>
      <vt:lpstr>Reduce set – single core</vt:lpstr>
      <vt:lpstr>ShRing [OSDI ’23]</vt:lpstr>
      <vt:lpstr>ShRing [OSDI ’23]</vt:lpstr>
      <vt:lpstr>Intermediate summary</vt:lpstr>
      <vt:lpstr>Claim: caused by allocation/reception entanglement (2 producer-consumer pairs)</vt:lpstr>
      <vt:lpstr>RxBisect: disentangles Rx into two independent rings</vt:lpstr>
      <vt:lpstr>RxBisect: disentangles Rx Bx is empty unless packets are pending</vt:lpstr>
      <vt:lpstr>RxBisect: disentangles Rx Ax can be smaller than Bx</vt:lpstr>
      <vt:lpstr>RxBisect: single core NIC may use any Ax to feed any Bx (same app)</vt:lpstr>
      <vt:lpstr>RxBisect: multicore each Ax preferably serves its Bx</vt:lpstr>
      <vt:lpstr>RxBisect vs. ShRing</vt:lpstr>
      <vt:lpstr>RxBisect vs. ShRing</vt:lpstr>
      <vt:lpstr>RxBisect vs. ShRing</vt:lpstr>
      <vt:lpstr>Implementation</vt:lpstr>
      <vt:lpstr>L3 load balancer (multicore)</vt:lpstr>
      <vt:lpstr>L3 load balancer (multicore)</vt:lpstr>
      <vt:lpstr>Processing load imbalance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NIC Offload</dc:title>
  <dc:creator>Boris Pismenny</dc:creator>
  <cp:lastModifiedBy>Boris Pismenny</cp:lastModifiedBy>
  <cp:revision>2452</cp:revision>
  <dcterms:created xsi:type="dcterms:W3CDTF">2020-12-01T07:44:18Z</dcterms:created>
  <dcterms:modified xsi:type="dcterms:W3CDTF">2025-07-16T09:35:31Z</dcterms:modified>
</cp:coreProperties>
</file>