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7" r:id="rId2"/>
    <p:sldId id="1011" r:id="rId3"/>
    <p:sldId id="2147308564" r:id="rId4"/>
    <p:sldId id="2147308631" r:id="rId5"/>
    <p:sldId id="2147308632" r:id="rId6"/>
    <p:sldId id="2147308633" r:id="rId7"/>
    <p:sldId id="2147308634" r:id="rId8"/>
    <p:sldId id="2147308565" r:id="rId9"/>
    <p:sldId id="2147308643" r:id="rId10"/>
    <p:sldId id="2147308670" r:id="rId11"/>
    <p:sldId id="2147308644" r:id="rId12"/>
    <p:sldId id="2147308668" r:id="rId13"/>
    <p:sldId id="2147308650" r:id="rId14"/>
    <p:sldId id="2147308601" r:id="rId15"/>
    <p:sldId id="2147308667" r:id="rId16"/>
    <p:sldId id="2147308637" r:id="rId17"/>
    <p:sldId id="2147308663" r:id="rId18"/>
    <p:sldId id="2147308658" r:id="rId19"/>
    <p:sldId id="2147308664" r:id="rId20"/>
    <p:sldId id="2147308660" r:id="rId21"/>
    <p:sldId id="2147308669" r:id="rId22"/>
    <p:sldId id="2147308602" r:id="rId23"/>
    <p:sldId id="1018" r:id="rId24"/>
    <p:sldId id="2147308570" r:id="rId25"/>
    <p:sldId id="2147308603" r:id="rId26"/>
    <p:sldId id="2147308571" r:id="rId27"/>
    <p:sldId id="2147308612" r:id="rId28"/>
    <p:sldId id="2147308627" r:id="rId29"/>
    <p:sldId id="2147308625" r:id="rId30"/>
    <p:sldId id="2147308628" r:id="rId31"/>
    <p:sldId id="2147308645" r:id="rId32"/>
    <p:sldId id="2147308629" r:id="rId33"/>
    <p:sldId id="2147308609" r:id="rId34"/>
    <p:sldId id="2147308608" r:id="rId35"/>
    <p:sldId id="2147308630" r:id="rId36"/>
    <p:sldId id="2147308610" r:id="rId37"/>
    <p:sldId id="2147308647" r:id="rId38"/>
    <p:sldId id="2147308646"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76B900"/>
    <a:srgbClr val="ECFFC9"/>
    <a:srgbClr val="E6E6E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875" autoAdjust="0"/>
    <p:restoredTop sz="70603" autoAdjust="0"/>
  </p:normalViewPr>
  <p:slideViewPr>
    <p:cSldViewPr snapToGrid="0">
      <p:cViewPr varScale="1">
        <p:scale>
          <a:sx n="60" d="100"/>
          <a:sy n="60" d="100"/>
        </p:scale>
        <p:origin x="178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i Malin" userId="44020aa9-d207-4170-9474-6bfbc2e21193" providerId="ADAL" clId="{EC2ED1BB-349E-4ADB-99C3-2A5EC8AD7F52}"/>
    <pc:docChg chg="undo custSel addSld delSld modSld">
      <pc:chgData name="Shai Malin" userId="44020aa9-d207-4170-9474-6bfbc2e21193" providerId="ADAL" clId="{EC2ED1BB-349E-4ADB-99C3-2A5EC8AD7F52}" dt="2022-10-28T10:12:10.651" v="91"/>
      <pc:docMkLst>
        <pc:docMk/>
      </pc:docMkLst>
      <pc:sldChg chg="modNotesTx">
        <pc:chgData name="Shai Malin" userId="44020aa9-d207-4170-9474-6bfbc2e21193" providerId="ADAL" clId="{EC2ED1BB-349E-4ADB-99C3-2A5EC8AD7F52}" dt="2022-10-28T10:00:51.084" v="1" actId="20577"/>
        <pc:sldMkLst>
          <pc:docMk/>
          <pc:sldMk cId="43573886" sldId="257"/>
        </pc:sldMkLst>
      </pc:sldChg>
      <pc:sldChg chg="modNotesTx">
        <pc:chgData name="Shai Malin" userId="44020aa9-d207-4170-9474-6bfbc2e21193" providerId="ADAL" clId="{EC2ED1BB-349E-4ADB-99C3-2A5EC8AD7F52}" dt="2022-10-28T10:01:04.623" v="2" actId="20577"/>
        <pc:sldMkLst>
          <pc:docMk/>
          <pc:sldMk cId="1231937297" sldId="1011"/>
        </pc:sldMkLst>
      </pc:sldChg>
      <pc:sldChg chg="modNotesTx">
        <pc:chgData name="Shai Malin" userId="44020aa9-d207-4170-9474-6bfbc2e21193" providerId="ADAL" clId="{EC2ED1BB-349E-4ADB-99C3-2A5EC8AD7F52}" dt="2022-10-28T10:03:40.628" v="41" actId="20577"/>
        <pc:sldMkLst>
          <pc:docMk/>
          <pc:sldMk cId="535782036" sldId="1018"/>
        </pc:sldMkLst>
      </pc:sldChg>
      <pc:sldChg chg="modNotesTx">
        <pc:chgData name="Shai Malin" userId="44020aa9-d207-4170-9474-6bfbc2e21193" providerId="ADAL" clId="{EC2ED1BB-349E-4ADB-99C3-2A5EC8AD7F52}" dt="2022-10-28T10:01:11.116" v="3" actId="20577"/>
        <pc:sldMkLst>
          <pc:docMk/>
          <pc:sldMk cId="1551021610" sldId="2147308564"/>
        </pc:sldMkLst>
      </pc:sldChg>
      <pc:sldChg chg="modNotesTx">
        <pc:chgData name="Shai Malin" userId="44020aa9-d207-4170-9474-6bfbc2e21193" providerId="ADAL" clId="{EC2ED1BB-349E-4ADB-99C3-2A5EC8AD7F52}" dt="2022-10-28T10:01:28.377" v="6" actId="20577"/>
        <pc:sldMkLst>
          <pc:docMk/>
          <pc:sldMk cId="1011735049" sldId="2147308565"/>
        </pc:sldMkLst>
      </pc:sldChg>
      <pc:sldChg chg="modSp mod modNotesTx">
        <pc:chgData name="Shai Malin" userId="44020aa9-d207-4170-9474-6bfbc2e21193" providerId="ADAL" clId="{EC2ED1BB-349E-4ADB-99C3-2A5EC8AD7F52}" dt="2022-10-28T10:06:20.055" v="61" actId="20577"/>
        <pc:sldMkLst>
          <pc:docMk/>
          <pc:sldMk cId="146592954" sldId="2147308571"/>
        </pc:sldMkLst>
        <pc:spChg chg="mod">
          <ac:chgData name="Shai Malin" userId="44020aa9-d207-4170-9474-6bfbc2e21193" providerId="ADAL" clId="{EC2ED1BB-349E-4ADB-99C3-2A5EC8AD7F52}" dt="2022-10-28T10:06:20.055" v="61" actId="20577"/>
          <ac:spMkLst>
            <pc:docMk/>
            <pc:sldMk cId="146592954" sldId="2147308571"/>
            <ac:spMk id="3" creationId="{7C600685-5F92-47D4-9909-8E89F9FBE454}"/>
          </ac:spMkLst>
        </pc:spChg>
      </pc:sldChg>
      <pc:sldChg chg="del modNotesTx">
        <pc:chgData name="Shai Malin" userId="44020aa9-d207-4170-9474-6bfbc2e21193" providerId="ADAL" clId="{EC2ED1BB-349E-4ADB-99C3-2A5EC8AD7F52}" dt="2022-10-28T10:10:12.973" v="63" actId="47"/>
        <pc:sldMkLst>
          <pc:docMk/>
          <pc:sldMk cId="875079474" sldId="2147308579"/>
        </pc:sldMkLst>
      </pc:sldChg>
      <pc:sldChg chg="del modNotesTx">
        <pc:chgData name="Shai Malin" userId="44020aa9-d207-4170-9474-6bfbc2e21193" providerId="ADAL" clId="{EC2ED1BB-349E-4ADB-99C3-2A5EC8AD7F52}" dt="2022-10-28T10:09:53.625" v="62" actId="47"/>
        <pc:sldMkLst>
          <pc:docMk/>
          <pc:sldMk cId="1306852474" sldId="2147308586"/>
        </pc:sldMkLst>
      </pc:sldChg>
      <pc:sldChg chg="del modNotesTx">
        <pc:chgData name="Shai Malin" userId="44020aa9-d207-4170-9474-6bfbc2e21193" providerId="ADAL" clId="{EC2ED1BB-349E-4ADB-99C3-2A5EC8AD7F52}" dt="2022-10-28T10:11:28.071" v="67" actId="47"/>
        <pc:sldMkLst>
          <pc:docMk/>
          <pc:sldMk cId="4236164365" sldId="2147308587"/>
        </pc:sldMkLst>
      </pc:sldChg>
      <pc:sldChg chg="modNotesTx">
        <pc:chgData name="Shai Malin" userId="44020aa9-d207-4170-9474-6bfbc2e21193" providerId="ADAL" clId="{EC2ED1BB-349E-4ADB-99C3-2A5EC8AD7F52}" dt="2022-10-28T10:02:44.788" v="27" actId="20577"/>
        <pc:sldMkLst>
          <pc:docMk/>
          <pc:sldMk cId="2817188085" sldId="2147308601"/>
        </pc:sldMkLst>
      </pc:sldChg>
      <pc:sldChg chg="modNotesTx">
        <pc:chgData name="Shai Malin" userId="44020aa9-d207-4170-9474-6bfbc2e21193" providerId="ADAL" clId="{EC2ED1BB-349E-4ADB-99C3-2A5EC8AD7F52}" dt="2022-10-28T10:03:38.492" v="40" actId="20577"/>
        <pc:sldMkLst>
          <pc:docMk/>
          <pc:sldMk cId="1827973582" sldId="2147308602"/>
        </pc:sldMkLst>
      </pc:sldChg>
      <pc:sldChg chg="modNotesTx">
        <pc:chgData name="Shai Malin" userId="44020aa9-d207-4170-9474-6bfbc2e21193" providerId="ADAL" clId="{EC2ED1BB-349E-4ADB-99C3-2A5EC8AD7F52}" dt="2022-10-28T10:03:47.909" v="42" actId="20577"/>
        <pc:sldMkLst>
          <pc:docMk/>
          <pc:sldMk cId="2764142867" sldId="2147308603"/>
        </pc:sldMkLst>
      </pc:sldChg>
      <pc:sldChg chg="modNotesTx">
        <pc:chgData name="Shai Malin" userId="44020aa9-d207-4170-9474-6bfbc2e21193" providerId="ADAL" clId="{EC2ED1BB-349E-4ADB-99C3-2A5EC8AD7F52}" dt="2022-10-28T10:04:11.392" v="51" actId="20577"/>
        <pc:sldMkLst>
          <pc:docMk/>
          <pc:sldMk cId="1391445587" sldId="2147308608"/>
        </pc:sldMkLst>
      </pc:sldChg>
      <pc:sldChg chg="modNotesTx">
        <pc:chgData name="Shai Malin" userId="44020aa9-d207-4170-9474-6bfbc2e21193" providerId="ADAL" clId="{EC2ED1BB-349E-4ADB-99C3-2A5EC8AD7F52}" dt="2022-10-28T10:04:09.139" v="50" actId="20577"/>
        <pc:sldMkLst>
          <pc:docMk/>
          <pc:sldMk cId="2539136936" sldId="2147308609"/>
        </pc:sldMkLst>
      </pc:sldChg>
      <pc:sldChg chg="modNotesTx">
        <pc:chgData name="Shai Malin" userId="44020aa9-d207-4170-9474-6bfbc2e21193" providerId="ADAL" clId="{EC2ED1BB-349E-4ADB-99C3-2A5EC8AD7F52}" dt="2022-10-28T10:04:17.134" v="53" actId="20577"/>
        <pc:sldMkLst>
          <pc:docMk/>
          <pc:sldMk cId="2147692396" sldId="2147308610"/>
        </pc:sldMkLst>
      </pc:sldChg>
      <pc:sldChg chg="modNotesTx">
        <pc:chgData name="Shai Malin" userId="44020aa9-d207-4170-9474-6bfbc2e21193" providerId="ADAL" clId="{EC2ED1BB-349E-4ADB-99C3-2A5EC8AD7F52}" dt="2022-10-28T10:03:52.820" v="44" actId="20577"/>
        <pc:sldMkLst>
          <pc:docMk/>
          <pc:sldMk cId="2349084497" sldId="2147308612"/>
        </pc:sldMkLst>
      </pc:sldChg>
      <pc:sldChg chg="modNotesTx">
        <pc:chgData name="Shai Malin" userId="44020aa9-d207-4170-9474-6bfbc2e21193" providerId="ADAL" clId="{EC2ED1BB-349E-4ADB-99C3-2A5EC8AD7F52}" dt="2022-10-28T10:03:57.433" v="46" actId="20577"/>
        <pc:sldMkLst>
          <pc:docMk/>
          <pc:sldMk cId="3708271575" sldId="2147308625"/>
        </pc:sldMkLst>
      </pc:sldChg>
      <pc:sldChg chg="modNotesTx">
        <pc:chgData name="Shai Malin" userId="44020aa9-d207-4170-9474-6bfbc2e21193" providerId="ADAL" clId="{EC2ED1BB-349E-4ADB-99C3-2A5EC8AD7F52}" dt="2022-10-28T10:03:55.139" v="45" actId="20577"/>
        <pc:sldMkLst>
          <pc:docMk/>
          <pc:sldMk cId="1018527211" sldId="2147308627"/>
        </pc:sldMkLst>
      </pc:sldChg>
      <pc:sldChg chg="modNotesTx">
        <pc:chgData name="Shai Malin" userId="44020aa9-d207-4170-9474-6bfbc2e21193" providerId="ADAL" clId="{EC2ED1BB-349E-4ADB-99C3-2A5EC8AD7F52}" dt="2022-10-28T10:03:59.941" v="47" actId="20577"/>
        <pc:sldMkLst>
          <pc:docMk/>
          <pc:sldMk cId="1230222953" sldId="2147308628"/>
        </pc:sldMkLst>
      </pc:sldChg>
      <pc:sldChg chg="modNotesTx">
        <pc:chgData name="Shai Malin" userId="44020aa9-d207-4170-9474-6bfbc2e21193" providerId="ADAL" clId="{EC2ED1BB-349E-4ADB-99C3-2A5EC8AD7F52}" dt="2022-10-28T10:04:06.784" v="49" actId="20577"/>
        <pc:sldMkLst>
          <pc:docMk/>
          <pc:sldMk cId="816183638" sldId="2147308629"/>
        </pc:sldMkLst>
      </pc:sldChg>
      <pc:sldChg chg="modNotesTx">
        <pc:chgData name="Shai Malin" userId="44020aa9-d207-4170-9474-6bfbc2e21193" providerId="ADAL" clId="{EC2ED1BB-349E-4ADB-99C3-2A5EC8AD7F52}" dt="2022-10-28T10:04:13.781" v="52" actId="20577"/>
        <pc:sldMkLst>
          <pc:docMk/>
          <pc:sldMk cId="2588209753" sldId="2147308630"/>
        </pc:sldMkLst>
      </pc:sldChg>
      <pc:sldChg chg="modNotesTx">
        <pc:chgData name="Shai Malin" userId="44020aa9-d207-4170-9474-6bfbc2e21193" providerId="ADAL" clId="{EC2ED1BB-349E-4ADB-99C3-2A5EC8AD7F52}" dt="2022-10-28T10:01:16.342" v="4" actId="20577"/>
        <pc:sldMkLst>
          <pc:docMk/>
          <pc:sldMk cId="2834274342" sldId="2147308631"/>
        </pc:sldMkLst>
      </pc:sldChg>
      <pc:sldChg chg="modNotesTx">
        <pc:chgData name="Shai Malin" userId="44020aa9-d207-4170-9474-6bfbc2e21193" providerId="ADAL" clId="{EC2ED1BB-349E-4ADB-99C3-2A5EC8AD7F52}" dt="2022-10-28T10:01:21.376" v="5" actId="20577"/>
        <pc:sldMkLst>
          <pc:docMk/>
          <pc:sldMk cId="2463551162" sldId="2147308632"/>
        </pc:sldMkLst>
      </pc:sldChg>
      <pc:sldChg chg="modNotesTx">
        <pc:chgData name="Shai Malin" userId="44020aa9-d207-4170-9474-6bfbc2e21193" providerId="ADAL" clId="{EC2ED1BB-349E-4ADB-99C3-2A5EC8AD7F52}" dt="2022-10-28T10:00:47.341" v="0" actId="20577"/>
        <pc:sldMkLst>
          <pc:docMk/>
          <pc:sldMk cId="871624633" sldId="2147308633"/>
        </pc:sldMkLst>
      </pc:sldChg>
      <pc:sldChg chg="modNotesTx">
        <pc:chgData name="Shai Malin" userId="44020aa9-d207-4170-9474-6bfbc2e21193" providerId="ADAL" clId="{EC2ED1BB-349E-4ADB-99C3-2A5EC8AD7F52}" dt="2022-10-28T10:03:05.011" v="31" actId="20577"/>
        <pc:sldMkLst>
          <pc:docMk/>
          <pc:sldMk cId="3160601942" sldId="2147308637"/>
        </pc:sldMkLst>
      </pc:sldChg>
      <pc:sldChg chg="modNotesTx">
        <pc:chgData name="Shai Malin" userId="44020aa9-d207-4170-9474-6bfbc2e21193" providerId="ADAL" clId="{EC2ED1BB-349E-4ADB-99C3-2A5EC8AD7F52}" dt="2022-10-28T10:01:31.204" v="7" actId="20577"/>
        <pc:sldMkLst>
          <pc:docMk/>
          <pc:sldMk cId="1160321153" sldId="2147308643"/>
        </pc:sldMkLst>
      </pc:sldChg>
      <pc:sldChg chg="modNotesTx">
        <pc:chgData name="Shai Malin" userId="44020aa9-d207-4170-9474-6bfbc2e21193" providerId="ADAL" clId="{EC2ED1BB-349E-4ADB-99C3-2A5EC8AD7F52}" dt="2022-10-28T10:01:46.773" v="10" actId="20577"/>
        <pc:sldMkLst>
          <pc:docMk/>
          <pc:sldMk cId="674161212" sldId="2147308644"/>
        </pc:sldMkLst>
      </pc:sldChg>
      <pc:sldChg chg="modNotesTx">
        <pc:chgData name="Shai Malin" userId="44020aa9-d207-4170-9474-6bfbc2e21193" providerId="ADAL" clId="{EC2ED1BB-349E-4ADB-99C3-2A5EC8AD7F52}" dt="2022-10-28T10:04:02.444" v="48" actId="20577"/>
        <pc:sldMkLst>
          <pc:docMk/>
          <pc:sldMk cId="904127149" sldId="2147308645"/>
        </pc:sldMkLst>
      </pc:sldChg>
      <pc:sldChg chg="modNotesTx">
        <pc:chgData name="Shai Malin" userId="44020aa9-d207-4170-9474-6bfbc2e21193" providerId="ADAL" clId="{EC2ED1BB-349E-4ADB-99C3-2A5EC8AD7F52}" dt="2022-10-28T10:04:19.245" v="54" actId="20577"/>
        <pc:sldMkLst>
          <pc:docMk/>
          <pc:sldMk cId="2525192062" sldId="2147308647"/>
        </pc:sldMkLst>
      </pc:sldChg>
      <pc:sldChg chg="del modNotesTx">
        <pc:chgData name="Shai Malin" userId="44020aa9-d207-4170-9474-6bfbc2e21193" providerId="ADAL" clId="{EC2ED1BB-349E-4ADB-99C3-2A5EC8AD7F52}" dt="2022-10-28T10:10:25.956" v="64" actId="47"/>
        <pc:sldMkLst>
          <pc:docMk/>
          <pc:sldMk cId="2360304269" sldId="2147308649"/>
        </pc:sldMkLst>
      </pc:sldChg>
      <pc:sldChg chg="modNotesTx">
        <pc:chgData name="Shai Malin" userId="44020aa9-d207-4170-9474-6bfbc2e21193" providerId="ADAL" clId="{EC2ED1BB-349E-4ADB-99C3-2A5EC8AD7F52}" dt="2022-10-28T10:01:57.780" v="14" actId="20577"/>
        <pc:sldMkLst>
          <pc:docMk/>
          <pc:sldMk cId="1267986784" sldId="2147308650"/>
        </pc:sldMkLst>
      </pc:sldChg>
      <pc:sldChg chg="del modNotesTx">
        <pc:chgData name="Shai Malin" userId="44020aa9-d207-4170-9474-6bfbc2e21193" providerId="ADAL" clId="{EC2ED1BB-349E-4ADB-99C3-2A5EC8AD7F52}" dt="2022-10-28T10:10:43.769" v="65" actId="47"/>
        <pc:sldMkLst>
          <pc:docMk/>
          <pc:sldMk cId="2002282968" sldId="2147308652"/>
        </pc:sldMkLst>
      </pc:sldChg>
      <pc:sldChg chg="modNotesTx">
        <pc:chgData name="Shai Malin" userId="44020aa9-d207-4170-9474-6bfbc2e21193" providerId="ADAL" clId="{EC2ED1BB-349E-4ADB-99C3-2A5EC8AD7F52}" dt="2022-10-28T10:12:08.281" v="90"/>
        <pc:sldMkLst>
          <pc:docMk/>
          <pc:sldMk cId="3260794825" sldId="2147308658"/>
        </pc:sldMkLst>
      </pc:sldChg>
      <pc:sldChg chg="del modNotesTx">
        <pc:chgData name="Shai Malin" userId="44020aa9-d207-4170-9474-6bfbc2e21193" providerId="ADAL" clId="{EC2ED1BB-349E-4ADB-99C3-2A5EC8AD7F52}" dt="2022-10-28T10:05:15.224" v="57" actId="47"/>
        <pc:sldMkLst>
          <pc:docMk/>
          <pc:sldMk cId="1444472844" sldId="2147308659"/>
        </pc:sldMkLst>
      </pc:sldChg>
      <pc:sldChg chg="modNotesTx">
        <pc:chgData name="Shai Malin" userId="44020aa9-d207-4170-9474-6bfbc2e21193" providerId="ADAL" clId="{EC2ED1BB-349E-4ADB-99C3-2A5EC8AD7F52}" dt="2022-10-28T10:03:31.645" v="37" actId="20577"/>
        <pc:sldMkLst>
          <pc:docMk/>
          <pc:sldMk cId="2945408683" sldId="2147308660"/>
        </pc:sldMkLst>
      </pc:sldChg>
      <pc:sldChg chg="del modNotesTx">
        <pc:chgData name="Shai Malin" userId="44020aa9-d207-4170-9474-6bfbc2e21193" providerId="ADAL" clId="{EC2ED1BB-349E-4ADB-99C3-2A5EC8AD7F52}" dt="2022-10-28T10:11:06.137" v="66" actId="47"/>
        <pc:sldMkLst>
          <pc:docMk/>
          <pc:sldMk cId="3684539888" sldId="2147308662"/>
        </pc:sldMkLst>
      </pc:sldChg>
      <pc:sldChg chg="add del modNotesTx">
        <pc:chgData name="Shai Malin" userId="44020aa9-d207-4170-9474-6bfbc2e21193" providerId="ADAL" clId="{EC2ED1BB-349E-4ADB-99C3-2A5EC8AD7F52}" dt="2022-10-28T10:12:02.208" v="89" actId="20577"/>
        <pc:sldMkLst>
          <pc:docMk/>
          <pc:sldMk cId="3174263972" sldId="2147308663"/>
        </pc:sldMkLst>
      </pc:sldChg>
      <pc:sldChg chg="modNotesTx">
        <pc:chgData name="Shai Malin" userId="44020aa9-d207-4170-9474-6bfbc2e21193" providerId="ADAL" clId="{EC2ED1BB-349E-4ADB-99C3-2A5EC8AD7F52}" dt="2022-10-28T10:12:10.651" v="91"/>
        <pc:sldMkLst>
          <pc:docMk/>
          <pc:sldMk cId="2055892833" sldId="2147308664"/>
        </pc:sldMkLst>
      </pc:sldChg>
      <pc:sldChg chg="del">
        <pc:chgData name="Shai Malin" userId="44020aa9-d207-4170-9474-6bfbc2e21193" providerId="ADAL" clId="{EC2ED1BB-349E-4ADB-99C3-2A5EC8AD7F52}" dt="2022-10-28T10:04:22.884" v="55" actId="47"/>
        <pc:sldMkLst>
          <pc:docMk/>
          <pc:sldMk cId="1328383133" sldId="2147308665"/>
        </pc:sldMkLst>
      </pc:sldChg>
      <pc:sldChg chg="modNotesTx">
        <pc:chgData name="Shai Malin" userId="44020aa9-d207-4170-9474-6bfbc2e21193" providerId="ADAL" clId="{EC2ED1BB-349E-4ADB-99C3-2A5EC8AD7F52}" dt="2022-10-28T10:11:53.041" v="87" actId="20577"/>
        <pc:sldMkLst>
          <pc:docMk/>
          <pc:sldMk cId="1671344298" sldId="2147308667"/>
        </pc:sldMkLst>
      </pc:sldChg>
      <pc:sldChg chg="modNotesTx">
        <pc:chgData name="Shai Malin" userId="44020aa9-d207-4170-9474-6bfbc2e21193" providerId="ADAL" clId="{EC2ED1BB-349E-4ADB-99C3-2A5EC8AD7F52}" dt="2022-10-28T10:01:52.175" v="12" actId="20577"/>
        <pc:sldMkLst>
          <pc:docMk/>
          <pc:sldMk cId="2308355024" sldId="2147308668"/>
        </pc:sldMkLst>
      </pc:sldChg>
      <pc:sldChg chg="modNotesTx">
        <pc:chgData name="Shai Malin" userId="44020aa9-d207-4170-9474-6bfbc2e21193" providerId="ADAL" clId="{EC2ED1BB-349E-4ADB-99C3-2A5EC8AD7F52}" dt="2022-10-28T10:03:36.307" v="39" actId="20577"/>
        <pc:sldMkLst>
          <pc:docMk/>
          <pc:sldMk cId="1515624684" sldId="2147308669"/>
        </pc:sldMkLst>
      </pc:sldChg>
      <pc:sldChg chg="modNotesTx">
        <pc:chgData name="Shai Malin" userId="44020aa9-d207-4170-9474-6bfbc2e21193" providerId="ADAL" clId="{EC2ED1BB-349E-4ADB-99C3-2A5EC8AD7F52}" dt="2022-10-28T10:04:43.147" v="56" actId="113"/>
        <pc:sldMkLst>
          <pc:docMk/>
          <pc:sldMk cId="3361565809" sldId="214730867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8DD58-B440-4F98-84BE-50807C373AC2}" type="datetimeFigureOut">
              <a:rPr lang="en-US" smtClean="0"/>
              <a:t>10/28/2022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E23755-C6C5-4203-BC5A-45AFF76F720F}" type="slidenum">
              <a:rPr lang="en-US" smtClean="0"/>
              <a:t>‹#›</a:t>
            </a:fld>
            <a:endParaRPr lang="en-US"/>
          </a:p>
        </p:txBody>
      </p:sp>
    </p:spTree>
    <p:extLst>
      <p:ext uri="{BB962C8B-B14F-4D97-AF65-F5344CB8AC3E}">
        <p14:creationId xmlns:p14="http://schemas.microsoft.com/office/powerpoint/2010/main" val="568264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b="0" dirty="0"/>
          </a:p>
        </p:txBody>
      </p:sp>
      <p:sp>
        <p:nvSpPr>
          <p:cNvPr id="4" name="Slide Number Placeholder 3"/>
          <p:cNvSpPr>
            <a:spLocks noGrp="1"/>
          </p:cNvSpPr>
          <p:nvPr>
            <p:ph type="sldNum" sz="quarter" idx="5"/>
          </p:nvPr>
        </p:nvSpPr>
        <p:spPr/>
        <p:txBody>
          <a:bodyPr/>
          <a:lstStyle/>
          <a:p>
            <a:fld id="{D5A579E3-5930-4916-A4EF-EC71AF67C39B}" type="slidenum">
              <a:rPr lang="en-IL" smtClean="0"/>
              <a:t>1</a:t>
            </a:fld>
            <a:endParaRPr lang="en-IL"/>
          </a:p>
        </p:txBody>
      </p:sp>
    </p:spTree>
    <p:extLst>
      <p:ext uri="{BB962C8B-B14F-4D97-AF65-F5344CB8AC3E}">
        <p14:creationId xmlns:p14="http://schemas.microsoft.com/office/powerpoint/2010/main" val="33964973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dirty="0"/>
          </a:p>
        </p:txBody>
      </p:sp>
      <p:sp>
        <p:nvSpPr>
          <p:cNvPr id="4" name="Slide Number Placeholder 3"/>
          <p:cNvSpPr>
            <a:spLocks noGrp="1"/>
          </p:cNvSpPr>
          <p:nvPr>
            <p:ph type="sldNum" sz="quarter" idx="5"/>
          </p:nvPr>
        </p:nvSpPr>
        <p:spPr/>
        <p:txBody>
          <a:bodyPr/>
          <a:lstStyle/>
          <a:p>
            <a:fld id="{D5A579E3-5930-4916-A4EF-EC71AF67C39B}" type="slidenum">
              <a:rPr lang="en-IL" smtClean="0"/>
              <a:t>10</a:t>
            </a:fld>
            <a:endParaRPr lang="en-IL"/>
          </a:p>
        </p:txBody>
      </p:sp>
    </p:spTree>
    <p:extLst>
      <p:ext uri="{BB962C8B-B14F-4D97-AF65-F5344CB8AC3E}">
        <p14:creationId xmlns:p14="http://schemas.microsoft.com/office/powerpoint/2010/main" val="3475222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11</a:t>
            </a:fld>
            <a:endParaRPr lang="en-IL"/>
          </a:p>
        </p:txBody>
      </p:sp>
    </p:spTree>
    <p:extLst>
      <p:ext uri="{BB962C8B-B14F-4D97-AF65-F5344CB8AC3E}">
        <p14:creationId xmlns:p14="http://schemas.microsoft.com/office/powerpoint/2010/main" val="2561427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12</a:t>
            </a:fld>
            <a:endParaRPr lang="en-US"/>
          </a:p>
        </p:txBody>
      </p:sp>
    </p:spTree>
    <p:extLst>
      <p:ext uri="{BB962C8B-B14F-4D97-AF65-F5344CB8AC3E}">
        <p14:creationId xmlns:p14="http://schemas.microsoft.com/office/powerpoint/2010/main" val="1860529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13</a:t>
            </a:fld>
            <a:endParaRPr lang="en-IL"/>
          </a:p>
        </p:txBody>
      </p:sp>
    </p:spTree>
    <p:extLst>
      <p:ext uri="{BB962C8B-B14F-4D97-AF65-F5344CB8AC3E}">
        <p14:creationId xmlns:p14="http://schemas.microsoft.com/office/powerpoint/2010/main" val="1543138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14</a:t>
            </a:fld>
            <a:endParaRPr lang="en-US"/>
          </a:p>
        </p:txBody>
      </p:sp>
    </p:spTree>
    <p:extLst>
      <p:ext uri="{BB962C8B-B14F-4D97-AF65-F5344CB8AC3E}">
        <p14:creationId xmlns:p14="http://schemas.microsoft.com/office/powerpoint/2010/main" val="11401884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Packet 4 is dropped.</a:t>
            </a:r>
          </a:p>
        </p:txBody>
      </p:sp>
      <p:sp>
        <p:nvSpPr>
          <p:cNvPr id="4" name="Slide Number Placeholder 3"/>
          <p:cNvSpPr>
            <a:spLocks noGrp="1"/>
          </p:cNvSpPr>
          <p:nvPr>
            <p:ph type="sldNum" sz="quarter" idx="5"/>
          </p:nvPr>
        </p:nvSpPr>
        <p:spPr/>
        <p:txBody>
          <a:bodyPr/>
          <a:lstStyle/>
          <a:p>
            <a:fld id="{AAE23755-C6C5-4203-BC5A-45AFF76F720F}" type="slidenum">
              <a:rPr lang="en-US" smtClean="0"/>
              <a:t>15</a:t>
            </a:fld>
            <a:endParaRPr lang="en-US"/>
          </a:p>
        </p:txBody>
      </p:sp>
    </p:spTree>
    <p:extLst>
      <p:ext uri="{BB962C8B-B14F-4D97-AF65-F5344CB8AC3E}">
        <p14:creationId xmlns:p14="http://schemas.microsoft.com/office/powerpoint/2010/main" val="20307609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5"/>
          </p:nvPr>
        </p:nvSpPr>
        <p:spPr/>
        <p:txBody>
          <a:bodyPr/>
          <a:lstStyle/>
          <a:p>
            <a:fld id="{AAE23755-C6C5-4203-BC5A-45AFF76F720F}" type="slidenum">
              <a:rPr lang="en-US" smtClean="0"/>
              <a:t>16</a:t>
            </a:fld>
            <a:endParaRPr lang="en-US"/>
          </a:p>
        </p:txBody>
      </p:sp>
    </p:spTree>
    <p:extLst>
      <p:ext uri="{BB962C8B-B14F-4D97-AF65-F5344CB8AC3E}">
        <p14:creationId xmlns:p14="http://schemas.microsoft.com/office/powerpoint/2010/main" val="76459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Packet 2 is dropped.</a:t>
            </a:r>
          </a:p>
          <a:p>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17</a:t>
            </a:fld>
            <a:endParaRPr lang="en-US"/>
          </a:p>
        </p:txBody>
      </p:sp>
    </p:spTree>
    <p:extLst>
      <p:ext uri="{BB962C8B-B14F-4D97-AF65-F5344CB8AC3E}">
        <p14:creationId xmlns:p14="http://schemas.microsoft.com/office/powerpoint/2010/main" val="702336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Packet 2 is dropped.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18</a:t>
            </a:fld>
            <a:endParaRPr lang="en-US"/>
          </a:p>
        </p:txBody>
      </p:sp>
    </p:spTree>
    <p:extLst>
      <p:ext uri="{BB962C8B-B14F-4D97-AF65-F5344CB8AC3E}">
        <p14:creationId xmlns:p14="http://schemas.microsoft.com/office/powerpoint/2010/main" val="38658216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Packet 2 is dropped.</a:t>
            </a:r>
          </a:p>
        </p:txBody>
      </p:sp>
      <p:sp>
        <p:nvSpPr>
          <p:cNvPr id="4" name="Slide Number Placeholder 3"/>
          <p:cNvSpPr>
            <a:spLocks noGrp="1"/>
          </p:cNvSpPr>
          <p:nvPr>
            <p:ph type="sldNum" sz="quarter" idx="5"/>
          </p:nvPr>
        </p:nvSpPr>
        <p:spPr/>
        <p:txBody>
          <a:bodyPr/>
          <a:lstStyle/>
          <a:p>
            <a:fld id="{AAE23755-C6C5-4203-BC5A-45AFF76F720F}" type="slidenum">
              <a:rPr lang="en-US" smtClean="0"/>
              <a:t>19</a:t>
            </a:fld>
            <a:endParaRPr lang="en-US"/>
          </a:p>
        </p:txBody>
      </p:sp>
    </p:spTree>
    <p:extLst>
      <p:ext uri="{BB962C8B-B14F-4D97-AF65-F5344CB8AC3E}">
        <p14:creationId xmlns:p14="http://schemas.microsoft.com/office/powerpoint/2010/main" val="2105631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2</a:t>
            </a:fld>
            <a:endParaRPr lang="en-US"/>
          </a:p>
        </p:txBody>
      </p:sp>
    </p:spTree>
    <p:extLst>
      <p:ext uri="{BB962C8B-B14F-4D97-AF65-F5344CB8AC3E}">
        <p14:creationId xmlns:p14="http://schemas.microsoft.com/office/powerpoint/2010/main" val="18948538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3"/>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20</a:t>
            </a:fld>
            <a:endParaRPr lang="en-US"/>
          </a:p>
        </p:txBody>
      </p:sp>
    </p:spTree>
    <p:extLst>
      <p:ext uri="{BB962C8B-B14F-4D97-AF65-F5344CB8AC3E}">
        <p14:creationId xmlns:p14="http://schemas.microsoft.com/office/powerpoint/2010/main" val="34815438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AAE23755-C6C5-4203-BC5A-45AFF76F720F}" type="slidenum">
              <a:rPr lang="en-US" smtClean="0"/>
              <a:t>21</a:t>
            </a:fld>
            <a:endParaRPr lang="en-US"/>
          </a:p>
        </p:txBody>
      </p:sp>
    </p:spTree>
    <p:extLst>
      <p:ext uri="{BB962C8B-B14F-4D97-AF65-F5344CB8AC3E}">
        <p14:creationId xmlns:p14="http://schemas.microsoft.com/office/powerpoint/2010/main" val="10786507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AE23755-C6C5-4203-BC5A-45AFF76F720F}" type="slidenum">
              <a:rPr lang="en-US" smtClean="0"/>
              <a:t>22</a:t>
            </a:fld>
            <a:endParaRPr lang="en-US"/>
          </a:p>
        </p:txBody>
      </p:sp>
    </p:spTree>
    <p:extLst>
      <p:ext uri="{BB962C8B-B14F-4D97-AF65-F5344CB8AC3E}">
        <p14:creationId xmlns:p14="http://schemas.microsoft.com/office/powerpoint/2010/main" val="28370115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23</a:t>
            </a:fld>
            <a:endParaRPr lang="en-IL"/>
          </a:p>
        </p:txBody>
      </p:sp>
    </p:spTree>
    <p:extLst>
      <p:ext uri="{BB962C8B-B14F-4D97-AF65-F5344CB8AC3E}">
        <p14:creationId xmlns:p14="http://schemas.microsoft.com/office/powerpoint/2010/main" val="983431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24</a:t>
            </a:fld>
            <a:endParaRPr lang="en-IL"/>
          </a:p>
        </p:txBody>
      </p:sp>
    </p:spTree>
    <p:extLst>
      <p:ext uri="{BB962C8B-B14F-4D97-AF65-F5344CB8AC3E}">
        <p14:creationId xmlns:p14="http://schemas.microsoft.com/office/powerpoint/2010/main" val="13457818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25</a:t>
            </a:fld>
            <a:endParaRPr lang="en-IL"/>
          </a:p>
        </p:txBody>
      </p:sp>
    </p:spTree>
    <p:extLst>
      <p:ext uri="{BB962C8B-B14F-4D97-AF65-F5344CB8AC3E}">
        <p14:creationId xmlns:p14="http://schemas.microsoft.com/office/powerpoint/2010/main" val="2949667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26</a:t>
            </a:fld>
            <a:endParaRPr lang="en-IL"/>
          </a:p>
        </p:txBody>
      </p:sp>
    </p:spTree>
    <p:extLst>
      <p:ext uri="{BB962C8B-B14F-4D97-AF65-F5344CB8AC3E}">
        <p14:creationId xmlns:p14="http://schemas.microsoft.com/office/powerpoint/2010/main" val="1753899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27</a:t>
            </a:fld>
            <a:endParaRPr lang="en-IL"/>
          </a:p>
        </p:txBody>
      </p:sp>
    </p:spTree>
    <p:extLst>
      <p:ext uri="{BB962C8B-B14F-4D97-AF65-F5344CB8AC3E}">
        <p14:creationId xmlns:p14="http://schemas.microsoft.com/office/powerpoint/2010/main" val="22533450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28</a:t>
            </a:fld>
            <a:endParaRPr lang="en-IL"/>
          </a:p>
        </p:txBody>
      </p:sp>
    </p:spTree>
    <p:extLst>
      <p:ext uri="{BB962C8B-B14F-4D97-AF65-F5344CB8AC3E}">
        <p14:creationId xmlns:p14="http://schemas.microsoft.com/office/powerpoint/2010/main" val="720436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29</a:t>
            </a:fld>
            <a:endParaRPr lang="en-IL"/>
          </a:p>
        </p:txBody>
      </p:sp>
    </p:spTree>
    <p:extLst>
      <p:ext uri="{BB962C8B-B14F-4D97-AF65-F5344CB8AC3E}">
        <p14:creationId xmlns:p14="http://schemas.microsoft.com/office/powerpoint/2010/main" val="2028342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023F7C0-8181-5241-967D-41CF93AC32E7}" type="slidenum">
              <a:rPr lang="en-US" smtClean="0"/>
              <a:pPr>
                <a:defRPr/>
              </a:pPr>
              <a:t>3</a:t>
            </a:fld>
            <a:endParaRPr lang="en-US"/>
          </a:p>
        </p:txBody>
      </p:sp>
    </p:spTree>
    <p:extLst>
      <p:ext uri="{BB962C8B-B14F-4D97-AF65-F5344CB8AC3E}">
        <p14:creationId xmlns:p14="http://schemas.microsoft.com/office/powerpoint/2010/main" val="16092607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30</a:t>
            </a:fld>
            <a:endParaRPr lang="en-IL"/>
          </a:p>
        </p:txBody>
      </p:sp>
    </p:spTree>
    <p:extLst>
      <p:ext uri="{BB962C8B-B14F-4D97-AF65-F5344CB8AC3E}">
        <p14:creationId xmlns:p14="http://schemas.microsoft.com/office/powerpoint/2010/main" val="17666654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31</a:t>
            </a:fld>
            <a:endParaRPr lang="en-IL"/>
          </a:p>
        </p:txBody>
      </p:sp>
    </p:spTree>
    <p:extLst>
      <p:ext uri="{BB962C8B-B14F-4D97-AF65-F5344CB8AC3E}">
        <p14:creationId xmlns:p14="http://schemas.microsoft.com/office/powerpoint/2010/main" val="7495271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r-FR" dirty="0"/>
          </a:p>
        </p:txBody>
      </p:sp>
      <p:sp>
        <p:nvSpPr>
          <p:cNvPr id="4" name="Slide Number Placeholder 3"/>
          <p:cNvSpPr>
            <a:spLocks noGrp="1"/>
          </p:cNvSpPr>
          <p:nvPr>
            <p:ph type="sldNum" sz="quarter" idx="5"/>
          </p:nvPr>
        </p:nvSpPr>
        <p:spPr/>
        <p:txBody>
          <a:bodyPr/>
          <a:lstStyle/>
          <a:p>
            <a:fld id="{D5A579E3-5930-4916-A4EF-EC71AF67C39B}" type="slidenum">
              <a:rPr lang="en-IL" smtClean="0"/>
              <a:t>32</a:t>
            </a:fld>
            <a:endParaRPr lang="en-IL"/>
          </a:p>
        </p:txBody>
      </p:sp>
    </p:spTree>
    <p:extLst>
      <p:ext uri="{BB962C8B-B14F-4D97-AF65-F5344CB8AC3E}">
        <p14:creationId xmlns:p14="http://schemas.microsoft.com/office/powerpoint/2010/main" val="38556467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33</a:t>
            </a:fld>
            <a:endParaRPr lang="en-IL"/>
          </a:p>
        </p:txBody>
      </p:sp>
    </p:spTree>
    <p:extLst>
      <p:ext uri="{BB962C8B-B14F-4D97-AF65-F5344CB8AC3E}">
        <p14:creationId xmlns:p14="http://schemas.microsoft.com/office/powerpoint/2010/main" val="147308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34</a:t>
            </a:fld>
            <a:endParaRPr lang="en-IL"/>
          </a:p>
        </p:txBody>
      </p:sp>
    </p:spTree>
    <p:extLst>
      <p:ext uri="{BB962C8B-B14F-4D97-AF65-F5344CB8AC3E}">
        <p14:creationId xmlns:p14="http://schemas.microsoft.com/office/powerpoint/2010/main" val="2376421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35</a:t>
            </a:fld>
            <a:endParaRPr lang="en-IL"/>
          </a:p>
        </p:txBody>
      </p:sp>
    </p:spTree>
    <p:extLst>
      <p:ext uri="{BB962C8B-B14F-4D97-AF65-F5344CB8AC3E}">
        <p14:creationId xmlns:p14="http://schemas.microsoft.com/office/powerpoint/2010/main" val="40132123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36</a:t>
            </a:fld>
            <a:endParaRPr lang="en-IL"/>
          </a:p>
        </p:txBody>
      </p:sp>
    </p:spTree>
    <p:extLst>
      <p:ext uri="{BB962C8B-B14F-4D97-AF65-F5344CB8AC3E}">
        <p14:creationId xmlns:p14="http://schemas.microsoft.com/office/powerpoint/2010/main" val="244646937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37</a:t>
            </a:fld>
            <a:endParaRPr lang="en-IL"/>
          </a:p>
        </p:txBody>
      </p:sp>
    </p:spTree>
    <p:extLst>
      <p:ext uri="{BB962C8B-B14F-4D97-AF65-F5344CB8AC3E}">
        <p14:creationId xmlns:p14="http://schemas.microsoft.com/office/powerpoint/2010/main" val="2727064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Questions</a:t>
            </a: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38</a:t>
            </a:fld>
            <a:endParaRPr lang="en-IL"/>
          </a:p>
        </p:txBody>
      </p:sp>
    </p:spTree>
    <p:extLst>
      <p:ext uri="{BB962C8B-B14F-4D97-AF65-F5344CB8AC3E}">
        <p14:creationId xmlns:p14="http://schemas.microsoft.com/office/powerpoint/2010/main" val="20386608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Calibri" panose="020F0502020204030204" pitchFamily="34" charset="0"/>
                <a:ea typeface="+mn-ea"/>
                <a:cs typeface="+mn-cs"/>
              </a:rPr>
              <a:t>128K IOs, 1 queue, 128qd, no offload, with digest</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4</a:t>
            </a:fld>
            <a:endParaRPr lang="en-IL"/>
          </a:p>
        </p:txBody>
      </p:sp>
    </p:spTree>
    <p:extLst>
      <p:ext uri="{BB962C8B-B14F-4D97-AF65-F5344CB8AC3E}">
        <p14:creationId xmlns:p14="http://schemas.microsoft.com/office/powerpoint/2010/main" val="2494376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000000"/>
                </a:solidFill>
                <a:effectLst/>
                <a:latin typeface="Calibri" panose="020F0502020204030204" pitchFamily="34" charset="0"/>
                <a:ea typeface="+mn-ea"/>
                <a:cs typeface="+mn-cs"/>
              </a:rPr>
              <a:t>128K IOs, 1 queue, 128qd, no offload, with digest</a:t>
            </a:r>
            <a:endParaRPr lang="en-US" dirty="0">
              <a:effectLst/>
            </a:endParaRPr>
          </a:p>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5</a:t>
            </a:fld>
            <a:endParaRPr lang="en-IL"/>
          </a:p>
        </p:txBody>
      </p:sp>
    </p:spTree>
    <p:extLst>
      <p:ext uri="{BB962C8B-B14F-4D97-AF65-F5344CB8AC3E}">
        <p14:creationId xmlns:p14="http://schemas.microsoft.com/office/powerpoint/2010/main" val="3619608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128K IOs, 1 queue, 128qd, no offload, with digest</a:t>
            </a:r>
          </a:p>
          <a:p>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6</a:t>
            </a:fld>
            <a:endParaRPr lang="en-IL"/>
          </a:p>
        </p:txBody>
      </p:sp>
    </p:spTree>
    <p:extLst>
      <p:ext uri="{BB962C8B-B14F-4D97-AF65-F5344CB8AC3E}">
        <p14:creationId xmlns:p14="http://schemas.microsoft.com/office/powerpoint/2010/main" val="1584336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7</a:t>
            </a:fld>
            <a:endParaRPr lang="en-IL"/>
          </a:p>
        </p:txBody>
      </p:sp>
    </p:spTree>
    <p:extLst>
      <p:ext uri="{BB962C8B-B14F-4D97-AF65-F5344CB8AC3E}">
        <p14:creationId xmlns:p14="http://schemas.microsoft.com/office/powerpoint/2010/main" val="2350048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L" dirty="0"/>
          </a:p>
        </p:txBody>
      </p:sp>
      <p:sp>
        <p:nvSpPr>
          <p:cNvPr id="4" name="Slide Number Placeholder 3"/>
          <p:cNvSpPr>
            <a:spLocks noGrp="1"/>
          </p:cNvSpPr>
          <p:nvPr>
            <p:ph type="sldNum" sz="quarter" idx="5"/>
          </p:nvPr>
        </p:nvSpPr>
        <p:spPr/>
        <p:txBody>
          <a:bodyPr/>
          <a:lstStyle/>
          <a:p>
            <a:fld id="{D5A579E3-5930-4916-A4EF-EC71AF67C39B}" type="slidenum">
              <a:rPr lang="en-IL" smtClean="0"/>
              <a:t>8</a:t>
            </a:fld>
            <a:endParaRPr lang="en-IL"/>
          </a:p>
        </p:txBody>
      </p:sp>
    </p:spTree>
    <p:extLst>
      <p:ext uri="{BB962C8B-B14F-4D97-AF65-F5344CB8AC3E}">
        <p14:creationId xmlns:p14="http://schemas.microsoft.com/office/powerpoint/2010/main" val="164800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5A579E3-5930-4916-A4EF-EC71AF67C39B}" type="slidenum">
              <a:rPr lang="en-IL" smtClean="0"/>
              <a:t>9</a:t>
            </a:fld>
            <a:endParaRPr lang="en-IL"/>
          </a:p>
        </p:txBody>
      </p:sp>
    </p:spTree>
    <p:extLst>
      <p:ext uri="{BB962C8B-B14F-4D97-AF65-F5344CB8AC3E}">
        <p14:creationId xmlns:p14="http://schemas.microsoft.com/office/powerpoint/2010/main" val="14460352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F93AB-F730-28C9-7855-1243125C71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15A8475-FEF6-1846-6257-6F03573E6F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D7189AD-9A15-814E-53E4-C766B3084E1B}"/>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E0569242-B5C1-2FD2-C271-50FC5F0824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CC714C-0728-3D37-A774-C00C5867260B}"/>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1379786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B3B5-2DAC-881F-A022-752EE8BAB1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691EFF-BF68-887C-439A-EFE37DB5C6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390B76-F941-EF04-6DC2-1309E06E0DAD}"/>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BFC0CBB2-1F35-5873-29C8-E5E67440F0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EA0AA4-04A3-A4C0-BFC2-976F7407D3F2}"/>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2591684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62E2A7-4A13-C267-2690-96860D021C3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8D7E64-4DAA-109E-C636-69D17EE134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098FB-F1F8-294D-AB6E-D10AE23EB2F2}"/>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5388FDAA-A6EC-BD7E-0022-1B159E427B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F103FD-357C-E528-B530-72BC3198903A}"/>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685202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31EAD-F599-86C3-DD7A-ED0557143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785D5-11F9-DD31-0EC5-52092FC4A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A52696-6758-A1A2-24D3-D5F2C6893D14}"/>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0CF6076B-F4F6-ED18-4389-B86B476B72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95344D-65CA-C30E-BC44-50B90A50D11F}"/>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245786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5ACD-F2C5-7D48-78C7-3A7108CC69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77C7A6C-52E8-38D7-3735-C8D1BEE08C9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16584B6-528A-1350-C20F-C116897CAE9C}"/>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A176CE8F-1A8A-DEC4-B580-AA84CA9E0D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1C9E16-F91C-955C-CFB9-4348095855F7}"/>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3833360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8B2EB-A623-3E3A-BE04-B41106A36C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62CC20B-8B36-3813-59B3-F9456976AE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015131-FF1A-817C-FDA4-94748EF952D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1338AE0-A537-5818-1B38-3C18BA04148F}"/>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6" name="Footer Placeholder 5">
            <a:extLst>
              <a:ext uri="{FF2B5EF4-FFF2-40B4-BE49-F238E27FC236}">
                <a16:creationId xmlns:a16="http://schemas.microsoft.com/office/drawing/2014/main" id="{8FF8400A-87AC-3450-776A-F4C0BB0C9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170E2-85FB-28A7-5FEA-E037FFE26C43}"/>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1311311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F209-9192-5D76-1AA8-5A7D217CE5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AAA29C-396C-DBBA-C3F1-732DCF6E07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FE0718-244C-FE39-1A6A-32DC756BC85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68F1B9-7607-B38D-5AC7-E15DF84312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5BCF77-19AF-EE1C-287A-58BBB26C49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4389DA-01C8-2753-FFB5-A1563B79200B}"/>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8" name="Footer Placeholder 7">
            <a:extLst>
              <a:ext uri="{FF2B5EF4-FFF2-40B4-BE49-F238E27FC236}">
                <a16:creationId xmlns:a16="http://schemas.microsoft.com/office/drawing/2014/main" id="{2F9F8000-FF3A-B617-CE95-2D2E841E81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71DCBB-41AB-32D3-D9D6-3F5D0714E569}"/>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139109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D412C-1C44-CA4F-2C07-8DF3DD7F6A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978837-E54E-CAE2-4B3A-FA2ECE538B86}"/>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4" name="Footer Placeholder 3">
            <a:extLst>
              <a:ext uri="{FF2B5EF4-FFF2-40B4-BE49-F238E27FC236}">
                <a16:creationId xmlns:a16="http://schemas.microsoft.com/office/drawing/2014/main" id="{21CC8F57-109B-2A78-6F7D-1BE30641DD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E165DD-FF83-2049-0009-B4093A24FC35}"/>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287031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5F9BD6-D344-2870-0D11-4CA747FE4111}"/>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3" name="Footer Placeholder 2">
            <a:extLst>
              <a:ext uri="{FF2B5EF4-FFF2-40B4-BE49-F238E27FC236}">
                <a16:creationId xmlns:a16="http://schemas.microsoft.com/office/drawing/2014/main" id="{EA43FB1C-30C9-F84D-DF4A-FFC7AC4115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078868-43CD-A0FC-7E78-5BA70D1C89F1}"/>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487682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EB3AD-2920-D460-6A2A-E84C18C424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729BBB-7FBF-2274-13C7-F957EF11F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2F8A03-5FD9-B82A-1C19-DC1FD7502D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DE315-B13F-A814-A476-DD365ADE2AB8}"/>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6" name="Footer Placeholder 5">
            <a:extLst>
              <a:ext uri="{FF2B5EF4-FFF2-40B4-BE49-F238E27FC236}">
                <a16:creationId xmlns:a16="http://schemas.microsoft.com/office/drawing/2014/main" id="{A00AC2E8-F72B-A1F7-25BD-686E4A4F2C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BC0D5-3A14-81B6-D66B-1794041891DC}"/>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198981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63099-BAD4-66A7-D2F9-5F60ABABBC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E8570A-D44B-A937-ED03-E7B35F0368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F4A061-3F8E-E6E8-E410-9C360EDFDA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836A6F-7AF7-22F9-35F9-358C36F13154}"/>
              </a:ext>
            </a:extLst>
          </p:cNvPr>
          <p:cNvSpPr>
            <a:spLocks noGrp="1"/>
          </p:cNvSpPr>
          <p:nvPr>
            <p:ph type="dt" sz="half" idx="10"/>
          </p:nvPr>
        </p:nvSpPr>
        <p:spPr/>
        <p:txBody>
          <a:bodyPr/>
          <a:lstStyle/>
          <a:p>
            <a:fld id="{835FFBFE-413C-4B80-9810-22778ED5700F}" type="datetimeFigureOut">
              <a:rPr lang="en-US" smtClean="0"/>
              <a:t>10/28/2022</a:t>
            </a:fld>
            <a:endParaRPr lang="en-US"/>
          </a:p>
        </p:txBody>
      </p:sp>
      <p:sp>
        <p:nvSpPr>
          <p:cNvPr id="6" name="Footer Placeholder 5">
            <a:extLst>
              <a:ext uri="{FF2B5EF4-FFF2-40B4-BE49-F238E27FC236}">
                <a16:creationId xmlns:a16="http://schemas.microsoft.com/office/drawing/2014/main" id="{E3CE34A9-41FD-CA0D-B348-FC77C7488B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220392-36F4-3B62-EFF6-61F856F228B5}"/>
              </a:ext>
            </a:extLst>
          </p:cNvPr>
          <p:cNvSpPr>
            <a:spLocks noGrp="1"/>
          </p:cNvSpPr>
          <p:nvPr>
            <p:ph type="sldNum" sz="quarter" idx="12"/>
          </p:nvPr>
        </p:nvSpPr>
        <p:spPr/>
        <p:txBody>
          <a:bodyPr/>
          <a:lstStyle/>
          <a:p>
            <a:fld id="{6BA42F52-8586-4FAD-836C-FFE733559062}" type="slidenum">
              <a:rPr lang="en-US" smtClean="0"/>
              <a:t>‹#›</a:t>
            </a:fld>
            <a:endParaRPr lang="en-US"/>
          </a:p>
        </p:txBody>
      </p:sp>
    </p:spTree>
    <p:extLst>
      <p:ext uri="{BB962C8B-B14F-4D97-AF65-F5344CB8AC3E}">
        <p14:creationId xmlns:p14="http://schemas.microsoft.com/office/powerpoint/2010/main" val="42491958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80D24F-12B1-3C9D-0000-6068F0AB32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33B59C-59D3-36AD-9DA5-FF9DFC94EB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2A5DE7-84C3-2BCB-2ADD-A59F0E50B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5FFBFE-413C-4B80-9810-22778ED5700F}" type="datetimeFigureOut">
              <a:rPr lang="en-US" smtClean="0"/>
              <a:t>10/28/2022</a:t>
            </a:fld>
            <a:endParaRPr lang="en-US"/>
          </a:p>
        </p:txBody>
      </p:sp>
      <p:sp>
        <p:nvSpPr>
          <p:cNvPr id="5" name="Footer Placeholder 4">
            <a:extLst>
              <a:ext uri="{FF2B5EF4-FFF2-40B4-BE49-F238E27FC236}">
                <a16:creationId xmlns:a16="http://schemas.microsoft.com/office/drawing/2014/main" id="{1BEDE1E9-C910-A442-8008-43536F7C2D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11C136-86A2-02BE-2F69-0D68B4D09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A42F52-8586-4FAD-836C-FFE733559062}" type="slidenum">
              <a:rPr lang="en-US" smtClean="0"/>
              <a:t>‹#›</a:t>
            </a:fld>
            <a:endParaRPr lang="en-US"/>
          </a:p>
        </p:txBody>
      </p:sp>
    </p:spTree>
    <p:extLst>
      <p:ext uri="{BB962C8B-B14F-4D97-AF65-F5344CB8AC3E}">
        <p14:creationId xmlns:p14="http://schemas.microsoft.com/office/powerpoint/2010/main" val="6068691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tmp"/><Relationship Id="rId4" Type="http://schemas.openxmlformats.org/officeDocument/2006/relationships/image" Target="../media/image9.tmp"/></Relationships>
</file>

<file path=ppt/slides/_rels/slide29.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tmp"/><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14.tmp"/><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18.tmp"/><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Hackers to NVIDIA: Remove mining cap or we leak hardware data">
            <a:extLst>
              <a:ext uri="{FF2B5EF4-FFF2-40B4-BE49-F238E27FC236}">
                <a16:creationId xmlns:a16="http://schemas.microsoft.com/office/drawing/2014/main" id="{A976BE2E-D194-05B1-F10D-41B810300675}"/>
              </a:ext>
            </a:extLst>
          </p:cNvPr>
          <p:cNvPicPr>
            <a:picLocks noChangeAspect="1" noChangeArrowheads="1"/>
          </p:cNvPicPr>
          <p:nvPr/>
        </p:nvPicPr>
        <p:blipFill>
          <a:blip r:embed="rId3">
            <a:alphaModFix amt="50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ffectLst>
            <a:outerShdw dist="50800" dir="5400000" algn="ctr" rotWithShape="0">
              <a:schemeClr val="tx1">
                <a:alpha val="68000"/>
              </a:schemeClr>
            </a:outerShdw>
          </a:effectLst>
          <a:extLst>
            <a:ext uri="{909E8E84-426E-40DD-AFC4-6F175D3DCCD1}">
              <a14:hiddenFill xmlns:a14="http://schemas.microsoft.com/office/drawing/2010/main">
                <a:solidFill>
                  <a:srgbClr val="FFFFFF"/>
                </a:solidFill>
              </a14:hiddenFill>
            </a:ext>
          </a:extLst>
        </p:spPr>
      </p:pic>
      <p:sp>
        <p:nvSpPr>
          <p:cNvPr id="31" name="Rectangle 4">
            <a:extLst>
              <a:ext uri="{FF2B5EF4-FFF2-40B4-BE49-F238E27FC236}">
                <a16:creationId xmlns:a16="http://schemas.microsoft.com/office/drawing/2014/main" id="{720DEDB0-8D94-4A29-8906-B9B956CE6B89}"/>
              </a:ext>
            </a:extLst>
          </p:cNvPr>
          <p:cNvSpPr txBox="1">
            <a:spLocks noChangeArrowheads="1"/>
          </p:cNvSpPr>
          <p:nvPr/>
        </p:nvSpPr>
        <p:spPr>
          <a:xfrm>
            <a:off x="386588" y="5935198"/>
            <a:ext cx="9692640" cy="477053"/>
          </a:xfrm>
          <a:prstGeom prst="rect">
            <a:avLst/>
          </a:prstGeom>
        </p:spPr>
        <p:txBody>
          <a:bodyPr vert="horz" wrap="square" lIns="91440" tIns="45720" rIns="91440" bIns="45720" rtlCol="0" anchor="t">
            <a:noAutofit/>
          </a:bodyPr>
          <a:lstStyle>
            <a:lvl1pPr marL="0" indent="0" algn="l" defTabSz="914400" rtl="0" eaLnBrk="1" latinLnBrk="0" hangingPunct="1">
              <a:lnSpc>
                <a:spcPct val="90000"/>
              </a:lnSpc>
              <a:spcBef>
                <a:spcPts val="1000"/>
              </a:spcBef>
              <a:spcAft>
                <a:spcPts val="500"/>
              </a:spcAft>
              <a:buFontTx/>
              <a:buNone/>
              <a:defRPr sz="2400" b="0" kern="1200">
                <a:solidFill>
                  <a:schemeClr val="tx2"/>
                </a:solidFill>
                <a:latin typeface="Trebuchet MS"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sz="1800"/>
          </a:p>
        </p:txBody>
      </p:sp>
      <p:sp>
        <p:nvSpPr>
          <p:cNvPr id="12" name="Slide Number Placeholder 11">
            <a:extLst>
              <a:ext uri="{FF2B5EF4-FFF2-40B4-BE49-F238E27FC236}">
                <a16:creationId xmlns:a16="http://schemas.microsoft.com/office/drawing/2014/main" id="{9473E77E-EEA9-4FE0-A9A4-85A1C7E9B905}"/>
              </a:ext>
            </a:extLst>
          </p:cNvPr>
          <p:cNvSpPr>
            <a:spLocks noGrp="1"/>
          </p:cNvSpPr>
          <p:nvPr>
            <p:ph type="sldNum" sz="quarter" idx="12"/>
          </p:nvPr>
        </p:nvSpPr>
        <p:spPr/>
        <p:txBody>
          <a:bodyPr/>
          <a:lstStyle/>
          <a:p>
            <a:fld id="{35E705C5-5BCD-49DC-92EA-8CC03E399A23}" type="slidenum">
              <a:rPr lang="en-IL" smtClean="0"/>
              <a:t>1</a:t>
            </a:fld>
            <a:endParaRPr lang="en-IL"/>
          </a:p>
        </p:txBody>
      </p:sp>
      <p:sp>
        <p:nvSpPr>
          <p:cNvPr id="9" name="Title 4">
            <a:extLst>
              <a:ext uri="{FF2B5EF4-FFF2-40B4-BE49-F238E27FC236}">
                <a16:creationId xmlns:a16="http://schemas.microsoft.com/office/drawing/2014/main" id="{4FB491E4-744A-3842-14D3-D14B140C3B8B}"/>
              </a:ext>
            </a:extLst>
          </p:cNvPr>
          <p:cNvSpPr txBox="1">
            <a:spLocks/>
          </p:cNvSpPr>
          <p:nvPr/>
        </p:nvSpPr>
        <p:spPr>
          <a:xfrm>
            <a:off x="468561" y="2404533"/>
            <a:ext cx="9860771" cy="374124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5400" b="1" dirty="0">
                <a:solidFill>
                  <a:schemeClr val="bg1"/>
                </a:solidFill>
                <a:effectLst/>
                <a:latin typeface="Calibri" panose="020F0502020204030204" pitchFamily="34" charset="0"/>
                <a:ea typeface="Calibri" panose="020F0502020204030204" pitchFamily="34" charset="0"/>
              </a:rPr>
              <a:t>NVMeTCP Offload</a:t>
            </a:r>
          </a:p>
          <a:p>
            <a:pPr algn="l"/>
            <a:r>
              <a:rPr lang="en-US" sz="4400" b="1" dirty="0">
                <a:solidFill>
                  <a:schemeClr val="bg1"/>
                </a:solidFill>
                <a:effectLst/>
                <a:latin typeface="Calibri" panose="020F0502020204030204" pitchFamily="34" charset="0"/>
                <a:ea typeface="Calibri" panose="020F0502020204030204" pitchFamily="34" charset="0"/>
              </a:rPr>
              <a:t>Implementation and Performance </a:t>
            </a:r>
            <a:r>
              <a:rPr lang="en-US" sz="4400" b="1" dirty="0">
                <a:solidFill>
                  <a:schemeClr val="bg1"/>
                </a:solidFill>
                <a:latin typeface="Calibri" panose="020F0502020204030204" pitchFamily="34" charset="0"/>
                <a:ea typeface="Calibri" panose="020F0502020204030204" pitchFamily="34" charset="0"/>
              </a:rPr>
              <a:t>G</a:t>
            </a:r>
            <a:r>
              <a:rPr lang="en-US" sz="4400" b="1" dirty="0">
                <a:solidFill>
                  <a:schemeClr val="bg1"/>
                </a:solidFill>
                <a:effectLst/>
                <a:latin typeface="Calibri" panose="020F0502020204030204" pitchFamily="34" charset="0"/>
                <a:ea typeface="Calibri" panose="020F0502020204030204" pitchFamily="34" charset="0"/>
              </a:rPr>
              <a:t>ains</a:t>
            </a:r>
          </a:p>
          <a:p>
            <a:pPr algn="l"/>
            <a:endParaRPr lang="en-US" sz="2000" dirty="0">
              <a:solidFill>
                <a:schemeClr val="bg1"/>
              </a:solidFill>
              <a:effectLst/>
              <a:latin typeface="Calibri" panose="020F0502020204030204" pitchFamily="34" charset="0"/>
              <a:ea typeface="Calibri" panose="020F0502020204030204" pitchFamily="34" charset="0"/>
            </a:endParaRPr>
          </a:p>
          <a:p>
            <a:pPr algn="l"/>
            <a:endParaRPr lang="en-US" sz="2000" dirty="0">
              <a:solidFill>
                <a:schemeClr val="bg1"/>
              </a:solidFill>
              <a:effectLst/>
              <a:latin typeface="Calibri" panose="020F0502020204030204" pitchFamily="34" charset="0"/>
              <a:ea typeface="Calibri" panose="020F0502020204030204" pitchFamily="34" charset="0"/>
            </a:endParaRPr>
          </a:p>
          <a:p>
            <a:pPr algn="l"/>
            <a:endParaRPr lang="en-US" sz="1800" dirty="0">
              <a:solidFill>
                <a:schemeClr val="bg1"/>
              </a:solidFill>
              <a:effectLst/>
              <a:latin typeface="Calibri" panose="020F0502020204030204" pitchFamily="34" charset="0"/>
              <a:ea typeface="Calibri" panose="020F0502020204030204" pitchFamily="34" charset="0"/>
            </a:endParaRPr>
          </a:p>
          <a:p>
            <a:pPr algn="l"/>
            <a:endParaRPr lang="en-US" sz="1800" dirty="0">
              <a:solidFill>
                <a:schemeClr val="bg1"/>
              </a:solidFill>
              <a:latin typeface="Calibri" panose="020F0502020204030204" pitchFamily="34" charset="0"/>
              <a:ea typeface="Calibri" panose="020F0502020204030204" pitchFamily="34" charset="0"/>
            </a:endParaRPr>
          </a:p>
          <a:p>
            <a:pPr algn="l"/>
            <a:endParaRPr lang="en-US" sz="1800" dirty="0">
              <a:solidFill>
                <a:schemeClr val="bg1"/>
              </a:solidFill>
              <a:effectLst/>
              <a:latin typeface="Calibri" panose="020F0502020204030204" pitchFamily="34" charset="0"/>
              <a:ea typeface="Calibri" panose="020F0502020204030204" pitchFamily="34" charset="0"/>
            </a:endParaRPr>
          </a:p>
          <a:p>
            <a:pPr algn="l"/>
            <a:r>
              <a:rPr lang="en-US" sz="2000" b="1" dirty="0">
                <a:solidFill>
                  <a:schemeClr val="bg1"/>
                </a:solidFill>
                <a:effectLst>
                  <a:outerShdw blurRad="38100" dist="38100" dir="2700000" algn="tl">
                    <a:srgbClr val="000000">
                      <a:alpha val="43137"/>
                    </a:srgbClr>
                  </a:outerShdw>
                </a:effectLst>
                <a:latin typeface="+mn-lt"/>
              </a:rPr>
              <a:t>Shai Malin, Aurelien Aptel</a:t>
            </a:r>
          </a:p>
          <a:p>
            <a:pPr algn="l"/>
            <a:r>
              <a:rPr lang="en-US" sz="2000" b="1" dirty="0">
                <a:solidFill>
                  <a:schemeClr val="bg1"/>
                </a:solidFill>
                <a:effectLst>
                  <a:outerShdw blurRad="38100" dist="38100" dir="2700000" algn="tl">
                    <a:srgbClr val="000000">
                      <a:alpha val="43137"/>
                    </a:srgbClr>
                  </a:outerShdw>
                </a:effectLst>
                <a:latin typeface="+mn-lt"/>
              </a:rPr>
              <a:t>Boris Pismenny, Yoray Zack, Ben Ben-Ishay and Or Gerlitz </a:t>
            </a:r>
          </a:p>
          <a:p>
            <a:pPr algn="l"/>
            <a:r>
              <a:rPr lang="en-US" sz="2000" b="1" dirty="0">
                <a:solidFill>
                  <a:schemeClr val="bg1"/>
                </a:solidFill>
                <a:effectLst>
                  <a:outerShdw blurRad="38100" dist="38100" dir="2700000" algn="tl">
                    <a:srgbClr val="000000">
                      <a:alpha val="43137"/>
                    </a:srgbClr>
                  </a:outerShdw>
                </a:effectLst>
                <a:latin typeface="+mn-lt"/>
              </a:rPr>
              <a:t> </a:t>
            </a:r>
          </a:p>
        </p:txBody>
      </p:sp>
    </p:spTree>
    <p:extLst>
      <p:ext uri="{BB962C8B-B14F-4D97-AF65-F5344CB8AC3E}">
        <p14:creationId xmlns:p14="http://schemas.microsoft.com/office/powerpoint/2010/main" val="43573886"/>
      </p:ext>
    </p:extLst>
  </p:cSld>
  <p:clrMapOvr>
    <a:masterClrMapping/>
  </p:clrMapOvr>
  <p:extLst>
    <p:ext uri="{E180D4A7-C9FB-4DFB-919C-405C955672EB}">
      <p14:showEvtLst xmlns:p14="http://schemas.microsoft.com/office/powerpoint/2010/main">
        <p14:playEvt time="258" objId="14"/>
        <p14:stopEvt time="21023" objId="1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9788" y="365126"/>
            <a:ext cx="10515600" cy="965260"/>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Challenge</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E9BE751-23BC-4966-A679-2E6942921FCC}"/>
              </a:ext>
            </a:extLst>
          </p:cNvPr>
          <p:cNvSpPr>
            <a:spLocks noGrp="1"/>
          </p:cNvSpPr>
          <p:nvPr>
            <p:ph type="sldNum" sz="quarter" idx="12"/>
          </p:nvPr>
        </p:nvSpPr>
        <p:spPr/>
        <p:txBody>
          <a:bodyPr/>
          <a:lstStyle/>
          <a:p>
            <a:fld id="{35E705C5-5BCD-49DC-92EA-8CC03E399A23}" type="slidenum">
              <a:rPr lang="en-IL" smtClean="0"/>
              <a:t>10</a:t>
            </a:fld>
            <a:endParaRPr lang="en-IL"/>
          </a:p>
        </p:txBody>
      </p:sp>
      <p:sp>
        <p:nvSpPr>
          <p:cNvPr id="82" name="Content Placeholder 29">
            <a:extLst>
              <a:ext uri="{FF2B5EF4-FFF2-40B4-BE49-F238E27FC236}">
                <a16:creationId xmlns:a16="http://schemas.microsoft.com/office/drawing/2014/main" id="{252BB64C-09F2-479B-BB87-21D499B88930}"/>
              </a:ext>
            </a:extLst>
          </p:cNvPr>
          <p:cNvSpPr txBox="1">
            <a:spLocks/>
          </p:cNvSpPr>
          <p:nvPr/>
        </p:nvSpPr>
        <p:spPr>
          <a:xfrm>
            <a:off x="1179669" y="1222408"/>
            <a:ext cx="10341771" cy="4487675"/>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marL="285750" indent="-285750">
              <a:lnSpc>
                <a:spcPct val="150000"/>
              </a:lnSpc>
              <a:buFont typeface="Arial" panose="020B0604020202020204" pitchFamily="34" charset="0"/>
              <a:buChar char="•"/>
            </a:pPr>
            <a:r>
              <a:rPr lang="en-US" sz="2000" b="0" dirty="0"/>
              <a:t>TCP receives data in anonymous unaligned buffers.</a:t>
            </a:r>
          </a:p>
          <a:p>
            <a:pPr marL="285750" indent="-285750">
              <a:lnSpc>
                <a:spcPct val="150000"/>
              </a:lnSpc>
              <a:buFont typeface="Arial" panose="020B0604020202020204" pitchFamily="34" charset="0"/>
              <a:buChar char="•"/>
            </a:pPr>
            <a:r>
              <a:rPr lang="en-US" sz="2000" b="0" dirty="0"/>
              <a:t>PDU out of order is allowed – the remote side is allowed to reorder the transmitted PDUs.</a:t>
            </a:r>
          </a:p>
          <a:p>
            <a:pPr>
              <a:lnSpc>
                <a:spcPct val="150000"/>
              </a:lnSpc>
            </a:pPr>
            <a:r>
              <a:rPr lang="en-US" sz="2000" b="0" dirty="0"/>
              <a:t>	-&gt; Generic receive zero-copy will not work.</a:t>
            </a:r>
          </a:p>
          <a:p>
            <a:pPr>
              <a:lnSpc>
                <a:spcPct val="150000"/>
              </a:lnSpc>
            </a:pPr>
            <a:endParaRPr lang="en-US" sz="2000" b="0" dirty="0"/>
          </a:p>
          <a:p>
            <a:pPr>
              <a:lnSpc>
                <a:spcPct val="150000"/>
              </a:lnSpc>
            </a:pPr>
            <a:r>
              <a:rPr lang="en-US" sz="2000" dirty="0"/>
              <a:t>This requires to track the TCP stream and distinguish the </a:t>
            </a:r>
          </a:p>
          <a:p>
            <a:pPr>
              <a:lnSpc>
                <a:spcPct val="150000"/>
              </a:lnSpc>
            </a:pPr>
            <a:r>
              <a:rPr lang="en-US" sz="2000" dirty="0"/>
              <a:t>NVMeTCP PDU based on the PDU header CCCID and PLEN.</a:t>
            </a:r>
          </a:p>
          <a:p>
            <a:pPr lvl="1">
              <a:lnSpc>
                <a:spcPct val="150000"/>
              </a:lnSpc>
            </a:pPr>
            <a:r>
              <a:rPr lang="en-US" sz="1600" b="0" dirty="0"/>
              <a:t>CCCID – Command Capsule CID</a:t>
            </a:r>
          </a:p>
          <a:p>
            <a:pPr lvl="1">
              <a:lnSpc>
                <a:spcPct val="150000"/>
              </a:lnSpc>
            </a:pPr>
            <a:r>
              <a:rPr lang="en-US" sz="1600" b="0" dirty="0"/>
              <a:t>PLEN – Total length of the PDU</a:t>
            </a:r>
          </a:p>
        </p:txBody>
      </p:sp>
      <p:graphicFrame>
        <p:nvGraphicFramePr>
          <p:cNvPr id="90" name="Table 94">
            <a:extLst>
              <a:ext uri="{FF2B5EF4-FFF2-40B4-BE49-F238E27FC236}">
                <a16:creationId xmlns:a16="http://schemas.microsoft.com/office/drawing/2014/main" id="{07928DC9-E57D-27DB-A87B-28196E1D56BC}"/>
              </a:ext>
            </a:extLst>
          </p:cNvPr>
          <p:cNvGraphicFramePr>
            <a:graphicFrameLocks noGrp="1"/>
          </p:cNvGraphicFramePr>
          <p:nvPr>
            <p:extLst>
              <p:ext uri="{D42A27DB-BD31-4B8C-83A1-F6EECF244321}">
                <p14:modId xmlns:p14="http://schemas.microsoft.com/office/powerpoint/2010/main" val="940308479"/>
              </p:ext>
            </p:extLst>
          </p:nvPr>
        </p:nvGraphicFramePr>
        <p:xfrm>
          <a:off x="8432829" y="4725292"/>
          <a:ext cx="1127087" cy="1196462"/>
        </p:xfrm>
        <a:graphic>
          <a:graphicData uri="http://schemas.openxmlformats.org/drawingml/2006/table">
            <a:tbl>
              <a:tblPr firstRow="1" bandRow="1">
                <a:tableStyleId>{5C22544A-7EE6-4342-B048-85BDC9FD1C3A}</a:tableStyleId>
              </a:tblPr>
              <a:tblGrid>
                <a:gridCol w="1127087">
                  <a:extLst>
                    <a:ext uri="{9D8B030D-6E8A-4147-A177-3AD203B41FA5}">
                      <a16:colId xmlns:a16="http://schemas.microsoft.com/office/drawing/2014/main" val="4080622672"/>
                    </a:ext>
                  </a:extLst>
                </a:gridCol>
              </a:tblGrid>
              <a:tr h="1196462">
                <a:tc>
                  <a:txBody>
                    <a:bodyPr/>
                    <a:lstStyle/>
                    <a:p>
                      <a:pPr algn="ctr"/>
                      <a:r>
                        <a:rPr lang="en-US" sz="1600" b="0" i="1" dirty="0">
                          <a:solidFill>
                            <a:schemeClr val="tx1"/>
                          </a:solidFill>
                        </a:rPr>
                        <a:t> PDU </a:t>
                      </a:r>
                      <a:r>
                        <a:rPr lang="en-US" sz="1600" b="0" i="1" dirty="0" err="1">
                          <a:solidFill>
                            <a:schemeClr val="tx1"/>
                          </a:solidFill>
                        </a:rPr>
                        <a:t>hdr</a:t>
                      </a:r>
                      <a:endParaRPr lang="en-IL" sz="16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sp>
        <p:nvSpPr>
          <p:cNvPr id="92" name="Rectangle 91">
            <a:extLst>
              <a:ext uri="{FF2B5EF4-FFF2-40B4-BE49-F238E27FC236}">
                <a16:creationId xmlns:a16="http://schemas.microsoft.com/office/drawing/2014/main" id="{B5E32304-3209-22BF-0D2F-22A67436CB73}"/>
              </a:ext>
            </a:extLst>
          </p:cNvPr>
          <p:cNvSpPr/>
          <p:nvPr/>
        </p:nvSpPr>
        <p:spPr>
          <a:xfrm>
            <a:off x="8591978" y="5054087"/>
            <a:ext cx="866856" cy="3191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CCCID</a:t>
            </a:r>
          </a:p>
        </p:txBody>
      </p:sp>
      <p:sp>
        <p:nvSpPr>
          <p:cNvPr id="93" name="Rectangle 92">
            <a:extLst>
              <a:ext uri="{FF2B5EF4-FFF2-40B4-BE49-F238E27FC236}">
                <a16:creationId xmlns:a16="http://schemas.microsoft.com/office/drawing/2014/main" id="{DEA57875-544A-0163-A86B-7C2077ED5D32}"/>
              </a:ext>
            </a:extLst>
          </p:cNvPr>
          <p:cNvSpPr/>
          <p:nvPr/>
        </p:nvSpPr>
        <p:spPr>
          <a:xfrm>
            <a:off x="8591978" y="5449897"/>
            <a:ext cx="866856" cy="319112"/>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PLEN</a:t>
            </a:r>
          </a:p>
        </p:txBody>
      </p:sp>
    </p:spTree>
    <p:extLst>
      <p:ext uri="{BB962C8B-B14F-4D97-AF65-F5344CB8AC3E}">
        <p14:creationId xmlns:p14="http://schemas.microsoft.com/office/powerpoint/2010/main" val="3361565809"/>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11</a:t>
            </a:fld>
            <a:endParaRPr lang="en-IL"/>
          </a:p>
        </p:txBody>
      </p:sp>
      <p:sp>
        <p:nvSpPr>
          <p:cNvPr id="7" name="Title 1">
            <a:extLst>
              <a:ext uri="{FF2B5EF4-FFF2-40B4-BE49-F238E27FC236}">
                <a16:creationId xmlns:a16="http://schemas.microsoft.com/office/drawing/2014/main" id="{919E23DB-C5F7-C763-7A44-22CCC35BF0A0}"/>
              </a:ext>
            </a:extLst>
          </p:cNvPr>
          <p:cNvSpPr>
            <a:spLocks noGrp="1"/>
          </p:cNvSpPr>
          <p:nvPr>
            <p:ph type="title"/>
          </p:nvPr>
        </p:nvSpPr>
        <p:spPr>
          <a:xfrm>
            <a:off x="838200" y="1963182"/>
            <a:ext cx="10515600" cy="1560853"/>
          </a:xfrm>
          <a:solidFill>
            <a:schemeClr val="accent6">
              <a:lumMod val="20000"/>
              <a:lumOff val="80000"/>
            </a:schemeClr>
          </a:solidFill>
          <a:effectLst>
            <a:softEdge rad="50800"/>
          </a:effectLst>
        </p:spPr>
        <p:txBody>
          <a:bodyPr>
            <a:normAutofit/>
          </a:bodyPr>
          <a:lstStyle/>
          <a:p>
            <a:pPr algn="ctr"/>
            <a:r>
              <a:rPr lang="en-US"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Design</a:t>
            </a:r>
            <a:endParaRPr lang="en-IL"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74161212"/>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637675"/>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(in-order)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12</a:t>
            </a:fld>
            <a:endParaRPr lang="en-IL" dirty="0"/>
          </a:p>
        </p:txBody>
      </p:sp>
      <p:sp>
        <p:nvSpPr>
          <p:cNvPr id="2" name="Rectangle 1">
            <a:extLst>
              <a:ext uri="{FF2B5EF4-FFF2-40B4-BE49-F238E27FC236}">
                <a16:creationId xmlns:a16="http://schemas.microsoft.com/office/drawing/2014/main" id="{372E5FF3-9A42-E481-5D37-ECDB3D9BA81D}"/>
              </a:ext>
            </a:extLst>
          </p:cNvPr>
          <p:cNvSpPr/>
          <p:nvPr/>
        </p:nvSpPr>
        <p:spPr>
          <a:xfrm>
            <a:off x="2983832" y="531478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 name="Rectangle 2">
            <a:extLst>
              <a:ext uri="{FF2B5EF4-FFF2-40B4-BE49-F238E27FC236}">
                <a16:creationId xmlns:a16="http://schemas.microsoft.com/office/drawing/2014/main" id="{22402233-5F5B-5B52-7CB4-4997BC40D630}"/>
              </a:ext>
            </a:extLst>
          </p:cNvPr>
          <p:cNvSpPr/>
          <p:nvPr/>
        </p:nvSpPr>
        <p:spPr>
          <a:xfrm>
            <a:off x="4397142" y="531478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4" name="Rectangle 3">
            <a:extLst>
              <a:ext uri="{FF2B5EF4-FFF2-40B4-BE49-F238E27FC236}">
                <a16:creationId xmlns:a16="http://schemas.microsoft.com/office/drawing/2014/main" id="{C0F52BDD-20F0-2F0B-33D5-39D8EF24852C}"/>
              </a:ext>
            </a:extLst>
          </p:cNvPr>
          <p:cNvSpPr/>
          <p:nvPr/>
        </p:nvSpPr>
        <p:spPr>
          <a:xfrm>
            <a:off x="5810452" y="531478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5" name="Rectangle 4">
            <a:extLst>
              <a:ext uri="{FF2B5EF4-FFF2-40B4-BE49-F238E27FC236}">
                <a16:creationId xmlns:a16="http://schemas.microsoft.com/office/drawing/2014/main" id="{CAFE147D-5D22-56D7-52C4-F25FC80859C6}"/>
              </a:ext>
            </a:extLst>
          </p:cNvPr>
          <p:cNvSpPr/>
          <p:nvPr/>
        </p:nvSpPr>
        <p:spPr>
          <a:xfrm>
            <a:off x="2983832" y="531478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Rectangle 5">
            <a:extLst>
              <a:ext uri="{FF2B5EF4-FFF2-40B4-BE49-F238E27FC236}">
                <a16:creationId xmlns:a16="http://schemas.microsoft.com/office/drawing/2014/main" id="{1B5EC8A2-DD40-029F-8A25-D0C873496486}"/>
              </a:ext>
            </a:extLst>
          </p:cNvPr>
          <p:cNvSpPr/>
          <p:nvPr/>
        </p:nvSpPr>
        <p:spPr>
          <a:xfrm>
            <a:off x="332070" y="5547422"/>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8" name="Rectangle 7">
            <a:extLst>
              <a:ext uri="{FF2B5EF4-FFF2-40B4-BE49-F238E27FC236}">
                <a16:creationId xmlns:a16="http://schemas.microsoft.com/office/drawing/2014/main" id="{DCEE22B2-CDDF-A0ED-5875-BF99AEF97E4D}"/>
              </a:ext>
            </a:extLst>
          </p:cNvPr>
          <p:cNvSpPr/>
          <p:nvPr/>
        </p:nvSpPr>
        <p:spPr>
          <a:xfrm>
            <a:off x="332070" y="5901522"/>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9" name="Rectangle 8">
            <a:extLst>
              <a:ext uri="{FF2B5EF4-FFF2-40B4-BE49-F238E27FC236}">
                <a16:creationId xmlns:a16="http://schemas.microsoft.com/office/drawing/2014/main" id="{F08AF79F-813E-04C7-C5E3-01072ACF274B}"/>
              </a:ext>
            </a:extLst>
          </p:cNvPr>
          <p:cNvSpPr/>
          <p:nvPr/>
        </p:nvSpPr>
        <p:spPr>
          <a:xfrm>
            <a:off x="8619420" y="531478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1" name="Rectangle 10">
            <a:extLst>
              <a:ext uri="{FF2B5EF4-FFF2-40B4-BE49-F238E27FC236}">
                <a16:creationId xmlns:a16="http://schemas.microsoft.com/office/drawing/2014/main" id="{CB725F3B-EB5F-3706-7D20-E212D1618129}"/>
              </a:ext>
            </a:extLst>
          </p:cNvPr>
          <p:cNvSpPr/>
          <p:nvPr/>
        </p:nvSpPr>
        <p:spPr>
          <a:xfrm>
            <a:off x="5810452" y="531478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Rectangle 12">
            <a:extLst>
              <a:ext uri="{FF2B5EF4-FFF2-40B4-BE49-F238E27FC236}">
                <a16:creationId xmlns:a16="http://schemas.microsoft.com/office/drawing/2014/main" id="{4BD482F3-C1B8-9165-778A-392AE958021D}"/>
              </a:ext>
            </a:extLst>
          </p:cNvPr>
          <p:cNvSpPr/>
          <p:nvPr/>
        </p:nvSpPr>
        <p:spPr>
          <a:xfrm>
            <a:off x="5515276" y="531478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Rectangle 13">
            <a:extLst>
              <a:ext uri="{FF2B5EF4-FFF2-40B4-BE49-F238E27FC236}">
                <a16:creationId xmlns:a16="http://schemas.microsoft.com/office/drawing/2014/main" id="{E69FD3E5-23E9-C7CE-D0A9-020E1F76FF4F}"/>
              </a:ext>
            </a:extLst>
          </p:cNvPr>
          <p:cNvSpPr/>
          <p:nvPr/>
        </p:nvSpPr>
        <p:spPr>
          <a:xfrm>
            <a:off x="9737554" y="531478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Rectangle 14">
            <a:extLst>
              <a:ext uri="{FF2B5EF4-FFF2-40B4-BE49-F238E27FC236}">
                <a16:creationId xmlns:a16="http://schemas.microsoft.com/office/drawing/2014/main" id="{69B2778C-D1C4-B516-E910-6E09A8AC923D}"/>
              </a:ext>
            </a:extLst>
          </p:cNvPr>
          <p:cNvSpPr/>
          <p:nvPr/>
        </p:nvSpPr>
        <p:spPr>
          <a:xfrm>
            <a:off x="7214936" y="531478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6" name="Right Brace 15">
            <a:extLst>
              <a:ext uri="{FF2B5EF4-FFF2-40B4-BE49-F238E27FC236}">
                <a16:creationId xmlns:a16="http://schemas.microsoft.com/office/drawing/2014/main" id="{140B2E3E-FA65-CB09-69A5-CD085912E42B}"/>
              </a:ext>
            </a:extLst>
          </p:cNvPr>
          <p:cNvSpPr/>
          <p:nvPr/>
        </p:nvSpPr>
        <p:spPr>
          <a:xfrm rot="5400000">
            <a:off x="4195214" y="4768039"/>
            <a:ext cx="251456" cy="267422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17" name="TextBox 16">
            <a:extLst>
              <a:ext uri="{FF2B5EF4-FFF2-40B4-BE49-F238E27FC236}">
                <a16:creationId xmlns:a16="http://schemas.microsoft.com/office/drawing/2014/main" id="{F08188D7-0663-B03C-4E34-7BE430CC2F9B}"/>
              </a:ext>
            </a:extLst>
          </p:cNvPr>
          <p:cNvSpPr txBox="1"/>
          <p:nvPr/>
        </p:nvSpPr>
        <p:spPr>
          <a:xfrm>
            <a:off x="3666881" y="6230877"/>
            <a:ext cx="1460528" cy="465961"/>
          </a:xfrm>
          <a:prstGeom prst="rect">
            <a:avLst/>
          </a:prstGeom>
          <a:noFill/>
        </p:spPr>
        <p:txBody>
          <a:bodyPr wrap="none" rtlCol="0">
            <a:spAutoFit/>
          </a:bodyPr>
          <a:lstStyle/>
          <a:p>
            <a:pPr algn="ctr">
              <a:lnSpc>
                <a:spcPct val="80000"/>
              </a:lnSpc>
            </a:pPr>
            <a:r>
              <a:rPr lang="en-US" sz="1600" b="1" dirty="0"/>
              <a:t>PDU 1</a:t>
            </a:r>
          </a:p>
          <a:p>
            <a:pPr algn="ctr">
              <a:lnSpc>
                <a:spcPct val="80000"/>
              </a:lnSpc>
            </a:pPr>
            <a:r>
              <a:rPr lang="en-US" sz="1400" dirty="0"/>
              <a:t>DDP+CRC Offload</a:t>
            </a:r>
          </a:p>
        </p:txBody>
      </p:sp>
      <p:sp>
        <p:nvSpPr>
          <p:cNvPr id="18" name="Right Brace 17">
            <a:extLst>
              <a:ext uri="{FF2B5EF4-FFF2-40B4-BE49-F238E27FC236}">
                <a16:creationId xmlns:a16="http://schemas.microsoft.com/office/drawing/2014/main" id="{940024F4-D735-7A09-B7E3-51638E0BCA8C}"/>
              </a:ext>
            </a:extLst>
          </p:cNvPr>
          <p:cNvSpPr/>
          <p:nvPr/>
        </p:nvSpPr>
        <p:spPr>
          <a:xfrm rot="5400000">
            <a:off x="7719663" y="4070210"/>
            <a:ext cx="251456" cy="4069878"/>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19" name="TextBox 18">
            <a:extLst>
              <a:ext uri="{FF2B5EF4-FFF2-40B4-BE49-F238E27FC236}">
                <a16:creationId xmlns:a16="http://schemas.microsoft.com/office/drawing/2014/main" id="{1B86BA67-B179-B2B1-8467-1C7B78249D3D}"/>
              </a:ext>
            </a:extLst>
          </p:cNvPr>
          <p:cNvSpPr txBox="1"/>
          <p:nvPr/>
        </p:nvSpPr>
        <p:spPr>
          <a:xfrm>
            <a:off x="7115127" y="6248405"/>
            <a:ext cx="1460528" cy="465961"/>
          </a:xfrm>
          <a:prstGeom prst="rect">
            <a:avLst/>
          </a:prstGeom>
          <a:noFill/>
        </p:spPr>
        <p:txBody>
          <a:bodyPr wrap="none" rtlCol="0">
            <a:spAutoFit/>
          </a:bodyPr>
          <a:lstStyle/>
          <a:p>
            <a:pPr algn="ctr">
              <a:lnSpc>
                <a:spcPct val="80000"/>
              </a:lnSpc>
            </a:pPr>
            <a:r>
              <a:rPr lang="en-US" sz="1600" b="1" dirty="0"/>
              <a:t>PDU 2</a:t>
            </a:r>
          </a:p>
          <a:p>
            <a:pPr algn="ctr">
              <a:lnSpc>
                <a:spcPct val="80000"/>
              </a:lnSpc>
            </a:pPr>
            <a:r>
              <a:rPr lang="en-US" sz="1400" dirty="0"/>
              <a:t>DDP+CRC Offload</a:t>
            </a:r>
          </a:p>
        </p:txBody>
      </p:sp>
      <p:sp>
        <p:nvSpPr>
          <p:cNvPr id="20" name="Rectangle 19">
            <a:extLst>
              <a:ext uri="{FF2B5EF4-FFF2-40B4-BE49-F238E27FC236}">
                <a16:creationId xmlns:a16="http://schemas.microsoft.com/office/drawing/2014/main" id="{174C81D7-F196-B0FC-6C31-8DA50FE874DA}"/>
              </a:ext>
            </a:extLst>
          </p:cNvPr>
          <p:cNvSpPr/>
          <p:nvPr/>
        </p:nvSpPr>
        <p:spPr>
          <a:xfrm>
            <a:off x="332069" y="6259353"/>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
        <p:nvSpPr>
          <p:cNvPr id="24" name="Content Placeholder 10">
            <a:extLst>
              <a:ext uri="{FF2B5EF4-FFF2-40B4-BE49-F238E27FC236}">
                <a16:creationId xmlns:a16="http://schemas.microsoft.com/office/drawing/2014/main" id="{6C4B3277-DCC5-A82E-CDB9-38C6F7630858}"/>
              </a:ext>
            </a:extLst>
          </p:cNvPr>
          <p:cNvSpPr>
            <a:spLocks noGrp="1"/>
          </p:cNvSpPr>
          <p:nvPr>
            <p:ph idx="1"/>
          </p:nvPr>
        </p:nvSpPr>
        <p:spPr>
          <a:xfrm>
            <a:off x="838200" y="1181501"/>
            <a:ext cx="10515599" cy="3823636"/>
          </a:xfrm>
        </p:spPr>
        <p:txBody>
          <a:bodyPr vert="horz" lIns="91440" tIns="45720" rIns="91440" bIns="45720" rtlCol="0" anchor="t">
            <a:noAutofit/>
          </a:bodyPr>
          <a:lstStyle/>
          <a:p>
            <a:pPr marL="457200" indent="-457200">
              <a:lnSpc>
                <a:spcPct val="150000"/>
              </a:lnSpc>
              <a:buFont typeface="+mj-lt"/>
              <a:buAutoNum type="arabicPeriod"/>
            </a:pPr>
            <a:r>
              <a:rPr lang="en-US" sz="1800" dirty="0"/>
              <a:t>Identify the TCP connection based on a 5-tuple steering rule.</a:t>
            </a:r>
          </a:p>
          <a:p>
            <a:pPr marL="457200" indent="-457200">
              <a:lnSpc>
                <a:spcPct val="150000"/>
              </a:lnSpc>
              <a:buFont typeface="+mj-lt"/>
              <a:buAutoNum type="arabicPeriod"/>
            </a:pPr>
            <a:r>
              <a:rPr lang="en-US" sz="1800" dirty="0"/>
              <a:t>Track the TCP stream and </a:t>
            </a:r>
            <a:r>
              <a:rPr lang="en-US" sz="1800" b="1" dirty="0"/>
              <a:t>identify the NVMeTCP PDUs </a:t>
            </a:r>
            <a:r>
              <a:rPr lang="en-US" sz="1800" dirty="0"/>
              <a:t>in the stream based on PDU headers which include command identifier (CCCID) and PDU length (PLEN).</a:t>
            </a:r>
          </a:p>
          <a:p>
            <a:pPr marL="457200" indent="-457200">
              <a:lnSpc>
                <a:spcPct val="150000"/>
              </a:lnSpc>
              <a:buFont typeface="+mj-lt"/>
              <a:buAutoNum type="arabicPeriod"/>
            </a:pPr>
            <a:r>
              <a:rPr lang="en-US" sz="1800" dirty="0"/>
              <a:t>In case of Data PDU:</a:t>
            </a:r>
          </a:p>
          <a:p>
            <a:pPr lvl="2">
              <a:lnSpc>
                <a:spcPct val="150000"/>
              </a:lnSpc>
            </a:pPr>
            <a:r>
              <a:rPr lang="en-US" sz="1800" b="1" dirty="0"/>
              <a:t>DDP (Direct Data Placement) </a:t>
            </a:r>
            <a:r>
              <a:rPr lang="en-US" sz="1800" dirty="0"/>
              <a:t>– Place the PDU data directly into the end-buffer in the relevant offset which is based on the TCP sequence.</a:t>
            </a:r>
          </a:p>
          <a:p>
            <a:pPr lvl="2">
              <a:lnSpc>
                <a:spcPct val="150000"/>
              </a:lnSpc>
            </a:pPr>
            <a:r>
              <a:rPr lang="en-US" sz="1800" b="1" dirty="0"/>
              <a:t>CRC Offload </a:t>
            </a:r>
            <a:r>
              <a:rPr lang="en-US" sz="1800" dirty="0"/>
              <a:t>- Calculate the start/continuation of the data digest and verify the result at the end of the PDU.</a:t>
            </a:r>
          </a:p>
        </p:txBody>
      </p:sp>
    </p:spTree>
    <p:extLst>
      <p:ext uri="{BB962C8B-B14F-4D97-AF65-F5344CB8AC3E}">
        <p14:creationId xmlns:p14="http://schemas.microsoft.com/office/powerpoint/2010/main" val="2308355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365126"/>
            <a:ext cx="10515600" cy="600420"/>
          </a:xfrm>
        </p:spPr>
        <p:txBody>
          <a:bodyPr>
            <a:normAutofit fontScale="90000"/>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The Driver SKB Build</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7C600685-5F92-47D4-9909-8E89F9FBE454}"/>
              </a:ext>
            </a:extLst>
          </p:cNvPr>
          <p:cNvSpPr>
            <a:spLocks noGrp="1"/>
          </p:cNvSpPr>
          <p:nvPr>
            <p:ph sz="half" idx="1"/>
          </p:nvPr>
        </p:nvSpPr>
        <p:spPr>
          <a:xfrm>
            <a:off x="838200" y="1330020"/>
            <a:ext cx="6112613" cy="1479219"/>
          </a:xfrm>
        </p:spPr>
        <p:txBody>
          <a:bodyPr>
            <a:normAutofit/>
          </a:bodyPr>
          <a:lstStyle/>
          <a:p>
            <a:pPr marL="0" indent="0">
              <a:buNone/>
            </a:pPr>
            <a:r>
              <a:rPr lang="en-US" sz="2000" dirty="0"/>
              <a:t>NIC driver builds SKBs of packets: </a:t>
            </a:r>
          </a:p>
          <a:p>
            <a:pPr lvl="1">
              <a:buFont typeface="Arial" panose="020B0604020202020204" pitchFamily="34" charset="0"/>
              <a:buChar char="•"/>
            </a:pPr>
            <a:r>
              <a:rPr lang="en-US" sz="2000" dirty="0"/>
              <a:t>Packet headers from receive ring</a:t>
            </a:r>
          </a:p>
          <a:p>
            <a:pPr lvl="1">
              <a:buFont typeface="Arial" panose="020B0604020202020204" pitchFamily="34" charset="0"/>
              <a:buChar char="•"/>
            </a:pPr>
            <a:r>
              <a:rPr lang="en-US" sz="2000" dirty="0"/>
              <a:t>Storage protocol header from receive ring</a:t>
            </a:r>
          </a:p>
          <a:p>
            <a:pPr lvl="1">
              <a:buFont typeface="Arial" panose="020B0604020202020204" pitchFamily="34" charset="0"/>
              <a:buChar char="•"/>
            </a:pPr>
            <a:r>
              <a:rPr lang="en-US" sz="2000" dirty="0"/>
              <a:t>Payload from destination buffers</a:t>
            </a:r>
            <a:endParaRPr lang="en-IL" sz="2000" dirty="0"/>
          </a:p>
        </p:txBody>
      </p:sp>
      <p:sp>
        <p:nvSpPr>
          <p:cNvPr id="7" name="Content Placeholder 6">
            <a:extLst>
              <a:ext uri="{FF2B5EF4-FFF2-40B4-BE49-F238E27FC236}">
                <a16:creationId xmlns:a16="http://schemas.microsoft.com/office/drawing/2014/main" id="{3F4D79EB-9DBE-4C4F-87B0-28E589DA9081}"/>
              </a:ext>
            </a:extLst>
          </p:cNvPr>
          <p:cNvSpPr>
            <a:spLocks noGrp="1"/>
          </p:cNvSpPr>
          <p:nvPr>
            <p:ph sz="half" idx="2"/>
          </p:nvPr>
        </p:nvSpPr>
        <p:spPr>
          <a:xfrm>
            <a:off x="7279908" y="1373570"/>
            <a:ext cx="4512321" cy="1076245"/>
          </a:xfrm>
        </p:spPr>
        <p:txBody>
          <a:bodyPr>
            <a:normAutofit/>
          </a:bodyPr>
          <a:lstStyle/>
          <a:p>
            <a:pPr marL="0" indent="0">
              <a:buNone/>
            </a:pPr>
            <a:r>
              <a:rPr lang="en-US" sz="2400" dirty="0"/>
              <a:t>Storage protocol skips copy</a:t>
            </a:r>
            <a:endParaRPr lang="en-US" sz="2000" dirty="0"/>
          </a:p>
          <a:p>
            <a:pPr marL="457200" lvl="1" indent="0">
              <a:buNone/>
            </a:pPr>
            <a:r>
              <a:rPr lang="en-US" sz="2000" b="1" dirty="0"/>
              <a:t>If (</a:t>
            </a:r>
            <a:r>
              <a:rPr lang="en-US" sz="2000" b="1" dirty="0" err="1"/>
              <a:t>src</a:t>
            </a:r>
            <a:r>
              <a:rPr lang="en-US" sz="2000" b="1" dirty="0"/>
              <a:t> addr == </a:t>
            </a:r>
            <a:r>
              <a:rPr lang="en-US" sz="2000" b="1" dirty="0" err="1"/>
              <a:t>dst</a:t>
            </a:r>
            <a:r>
              <a:rPr lang="en-US" sz="2000" b="1" dirty="0"/>
              <a:t> addr)</a:t>
            </a:r>
          </a:p>
        </p:txBody>
      </p:sp>
      <p:sp>
        <p:nvSpPr>
          <p:cNvPr id="23" name="Rectangle 22">
            <a:extLst>
              <a:ext uri="{FF2B5EF4-FFF2-40B4-BE49-F238E27FC236}">
                <a16:creationId xmlns:a16="http://schemas.microsoft.com/office/drawing/2014/main" id="{DDB1D78F-8085-4CCB-8C70-05C630618376}"/>
              </a:ext>
            </a:extLst>
          </p:cNvPr>
          <p:cNvSpPr/>
          <p:nvPr/>
        </p:nvSpPr>
        <p:spPr>
          <a:xfrm>
            <a:off x="7843445" y="3939157"/>
            <a:ext cx="2590801" cy="851863"/>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PDU data (part 1)</a:t>
            </a:r>
          </a:p>
        </p:txBody>
      </p:sp>
      <p:sp>
        <p:nvSpPr>
          <p:cNvPr id="28" name="Rectangle 27">
            <a:extLst>
              <a:ext uri="{FF2B5EF4-FFF2-40B4-BE49-F238E27FC236}">
                <a16:creationId xmlns:a16="http://schemas.microsoft.com/office/drawing/2014/main" id="{66469A0D-83F6-4B48-86FB-ADA9E2C5787A}"/>
              </a:ext>
            </a:extLst>
          </p:cNvPr>
          <p:cNvSpPr/>
          <p:nvPr/>
        </p:nvSpPr>
        <p:spPr>
          <a:xfrm>
            <a:off x="3820291" y="4236943"/>
            <a:ext cx="3024418" cy="384026"/>
          </a:xfrm>
          <a:prstGeom prst="rect">
            <a:avLst/>
          </a:prstGeom>
          <a:solidFill>
            <a:schemeClr val="accent4">
              <a:lumMod val="40000"/>
              <a:lumOff val="6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Ethernet / IP / TCP / NVMeTCP</a:t>
            </a:r>
          </a:p>
        </p:txBody>
      </p:sp>
      <p:sp>
        <p:nvSpPr>
          <p:cNvPr id="30" name="Rectangle 29">
            <a:extLst>
              <a:ext uri="{FF2B5EF4-FFF2-40B4-BE49-F238E27FC236}">
                <a16:creationId xmlns:a16="http://schemas.microsoft.com/office/drawing/2014/main" id="{01A74E74-1EFA-4E58-9997-ECAB18FAE4CA}"/>
              </a:ext>
            </a:extLst>
          </p:cNvPr>
          <p:cNvSpPr/>
          <p:nvPr/>
        </p:nvSpPr>
        <p:spPr>
          <a:xfrm>
            <a:off x="7843445" y="4797860"/>
            <a:ext cx="2590801" cy="898780"/>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bg1"/>
                </a:solidFill>
              </a:rPr>
              <a:t> PDU data (part 2)</a:t>
            </a:r>
          </a:p>
        </p:txBody>
      </p:sp>
      <p:sp>
        <p:nvSpPr>
          <p:cNvPr id="34" name="Rectangle 33">
            <a:extLst>
              <a:ext uri="{FF2B5EF4-FFF2-40B4-BE49-F238E27FC236}">
                <a16:creationId xmlns:a16="http://schemas.microsoft.com/office/drawing/2014/main" id="{E1A77AFA-191A-46AE-8089-B62F648E7E24}"/>
              </a:ext>
            </a:extLst>
          </p:cNvPr>
          <p:cNvSpPr/>
          <p:nvPr/>
        </p:nvSpPr>
        <p:spPr>
          <a:xfrm>
            <a:off x="3820291" y="3757148"/>
            <a:ext cx="3024418" cy="390228"/>
          </a:xfrm>
          <a:prstGeom prst="rect">
            <a:avLst/>
          </a:prstGeom>
          <a:solidFill>
            <a:schemeClr val="accent4">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bg1">
                    <a:lumMod val="65000"/>
                  </a:schemeClr>
                </a:solidFill>
              </a:rPr>
              <a:t>previous packets</a:t>
            </a:r>
          </a:p>
        </p:txBody>
      </p:sp>
      <p:sp>
        <p:nvSpPr>
          <p:cNvPr id="38" name="Rectangle 37">
            <a:extLst>
              <a:ext uri="{FF2B5EF4-FFF2-40B4-BE49-F238E27FC236}">
                <a16:creationId xmlns:a16="http://schemas.microsoft.com/office/drawing/2014/main" id="{296E889B-D6FE-4827-904A-AE879ED137B0}"/>
              </a:ext>
            </a:extLst>
          </p:cNvPr>
          <p:cNvSpPr/>
          <p:nvPr/>
        </p:nvSpPr>
        <p:spPr>
          <a:xfrm>
            <a:off x="3808960" y="5711103"/>
            <a:ext cx="3024418" cy="434155"/>
          </a:xfrm>
          <a:prstGeom prst="rect">
            <a:avLst/>
          </a:prstGeom>
          <a:solidFill>
            <a:schemeClr val="accent4">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bg1">
                    <a:lumMod val="65000"/>
                  </a:schemeClr>
                </a:solidFill>
              </a:rPr>
              <a:t>more packets</a:t>
            </a:r>
          </a:p>
        </p:txBody>
      </p:sp>
      <p:cxnSp>
        <p:nvCxnSpPr>
          <p:cNvPr id="42" name="Straight Arrow Connector 41">
            <a:extLst>
              <a:ext uri="{FF2B5EF4-FFF2-40B4-BE49-F238E27FC236}">
                <a16:creationId xmlns:a16="http://schemas.microsoft.com/office/drawing/2014/main" id="{33C84D1F-1218-46AA-AC2A-95235908C7C9}"/>
              </a:ext>
            </a:extLst>
          </p:cNvPr>
          <p:cNvCxnSpPr>
            <a:cxnSpLocks/>
          </p:cNvCxnSpPr>
          <p:nvPr/>
        </p:nvCxnSpPr>
        <p:spPr>
          <a:xfrm>
            <a:off x="6833378" y="5244002"/>
            <a:ext cx="1010067" cy="80249"/>
          </a:xfrm>
          <a:prstGeom prst="straightConnector1">
            <a:avLst/>
          </a:prstGeom>
          <a:ln w="19050">
            <a:solidFill>
              <a:schemeClr val="tx1"/>
            </a:solidFill>
            <a:headEnd w="lg" len="med"/>
            <a:tailEnd type="triangle" w="lg" len="lg"/>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74CA515B-AE4E-4D36-8A5C-E8BEE7F427E8}"/>
              </a:ext>
            </a:extLst>
          </p:cNvPr>
          <p:cNvSpPr txBox="1"/>
          <p:nvPr/>
        </p:nvSpPr>
        <p:spPr>
          <a:xfrm>
            <a:off x="6853669" y="4981268"/>
            <a:ext cx="852477" cy="319446"/>
          </a:xfrm>
          <a:prstGeom prst="rect">
            <a:avLst/>
          </a:prstGeom>
          <a:noFill/>
          <a:ln>
            <a:noFill/>
          </a:ln>
        </p:spPr>
        <p:txBody>
          <a:bodyPr wrap="none" rtlCol="0">
            <a:spAutoFit/>
          </a:bodyPr>
          <a:lstStyle/>
          <a:p>
            <a:pPr algn="ctr">
              <a:lnSpc>
                <a:spcPct val="80000"/>
              </a:lnSpc>
            </a:pPr>
            <a:r>
              <a:rPr lang="en-US" dirty="0"/>
              <a:t>offload</a:t>
            </a:r>
          </a:p>
        </p:txBody>
      </p:sp>
      <p:sp>
        <p:nvSpPr>
          <p:cNvPr id="44" name="Right Brace 43">
            <a:extLst>
              <a:ext uri="{FF2B5EF4-FFF2-40B4-BE49-F238E27FC236}">
                <a16:creationId xmlns:a16="http://schemas.microsoft.com/office/drawing/2014/main" id="{CA1E50B5-D316-4E9A-9351-62A53FFD333A}"/>
              </a:ext>
            </a:extLst>
          </p:cNvPr>
          <p:cNvSpPr/>
          <p:nvPr/>
        </p:nvSpPr>
        <p:spPr>
          <a:xfrm rot="10800000">
            <a:off x="3521349" y="4236942"/>
            <a:ext cx="147317" cy="1366843"/>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a:p>
        </p:txBody>
      </p:sp>
      <p:sp>
        <p:nvSpPr>
          <p:cNvPr id="45" name="TextBox 44">
            <a:extLst>
              <a:ext uri="{FF2B5EF4-FFF2-40B4-BE49-F238E27FC236}">
                <a16:creationId xmlns:a16="http://schemas.microsoft.com/office/drawing/2014/main" id="{1AC4B5C8-B1B7-400B-9561-0C3EA69B5639}"/>
              </a:ext>
            </a:extLst>
          </p:cNvPr>
          <p:cNvSpPr txBox="1"/>
          <p:nvPr/>
        </p:nvSpPr>
        <p:spPr>
          <a:xfrm>
            <a:off x="2614252" y="4458128"/>
            <a:ext cx="1020664" cy="441339"/>
          </a:xfrm>
          <a:prstGeom prst="rect">
            <a:avLst/>
          </a:prstGeom>
          <a:noFill/>
        </p:spPr>
        <p:txBody>
          <a:bodyPr wrap="none" rtlCol="0">
            <a:spAutoFit/>
          </a:bodyPr>
          <a:lstStyle/>
          <a:p>
            <a:pPr algn="ctr">
              <a:lnSpc>
                <a:spcPct val="80000"/>
              </a:lnSpc>
            </a:pPr>
            <a:r>
              <a:rPr lang="en-US" sz="1400" dirty="0"/>
              <a:t>Received</a:t>
            </a:r>
          </a:p>
          <a:p>
            <a:pPr algn="ctr">
              <a:lnSpc>
                <a:spcPct val="80000"/>
              </a:lnSpc>
            </a:pPr>
            <a:r>
              <a:rPr lang="en-US" sz="1400" dirty="0"/>
              <a:t> TCP packet</a:t>
            </a:r>
          </a:p>
        </p:txBody>
      </p:sp>
      <p:sp>
        <p:nvSpPr>
          <p:cNvPr id="46" name="Right Brace 45">
            <a:extLst>
              <a:ext uri="{FF2B5EF4-FFF2-40B4-BE49-F238E27FC236}">
                <a16:creationId xmlns:a16="http://schemas.microsoft.com/office/drawing/2014/main" id="{AAA181BB-A778-470C-B4AB-1D267C674753}"/>
              </a:ext>
            </a:extLst>
          </p:cNvPr>
          <p:cNvSpPr/>
          <p:nvPr/>
        </p:nvSpPr>
        <p:spPr>
          <a:xfrm rot="10800000">
            <a:off x="2403955" y="3751126"/>
            <a:ext cx="251456" cy="2394131"/>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48" name="TextBox 47">
            <a:extLst>
              <a:ext uri="{FF2B5EF4-FFF2-40B4-BE49-F238E27FC236}">
                <a16:creationId xmlns:a16="http://schemas.microsoft.com/office/drawing/2014/main" id="{036C4265-205C-42CE-A390-61123C8DC586}"/>
              </a:ext>
            </a:extLst>
          </p:cNvPr>
          <p:cNvSpPr txBox="1"/>
          <p:nvPr/>
        </p:nvSpPr>
        <p:spPr>
          <a:xfrm>
            <a:off x="1486383" y="4369131"/>
            <a:ext cx="1043299" cy="590931"/>
          </a:xfrm>
          <a:prstGeom prst="rect">
            <a:avLst/>
          </a:prstGeom>
          <a:noFill/>
        </p:spPr>
        <p:txBody>
          <a:bodyPr wrap="none" rtlCol="0">
            <a:spAutoFit/>
          </a:bodyPr>
          <a:lstStyle/>
          <a:p>
            <a:pPr algn="ctr">
              <a:lnSpc>
                <a:spcPct val="80000"/>
              </a:lnSpc>
            </a:pPr>
            <a:r>
              <a:rPr lang="en-US" sz="2000" dirty="0"/>
              <a:t>Receive </a:t>
            </a:r>
          </a:p>
          <a:p>
            <a:pPr algn="ctr">
              <a:lnSpc>
                <a:spcPct val="80000"/>
              </a:lnSpc>
            </a:pPr>
            <a:r>
              <a:rPr lang="en-US" sz="2000" dirty="0"/>
              <a:t>ring</a:t>
            </a:r>
          </a:p>
        </p:txBody>
      </p:sp>
      <p:sp>
        <p:nvSpPr>
          <p:cNvPr id="49" name="TextBox 48">
            <a:extLst>
              <a:ext uri="{FF2B5EF4-FFF2-40B4-BE49-F238E27FC236}">
                <a16:creationId xmlns:a16="http://schemas.microsoft.com/office/drawing/2014/main" id="{9195C6EE-F692-4A20-9F69-CCEBFFF6A347}"/>
              </a:ext>
            </a:extLst>
          </p:cNvPr>
          <p:cNvSpPr txBox="1"/>
          <p:nvPr/>
        </p:nvSpPr>
        <p:spPr>
          <a:xfrm>
            <a:off x="8159887" y="3547452"/>
            <a:ext cx="1955985" cy="319446"/>
          </a:xfrm>
          <a:prstGeom prst="rect">
            <a:avLst/>
          </a:prstGeom>
          <a:noFill/>
        </p:spPr>
        <p:txBody>
          <a:bodyPr wrap="none" rtlCol="0">
            <a:spAutoFit/>
          </a:bodyPr>
          <a:lstStyle/>
          <a:p>
            <a:pPr algn="ctr">
              <a:lnSpc>
                <a:spcPct val="80000"/>
              </a:lnSpc>
            </a:pPr>
            <a:r>
              <a:rPr lang="en-US" dirty="0"/>
              <a:t>Application buffers</a:t>
            </a:r>
          </a:p>
        </p:txBody>
      </p:sp>
      <p:sp>
        <p:nvSpPr>
          <p:cNvPr id="40" name="Right Brace 39">
            <a:extLst>
              <a:ext uri="{FF2B5EF4-FFF2-40B4-BE49-F238E27FC236}">
                <a16:creationId xmlns:a16="http://schemas.microsoft.com/office/drawing/2014/main" id="{E2D2FEED-198B-4615-B94F-4E3664B24B1D}"/>
              </a:ext>
            </a:extLst>
          </p:cNvPr>
          <p:cNvSpPr/>
          <p:nvPr/>
        </p:nvSpPr>
        <p:spPr>
          <a:xfrm>
            <a:off x="10612683" y="3939158"/>
            <a:ext cx="243849" cy="2553716"/>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47" name="TextBox 46">
            <a:extLst>
              <a:ext uri="{FF2B5EF4-FFF2-40B4-BE49-F238E27FC236}">
                <a16:creationId xmlns:a16="http://schemas.microsoft.com/office/drawing/2014/main" id="{BC875685-B140-4025-80F7-B1E66BD15215}"/>
              </a:ext>
            </a:extLst>
          </p:cNvPr>
          <p:cNvSpPr txBox="1"/>
          <p:nvPr/>
        </p:nvSpPr>
        <p:spPr>
          <a:xfrm>
            <a:off x="10803552" y="4625639"/>
            <a:ext cx="849913" cy="441339"/>
          </a:xfrm>
          <a:prstGeom prst="rect">
            <a:avLst/>
          </a:prstGeom>
          <a:noFill/>
        </p:spPr>
        <p:txBody>
          <a:bodyPr wrap="none" rtlCol="0">
            <a:spAutoFit/>
          </a:bodyPr>
          <a:lstStyle/>
          <a:p>
            <a:pPr algn="ctr">
              <a:lnSpc>
                <a:spcPct val="80000"/>
              </a:lnSpc>
            </a:pPr>
            <a:r>
              <a:rPr lang="en-US" sz="1400" dirty="0"/>
              <a:t>NVMe IO</a:t>
            </a:r>
          </a:p>
          <a:p>
            <a:pPr algn="ctr">
              <a:lnSpc>
                <a:spcPct val="80000"/>
              </a:lnSpc>
            </a:pPr>
            <a:r>
              <a:rPr lang="en-US" sz="1400" dirty="0"/>
              <a:t>(CID=X)</a:t>
            </a:r>
          </a:p>
        </p:txBody>
      </p:sp>
      <p:sp>
        <p:nvSpPr>
          <p:cNvPr id="9" name="Slide Number Placeholder 8">
            <a:extLst>
              <a:ext uri="{FF2B5EF4-FFF2-40B4-BE49-F238E27FC236}">
                <a16:creationId xmlns:a16="http://schemas.microsoft.com/office/drawing/2014/main" id="{218F7730-E449-4EC2-9B91-5B1002B64A21}"/>
              </a:ext>
            </a:extLst>
          </p:cNvPr>
          <p:cNvSpPr>
            <a:spLocks noGrp="1"/>
          </p:cNvSpPr>
          <p:nvPr>
            <p:ph type="sldNum" sz="quarter" idx="12"/>
          </p:nvPr>
        </p:nvSpPr>
        <p:spPr/>
        <p:txBody>
          <a:bodyPr/>
          <a:lstStyle/>
          <a:p>
            <a:fld id="{35E705C5-5BCD-49DC-92EA-8CC03E399A23}" type="slidenum">
              <a:rPr lang="en-IL" smtClean="0"/>
              <a:t>13</a:t>
            </a:fld>
            <a:endParaRPr lang="en-IL"/>
          </a:p>
        </p:txBody>
      </p:sp>
      <p:sp>
        <p:nvSpPr>
          <p:cNvPr id="10" name="Rectangle 9">
            <a:extLst>
              <a:ext uri="{FF2B5EF4-FFF2-40B4-BE49-F238E27FC236}">
                <a16:creationId xmlns:a16="http://schemas.microsoft.com/office/drawing/2014/main" id="{96F6D0C3-7C5B-B7A9-A268-3C06536D62C5}"/>
              </a:ext>
            </a:extLst>
          </p:cNvPr>
          <p:cNvSpPr/>
          <p:nvPr/>
        </p:nvSpPr>
        <p:spPr>
          <a:xfrm>
            <a:off x="3820291" y="4721035"/>
            <a:ext cx="3013087" cy="891931"/>
          </a:xfrm>
          <a:prstGeom prst="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bg1">
                    <a:lumMod val="65000"/>
                  </a:schemeClr>
                </a:solidFill>
              </a:rPr>
              <a:t>-</a:t>
            </a:r>
          </a:p>
        </p:txBody>
      </p:sp>
      <p:sp>
        <p:nvSpPr>
          <p:cNvPr id="14" name="Rectangle 13">
            <a:extLst>
              <a:ext uri="{FF2B5EF4-FFF2-40B4-BE49-F238E27FC236}">
                <a16:creationId xmlns:a16="http://schemas.microsoft.com/office/drawing/2014/main" id="{30F73B2D-06C2-C17E-2C02-AF7EE109F8C1}"/>
              </a:ext>
            </a:extLst>
          </p:cNvPr>
          <p:cNvSpPr/>
          <p:nvPr/>
        </p:nvSpPr>
        <p:spPr>
          <a:xfrm>
            <a:off x="7842480" y="5700065"/>
            <a:ext cx="2590801" cy="792808"/>
          </a:xfrm>
          <a:prstGeom prst="rect">
            <a:avLst/>
          </a:prstGeom>
          <a:solidFill>
            <a:schemeClr val="accent6">
              <a:lumMod val="20000"/>
              <a:lumOff val="80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dirty="0">
                <a:solidFill>
                  <a:schemeClr val="tx1"/>
                </a:solidFill>
              </a:rPr>
              <a:t>PDU data (part 3)</a:t>
            </a:r>
          </a:p>
        </p:txBody>
      </p:sp>
      <p:cxnSp>
        <p:nvCxnSpPr>
          <p:cNvPr id="11" name="Connector: Elbow 10">
            <a:extLst>
              <a:ext uri="{FF2B5EF4-FFF2-40B4-BE49-F238E27FC236}">
                <a16:creationId xmlns:a16="http://schemas.microsoft.com/office/drawing/2014/main" id="{B232CE40-11BB-D118-64C1-93F71DDF33D0}"/>
              </a:ext>
            </a:extLst>
          </p:cNvPr>
          <p:cNvCxnSpPr>
            <a:cxnSpLocks/>
            <a:stCxn id="37" idx="3"/>
          </p:cNvCxnSpPr>
          <p:nvPr/>
        </p:nvCxnSpPr>
        <p:spPr>
          <a:xfrm>
            <a:off x="2023997" y="3277679"/>
            <a:ext cx="5818483" cy="1600041"/>
          </a:xfrm>
          <a:prstGeom prst="bentConnector3">
            <a:avLst>
              <a:gd name="adj1" fmla="val 94003"/>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2AC28291-34EF-9694-F6B9-6ADA0AF100C4}"/>
              </a:ext>
            </a:extLst>
          </p:cNvPr>
          <p:cNvCxnSpPr>
            <a:cxnSpLocks/>
          </p:cNvCxnSpPr>
          <p:nvPr/>
        </p:nvCxnSpPr>
        <p:spPr>
          <a:xfrm>
            <a:off x="2008032" y="3385638"/>
            <a:ext cx="1800928" cy="881176"/>
          </a:xfrm>
          <a:prstGeom prst="bentConnector3">
            <a:avLst>
              <a:gd name="adj1" fmla="val 50000"/>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61D6451E-D73B-9BBD-195E-A5E119EBAB7C}"/>
              </a:ext>
            </a:extLst>
          </p:cNvPr>
          <p:cNvSpPr/>
          <p:nvPr/>
        </p:nvSpPr>
        <p:spPr>
          <a:xfrm>
            <a:off x="392282" y="3082565"/>
            <a:ext cx="1631715" cy="390228"/>
          </a:xfrm>
          <a:prstGeom prst="rect">
            <a:avLst/>
          </a:prstGeom>
          <a:solidFill>
            <a:schemeClr val="accent4">
              <a:lumMod val="20000"/>
              <a:lumOff val="8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lnSpc>
                <a:spcPct val="80000"/>
              </a:lnSpc>
            </a:pPr>
            <a:r>
              <a:rPr lang="en-US" sz="1800">
                <a:solidFill>
                  <a:srgbClr val="C00000"/>
                </a:solidFill>
              </a:rPr>
              <a:t>skb_shinfo(skb)</a:t>
            </a:r>
            <a:endParaRPr lang="en-US" sz="1800" dirty="0">
              <a:solidFill>
                <a:srgbClr val="C00000"/>
              </a:solidFill>
            </a:endParaRPr>
          </a:p>
        </p:txBody>
      </p:sp>
    </p:spTree>
    <p:extLst>
      <p:ext uri="{BB962C8B-B14F-4D97-AF65-F5344CB8AC3E}">
        <p14:creationId xmlns:p14="http://schemas.microsoft.com/office/powerpoint/2010/main" val="1267986784"/>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5"/>
            <a:ext cx="10515600" cy="929209"/>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14</a:t>
            </a:fld>
            <a:endParaRPr lang="en-IL"/>
          </a:p>
        </p:txBody>
      </p:sp>
      <p:sp>
        <p:nvSpPr>
          <p:cNvPr id="4" name="Content Placeholder 10">
            <a:extLst>
              <a:ext uri="{FF2B5EF4-FFF2-40B4-BE49-F238E27FC236}">
                <a16:creationId xmlns:a16="http://schemas.microsoft.com/office/drawing/2014/main" id="{5BF21C4E-228B-A915-5AB2-D79478E58C2C}"/>
              </a:ext>
            </a:extLst>
          </p:cNvPr>
          <p:cNvSpPr txBox="1">
            <a:spLocks/>
          </p:cNvSpPr>
          <p:nvPr/>
        </p:nvSpPr>
        <p:spPr>
          <a:xfrm>
            <a:off x="838200" y="1591294"/>
            <a:ext cx="10515600" cy="44507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Based on the PDU header DATAL, the HW can anticipate which TCP sequence range is within the current PDU.</a:t>
            </a:r>
          </a:p>
          <a:p>
            <a:pPr marL="457200" indent="-457200">
              <a:buFont typeface="+mj-lt"/>
              <a:buAutoNum type="arabicPeriod"/>
            </a:pPr>
            <a:endParaRPr lang="en-US" sz="2000" dirty="0"/>
          </a:p>
          <a:p>
            <a:pPr marL="457200" indent="-457200">
              <a:buFont typeface="+mj-lt"/>
              <a:buAutoNum type="arabicPeriod"/>
            </a:pPr>
            <a:r>
              <a:rPr lang="en-US" sz="2000" dirty="0"/>
              <a:t>If the missing TCP packet is in the middle of the PDU, the HW will continue the direct data placement of the following packets.</a:t>
            </a:r>
          </a:p>
          <a:p>
            <a:pPr marL="914400" lvl="2" indent="0">
              <a:buNone/>
            </a:pPr>
            <a:r>
              <a:rPr lang="en-US" dirty="0"/>
              <a:t>In this case the PDU data digest will be calculated by software.</a:t>
            </a:r>
          </a:p>
          <a:p>
            <a:pPr marL="914400" lvl="2" indent="0">
              <a:buNone/>
            </a:pPr>
            <a:endParaRPr lang="en-US" dirty="0"/>
          </a:p>
          <a:p>
            <a:pPr marL="457200" indent="-457200">
              <a:buFont typeface="+mj-lt"/>
              <a:buAutoNum type="arabicPeriod"/>
            </a:pPr>
            <a:endParaRPr lang="en-US" sz="2000" dirty="0"/>
          </a:p>
          <a:p>
            <a:pPr marL="457200" lvl="1" indent="0">
              <a:buFont typeface="Arial" panose="020B0604020202020204" pitchFamily="34" charse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26" name="Rectangle 25">
            <a:extLst>
              <a:ext uri="{FF2B5EF4-FFF2-40B4-BE49-F238E27FC236}">
                <a16:creationId xmlns:a16="http://schemas.microsoft.com/office/drawing/2014/main" id="{242ED379-D7D9-32FC-F27A-215EE5DF463E}"/>
              </a:ext>
            </a:extLst>
          </p:cNvPr>
          <p:cNvSpPr/>
          <p:nvPr/>
        </p:nvSpPr>
        <p:spPr>
          <a:xfrm>
            <a:off x="308008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a:extLst>
              <a:ext uri="{FF2B5EF4-FFF2-40B4-BE49-F238E27FC236}">
                <a16:creationId xmlns:a16="http://schemas.microsoft.com/office/drawing/2014/main" id="{BADC1EA3-E131-F209-7475-1C64B70C9E30}"/>
              </a:ext>
            </a:extLst>
          </p:cNvPr>
          <p:cNvSpPr/>
          <p:nvPr/>
        </p:nvSpPr>
        <p:spPr>
          <a:xfrm>
            <a:off x="449339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Rectangle 27">
            <a:extLst>
              <a:ext uri="{FF2B5EF4-FFF2-40B4-BE49-F238E27FC236}">
                <a16:creationId xmlns:a16="http://schemas.microsoft.com/office/drawing/2014/main" id="{B7114EE8-9863-166B-5A67-B5CB00F7E8A4}"/>
              </a:ext>
            </a:extLst>
          </p:cNvPr>
          <p:cNvSpPr/>
          <p:nvPr/>
        </p:nvSpPr>
        <p:spPr>
          <a:xfrm>
            <a:off x="590670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a:extLst>
              <a:ext uri="{FF2B5EF4-FFF2-40B4-BE49-F238E27FC236}">
                <a16:creationId xmlns:a16="http://schemas.microsoft.com/office/drawing/2014/main" id="{18D9EF0A-239F-68DF-F03D-E0D314DFDE6F}"/>
              </a:ext>
            </a:extLst>
          </p:cNvPr>
          <p:cNvSpPr/>
          <p:nvPr/>
        </p:nvSpPr>
        <p:spPr>
          <a:xfrm>
            <a:off x="3080084" y="470844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9710628A-B0A8-C7A4-4FAE-4F3A20174338}"/>
              </a:ext>
            </a:extLst>
          </p:cNvPr>
          <p:cNvSpPr/>
          <p:nvPr/>
        </p:nvSpPr>
        <p:spPr>
          <a:xfrm>
            <a:off x="428322" y="4941082"/>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31" name="Rectangle 30">
            <a:extLst>
              <a:ext uri="{FF2B5EF4-FFF2-40B4-BE49-F238E27FC236}">
                <a16:creationId xmlns:a16="http://schemas.microsoft.com/office/drawing/2014/main" id="{E265AA18-31CB-7577-4035-B8F5A19925BB}"/>
              </a:ext>
            </a:extLst>
          </p:cNvPr>
          <p:cNvSpPr/>
          <p:nvPr/>
        </p:nvSpPr>
        <p:spPr>
          <a:xfrm>
            <a:off x="428322" y="5295182"/>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32" name="Rectangle 31">
            <a:extLst>
              <a:ext uri="{FF2B5EF4-FFF2-40B4-BE49-F238E27FC236}">
                <a16:creationId xmlns:a16="http://schemas.microsoft.com/office/drawing/2014/main" id="{FEE5D97E-E8DC-1064-1456-9E20ECB9B464}"/>
              </a:ext>
            </a:extLst>
          </p:cNvPr>
          <p:cNvSpPr/>
          <p:nvPr/>
        </p:nvSpPr>
        <p:spPr>
          <a:xfrm>
            <a:off x="8715672"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3" name="Rectangle 32">
            <a:extLst>
              <a:ext uri="{FF2B5EF4-FFF2-40B4-BE49-F238E27FC236}">
                <a16:creationId xmlns:a16="http://schemas.microsoft.com/office/drawing/2014/main" id="{E096CB74-7CE2-CD08-E0BA-2D8A0748CB2A}"/>
              </a:ext>
            </a:extLst>
          </p:cNvPr>
          <p:cNvSpPr/>
          <p:nvPr/>
        </p:nvSpPr>
        <p:spPr>
          <a:xfrm>
            <a:off x="5906704" y="470844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135B602B-FE1A-200B-A846-2091E99129F3}"/>
              </a:ext>
            </a:extLst>
          </p:cNvPr>
          <p:cNvSpPr/>
          <p:nvPr/>
        </p:nvSpPr>
        <p:spPr>
          <a:xfrm>
            <a:off x="5611528" y="470844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C3577738-6715-CF4A-0EBA-CFB639EF8723}"/>
              </a:ext>
            </a:extLst>
          </p:cNvPr>
          <p:cNvSpPr/>
          <p:nvPr/>
        </p:nvSpPr>
        <p:spPr>
          <a:xfrm>
            <a:off x="9833806" y="470844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36341089-9418-2B19-A23E-4353E03B9B2E}"/>
              </a:ext>
            </a:extLst>
          </p:cNvPr>
          <p:cNvSpPr/>
          <p:nvPr/>
        </p:nvSpPr>
        <p:spPr>
          <a:xfrm>
            <a:off x="7311188"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7" name="Right Brace 36">
            <a:extLst>
              <a:ext uri="{FF2B5EF4-FFF2-40B4-BE49-F238E27FC236}">
                <a16:creationId xmlns:a16="http://schemas.microsoft.com/office/drawing/2014/main" id="{435DBDD5-85A2-DCB8-9049-EFD8C53EC194}"/>
              </a:ext>
            </a:extLst>
          </p:cNvPr>
          <p:cNvSpPr/>
          <p:nvPr/>
        </p:nvSpPr>
        <p:spPr>
          <a:xfrm rot="5400000">
            <a:off x="4291466" y="4161699"/>
            <a:ext cx="251456" cy="267422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38" name="TextBox 37">
            <a:extLst>
              <a:ext uri="{FF2B5EF4-FFF2-40B4-BE49-F238E27FC236}">
                <a16:creationId xmlns:a16="http://schemas.microsoft.com/office/drawing/2014/main" id="{C3E13687-FB25-A811-F847-9FF2C7F08186}"/>
              </a:ext>
            </a:extLst>
          </p:cNvPr>
          <p:cNvSpPr txBox="1"/>
          <p:nvPr/>
        </p:nvSpPr>
        <p:spPr>
          <a:xfrm>
            <a:off x="4138970" y="5624537"/>
            <a:ext cx="708848" cy="294183"/>
          </a:xfrm>
          <a:prstGeom prst="rect">
            <a:avLst/>
          </a:prstGeom>
          <a:noFill/>
        </p:spPr>
        <p:txBody>
          <a:bodyPr wrap="none" rtlCol="0">
            <a:spAutoFit/>
          </a:bodyPr>
          <a:lstStyle/>
          <a:p>
            <a:pPr algn="ctr">
              <a:lnSpc>
                <a:spcPct val="80000"/>
              </a:lnSpc>
            </a:pPr>
            <a:r>
              <a:rPr lang="en-US" sz="1600" b="1" dirty="0"/>
              <a:t>PDU 1</a:t>
            </a:r>
          </a:p>
        </p:txBody>
      </p:sp>
      <p:sp>
        <p:nvSpPr>
          <p:cNvPr id="39" name="Right Brace 38">
            <a:extLst>
              <a:ext uri="{FF2B5EF4-FFF2-40B4-BE49-F238E27FC236}">
                <a16:creationId xmlns:a16="http://schemas.microsoft.com/office/drawing/2014/main" id="{7A6D3B69-92E5-CB5C-036F-080600302299}"/>
              </a:ext>
            </a:extLst>
          </p:cNvPr>
          <p:cNvSpPr/>
          <p:nvPr/>
        </p:nvSpPr>
        <p:spPr>
          <a:xfrm rot="5400000">
            <a:off x="7815915" y="3463870"/>
            <a:ext cx="251456" cy="4069878"/>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40" name="TextBox 39">
            <a:extLst>
              <a:ext uri="{FF2B5EF4-FFF2-40B4-BE49-F238E27FC236}">
                <a16:creationId xmlns:a16="http://schemas.microsoft.com/office/drawing/2014/main" id="{2BFE1AA5-A0E9-C329-F79C-8FB0E9E24943}"/>
              </a:ext>
            </a:extLst>
          </p:cNvPr>
          <p:cNvSpPr txBox="1"/>
          <p:nvPr/>
        </p:nvSpPr>
        <p:spPr>
          <a:xfrm>
            <a:off x="7587219" y="5642065"/>
            <a:ext cx="708848" cy="294183"/>
          </a:xfrm>
          <a:prstGeom prst="rect">
            <a:avLst/>
          </a:prstGeom>
          <a:noFill/>
        </p:spPr>
        <p:txBody>
          <a:bodyPr wrap="none" rtlCol="0">
            <a:spAutoFit/>
          </a:bodyPr>
          <a:lstStyle/>
          <a:p>
            <a:pPr algn="ctr">
              <a:lnSpc>
                <a:spcPct val="80000"/>
              </a:lnSpc>
            </a:pPr>
            <a:r>
              <a:rPr lang="en-US" sz="1600" b="1" dirty="0"/>
              <a:t>PDU 2</a:t>
            </a:r>
          </a:p>
        </p:txBody>
      </p:sp>
      <p:sp>
        <p:nvSpPr>
          <p:cNvPr id="41" name="Rectangle 40">
            <a:extLst>
              <a:ext uri="{FF2B5EF4-FFF2-40B4-BE49-F238E27FC236}">
                <a16:creationId xmlns:a16="http://schemas.microsoft.com/office/drawing/2014/main" id="{DED786F1-0FD0-4FD8-0485-F36D7F27EC57}"/>
              </a:ext>
            </a:extLst>
          </p:cNvPr>
          <p:cNvSpPr/>
          <p:nvPr/>
        </p:nvSpPr>
        <p:spPr>
          <a:xfrm>
            <a:off x="428321" y="5653013"/>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Tree>
    <p:extLst>
      <p:ext uri="{BB962C8B-B14F-4D97-AF65-F5344CB8AC3E}">
        <p14:creationId xmlns:p14="http://schemas.microsoft.com/office/powerpoint/2010/main" val="2817188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5"/>
            <a:ext cx="10515600" cy="929209"/>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15</a:t>
            </a:fld>
            <a:endParaRPr lang="en-IL"/>
          </a:p>
        </p:txBody>
      </p:sp>
      <p:sp>
        <p:nvSpPr>
          <p:cNvPr id="4" name="Content Placeholder 10">
            <a:extLst>
              <a:ext uri="{FF2B5EF4-FFF2-40B4-BE49-F238E27FC236}">
                <a16:creationId xmlns:a16="http://schemas.microsoft.com/office/drawing/2014/main" id="{5BF21C4E-228B-A915-5AB2-D79478E58C2C}"/>
              </a:ext>
            </a:extLst>
          </p:cNvPr>
          <p:cNvSpPr txBox="1">
            <a:spLocks/>
          </p:cNvSpPr>
          <p:nvPr/>
        </p:nvSpPr>
        <p:spPr>
          <a:xfrm>
            <a:off x="838200" y="1591294"/>
            <a:ext cx="10515600" cy="445073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Based on the PDU header DATAL, the HW can anticipate which TCP sequence range is within the current PDU.</a:t>
            </a:r>
          </a:p>
          <a:p>
            <a:pPr marL="457200" indent="-457200">
              <a:buFont typeface="+mj-lt"/>
              <a:buAutoNum type="arabicPeriod"/>
            </a:pPr>
            <a:endParaRPr lang="en-US" sz="2000" dirty="0"/>
          </a:p>
          <a:p>
            <a:pPr marL="457200" indent="-457200">
              <a:buFont typeface="+mj-lt"/>
              <a:buAutoNum type="arabicPeriod"/>
            </a:pPr>
            <a:r>
              <a:rPr lang="en-US" sz="2000" dirty="0"/>
              <a:t>If the missing TCP packet is in the middle of the PDU, the HW will continue the direct data placement of the following packets.</a:t>
            </a:r>
          </a:p>
          <a:p>
            <a:pPr marL="914400" lvl="2" indent="0">
              <a:buNone/>
            </a:pPr>
            <a:r>
              <a:rPr lang="en-US" dirty="0"/>
              <a:t>In this case the PDU data digest will be calculated by software.</a:t>
            </a:r>
          </a:p>
          <a:p>
            <a:pPr marL="914400" lvl="2" indent="0">
              <a:buNone/>
            </a:pPr>
            <a:r>
              <a:rPr lang="en-US" dirty="0"/>
              <a:t>When the missing packet will arrive (out-of-order), the HW will bypass the offload flow.</a:t>
            </a:r>
          </a:p>
          <a:p>
            <a:pPr marL="914400" lvl="2" indent="0">
              <a:buNone/>
            </a:pPr>
            <a:endParaRPr lang="en-US" dirty="0"/>
          </a:p>
          <a:p>
            <a:pPr marL="457200" indent="-457200">
              <a:buFont typeface="+mj-lt"/>
              <a:buAutoNum type="arabicPeriod"/>
            </a:pPr>
            <a:endParaRPr lang="en-US" sz="2000" dirty="0"/>
          </a:p>
          <a:p>
            <a:pPr marL="457200" lvl="1" indent="0">
              <a:buFont typeface="Arial" panose="020B0604020202020204" pitchFamily="34" charse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26" name="Rectangle 25">
            <a:extLst>
              <a:ext uri="{FF2B5EF4-FFF2-40B4-BE49-F238E27FC236}">
                <a16:creationId xmlns:a16="http://schemas.microsoft.com/office/drawing/2014/main" id="{242ED379-D7D9-32FC-F27A-215EE5DF463E}"/>
              </a:ext>
            </a:extLst>
          </p:cNvPr>
          <p:cNvSpPr/>
          <p:nvPr/>
        </p:nvSpPr>
        <p:spPr>
          <a:xfrm>
            <a:off x="308008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27" name="Rectangle 26">
            <a:extLst>
              <a:ext uri="{FF2B5EF4-FFF2-40B4-BE49-F238E27FC236}">
                <a16:creationId xmlns:a16="http://schemas.microsoft.com/office/drawing/2014/main" id="{BADC1EA3-E131-F209-7475-1C64B70C9E30}"/>
              </a:ext>
            </a:extLst>
          </p:cNvPr>
          <p:cNvSpPr/>
          <p:nvPr/>
        </p:nvSpPr>
        <p:spPr>
          <a:xfrm>
            <a:off x="449339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a:t>
            </a:r>
          </a:p>
        </p:txBody>
      </p:sp>
      <p:sp>
        <p:nvSpPr>
          <p:cNvPr id="28" name="Rectangle 27">
            <a:extLst>
              <a:ext uri="{FF2B5EF4-FFF2-40B4-BE49-F238E27FC236}">
                <a16:creationId xmlns:a16="http://schemas.microsoft.com/office/drawing/2014/main" id="{B7114EE8-9863-166B-5A67-B5CB00F7E8A4}"/>
              </a:ext>
            </a:extLst>
          </p:cNvPr>
          <p:cNvSpPr/>
          <p:nvPr/>
        </p:nvSpPr>
        <p:spPr>
          <a:xfrm>
            <a:off x="5906704"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29" name="Rectangle 28">
            <a:extLst>
              <a:ext uri="{FF2B5EF4-FFF2-40B4-BE49-F238E27FC236}">
                <a16:creationId xmlns:a16="http://schemas.microsoft.com/office/drawing/2014/main" id="{18D9EF0A-239F-68DF-F03D-E0D314DFDE6F}"/>
              </a:ext>
            </a:extLst>
          </p:cNvPr>
          <p:cNvSpPr/>
          <p:nvPr/>
        </p:nvSpPr>
        <p:spPr>
          <a:xfrm>
            <a:off x="3080084" y="470844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Rectangle 29">
            <a:extLst>
              <a:ext uri="{FF2B5EF4-FFF2-40B4-BE49-F238E27FC236}">
                <a16:creationId xmlns:a16="http://schemas.microsoft.com/office/drawing/2014/main" id="{9710628A-B0A8-C7A4-4FAE-4F3A20174338}"/>
              </a:ext>
            </a:extLst>
          </p:cNvPr>
          <p:cNvSpPr/>
          <p:nvPr/>
        </p:nvSpPr>
        <p:spPr>
          <a:xfrm>
            <a:off x="428322" y="4941082"/>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31" name="Rectangle 30">
            <a:extLst>
              <a:ext uri="{FF2B5EF4-FFF2-40B4-BE49-F238E27FC236}">
                <a16:creationId xmlns:a16="http://schemas.microsoft.com/office/drawing/2014/main" id="{E265AA18-31CB-7577-4035-B8F5A19925BB}"/>
              </a:ext>
            </a:extLst>
          </p:cNvPr>
          <p:cNvSpPr/>
          <p:nvPr/>
        </p:nvSpPr>
        <p:spPr>
          <a:xfrm>
            <a:off x="428322" y="5295182"/>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32" name="Rectangle 31">
            <a:extLst>
              <a:ext uri="{FF2B5EF4-FFF2-40B4-BE49-F238E27FC236}">
                <a16:creationId xmlns:a16="http://schemas.microsoft.com/office/drawing/2014/main" id="{FEE5D97E-E8DC-1064-1456-9E20ECB9B464}"/>
              </a:ext>
            </a:extLst>
          </p:cNvPr>
          <p:cNvSpPr/>
          <p:nvPr/>
        </p:nvSpPr>
        <p:spPr>
          <a:xfrm>
            <a:off x="8715672" y="4708440"/>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3" name="Rectangle 32">
            <a:extLst>
              <a:ext uri="{FF2B5EF4-FFF2-40B4-BE49-F238E27FC236}">
                <a16:creationId xmlns:a16="http://schemas.microsoft.com/office/drawing/2014/main" id="{E096CB74-7CE2-CD08-E0BA-2D8A0748CB2A}"/>
              </a:ext>
            </a:extLst>
          </p:cNvPr>
          <p:cNvSpPr/>
          <p:nvPr/>
        </p:nvSpPr>
        <p:spPr>
          <a:xfrm>
            <a:off x="5906704" y="4708440"/>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Rectangle 33">
            <a:extLst>
              <a:ext uri="{FF2B5EF4-FFF2-40B4-BE49-F238E27FC236}">
                <a16:creationId xmlns:a16="http://schemas.microsoft.com/office/drawing/2014/main" id="{135B602B-FE1A-200B-A846-2091E99129F3}"/>
              </a:ext>
            </a:extLst>
          </p:cNvPr>
          <p:cNvSpPr/>
          <p:nvPr/>
        </p:nvSpPr>
        <p:spPr>
          <a:xfrm>
            <a:off x="5611528" y="470844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Rectangle 34">
            <a:extLst>
              <a:ext uri="{FF2B5EF4-FFF2-40B4-BE49-F238E27FC236}">
                <a16:creationId xmlns:a16="http://schemas.microsoft.com/office/drawing/2014/main" id="{C3577738-6715-CF4A-0EBA-CFB639EF8723}"/>
              </a:ext>
            </a:extLst>
          </p:cNvPr>
          <p:cNvSpPr/>
          <p:nvPr/>
        </p:nvSpPr>
        <p:spPr>
          <a:xfrm>
            <a:off x="9833806" y="4708440"/>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36341089-9418-2B19-A23E-4353E03B9B2E}"/>
              </a:ext>
            </a:extLst>
          </p:cNvPr>
          <p:cNvSpPr/>
          <p:nvPr/>
        </p:nvSpPr>
        <p:spPr>
          <a:xfrm>
            <a:off x="7311188" y="4708440"/>
            <a:ext cx="1260910" cy="558266"/>
          </a:xfrm>
          <a:prstGeom prst="rect">
            <a:avLst/>
          </a:prstGeom>
          <a:solidFill>
            <a:schemeClr val="bg2"/>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4</a:t>
            </a:r>
          </a:p>
        </p:txBody>
      </p:sp>
      <p:sp>
        <p:nvSpPr>
          <p:cNvPr id="37" name="Right Brace 36">
            <a:extLst>
              <a:ext uri="{FF2B5EF4-FFF2-40B4-BE49-F238E27FC236}">
                <a16:creationId xmlns:a16="http://schemas.microsoft.com/office/drawing/2014/main" id="{435DBDD5-85A2-DCB8-9049-EFD8C53EC194}"/>
              </a:ext>
            </a:extLst>
          </p:cNvPr>
          <p:cNvSpPr/>
          <p:nvPr/>
        </p:nvSpPr>
        <p:spPr>
          <a:xfrm rot="5400000">
            <a:off x="4291466" y="4161699"/>
            <a:ext cx="251456" cy="267422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38" name="TextBox 37">
            <a:extLst>
              <a:ext uri="{FF2B5EF4-FFF2-40B4-BE49-F238E27FC236}">
                <a16:creationId xmlns:a16="http://schemas.microsoft.com/office/drawing/2014/main" id="{C3E13687-FB25-A811-F847-9FF2C7F08186}"/>
              </a:ext>
            </a:extLst>
          </p:cNvPr>
          <p:cNvSpPr txBox="1"/>
          <p:nvPr/>
        </p:nvSpPr>
        <p:spPr>
          <a:xfrm>
            <a:off x="3723059" y="5624537"/>
            <a:ext cx="1540678" cy="465961"/>
          </a:xfrm>
          <a:prstGeom prst="rect">
            <a:avLst/>
          </a:prstGeom>
          <a:noFill/>
        </p:spPr>
        <p:txBody>
          <a:bodyPr wrap="none" rtlCol="0">
            <a:spAutoFit/>
          </a:bodyPr>
          <a:lstStyle/>
          <a:p>
            <a:pPr algn="ctr">
              <a:lnSpc>
                <a:spcPct val="80000"/>
              </a:lnSpc>
            </a:pPr>
            <a:r>
              <a:rPr lang="en-US" sz="1600" b="1" dirty="0"/>
              <a:t>PDU 1</a:t>
            </a:r>
          </a:p>
          <a:p>
            <a:pPr algn="ctr">
              <a:lnSpc>
                <a:spcPct val="80000"/>
              </a:lnSpc>
            </a:pPr>
            <a:r>
              <a:rPr lang="en-US" sz="1400" dirty="0"/>
              <a:t>DDP + CRC Offload</a:t>
            </a:r>
          </a:p>
        </p:txBody>
      </p:sp>
      <p:sp>
        <p:nvSpPr>
          <p:cNvPr id="39" name="Right Brace 38">
            <a:extLst>
              <a:ext uri="{FF2B5EF4-FFF2-40B4-BE49-F238E27FC236}">
                <a16:creationId xmlns:a16="http://schemas.microsoft.com/office/drawing/2014/main" id="{7A6D3B69-92E5-CB5C-036F-080600302299}"/>
              </a:ext>
            </a:extLst>
          </p:cNvPr>
          <p:cNvSpPr/>
          <p:nvPr/>
        </p:nvSpPr>
        <p:spPr>
          <a:xfrm rot="5400000">
            <a:off x="7815915" y="3463870"/>
            <a:ext cx="251456" cy="4069878"/>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40" name="TextBox 39">
            <a:extLst>
              <a:ext uri="{FF2B5EF4-FFF2-40B4-BE49-F238E27FC236}">
                <a16:creationId xmlns:a16="http://schemas.microsoft.com/office/drawing/2014/main" id="{2BFE1AA5-A0E9-C329-F79C-8FB0E9E24943}"/>
              </a:ext>
            </a:extLst>
          </p:cNvPr>
          <p:cNvSpPr txBox="1"/>
          <p:nvPr/>
        </p:nvSpPr>
        <p:spPr>
          <a:xfrm>
            <a:off x="7277711" y="5642065"/>
            <a:ext cx="1327863" cy="835870"/>
          </a:xfrm>
          <a:prstGeom prst="rect">
            <a:avLst/>
          </a:prstGeom>
          <a:noFill/>
        </p:spPr>
        <p:txBody>
          <a:bodyPr wrap="none" rtlCol="0">
            <a:spAutoFit/>
          </a:bodyPr>
          <a:lstStyle/>
          <a:p>
            <a:pPr algn="ctr">
              <a:lnSpc>
                <a:spcPct val="80000"/>
              </a:lnSpc>
            </a:pPr>
            <a:r>
              <a:rPr lang="en-US" sz="1600" b="1" dirty="0"/>
              <a:t>PDU 2</a:t>
            </a:r>
          </a:p>
          <a:p>
            <a:pPr algn="ctr">
              <a:lnSpc>
                <a:spcPct val="80000"/>
              </a:lnSpc>
            </a:pPr>
            <a:r>
              <a:rPr lang="en-US" sz="1400" b="1" dirty="0">
                <a:solidFill>
                  <a:srgbClr val="C00000"/>
                </a:solidFill>
              </a:rPr>
              <a:t>Partial DDP, </a:t>
            </a:r>
          </a:p>
          <a:p>
            <a:pPr algn="ctr">
              <a:lnSpc>
                <a:spcPct val="80000"/>
              </a:lnSpc>
            </a:pPr>
            <a:r>
              <a:rPr lang="en-US" sz="1400" b="1" dirty="0">
                <a:solidFill>
                  <a:srgbClr val="C00000"/>
                </a:solidFill>
              </a:rPr>
              <a:t>No CRC Offload</a:t>
            </a:r>
          </a:p>
          <a:p>
            <a:pPr algn="ctr">
              <a:lnSpc>
                <a:spcPct val="80000"/>
              </a:lnSpc>
            </a:pPr>
            <a:endParaRPr lang="en-US" sz="1600" b="1" dirty="0"/>
          </a:p>
        </p:txBody>
      </p:sp>
      <p:sp>
        <p:nvSpPr>
          <p:cNvPr id="41" name="Rectangle 40">
            <a:extLst>
              <a:ext uri="{FF2B5EF4-FFF2-40B4-BE49-F238E27FC236}">
                <a16:creationId xmlns:a16="http://schemas.microsoft.com/office/drawing/2014/main" id="{DED786F1-0FD0-4FD8-0485-F36D7F27EC57}"/>
              </a:ext>
            </a:extLst>
          </p:cNvPr>
          <p:cNvSpPr/>
          <p:nvPr/>
        </p:nvSpPr>
        <p:spPr>
          <a:xfrm>
            <a:off x="428321" y="5653013"/>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
        <p:nvSpPr>
          <p:cNvPr id="2" name="TextBox 1">
            <a:extLst>
              <a:ext uri="{FF2B5EF4-FFF2-40B4-BE49-F238E27FC236}">
                <a16:creationId xmlns:a16="http://schemas.microsoft.com/office/drawing/2014/main" id="{23612FE4-6FBC-91C3-20F3-228B8C314477}"/>
              </a:ext>
            </a:extLst>
          </p:cNvPr>
          <p:cNvSpPr txBox="1"/>
          <p:nvPr/>
        </p:nvSpPr>
        <p:spPr>
          <a:xfrm>
            <a:off x="-433136" y="6538912"/>
            <a:ext cx="6949440" cy="307777"/>
          </a:xfrm>
          <a:prstGeom prst="rect">
            <a:avLst/>
          </a:prstGeom>
          <a:noFill/>
        </p:spPr>
        <p:txBody>
          <a:bodyPr wrap="square">
            <a:spAutoFit/>
          </a:bodyPr>
          <a:lstStyle/>
          <a:p>
            <a:pPr marL="457200" lvl="1" indent="0">
              <a:buNone/>
            </a:pPr>
            <a:r>
              <a:rPr lang="en-US" sz="1400" dirty="0">
                <a:solidFill>
                  <a:schemeClr val="bg1">
                    <a:lumMod val="50000"/>
                  </a:schemeClr>
                </a:solidFill>
              </a:rPr>
              <a:t>*For more detail -&gt; </a:t>
            </a:r>
            <a:r>
              <a:rPr lang="en-US" sz="1400" dirty="0" err="1">
                <a:solidFill>
                  <a:schemeClr val="bg1">
                    <a:lumMod val="50000"/>
                  </a:schemeClr>
                </a:solidFill>
              </a:rPr>
              <a:t>Netdev</a:t>
            </a:r>
            <a:r>
              <a:rPr lang="en-US" sz="1400" dirty="0">
                <a:solidFill>
                  <a:schemeClr val="bg1">
                    <a:lumMod val="50000"/>
                  </a:schemeClr>
                </a:solidFill>
              </a:rPr>
              <a:t> 0x15 Autonomous NVMe-TCP Offload</a:t>
            </a:r>
          </a:p>
        </p:txBody>
      </p:sp>
    </p:spTree>
    <p:extLst>
      <p:ext uri="{BB962C8B-B14F-4D97-AF65-F5344CB8AC3E}">
        <p14:creationId xmlns:p14="http://schemas.microsoft.com/office/powerpoint/2010/main" val="16713442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75115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89413"/>
            <a:ext cx="10901516" cy="4652613"/>
          </a:xfrm>
        </p:spPr>
        <p:txBody>
          <a:bodyPr vert="horz" lIns="91440" tIns="45720" rIns="91440" bIns="45720" rtlCol="0" anchor="t">
            <a:normAutofit/>
          </a:bodyPr>
          <a:lstStyle/>
          <a:p>
            <a:pPr marL="457200" indent="-457200">
              <a:buFont typeface="+mj-lt"/>
              <a:buAutoNum type="arabicPeriod" startAt="3"/>
            </a:pPr>
            <a:r>
              <a:rPr lang="en-US" sz="2000" dirty="0"/>
              <a:t>If the missing TCP packet includes a PDU header:</a:t>
            </a:r>
          </a:p>
          <a:p>
            <a:pPr lvl="2"/>
            <a:r>
              <a:rPr lang="en-US" dirty="0"/>
              <a:t>The HW will pause the offloading and in the next following packets, the HW will compare the start of the packet with the </a:t>
            </a:r>
            <a:r>
              <a:rPr lang="en-US" b="1" dirty="0"/>
              <a:t>magic pattern </a:t>
            </a:r>
            <a:r>
              <a:rPr lang="en-US" dirty="0"/>
              <a:t>as optimistic approach, and in case of a match, the HW will send a </a:t>
            </a:r>
            <a:r>
              <a:rPr lang="en-US" b="1" dirty="0"/>
              <a:t>resync request </a:t>
            </a:r>
            <a:r>
              <a:rPr lang="en-US" dirty="0"/>
              <a:t>to the software.</a:t>
            </a:r>
          </a:p>
          <a:p>
            <a:pPr marL="457200" indent="-457200">
              <a:lnSpc>
                <a:spcPct val="100000"/>
              </a:lnSpc>
              <a:buFont typeface="+mj-lt"/>
              <a:buAutoNum type="arabicPeriod" startAt="3"/>
            </a:pPr>
            <a:endParaRPr lang="en-US" sz="2000" dirty="0"/>
          </a:p>
          <a:p>
            <a:pPr marL="457200" lvl="1" inden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None/>
            </a:pPr>
            <a:endParaRPr lang="en-US" sz="2000" dirty="0"/>
          </a:p>
          <a:p>
            <a:pPr marL="0" inden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16</a:t>
            </a:fld>
            <a:endParaRPr lang="en-IL" dirty="0"/>
          </a:p>
        </p:txBody>
      </p:sp>
    </p:spTree>
    <p:extLst>
      <p:ext uri="{BB962C8B-B14F-4D97-AF65-F5344CB8AC3E}">
        <p14:creationId xmlns:p14="http://schemas.microsoft.com/office/powerpoint/2010/main" val="3160601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75115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89414"/>
            <a:ext cx="10901516" cy="3659496"/>
          </a:xfrm>
        </p:spPr>
        <p:txBody>
          <a:bodyPr vert="horz" lIns="91440" tIns="45720" rIns="91440" bIns="45720" rtlCol="0" anchor="t">
            <a:normAutofit/>
          </a:bodyPr>
          <a:lstStyle/>
          <a:p>
            <a:pPr marL="457200" indent="-457200">
              <a:buFont typeface="+mj-lt"/>
              <a:buAutoNum type="arabicPeriod" startAt="3"/>
            </a:pPr>
            <a:r>
              <a:rPr lang="en-US" sz="2000" dirty="0"/>
              <a:t>If the missing TCP packet includes a PDU header:</a:t>
            </a:r>
          </a:p>
          <a:p>
            <a:pPr lvl="2"/>
            <a:r>
              <a:rPr lang="en-US" dirty="0"/>
              <a:t>The HW will pause the offloading and in the next following packets, the HW will compare the start of the packet with the </a:t>
            </a:r>
            <a:r>
              <a:rPr lang="en-US" b="1" dirty="0"/>
              <a:t>magic pattern </a:t>
            </a:r>
            <a:r>
              <a:rPr lang="en-US" dirty="0"/>
              <a:t>as optimistic approach, and in case of a match, the HW will send a </a:t>
            </a:r>
            <a:r>
              <a:rPr lang="en-US" b="1" dirty="0"/>
              <a:t>resync request </a:t>
            </a:r>
            <a:r>
              <a:rPr lang="en-US" dirty="0"/>
              <a:t>to the software.</a:t>
            </a:r>
          </a:p>
          <a:p>
            <a:pPr marL="457200" lvl="1" inden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None/>
            </a:pPr>
            <a:endParaRPr lang="en-US" sz="2000" dirty="0"/>
          </a:p>
          <a:p>
            <a:pPr marL="0" inden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17</a:t>
            </a:fld>
            <a:endParaRPr lang="en-IL" dirty="0"/>
          </a:p>
        </p:txBody>
      </p:sp>
      <p:sp>
        <p:nvSpPr>
          <p:cNvPr id="3" name="Rectangle 2">
            <a:extLst>
              <a:ext uri="{FF2B5EF4-FFF2-40B4-BE49-F238E27FC236}">
                <a16:creationId xmlns:a16="http://schemas.microsoft.com/office/drawing/2014/main" id="{5D2D0853-ABAA-856E-B0E2-FCF01FC64CA7}"/>
              </a:ext>
            </a:extLst>
          </p:cNvPr>
          <p:cNvSpPr/>
          <p:nvPr/>
        </p:nvSpPr>
        <p:spPr>
          <a:xfrm>
            <a:off x="310404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4" name="Rectangle 3">
            <a:extLst>
              <a:ext uri="{FF2B5EF4-FFF2-40B4-BE49-F238E27FC236}">
                <a16:creationId xmlns:a16="http://schemas.microsoft.com/office/drawing/2014/main" id="{6B0AC2AE-9F82-FECB-D135-654038A0052F}"/>
              </a:ext>
            </a:extLst>
          </p:cNvPr>
          <p:cNvSpPr/>
          <p:nvPr/>
        </p:nvSpPr>
        <p:spPr>
          <a:xfrm>
            <a:off x="4517357" y="4935028"/>
            <a:ext cx="1260910" cy="558266"/>
          </a:xfrm>
          <a:prstGeom prst="rect">
            <a:avLst/>
          </a:prstGeom>
          <a:solidFill>
            <a:schemeClr val="bg1">
              <a:lumMod val="8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2</a:t>
            </a:r>
          </a:p>
        </p:txBody>
      </p:sp>
      <p:sp>
        <p:nvSpPr>
          <p:cNvPr id="6" name="Rectangle 5">
            <a:extLst>
              <a:ext uri="{FF2B5EF4-FFF2-40B4-BE49-F238E27FC236}">
                <a16:creationId xmlns:a16="http://schemas.microsoft.com/office/drawing/2014/main" id="{60CB4AD9-9586-B36B-64DF-C350531E0AA1}"/>
              </a:ext>
            </a:extLst>
          </p:cNvPr>
          <p:cNvSpPr/>
          <p:nvPr/>
        </p:nvSpPr>
        <p:spPr>
          <a:xfrm>
            <a:off x="3104047"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Rectangle 7">
            <a:extLst>
              <a:ext uri="{FF2B5EF4-FFF2-40B4-BE49-F238E27FC236}">
                <a16:creationId xmlns:a16="http://schemas.microsoft.com/office/drawing/2014/main" id="{0F06DA3E-E78F-A0DC-A025-A3E53A22C445}"/>
              </a:ext>
            </a:extLst>
          </p:cNvPr>
          <p:cNvSpPr/>
          <p:nvPr/>
        </p:nvSpPr>
        <p:spPr>
          <a:xfrm>
            <a:off x="452285" y="5167670"/>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9" name="Rectangle 8">
            <a:extLst>
              <a:ext uri="{FF2B5EF4-FFF2-40B4-BE49-F238E27FC236}">
                <a16:creationId xmlns:a16="http://schemas.microsoft.com/office/drawing/2014/main" id="{159BC586-ED8E-F2F2-017D-9F513CB74B53}"/>
              </a:ext>
            </a:extLst>
          </p:cNvPr>
          <p:cNvSpPr/>
          <p:nvPr/>
        </p:nvSpPr>
        <p:spPr>
          <a:xfrm>
            <a:off x="452285" y="5521770"/>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12" name="Rectangle 11">
            <a:extLst>
              <a:ext uri="{FF2B5EF4-FFF2-40B4-BE49-F238E27FC236}">
                <a16:creationId xmlns:a16="http://schemas.microsoft.com/office/drawing/2014/main" id="{9D7202D9-9241-6D95-7FE1-1DF177389EDC}"/>
              </a:ext>
            </a:extLst>
          </p:cNvPr>
          <p:cNvSpPr/>
          <p:nvPr/>
        </p:nvSpPr>
        <p:spPr>
          <a:xfrm>
            <a:off x="8739635"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15" name="Rectangle 14">
            <a:extLst>
              <a:ext uri="{FF2B5EF4-FFF2-40B4-BE49-F238E27FC236}">
                <a16:creationId xmlns:a16="http://schemas.microsoft.com/office/drawing/2014/main" id="{9BD1E3F5-82D4-EDFF-CE69-8A38B6B9EE2F}"/>
              </a:ext>
            </a:extLst>
          </p:cNvPr>
          <p:cNvSpPr/>
          <p:nvPr/>
        </p:nvSpPr>
        <p:spPr>
          <a:xfrm>
            <a:off x="9857769"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Rectangle 15">
            <a:extLst>
              <a:ext uri="{FF2B5EF4-FFF2-40B4-BE49-F238E27FC236}">
                <a16:creationId xmlns:a16="http://schemas.microsoft.com/office/drawing/2014/main" id="{FD702D81-51BC-B68B-79D8-EBAD4E7AD8B5}"/>
              </a:ext>
            </a:extLst>
          </p:cNvPr>
          <p:cNvSpPr/>
          <p:nvPr/>
        </p:nvSpPr>
        <p:spPr>
          <a:xfrm>
            <a:off x="7335151"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17" name="Right Brace 16">
            <a:extLst>
              <a:ext uri="{FF2B5EF4-FFF2-40B4-BE49-F238E27FC236}">
                <a16:creationId xmlns:a16="http://schemas.microsoft.com/office/drawing/2014/main" id="{11A9A876-01BF-82AD-FD93-825221C92D6E}"/>
              </a:ext>
            </a:extLst>
          </p:cNvPr>
          <p:cNvSpPr/>
          <p:nvPr/>
        </p:nvSpPr>
        <p:spPr>
          <a:xfrm rot="5400000">
            <a:off x="3608774" y="5094942"/>
            <a:ext cx="251456" cy="126091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18" name="TextBox 17">
            <a:extLst>
              <a:ext uri="{FF2B5EF4-FFF2-40B4-BE49-F238E27FC236}">
                <a16:creationId xmlns:a16="http://schemas.microsoft.com/office/drawing/2014/main" id="{3FEF1EFD-AC3E-B0FA-4035-57E7A9A4E082}"/>
              </a:ext>
            </a:extLst>
          </p:cNvPr>
          <p:cNvSpPr txBox="1"/>
          <p:nvPr/>
        </p:nvSpPr>
        <p:spPr>
          <a:xfrm>
            <a:off x="3412056" y="5865420"/>
            <a:ext cx="708848" cy="294183"/>
          </a:xfrm>
          <a:prstGeom prst="rect">
            <a:avLst/>
          </a:prstGeom>
          <a:noFill/>
        </p:spPr>
        <p:txBody>
          <a:bodyPr wrap="none" rtlCol="0">
            <a:spAutoFit/>
          </a:bodyPr>
          <a:lstStyle/>
          <a:p>
            <a:pPr algn="ctr">
              <a:lnSpc>
                <a:spcPct val="80000"/>
              </a:lnSpc>
            </a:pPr>
            <a:r>
              <a:rPr lang="en-US" sz="1600" b="1" dirty="0"/>
              <a:t>PDU 1</a:t>
            </a:r>
          </a:p>
        </p:txBody>
      </p:sp>
      <p:sp>
        <p:nvSpPr>
          <p:cNvPr id="19" name="Right Brace 18">
            <a:extLst>
              <a:ext uri="{FF2B5EF4-FFF2-40B4-BE49-F238E27FC236}">
                <a16:creationId xmlns:a16="http://schemas.microsoft.com/office/drawing/2014/main" id="{07FA736F-7A4F-2A8B-EC36-68BB0C0A5B19}"/>
              </a:ext>
            </a:extLst>
          </p:cNvPr>
          <p:cNvSpPr/>
          <p:nvPr/>
        </p:nvSpPr>
        <p:spPr>
          <a:xfrm rot="5400000">
            <a:off x="5722726" y="4393407"/>
            <a:ext cx="251456" cy="2686246"/>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20" name="TextBox 19">
            <a:extLst>
              <a:ext uri="{FF2B5EF4-FFF2-40B4-BE49-F238E27FC236}">
                <a16:creationId xmlns:a16="http://schemas.microsoft.com/office/drawing/2014/main" id="{FAB52D07-921B-3855-B512-AF92735BDD0B}"/>
              </a:ext>
            </a:extLst>
          </p:cNvPr>
          <p:cNvSpPr txBox="1"/>
          <p:nvPr/>
        </p:nvSpPr>
        <p:spPr>
          <a:xfrm>
            <a:off x="5493634" y="5868570"/>
            <a:ext cx="708848" cy="294183"/>
          </a:xfrm>
          <a:prstGeom prst="rect">
            <a:avLst/>
          </a:prstGeom>
          <a:noFill/>
        </p:spPr>
        <p:txBody>
          <a:bodyPr wrap="none" rtlCol="0">
            <a:spAutoFit/>
          </a:bodyPr>
          <a:lstStyle/>
          <a:p>
            <a:pPr algn="ctr">
              <a:lnSpc>
                <a:spcPct val="80000"/>
              </a:lnSpc>
            </a:pPr>
            <a:r>
              <a:rPr lang="en-US" sz="1600" b="1" dirty="0"/>
              <a:t>PDU 2</a:t>
            </a:r>
          </a:p>
        </p:txBody>
      </p:sp>
      <p:sp>
        <p:nvSpPr>
          <p:cNvPr id="21" name="Rectangle 20">
            <a:extLst>
              <a:ext uri="{FF2B5EF4-FFF2-40B4-BE49-F238E27FC236}">
                <a16:creationId xmlns:a16="http://schemas.microsoft.com/office/drawing/2014/main" id="{36C62A35-714A-0A2C-1837-2DA11F513AC4}"/>
              </a:ext>
            </a:extLst>
          </p:cNvPr>
          <p:cNvSpPr/>
          <p:nvPr/>
        </p:nvSpPr>
        <p:spPr>
          <a:xfrm>
            <a:off x="452284" y="5879601"/>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
        <p:nvSpPr>
          <p:cNvPr id="22" name="Rectangle 21">
            <a:extLst>
              <a:ext uri="{FF2B5EF4-FFF2-40B4-BE49-F238E27FC236}">
                <a16:creationId xmlns:a16="http://schemas.microsoft.com/office/drawing/2014/main" id="{01981A20-EA79-84DE-8AEA-4D7441F052CD}"/>
              </a:ext>
            </a:extLst>
          </p:cNvPr>
          <p:cNvSpPr/>
          <p:nvPr/>
        </p:nvSpPr>
        <p:spPr>
          <a:xfrm>
            <a:off x="7335151"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ight Brace 22">
            <a:extLst>
              <a:ext uri="{FF2B5EF4-FFF2-40B4-BE49-F238E27FC236}">
                <a16:creationId xmlns:a16="http://schemas.microsoft.com/office/drawing/2014/main" id="{2776B650-9DBE-CA00-D1D3-A87A17667693}"/>
              </a:ext>
            </a:extLst>
          </p:cNvPr>
          <p:cNvSpPr/>
          <p:nvPr/>
        </p:nvSpPr>
        <p:spPr>
          <a:xfrm rot="5400000">
            <a:off x="7844291" y="5107469"/>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24" name="TextBox 23">
            <a:extLst>
              <a:ext uri="{FF2B5EF4-FFF2-40B4-BE49-F238E27FC236}">
                <a16:creationId xmlns:a16="http://schemas.microsoft.com/office/drawing/2014/main" id="{4199A451-C12D-9E0D-DBAB-B599F4E39174}"/>
              </a:ext>
            </a:extLst>
          </p:cNvPr>
          <p:cNvSpPr txBox="1"/>
          <p:nvPr/>
        </p:nvSpPr>
        <p:spPr>
          <a:xfrm>
            <a:off x="7255748" y="5886397"/>
            <a:ext cx="1493448" cy="294183"/>
          </a:xfrm>
          <a:prstGeom prst="rect">
            <a:avLst/>
          </a:prstGeom>
          <a:noFill/>
        </p:spPr>
        <p:txBody>
          <a:bodyPr wrap="square" rtlCol="0">
            <a:spAutoFit/>
          </a:bodyPr>
          <a:lstStyle/>
          <a:p>
            <a:pPr algn="ctr">
              <a:lnSpc>
                <a:spcPct val="80000"/>
              </a:lnSpc>
            </a:pPr>
            <a:r>
              <a:rPr lang="en-US" sz="1600" b="1" dirty="0"/>
              <a:t>PDU 3</a:t>
            </a:r>
          </a:p>
        </p:txBody>
      </p:sp>
      <p:sp>
        <p:nvSpPr>
          <p:cNvPr id="29" name="Rectangle 28">
            <a:extLst>
              <a:ext uri="{FF2B5EF4-FFF2-40B4-BE49-F238E27FC236}">
                <a16:creationId xmlns:a16="http://schemas.microsoft.com/office/drawing/2014/main" id="{377E283D-9AA3-D90A-2162-840B5B0B35B0}"/>
              </a:ext>
            </a:extLst>
          </p:cNvPr>
          <p:cNvSpPr/>
          <p:nvPr/>
        </p:nvSpPr>
        <p:spPr>
          <a:xfrm>
            <a:off x="422218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Rectangle 30">
            <a:extLst>
              <a:ext uri="{FF2B5EF4-FFF2-40B4-BE49-F238E27FC236}">
                <a16:creationId xmlns:a16="http://schemas.microsoft.com/office/drawing/2014/main" id="{C49B28A3-76E7-3E6C-0DAB-B88B7471EAE4}"/>
              </a:ext>
            </a:extLst>
          </p:cNvPr>
          <p:cNvSpPr/>
          <p:nvPr/>
        </p:nvSpPr>
        <p:spPr>
          <a:xfrm>
            <a:off x="4520565" y="4935028"/>
            <a:ext cx="308009" cy="55826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Rectangle 31">
            <a:extLst>
              <a:ext uri="{FF2B5EF4-FFF2-40B4-BE49-F238E27FC236}">
                <a16:creationId xmlns:a16="http://schemas.microsoft.com/office/drawing/2014/main" id="{90BD6BFC-BA2B-E439-5801-E6F408AA32F1}"/>
              </a:ext>
            </a:extLst>
          </p:cNvPr>
          <p:cNvSpPr/>
          <p:nvPr/>
        </p:nvSpPr>
        <p:spPr>
          <a:xfrm>
            <a:off x="593066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33" name="Rectangle 32">
            <a:extLst>
              <a:ext uri="{FF2B5EF4-FFF2-40B4-BE49-F238E27FC236}">
                <a16:creationId xmlns:a16="http://schemas.microsoft.com/office/drawing/2014/main" id="{CD4BCEE8-7A6C-3BA9-43FD-9C07687CA16C}"/>
              </a:ext>
            </a:extLst>
          </p:cNvPr>
          <p:cNvSpPr/>
          <p:nvPr/>
        </p:nvSpPr>
        <p:spPr>
          <a:xfrm>
            <a:off x="704880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9110997C-0A6E-5C79-48D0-ACA15E6082F6}"/>
              </a:ext>
            </a:extLst>
          </p:cNvPr>
          <p:cNvSpPr/>
          <p:nvPr/>
        </p:nvSpPr>
        <p:spPr>
          <a:xfrm>
            <a:off x="8739635" y="4933714"/>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8" name="Rectangle 37">
            <a:extLst>
              <a:ext uri="{FF2B5EF4-FFF2-40B4-BE49-F238E27FC236}">
                <a16:creationId xmlns:a16="http://schemas.microsoft.com/office/drawing/2014/main" id="{582BD7B8-8D73-1A84-535C-40A838176821}"/>
              </a:ext>
            </a:extLst>
          </p:cNvPr>
          <p:cNvSpPr/>
          <p:nvPr/>
        </p:nvSpPr>
        <p:spPr>
          <a:xfrm>
            <a:off x="8453285" y="4933714"/>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Right Brace 38">
            <a:extLst>
              <a:ext uri="{FF2B5EF4-FFF2-40B4-BE49-F238E27FC236}">
                <a16:creationId xmlns:a16="http://schemas.microsoft.com/office/drawing/2014/main" id="{6B9EAADC-63D9-FAE0-F8D9-4ECE71B190B3}"/>
              </a:ext>
            </a:extLst>
          </p:cNvPr>
          <p:cNvSpPr/>
          <p:nvPr/>
        </p:nvSpPr>
        <p:spPr>
          <a:xfrm rot="5400000">
            <a:off x="9251981" y="5114267"/>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40" name="TextBox 39">
            <a:extLst>
              <a:ext uri="{FF2B5EF4-FFF2-40B4-BE49-F238E27FC236}">
                <a16:creationId xmlns:a16="http://schemas.microsoft.com/office/drawing/2014/main" id="{2DCF7B6B-431D-68D7-E293-1AAF6FB0E7EA}"/>
              </a:ext>
            </a:extLst>
          </p:cNvPr>
          <p:cNvSpPr txBox="1"/>
          <p:nvPr/>
        </p:nvSpPr>
        <p:spPr>
          <a:xfrm>
            <a:off x="8663438" y="5893195"/>
            <a:ext cx="1493448" cy="294183"/>
          </a:xfrm>
          <a:prstGeom prst="rect">
            <a:avLst/>
          </a:prstGeom>
          <a:noFill/>
        </p:spPr>
        <p:txBody>
          <a:bodyPr wrap="square" rtlCol="0">
            <a:spAutoFit/>
          </a:bodyPr>
          <a:lstStyle/>
          <a:p>
            <a:pPr algn="ctr">
              <a:lnSpc>
                <a:spcPct val="80000"/>
              </a:lnSpc>
            </a:pPr>
            <a:r>
              <a:rPr lang="en-US" sz="1600" b="1" dirty="0"/>
              <a:t>PDU 4</a:t>
            </a:r>
          </a:p>
        </p:txBody>
      </p:sp>
      <p:sp>
        <p:nvSpPr>
          <p:cNvPr id="2" name="TextBox 1">
            <a:extLst>
              <a:ext uri="{FF2B5EF4-FFF2-40B4-BE49-F238E27FC236}">
                <a16:creationId xmlns:a16="http://schemas.microsoft.com/office/drawing/2014/main" id="{80FA917D-746D-67FF-9598-ADE2D2BD1694}"/>
              </a:ext>
            </a:extLst>
          </p:cNvPr>
          <p:cNvSpPr txBox="1"/>
          <p:nvPr/>
        </p:nvSpPr>
        <p:spPr>
          <a:xfrm>
            <a:off x="5283374" y="3819576"/>
            <a:ext cx="2531444" cy="769441"/>
          </a:xfrm>
          <a:prstGeom prst="rect">
            <a:avLst/>
          </a:prstGeom>
          <a:noFill/>
        </p:spPr>
        <p:txBody>
          <a:bodyPr wrap="square" rtlCol="0">
            <a:spAutoFit/>
          </a:bodyPr>
          <a:lstStyle/>
          <a:p>
            <a:r>
              <a:rPr lang="en-US" sz="1600" b="1" dirty="0"/>
              <a:t>Magic pattern match</a:t>
            </a:r>
          </a:p>
          <a:p>
            <a:r>
              <a:rPr lang="en-US" sz="1400" dirty="0"/>
              <a:t>The HW will send a resync request to the SW</a:t>
            </a:r>
          </a:p>
        </p:txBody>
      </p:sp>
      <p:cxnSp>
        <p:nvCxnSpPr>
          <p:cNvPr id="5" name="Straight Arrow Connector 4">
            <a:extLst>
              <a:ext uri="{FF2B5EF4-FFF2-40B4-BE49-F238E27FC236}">
                <a16:creationId xmlns:a16="http://schemas.microsoft.com/office/drawing/2014/main" id="{6C5CEEC7-A236-F803-591D-0CC1608B626E}"/>
              </a:ext>
            </a:extLst>
          </p:cNvPr>
          <p:cNvCxnSpPr>
            <a:cxnSpLocks/>
          </p:cNvCxnSpPr>
          <p:nvPr/>
        </p:nvCxnSpPr>
        <p:spPr>
          <a:xfrm>
            <a:off x="6816784" y="4435681"/>
            <a:ext cx="527193" cy="440593"/>
          </a:xfrm>
          <a:prstGeom prst="straightConnector1">
            <a:avLst/>
          </a:prstGeom>
          <a:ln w="19050">
            <a:solidFill>
              <a:schemeClr val="tx1"/>
            </a:solidFill>
            <a:headEnd w="lg" len="med"/>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42639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75115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89413"/>
            <a:ext cx="10901516" cy="4652613"/>
          </a:xfrm>
        </p:spPr>
        <p:txBody>
          <a:bodyPr vert="horz" lIns="91440" tIns="45720" rIns="91440" bIns="45720" rtlCol="0" anchor="t">
            <a:normAutofit/>
          </a:bodyPr>
          <a:lstStyle/>
          <a:p>
            <a:pPr marL="457200" indent="-457200">
              <a:buFont typeface="+mj-lt"/>
              <a:buAutoNum type="arabicPeriod" startAt="3"/>
            </a:pPr>
            <a:r>
              <a:rPr lang="en-US" sz="2000" dirty="0"/>
              <a:t>If the missing TCP packet includes a PDU header:</a:t>
            </a:r>
          </a:p>
          <a:p>
            <a:pPr lvl="2"/>
            <a:r>
              <a:rPr lang="en-US" dirty="0"/>
              <a:t>The HW will pause the offloading and in the next following packets, the HW will compare the start of the packet with the </a:t>
            </a:r>
            <a:r>
              <a:rPr lang="en-US" b="1" dirty="0"/>
              <a:t>magic pattern </a:t>
            </a:r>
            <a:r>
              <a:rPr lang="en-US" dirty="0"/>
              <a:t>as optimistic approach, and in case of a match, the HW will send a </a:t>
            </a:r>
            <a:r>
              <a:rPr lang="en-US" b="1" dirty="0"/>
              <a:t>resync request </a:t>
            </a:r>
            <a:r>
              <a:rPr lang="en-US" dirty="0"/>
              <a:t>to the software.</a:t>
            </a:r>
          </a:p>
          <a:p>
            <a:pPr lvl="2"/>
            <a:r>
              <a:rPr lang="en-US" dirty="0"/>
              <a:t>The HW will continue to track the incoming stream, without performing the DDP, while it is waiting for the resync response.</a:t>
            </a:r>
          </a:p>
          <a:p>
            <a:pPr marL="457200" indent="-457200">
              <a:lnSpc>
                <a:spcPct val="100000"/>
              </a:lnSpc>
              <a:buFont typeface="+mj-lt"/>
              <a:buAutoNum type="arabicPeriod" startAt="3"/>
            </a:pPr>
            <a:endParaRPr lang="en-US" sz="2000" dirty="0"/>
          </a:p>
          <a:p>
            <a:pPr marL="457200" lvl="1" inden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None/>
            </a:pPr>
            <a:endParaRPr lang="en-US" sz="2000" dirty="0"/>
          </a:p>
          <a:p>
            <a:pPr marL="0" inden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18</a:t>
            </a:fld>
            <a:endParaRPr lang="en-IL" dirty="0"/>
          </a:p>
        </p:txBody>
      </p:sp>
      <p:sp>
        <p:nvSpPr>
          <p:cNvPr id="57" name="Rectangle 56">
            <a:extLst>
              <a:ext uri="{FF2B5EF4-FFF2-40B4-BE49-F238E27FC236}">
                <a16:creationId xmlns:a16="http://schemas.microsoft.com/office/drawing/2014/main" id="{525AB284-E3B1-D212-5537-BC4DCCC31312}"/>
              </a:ext>
            </a:extLst>
          </p:cNvPr>
          <p:cNvSpPr/>
          <p:nvPr/>
        </p:nvSpPr>
        <p:spPr>
          <a:xfrm>
            <a:off x="310404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58" name="Rectangle 57">
            <a:extLst>
              <a:ext uri="{FF2B5EF4-FFF2-40B4-BE49-F238E27FC236}">
                <a16:creationId xmlns:a16="http://schemas.microsoft.com/office/drawing/2014/main" id="{95CE59B9-73CF-FCBB-95A0-8F5FCF99C775}"/>
              </a:ext>
            </a:extLst>
          </p:cNvPr>
          <p:cNvSpPr/>
          <p:nvPr/>
        </p:nvSpPr>
        <p:spPr>
          <a:xfrm>
            <a:off x="4517357" y="4935028"/>
            <a:ext cx="1260910" cy="558266"/>
          </a:xfrm>
          <a:prstGeom prst="rect">
            <a:avLst/>
          </a:prstGeom>
          <a:solidFill>
            <a:schemeClr val="bg1">
              <a:lumMod val="8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2</a:t>
            </a:r>
          </a:p>
        </p:txBody>
      </p:sp>
      <p:sp>
        <p:nvSpPr>
          <p:cNvPr id="59" name="Rectangle 58">
            <a:extLst>
              <a:ext uri="{FF2B5EF4-FFF2-40B4-BE49-F238E27FC236}">
                <a16:creationId xmlns:a16="http://schemas.microsoft.com/office/drawing/2014/main" id="{C7892ED9-5D96-467D-4FBF-C3B608570CBF}"/>
              </a:ext>
            </a:extLst>
          </p:cNvPr>
          <p:cNvSpPr/>
          <p:nvPr/>
        </p:nvSpPr>
        <p:spPr>
          <a:xfrm>
            <a:off x="3104047"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3DF3DADD-5FF7-3672-FA2D-65E10737F0FF}"/>
              </a:ext>
            </a:extLst>
          </p:cNvPr>
          <p:cNvSpPr/>
          <p:nvPr/>
        </p:nvSpPr>
        <p:spPr>
          <a:xfrm>
            <a:off x="452285" y="5167670"/>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61" name="Rectangle 60">
            <a:extLst>
              <a:ext uri="{FF2B5EF4-FFF2-40B4-BE49-F238E27FC236}">
                <a16:creationId xmlns:a16="http://schemas.microsoft.com/office/drawing/2014/main" id="{8F4B2E31-EE47-3F72-D9BE-9166004122E8}"/>
              </a:ext>
            </a:extLst>
          </p:cNvPr>
          <p:cNvSpPr/>
          <p:nvPr/>
        </p:nvSpPr>
        <p:spPr>
          <a:xfrm>
            <a:off x="452285" y="5521770"/>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62" name="Rectangle 61">
            <a:extLst>
              <a:ext uri="{FF2B5EF4-FFF2-40B4-BE49-F238E27FC236}">
                <a16:creationId xmlns:a16="http://schemas.microsoft.com/office/drawing/2014/main" id="{28BE5601-76A2-C84F-361B-03E40DED9A12}"/>
              </a:ext>
            </a:extLst>
          </p:cNvPr>
          <p:cNvSpPr/>
          <p:nvPr/>
        </p:nvSpPr>
        <p:spPr>
          <a:xfrm>
            <a:off x="8739635"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63" name="Rectangle 62">
            <a:extLst>
              <a:ext uri="{FF2B5EF4-FFF2-40B4-BE49-F238E27FC236}">
                <a16:creationId xmlns:a16="http://schemas.microsoft.com/office/drawing/2014/main" id="{5B0745BF-35F4-83AB-CD36-5551D4369A65}"/>
              </a:ext>
            </a:extLst>
          </p:cNvPr>
          <p:cNvSpPr/>
          <p:nvPr/>
        </p:nvSpPr>
        <p:spPr>
          <a:xfrm>
            <a:off x="9857769"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4" name="Rectangle 63">
            <a:extLst>
              <a:ext uri="{FF2B5EF4-FFF2-40B4-BE49-F238E27FC236}">
                <a16:creationId xmlns:a16="http://schemas.microsoft.com/office/drawing/2014/main" id="{37A924FB-33B3-CCA4-BB84-D9703EC2E2B0}"/>
              </a:ext>
            </a:extLst>
          </p:cNvPr>
          <p:cNvSpPr/>
          <p:nvPr/>
        </p:nvSpPr>
        <p:spPr>
          <a:xfrm>
            <a:off x="7335151"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65" name="Right Brace 64">
            <a:extLst>
              <a:ext uri="{FF2B5EF4-FFF2-40B4-BE49-F238E27FC236}">
                <a16:creationId xmlns:a16="http://schemas.microsoft.com/office/drawing/2014/main" id="{8F995B7B-F3AC-24E5-4D45-139B7B2BEDD8}"/>
              </a:ext>
            </a:extLst>
          </p:cNvPr>
          <p:cNvSpPr/>
          <p:nvPr/>
        </p:nvSpPr>
        <p:spPr>
          <a:xfrm rot="5400000">
            <a:off x="3608774" y="5094942"/>
            <a:ext cx="251456" cy="126091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66" name="TextBox 65">
            <a:extLst>
              <a:ext uri="{FF2B5EF4-FFF2-40B4-BE49-F238E27FC236}">
                <a16:creationId xmlns:a16="http://schemas.microsoft.com/office/drawing/2014/main" id="{4DCEA5BB-06A1-AF9A-0A3E-BC4DEBFCE50E}"/>
              </a:ext>
            </a:extLst>
          </p:cNvPr>
          <p:cNvSpPr txBox="1"/>
          <p:nvPr/>
        </p:nvSpPr>
        <p:spPr>
          <a:xfrm>
            <a:off x="3412056" y="5865420"/>
            <a:ext cx="708848" cy="294183"/>
          </a:xfrm>
          <a:prstGeom prst="rect">
            <a:avLst/>
          </a:prstGeom>
          <a:noFill/>
        </p:spPr>
        <p:txBody>
          <a:bodyPr wrap="none" rtlCol="0">
            <a:spAutoFit/>
          </a:bodyPr>
          <a:lstStyle/>
          <a:p>
            <a:pPr algn="ctr">
              <a:lnSpc>
                <a:spcPct val="80000"/>
              </a:lnSpc>
            </a:pPr>
            <a:r>
              <a:rPr lang="en-US" sz="1600" b="1" dirty="0"/>
              <a:t>PDU 1</a:t>
            </a:r>
          </a:p>
        </p:txBody>
      </p:sp>
      <p:sp>
        <p:nvSpPr>
          <p:cNvPr id="67" name="Right Brace 66">
            <a:extLst>
              <a:ext uri="{FF2B5EF4-FFF2-40B4-BE49-F238E27FC236}">
                <a16:creationId xmlns:a16="http://schemas.microsoft.com/office/drawing/2014/main" id="{AC0615B4-288A-10A9-655C-C47C4D29B395}"/>
              </a:ext>
            </a:extLst>
          </p:cNvPr>
          <p:cNvSpPr/>
          <p:nvPr/>
        </p:nvSpPr>
        <p:spPr>
          <a:xfrm rot="5400000">
            <a:off x="5722726" y="4393407"/>
            <a:ext cx="251456" cy="2686246"/>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68" name="TextBox 67">
            <a:extLst>
              <a:ext uri="{FF2B5EF4-FFF2-40B4-BE49-F238E27FC236}">
                <a16:creationId xmlns:a16="http://schemas.microsoft.com/office/drawing/2014/main" id="{45A0FE63-C547-8FA9-231D-91062B456D49}"/>
              </a:ext>
            </a:extLst>
          </p:cNvPr>
          <p:cNvSpPr txBox="1"/>
          <p:nvPr/>
        </p:nvSpPr>
        <p:spPr>
          <a:xfrm>
            <a:off x="5493634" y="5868570"/>
            <a:ext cx="708848" cy="294183"/>
          </a:xfrm>
          <a:prstGeom prst="rect">
            <a:avLst/>
          </a:prstGeom>
          <a:noFill/>
        </p:spPr>
        <p:txBody>
          <a:bodyPr wrap="none" rtlCol="0">
            <a:spAutoFit/>
          </a:bodyPr>
          <a:lstStyle/>
          <a:p>
            <a:pPr algn="ctr">
              <a:lnSpc>
                <a:spcPct val="80000"/>
              </a:lnSpc>
            </a:pPr>
            <a:r>
              <a:rPr lang="en-US" sz="1600" b="1" dirty="0"/>
              <a:t>PDU 2</a:t>
            </a:r>
          </a:p>
        </p:txBody>
      </p:sp>
      <p:sp>
        <p:nvSpPr>
          <p:cNvPr id="69" name="Rectangle 68">
            <a:extLst>
              <a:ext uri="{FF2B5EF4-FFF2-40B4-BE49-F238E27FC236}">
                <a16:creationId xmlns:a16="http://schemas.microsoft.com/office/drawing/2014/main" id="{E542E3D8-1D47-D1EB-4211-B262B2E92E12}"/>
              </a:ext>
            </a:extLst>
          </p:cNvPr>
          <p:cNvSpPr/>
          <p:nvPr/>
        </p:nvSpPr>
        <p:spPr>
          <a:xfrm>
            <a:off x="452284" y="5879601"/>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
        <p:nvSpPr>
          <p:cNvPr id="70" name="Rectangle 69">
            <a:extLst>
              <a:ext uri="{FF2B5EF4-FFF2-40B4-BE49-F238E27FC236}">
                <a16:creationId xmlns:a16="http://schemas.microsoft.com/office/drawing/2014/main" id="{DD0A9EB4-63A1-873B-FBBB-2EDCAC000ACD}"/>
              </a:ext>
            </a:extLst>
          </p:cNvPr>
          <p:cNvSpPr/>
          <p:nvPr/>
        </p:nvSpPr>
        <p:spPr>
          <a:xfrm>
            <a:off x="7335151"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ight Brace 70">
            <a:extLst>
              <a:ext uri="{FF2B5EF4-FFF2-40B4-BE49-F238E27FC236}">
                <a16:creationId xmlns:a16="http://schemas.microsoft.com/office/drawing/2014/main" id="{ECB8E9F3-8BF6-AF08-7850-19AB0381378A}"/>
              </a:ext>
            </a:extLst>
          </p:cNvPr>
          <p:cNvSpPr/>
          <p:nvPr/>
        </p:nvSpPr>
        <p:spPr>
          <a:xfrm rot="5400000">
            <a:off x="7844291" y="5107469"/>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72" name="TextBox 71">
            <a:extLst>
              <a:ext uri="{FF2B5EF4-FFF2-40B4-BE49-F238E27FC236}">
                <a16:creationId xmlns:a16="http://schemas.microsoft.com/office/drawing/2014/main" id="{1F0F6835-5884-A7F4-7D6E-B5BCCBE579B6}"/>
              </a:ext>
            </a:extLst>
          </p:cNvPr>
          <p:cNvSpPr txBox="1"/>
          <p:nvPr/>
        </p:nvSpPr>
        <p:spPr>
          <a:xfrm>
            <a:off x="7255748" y="5886397"/>
            <a:ext cx="1493448" cy="294183"/>
          </a:xfrm>
          <a:prstGeom prst="rect">
            <a:avLst/>
          </a:prstGeom>
          <a:noFill/>
        </p:spPr>
        <p:txBody>
          <a:bodyPr wrap="square" rtlCol="0">
            <a:spAutoFit/>
          </a:bodyPr>
          <a:lstStyle/>
          <a:p>
            <a:pPr algn="ctr">
              <a:lnSpc>
                <a:spcPct val="80000"/>
              </a:lnSpc>
            </a:pPr>
            <a:r>
              <a:rPr lang="en-US" sz="1600" b="1" dirty="0"/>
              <a:t>PDU 3</a:t>
            </a:r>
          </a:p>
        </p:txBody>
      </p:sp>
      <p:sp>
        <p:nvSpPr>
          <p:cNvPr id="73" name="Rectangle 72">
            <a:extLst>
              <a:ext uri="{FF2B5EF4-FFF2-40B4-BE49-F238E27FC236}">
                <a16:creationId xmlns:a16="http://schemas.microsoft.com/office/drawing/2014/main" id="{C6ADD6FD-4232-8AB1-9FE0-FDC54AFB8317}"/>
              </a:ext>
            </a:extLst>
          </p:cNvPr>
          <p:cNvSpPr/>
          <p:nvPr/>
        </p:nvSpPr>
        <p:spPr>
          <a:xfrm>
            <a:off x="422218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Rectangle 73">
            <a:extLst>
              <a:ext uri="{FF2B5EF4-FFF2-40B4-BE49-F238E27FC236}">
                <a16:creationId xmlns:a16="http://schemas.microsoft.com/office/drawing/2014/main" id="{6D6909C4-1540-440B-60EB-1BED9B8A4EC9}"/>
              </a:ext>
            </a:extLst>
          </p:cNvPr>
          <p:cNvSpPr/>
          <p:nvPr/>
        </p:nvSpPr>
        <p:spPr>
          <a:xfrm>
            <a:off x="4520565" y="4935028"/>
            <a:ext cx="308009" cy="55826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CFC20DDB-CE65-94C2-5A67-704216D8BB87}"/>
              </a:ext>
            </a:extLst>
          </p:cNvPr>
          <p:cNvSpPr/>
          <p:nvPr/>
        </p:nvSpPr>
        <p:spPr>
          <a:xfrm>
            <a:off x="593066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76" name="Rectangle 75">
            <a:extLst>
              <a:ext uri="{FF2B5EF4-FFF2-40B4-BE49-F238E27FC236}">
                <a16:creationId xmlns:a16="http://schemas.microsoft.com/office/drawing/2014/main" id="{B20B24BD-7D9F-9D05-8F35-7BFE5EFEB55F}"/>
              </a:ext>
            </a:extLst>
          </p:cNvPr>
          <p:cNvSpPr/>
          <p:nvPr/>
        </p:nvSpPr>
        <p:spPr>
          <a:xfrm>
            <a:off x="704880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Rectangle 76">
            <a:extLst>
              <a:ext uri="{FF2B5EF4-FFF2-40B4-BE49-F238E27FC236}">
                <a16:creationId xmlns:a16="http://schemas.microsoft.com/office/drawing/2014/main" id="{6EB57802-D28A-67C3-34C0-B79EFC2FAB90}"/>
              </a:ext>
            </a:extLst>
          </p:cNvPr>
          <p:cNvSpPr/>
          <p:nvPr/>
        </p:nvSpPr>
        <p:spPr>
          <a:xfrm>
            <a:off x="8739635" y="4933714"/>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Rectangle 77">
            <a:extLst>
              <a:ext uri="{FF2B5EF4-FFF2-40B4-BE49-F238E27FC236}">
                <a16:creationId xmlns:a16="http://schemas.microsoft.com/office/drawing/2014/main" id="{B88D1418-BAC4-FDBF-AB8C-9CC2538C9195}"/>
              </a:ext>
            </a:extLst>
          </p:cNvPr>
          <p:cNvSpPr/>
          <p:nvPr/>
        </p:nvSpPr>
        <p:spPr>
          <a:xfrm>
            <a:off x="8453285" y="4933714"/>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ight Brace 78">
            <a:extLst>
              <a:ext uri="{FF2B5EF4-FFF2-40B4-BE49-F238E27FC236}">
                <a16:creationId xmlns:a16="http://schemas.microsoft.com/office/drawing/2014/main" id="{340A13D6-AA9F-1899-EE06-CA4257F4E4EB}"/>
              </a:ext>
            </a:extLst>
          </p:cNvPr>
          <p:cNvSpPr/>
          <p:nvPr/>
        </p:nvSpPr>
        <p:spPr>
          <a:xfrm rot="5400000">
            <a:off x="9251981" y="5114267"/>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80" name="TextBox 79">
            <a:extLst>
              <a:ext uri="{FF2B5EF4-FFF2-40B4-BE49-F238E27FC236}">
                <a16:creationId xmlns:a16="http://schemas.microsoft.com/office/drawing/2014/main" id="{BE2AB89A-BACF-F08A-8946-499C9456E8B5}"/>
              </a:ext>
            </a:extLst>
          </p:cNvPr>
          <p:cNvSpPr txBox="1"/>
          <p:nvPr/>
        </p:nvSpPr>
        <p:spPr>
          <a:xfrm>
            <a:off x="8663438" y="5893195"/>
            <a:ext cx="1493448" cy="294183"/>
          </a:xfrm>
          <a:prstGeom prst="rect">
            <a:avLst/>
          </a:prstGeom>
          <a:noFill/>
        </p:spPr>
        <p:txBody>
          <a:bodyPr wrap="square" rtlCol="0">
            <a:spAutoFit/>
          </a:bodyPr>
          <a:lstStyle/>
          <a:p>
            <a:pPr algn="ctr">
              <a:lnSpc>
                <a:spcPct val="80000"/>
              </a:lnSpc>
            </a:pPr>
            <a:r>
              <a:rPr lang="en-US" sz="1600" b="1" dirty="0"/>
              <a:t>PDU 4</a:t>
            </a:r>
          </a:p>
        </p:txBody>
      </p:sp>
      <p:sp>
        <p:nvSpPr>
          <p:cNvPr id="81" name="TextBox 80">
            <a:extLst>
              <a:ext uri="{FF2B5EF4-FFF2-40B4-BE49-F238E27FC236}">
                <a16:creationId xmlns:a16="http://schemas.microsoft.com/office/drawing/2014/main" id="{06855C9B-8B0F-FE39-8B57-FE0C3362E694}"/>
              </a:ext>
            </a:extLst>
          </p:cNvPr>
          <p:cNvSpPr txBox="1"/>
          <p:nvPr/>
        </p:nvSpPr>
        <p:spPr>
          <a:xfrm>
            <a:off x="5283374" y="3819576"/>
            <a:ext cx="2531444" cy="769441"/>
          </a:xfrm>
          <a:prstGeom prst="rect">
            <a:avLst/>
          </a:prstGeom>
          <a:noFill/>
        </p:spPr>
        <p:txBody>
          <a:bodyPr wrap="square" rtlCol="0">
            <a:spAutoFit/>
          </a:bodyPr>
          <a:lstStyle/>
          <a:p>
            <a:r>
              <a:rPr lang="en-US" sz="1600" b="1" dirty="0"/>
              <a:t>Magic pattern match</a:t>
            </a:r>
          </a:p>
          <a:p>
            <a:r>
              <a:rPr lang="en-US" sz="1400" dirty="0"/>
              <a:t>The HW will send a resync request to the SW</a:t>
            </a:r>
          </a:p>
        </p:txBody>
      </p:sp>
      <p:cxnSp>
        <p:nvCxnSpPr>
          <p:cNvPr id="82" name="Straight Arrow Connector 81">
            <a:extLst>
              <a:ext uri="{FF2B5EF4-FFF2-40B4-BE49-F238E27FC236}">
                <a16:creationId xmlns:a16="http://schemas.microsoft.com/office/drawing/2014/main" id="{28F715E4-2115-EBC6-DF9A-7B4F08B7FD46}"/>
              </a:ext>
            </a:extLst>
          </p:cNvPr>
          <p:cNvCxnSpPr>
            <a:cxnSpLocks/>
          </p:cNvCxnSpPr>
          <p:nvPr/>
        </p:nvCxnSpPr>
        <p:spPr>
          <a:xfrm>
            <a:off x="6816784" y="4435681"/>
            <a:ext cx="527193" cy="440593"/>
          </a:xfrm>
          <a:prstGeom prst="straightConnector1">
            <a:avLst/>
          </a:prstGeom>
          <a:ln w="19050">
            <a:solidFill>
              <a:schemeClr val="tx1"/>
            </a:solidFill>
            <a:headEnd w="lg" len="med"/>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60794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75115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89413"/>
            <a:ext cx="10901516" cy="4652613"/>
          </a:xfrm>
        </p:spPr>
        <p:txBody>
          <a:bodyPr vert="horz" lIns="91440" tIns="45720" rIns="91440" bIns="45720" rtlCol="0" anchor="t">
            <a:normAutofit/>
          </a:bodyPr>
          <a:lstStyle/>
          <a:p>
            <a:pPr marL="457200" indent="-457200">
              <a:buFont typeface="+mj-lt"/>
              <a:buAutoNum type="arabicPeriod" startAt="3"/>
            </a:pPr>
            <a:r>
              <a:rPr lang="en-US" sz="2000" dirty="0"/>
              <a:t>If the missing TCP packet includes a PDU header:</a:t>
            </a:r>
          </a:p>
          <a:p>
            <a:pPr lvl="2"/>
            <a:r>
              <a:rPr lang="en-US" dirty="0"/>
              <a:t>The HW will pause the offloading and in the next following packets, the HW will compare the start of the packet with the </a:t>
            </a:r>
            <a:r>
              <a:rPr lang="en-US" b="1" dirty="0"/>
              <a:t>magic pattern </a:t>
            </a:r>
            <a:r>
              <a:rPr lang="en-US" dirty="0"/>
              <a:t>as optimistic approach, and in case of a match, the HW will send a </a:t>
            </a:r>
            <a:r>
              <a:rPr lang="en-US" b="1" dirty="0"/>
              <a:t>resync request </a:t>
            </a:r>
            <a:r>
              <a:rPr lang="en-US" dirty="0"/>
              <a:t>to the software.</a:t>
            </a:r>
          </a:p>
          <a:p>
            <a:pPr lvl="2"/>
            <a:r>
              <a:rPr lang="en-US" dirty="0"/>
              <a:t>The HW will continue to track the incoming stream, without performing the DDP, while it is waiting for the resync response.</a:t>
            </a:r>
          </a:p>
          <a:p>
            <a:pPr lvl="2"/>
            <a:r>
              <a:rPr lang="en-US" dirty="0"/>
              <a:t>Once the software resyncs the HW with the new state (confirmation of the magic pattern), the offload will continue.</a:t>
            </a:r>
          </a:p>
          <a:p>
            <a:pPr lvl="2"/>
            <a:endParaRPr lang="en-US" dirty="0"/>
          </a:p>
          <a:p>
            <a:pPr marL="457200" indent="-457200">
              <a:lnSpc>
                <a:spcPct val="100000"/>
              </a:lnSpc>
              <a:buFont typeface="+mj-lt"/>
              <a:buAutoNum type="arabicPeriod" startAt="3"/>
            </a:pPr>
            <a:endParaRPr lang="en-US" sz="2000" dirty="0"/>
          </a:p>
          <a:p>
            <a:pPr marL="457200" lvl="1" inden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None/>
            </a:pPr>
            <a:endParaRPr lang="en-US" sz="2000" dirty="0"/>
          </a:p>
          <a:p>
            <a:pPr marL="0" inden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19</a:t>
            </a:fld>
            <a:endParaRPr lang="en-IL" dirty="0"/>
          </a:p>
        </p:txBody>
      </p:sp>
      <p:sp>
        <p:nvSpPr>
          <p:cNvPr id="27" name="Rectangle 26">
            <a:extLst>
              <a:ext uri="{FF2B5EF4-FFF2-40B4-BE49-F238E27FC236}">
                <a16:creationId xmlns:a16="http://schemas.microsoft.com/office/drawing/2014/main" id="{B536FAC5-49ED-F061-0B5B-10928C7C2071}"/>
              </a:ext>
            </a:extLst>
          </p:cNvPr>
          <p:cNvSpPr/>
          <p:nvPr/>
        </p:nvSpPr>
        <p:spPr>
          <a:xfrm>
            <a:off x="310404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a:t>
            </a:r>
          </a:p>
        </p:txBody>
      </p:sp>
      <p:sp>
        <p:nvSpPr>
          <p:cNvPr id="31" name="Rectangle 30">
            <a:extLst>
              <a:ext uri="{FF2B5EF4-FFF2-40B4-BE49-F238E27FC236}">
                <a16:creationId xmlns:a16="http://schemas.microsoft.com/office/drawing/2014/main" id="{7104FD69-FEBC-7006-0CFC-1A23F99B2491}"/>
              </a:ext>
            </a:extLst>
          </p:cNvPr>
          <p:cNvSpPr/>
          <p:nvPr/>
        </p:nvSpPr>
        <p:spPr>
          <a:xfrm>
            <a:off x="4517357" y="4935028"/>
            <a:ext cx="1260910" cy="558266"/>
          </a:xfrm>
          <a:prstGeom prst="rect">
            <a:avLst/>
          </a:prstGeom>
          <a:solidFill>
            <a:schemeClr val="bg1">
              <a:lumMod val="85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C00000"/>
                </a:solidFill>
              </a:rPr>
              <a:t>2</a:t>
            </a:r>
          </a:p>
        </p:txBody>
      </p:sp>
      <p:sp>
        <p:nvSpPr>
          <p:cNvPr id="32" name="Rectangle 31">
            <a:extLst>
              <a:ext uri="{FF2B5EF4-FFF2-40B4-BE49-F238E27FC236}">
                <a16:creationId xmlns:a16="http://schemas.microsoft.com/office/drawing/2014/main" id="{3A1DCEA0-0F0B-681A-1B28-2A71EC2F8DF6}"/>
              </a:ext>
            </a:extLst>
          </p:cNvPr>
          <p:cNvSpPr/>
          <p:nvPr/>
        </p:nvSpPr>
        <p:spPr>
          <a:xfrm>
            <a:off x="3104047"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BEE570D6-E98C-5FC5-D98D-AF0E072F7920}"/>
              </a:ext>
            </a:extLst>
          </p:cNvPr>
          <p:cNvSpPr/>
          <p:nvPr/>
        </p:nvSpPr>
        <p:spPr>
          <a:xfrm>
            <a:off x="452285" y="5167670"/>
            <a:ext cx="1012257" cy="307777"/>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Header</a:t>
            </a:r>
          </a:p>
        </p:txBody>
      </p:sp>
      <p:sp>
        <p:nvSpPr>
          <p:cNvPr id="34" name="Rectangle 33">
            <a:extLst>
              <a:ext uri="{FF2B5EF4-FFF2-40B4-BE49-F238E27FC236}">
                <a16:creationId xmlns:a16="http://schemas.microsoft.com/office/drawing/2014/main" id="{95BC09D1-EB8A-3AD7-0A10-C073DD857E52}"/>
              </a:ext>
            </a:extLst>
          </p:cNvPr>
          <p:cNvSpPr/>
          <p:nvPr/>
        </p:nvSpPr>
        <p:spPr>
          <a:xfrm>
            <a:off x="452285" y="5521770"/>
            <a:ext cx="1020278" cy="31150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PDU Data</a:t>
            </a:r>
          </a:p>
        </p:txBody>
      </p:sp>
      <p:sp>
        <p:nvSpPr>
          <p:cNvPr id="35" name="Rectangle 34">
            <a:extLst>
              <a:ext uri="{FF2B5EF4-FFF2-40B4-BE49-F238E27FC236}">
                <a16:creationId xmlns:a16="http://schemas.microsoft.com/office/drawing/2014/main" id="{842CEE35-3721-95F3-DEEF-1F6E5394D11E}"/>
              </a:ext>
            </a:extLst>
          </p:cNvPr>
          <p:cNvSpPr/>
          <p:nvPr/>
        </p:nvSpPr>
        <p:spPr>
          <a:xfrm>
            <a:off x="8739635"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5</a:t>
            </a:r>
          </a:p>
        </p:txBody>
      </p:sp>
      <p:sp>
        <p:nvSpPr>
          <p:cNvPr id="36" name="Rectangle 35">
            <a:extLst>
              <a:ext uri="{FF2B5EF4-FFF2-40B4-BE49-F238E27FC236}">
                <a16:creationId xmlns:a16="http://schemas.microsoft.com/office/drawing/2014/main" id="{0A28A469-3AED-E931-55F0-0469A3FB4F86}"/>
              </a:ext>
            </a:extLst>
          </p:cNvPr>
          <p:cNvSpPr/>
          <p:nvPr/>
        </p:nvSpPr>
        <p:spPr>
          <a:xfrm>
            <a:off x="9857769"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7" name="Rectangle 36">
            <a:extLst>
              <a:ext uri="{FF2B5EF4-FFF2-40B4-BE49-F238E27FC236}">
                <a16:creationId xmlns:a16="http://schemas.microsoft.com/office/drawing/2014/main" id="{027D501D-3D74-D0B8-5C1E-F08B50D4C4C5}"/>
              </a:ext>
            </a:extLst>
          </p:cNvPr>
          <p:cNvSpPr/>
          <p:nvPr/>
        </p:nvSpPr>
        <p:spPr>
          <a:xfrm>
            <a:off x="7335151"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a:t>
            </a:r>
          </a:p>
        </p:txBody>
      </p:sp>
      <p:sp>
        <p:nvSpPr>
          <p:cNvPr id="38" name="Right Brace 37">
            <a:extLst>
              <a:ext uri="{FF2B5EF4-FFF2-40B4-BE49-F238E27FC236}">
                <a16:creationId xmlns:a16="http://schemas.microsoft.com/office/drawing/2014/main" id="{9F7476D4-B7FC-A4B9-E216-27714BFB6002}"/>
              </a:ext>
            </a:extLst>
          </p:cNvPr>
          <p:cNvSpPr/>
          <p:nvPr/>
        </p:nvSpPr>
        <p:spPr>
          <a:xfrm rot="5400000">
            <a:off x="3608774" y="5094942"/>
            <a:ext cx="251456" cy="1260910"/>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a:p>
        </p:txBody>
      </p:sp>
      <p:sp>
        <p:nvSpPr>
          <p:cNvPr id="39" name="TextBox 38">
            <a:extLst>
              <a:ext uri="{FF2B5EF4-FFF2-40B4-BE49-F238E27FC236}">
                <a16:creationId xmlns:a16="http://schemas.microsoft.com/office/drawing/2014/main" id="{3DF2761B-31B5-B5A0-8ECE-372026F20344}"/>
              </a:ext>
            </a:extLst>
          </p:cNvPr>
          <p:cNvSpPr txBox="1"/>
          <p:nvPr/>
        </p:nvSpPr>
        <p:spPr>
          <a:xfrm>
            <a:off x="2996143" y="5865420"/>
            <a:ext cx="1540678" cy="465961"/>
          </a:xfrm>
          <a:prstGeom prst="rect">
            <a:avLst/>
          </a:prstGeom>
          <a:noFill/>
        </p:spPr>
        <p:txBody>
          <a:bodyPr wrap="none" rtlCol="0">
            <a:spAutoFit/>
          </a:bodyPr>
          <a:lstStyle/>
          <a:p>
            <a:pPr algn="ctr">
              <a:lnSpc>
                <a:spcPct val="80000"/>
              </a:lnSpc>
            </a:pPr>
            <a:r>
              <a:rPr lang="en-US" sz="1600" b="1" dirty="0"/>
              <a:t>PDU 1</a:t>
            </a:r>
          </a:p>
          <a:p>
            <a:pPr algn="ctr">
              <a:lnSpc>
                <a:spcPct val="80000"/>
              </a:lnSpc>
            </a:pPr>
            <a:r>
              <a:rPr lang="en-US" sz="1400" dirty="0"/>
              <a:t>DDP + CRC Offload</a:t>
            </a:r>
          </a:p>
        </p:txBody>
      </p:sp>
      <p:sp>
        <p:nvSpPr>
          <p:cNvPr id="40" name="Right Brace 39">
            <a:extLst>
              <a:ext uri="{FF2B5EF4-FFF2-40B4-BE49-F238E27FC236}">
                <a16:creationId xmlns:a16="http://schemas.microsoft.com/office/drawing/2014/main" id="{0A0208A9-A775-3D0F-10B0-EFC3C1CD5482}"/>
              </a:ext>
            </a:extLst>
          </p:cNvPr>
          <p:cNvSpPr/>
          <p:nvPr/>
        </p:nvSpPr>
        <p:spPr>
          <a:xfrm rot="5400000">
            <a:off x="5722726" y="4393407"/>
            <a:ext cx="251456" cy="2686246"/>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41" name="TextBox 40">
            <a:extLst>
              <a:ext uri="{FF2B5EF4-FFF2-40B4-BE49-F238E27FC236}">
                <a16:creationId xmlns:a16="http://schemas.microsoft.com/office/drawing/2014/main" id="{5574F2DA-C105-21C1-3D83-086C047A013D}"/>
              </a:ext>
            </a:extLst>
          </p:cNvPr>
          <p:cNvSpPr txBox="1"/>
          <p:nvPr/>
        </p:nvSpPr>
        <p:spPr>
          <a:xfrm>
            <a:off x="5184127" y="5868570"/>
            <a:ext cx="1327864" cy="638316"/>
          </a:xfrm>
          <a:prstGeom prst="rect">
            <a:avLst/>
          </a:prstGeom>
          <a:noFill/>
        </p:spPr>
        <p:txBody>
          <a:bodyPr wrap="none" rtlCol="0">
            <a:spAutoFit/>
          </a:bodyPr>
          <a:lstStyle/>
          <a:p>
            <a:pPr algn="ctr">
              <a:lnSpc>
                <a:spcPct val="80000"/>
              </a:lnSpc>
            </a:pPr>
            <a:r>
              <a:rPr lang="en-US" sz="1600" b="1" dirty="0"/>
              <a:t>PDU 2</a:t>
            </a:r>
          </a:p>
          <a:p>
            <a:pPr algn="ctr">
              <a:lnSpc>
                <a:spcPct val="80000"/>
              </a:lnSpc>
            </a:pPr>
            <a:r>
              <a:rPr lang="en-US" sz="1400" b="1" dirty="0">
                <a:solidFill>
                  <a:srgbClr val="C00000"/>
                </a:solidFill>
              </a:rPr>
              <a:t>No DDP, </a:t>
            </a:r>
          </a:p>
          <a:p>
            <a:pPr algn="ctr">
              <a:lnSpc>
                <a:spcPct val="80000"/>
              </a:lnSpc>
            </a:pPr>
            <a:r>
              <a:rPr lang="en-US" sz="1400" b="1" dirty="0">
                <a:solidFill>
                  <a:srgbClr val="C00000"/>
                </a:solidFill>
              </a:rPr>
              <a:t>No CRC Offload</a:t>
            </a:r>
          </a:p>
        </p:txBody>
      </p:sp>
      <p:sp>
        <p:nvSpPr>
          <p:cNvPr id="42" name="Rectangle 41">
            <a:extLst>
              <a:ext uri="{FF2B5EF4-FFF2-40B4-BE49-F238E27FC236}">
                <a16:creationId xmlns:a16="http://schemas.microsoft.com/office/drawing/2014/main" id="{677F4C54-0CE8-F5BA-A577-EC1C90E2F3F8}"/>
              </a:ext>
            </a:extLst>
          </p:cNvPr>
          <p:cNvSpPr/>
          <p:nvPr/>
        </p:nvSpPr>
        <p:spPr>
          <a:xfrm>
            <a:off x="452284" y="5879601"/>
            <a:ext cx="1012257" cy="307777"/>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Data Digest</a:t>
            </a:r>
          </a:p>
        </p:txBody>
      </p:sp>
      <p:sp>
        <p:nvSpPr>
          <p:cNvPr id="43" name="Rectangle 42">
            <a:extLst>
              <a:ext uri="{FF2B5EF4-FFF2-40B4-BE49-F238E27FC236}">
                <a16:creationId xmlns:a16="http://schemas.microsoft.com/office/drawing/2014/main" id="{723C6171-B55E-4FD1-7767-ACCE4B03499B}"/>
              </a:ext>
            </a:extLst>
          </p:cNvPr>
          <p:cNvSpPr/>
          <p:nvPr/>
        </p:nvSpPr>
        <p:spPr>
          <a:xfrm>
            <a:off x="7335151" y="4935028"/>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Right Brace 43">
            <a:extLst>
              <a:ext uri="{FF2B5EF4-FFF2-40B4-BE49-F238E27FC236}">
                <a16:creationId xmlns:a16="http://schemas.microsoft.com/office/drawing/2014/main" id="{50F498EC-003C-EF2F-C575-41025F846479}"/>
              </a:ext>
            </a:extLst>
          </p:cNvPr>
          <p:cNvSpPr/>
          <p:nvPr/>
        </p:nvSpPr>
        <p:spPr>
          <a:xfrm rot="5400000">
            <a:off x="7844291" y="5107469"/>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45" name="TextBox 44">
            <a:extLst>
              <a:ext uri="{FF2B5EF4-FFF2-40B4-BE49-F238E27FC236}">
                <a16:creationId xmlns:a16="http://schemas.microsoft.com/office/drawing/2014/main" id="{16A144E0-49D6-3DC7-DC29-E8CCB9B8852E}"/>
              </a:ext>
            </a:extLst>
          </p:cNvPr>
          <p:cNvSpPr txBox="1"/>
          <p:nvPr/>
        </p:nvSpPr>
        <p:spPr>
          <a:xfrm>
            <a:off x="7255748" y="5886397"/>
            <a:ext cx="1493448" cy="638316"/>
          </a:xfrm>
          <a:prstGeom prst="rect">
            <a:avLst/>
          </a:prstGeom>
          <a:noFill/>
        </p:spPr>
        <p:txBody>
          <a:bodyPr wrap="square" rtlCol="0">
            <a:spAutoFit/>
          </a:bodyPr>
          <a:lstStyle/>
          <a:p>
            <a:pPr algn="ctr">
              <a:lnSpc>
                <a:spcPct val="80000"/>
              </a:lnSpc>
            </a:pPr>
            <a:r>
              <a:rPr lang="en-US" sz="1600" b="1" dirty="0"/>
              <a:t>PDU 3</a:t>
            </a:r>
          </a:p>
          <a:p>
            <a:pPr algn="ctr">
              <a:lnSpc>
                <a:spcPct val="80000"/>
              </a:lnSpc>
            </a:pPr>
            <a:r>
              <a:rPr lang="en-US" sz="1400" b="1" dirty="0">
                <a:solidFill>
                  <a:srgbClr val="C00000"/>
                </a:solidFill>
              </a:rPr>
              <a:t>No DDP, </a:t>
            </a:r>
          </a:p>
          <a:p>
            <a:pPr algn="ctr">
              <a:lnSpc>
                <a:spcPct val="80000"/>
              </a:lnSpc>
            </a:pPr>
            <a:r>
              <a:rPr lang="en-US" sz="1400" b="1" dirty="0">
                <a:solidFill>
                  <a:srgbClr val="C00000"/>
                </a:solidFill>
              </a:rPr>
              <a:t>No CRC Offload</a:t>
            </a:r>
          </a:p>
        </p:txBody>
      </p:sp>
      <p:sp>
        <p:nvSpPr>
          <p:cNvPr id="46" name="Rectangle 45">
            <a:extLst>
              <a:ext uri="{FF2B5EF4-FFF2-40B4-BE49-F238E27FC236}">
                <a16:creationId xmlns:a16="http://schemas.microsoft.com/office/drawing/2014/main" id="{B1C7871E-888B-4761-B939-A4C0FA1E1890}"/>
              </a:ext>
            </a:extLst>
          </p:cNvPr>
          <p:cNvSpPr/>
          <p:nvPr/>
        </p:nvSpPr>
        <p:spPr>
          <a:xfrm>
            <a:off x="422218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Rectangle 46">
            <a:extLst>
              <a:ext uri="{FF2B5EF4-FFF2-40B4-BE49-F238E27FC236}">
                <a16:creationId xmlns:a16="http://schemas.microsoft.com/office/drawing/2014/main" id="{059C362A-004F-1C7D-F22A-11ED70DD9198}"/>
              </a:ext>
            </a:extLst>
          </p:cNvPr>
          <p:cNvSpPr/>
          <p:nvPr/>
        </p:nvSpPr>
        <p:spPr>
          <a:xfrm>
            <a:off x="4520565" y="4935028"/>
            <a:ext cx="308009" cy="558266"/>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 name="Rectangle 47">
            <a:extLst>
              <a:ext uri="{FF2B5EF4-FFF2-40B4-BE49-F238E27FC236}">
                <a16:creationId xmlns:a16="http://schemas.microsoft.com/office/drawing/2014/main" id="{224BB77B-BC93-7CDE-7B61-997B779865E6}"/>
              </a:ext>
            </a:extLst>
          </p:cNvPr>
          <p:cNvSpPr/>
          <p:nvPr/>
        </p:nvSpPr>
        <p:spPr>
          <a:xfrm>
            <a:off x="5930667" y="4935028"/>
            <a:ext cx="1260910" cy="558266"/>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a:t>
            </a:r>
          </a:p>
        </p:txBody>
      </p:sp>
      <p:sp>
        <p:nvSpPr>
          <p:cNvPr id="49" name="Rectangle 48">
            <a:extLst>
              <a:ext uri="{FF2B5EF4-FFF2-40B4-BE49-F238E27FC236}">
                <a16:creationId xmlns:a16="http://schemas.microsoft.com/office/drawing/2014/main" id="{861E4CF6-BCF6-1E09-715E-6833BE17C632}"/>
              </a:ext>
            </a:extLst>
          </p:cNvPr>
          <p:cNvSpPr/>
          <p:nvPr/>
        </p:nvSpPr>
        <p:spPr>
          <a:xfrm>
            <a:off x="7048801" y="4935028"/>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C4361778-4FA8-5000-5C8F-A028E087D77F}"/>
              </a:ext>
            </a:extLst>
          </p:cNvPr>
          <p:cNvSpPr/>
          <p:nvPr/>
        </p:nvSpPr>
        <p:spPr>
          <a:xfrm>
            <a:off x="8739635" y="4933714"/>
            <a:ext cx="308009" cy="558266"/>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85CAFF44-17DB-BA4A-4CA4-3D0D57D7743F}"/>
              </a:ext>
            </a:extLst>
          </p:cNvPr>
          <p:cNvSpPr/>
          <p:nvPr/>
        </p:nvSpPr>
        <p:spPr>
          <a:xfrm>
            <a:off x="8453285" y="4933714"/>
            <a:ext cx="142776" cy="558266"/>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ight Brace 51">
            <a:extLst>
              <a:ext uri="{FF2B5EF4-FFF2-40B4-BE49-F238E27FC236}">
                <a16:creationId xmlns:a16="http://schemas.microsoft.com/office/drawing/2014/main" id="{7746ED02-21E8-8AD5-DFA4-2346EBFE26F4}"/>
              </a:ext>
            </a:extLst>
          </p:cNvPr>
          <p:cNvSpPr/>
          <p:nvPr/>
        </p:nvSpPr>
        <p:spPr>
          <a:xfrm rot="5400000">
            <a:off x="9251981" y="5114267"/>
            <a:ext cx="251456" cy="1252084"/>
          </a:xfrm>
          <a:prstGeom prst="rightBrace">
            <a:avLst>
              <a:gd name="adj1" fmla="val 65090"/>
              <a:gd name="adj2" fmla="val 50000"/>
            </a:avLst>
          </a:prstGeom>
          <a:ln>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lnSpc>
                <a:spcPct val="80000"/>
              </a:lnSpc>
            </a:pPr>
            <a:endParaRPr lang="en-US" sz="2200" dirty="0"/>
          </a:p>
        </p:txBody>
      </p:sp>
      <p:sp>
        <p:nvSpPr>
          <p:cNvPr id="53" name="TextBox 52">
            <a:extLst>
              <a:ext uri="{FF2B5EF4-FFF2-40B4-BE49-F238E27FC236}">
                <a16:creationId xmlns:a16="http://schemas.microsoft.com/office/drawing/2014/main" id="{6A3C54B6-93A9-5404-D2D8-91CE3DFCFFBA}"/>
              </a:ext>
            </a:extLst>
          </p:cNvPr>
          <p:cNvSpPr txBox="1"/>
          <p:nvPr/>
        </p:nvSpPr>
        <p:spPr>
          <a:xfrm>
            <a:off x="8663438" y="5893195"/>
            <a:ext cx="1493448" cy="638316"/>
          </a:xfrm>
          <a:prstGeom prst="rect">
            <a:avLst/>
          </a:prstGeom>
          <a:noFill/>
        </p:spPr>
        <p:txBody>
          <a:bodyPr wrap="square" rtlCol="0">
            <a:spAutoFit/>
          </a:bodyPr>
          <a:lstStyle/>
          <a:p>
            <a:pPr algn="ctr">
              <a:lnSpc>
                <a:spcPct val="80000"/>
              </a:lnSpc>
            </a:pPr>
            <a:r>
              <a:rPr lang="en-US" sz="1600" b="1" dirty="0"/>
              <a:t>PDU 4</a:t>
            </a:r>
          </a:p>
          <a:p>
            <a:pPr algn="ctr">
              <a:lnSpc>
                <a:spcPct val="80000"/>
              </a:lnSpc>
            </a:pPr>
            <a:r>
              <a:rPr lang="en-US" sz="1400" dirty="0"/>
              <a:t>DDP + CRC Offload</a:t>
            </a:r>
          </a:p>
        </p:txBody>
      </p:sp>
      <p:sp>
        <p:nvSpPr>
          <p:cNvPr id="56" name="TextBox 55">
            <a:extLst>
              <a:ext uri="{FF2B5EF4-FFF2-40B4-BE49-F238E27FC236}">
                <a16:creationId xmlns:a16="http://schemas.microsoft.com/office/drawing/2014/main" id="{0CFFE2FE-4DDD-31D5-1E36-B5CC5748D8FD}"/>
              </a:ext>
            </a:extLst>
          </p:cNvPr>
          <p:cNvSpPr txBox="1"/>
          <p:nvPr/>
        </p:nvSpPr>
        <p:spPr>
          <a:xfrm>
            <a:off x="9098019" y="3964041"/>
            <a:ext cx="2531444" cy="553998"/>
          </a:xfrm>
          <a:prstGeom prst="rect">
            <a:avLst/>
          </a:prstGeom>
          <a:noFill/>
        </p:spPr>
        <p:txBody>
          <a:bodyPr wrap="square" rtlCol="0">
            <a:spAutoFit/>
          </a:bodyPr>
          <a:lstStyle/>
          <a:p>
            <a:r>
              <a:rPr lang="en-US" sz="1600" b="1" dirty="0"/>
              <a:t>Resync response </a:t>
            </a:r>
            <a:r>
              <a:rPr lang="en-US" sz="1400" dirty="0"/>
              <a:t>(confirmation)</a:t>
            </a:r>
          </a:p>
        </p:txBody>
      </p:sp>
      <p:cxnSp>
        <p:nvCxnSpPr>
          <p:cNvPr id="57" name="Straight Arrow Connector 56">
            <a:extLst>
              <a:ext uri="{FF2B5EF4-FFF2-40B4-BE49-F238E27FC236}">
                <a16:creationId xmlns:a16="http://schemas.microsoft.com/office/drawing/2014/main" id="{B7ED3905-58BE-F89A-D559-6CB51D60AF4B}"/>
              </a:ext>
            </a:extLst>
          </p:cNvPr>
          <p:cNvCxnSpPr>
            <a:cxnSpLocks/>
          </p:cNvCxnSpPr>
          <p:nvPr/>
        </p:nvCxnSpPr>
        <p:spPr>
          <a:xfrm flipH="1">
            <a:off x="8739467" y="4530167"/>
            <a:ext cx="445179" cy="346107"/>
          </a:xfrm>
          <a:prstGeom prst="straightConnector1">
            <a:avLst/>
          </a:prstGeom>
          <a:ln w="19050">
            <a:solidFill>
              <a:schemeClr val="tx1"/>
            </a:solidFill>
            <a:headEnd w="lg" len="med"/>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5892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5"/>
            <a:ext cx="10515600" cy="1090451"/>
          </a:xfrm>
        </p:spPr>
        <p:txBody>
          <a:bodyPr>
            <a:normAutofit/>
          </a:bodyPr>
          <a:lstStyle/>
          <a:p>
            <a:r>
              <a:rPr lang="en-US"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Agenda</a:t>
            </a:r>
            <a:endParaRPr lang="en-IL"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p:txBody>
          <a:bodyPr vert="horz" lIns="91440" tIns="45720" rIns="91440" bIns="45720" rtlCol="0" anchor="t">
            <a:normAutofit/>
          </a:bodyPr>
          <a:lstStyle/>
          <a:p>
            <a:r>
              <a:rPr lang="en-US" sz="2400" dirty="0"/>
              <a:t>The motivation for the NVMeTCP offload</a:t>
            </a:r>
          </a:p>
          <a:p>
            <a:r>
              <a:rPr lang="en-US" sz="2400" dirty="0"/>
              <a:t>The challenge</a:t>
            </a:r>
          </a:p>
          <a:p>
            <a:r>
              <a:rPr lang="en-US" sz="2400" dirty="0"/>
              <a:t>The offload design and implementation</a:t>
            </a:r>
          </a:p>
          <a:p>
            <a:r>
              <a:rPr lang="en-US" sz="2400" dirty="0"/>
              <a:t>Performance</a:t>
            </a:r>
          </a:p>
          <a:p>
            <a:r>
              <a:rPr lang="en-US" sz="2400" dirty="0"/>
              <a:t>Debug lessons </a:t>
            </a:r>
          </a:p>
          <a:p>
            <a:pPr marL="0" indent="0">
              <a:buNone/>
            </a:pPr>
            <a:endParaRPr lang="en-US" sz="2400" dirty="0">
              <a:cs typeface="Calibri"/>
            </a:endParaRPr>
          </a:p>
          <a:p>
            <a:endParaRPr lang="en-US" sz="2400" dirty="0">
              <a:cs typeface="Calibri"/>
            </a:endParaRPr>
          </a:p>
          <a:p>
            <a:endParaRPr lang="en-US" sz="2400" dirty="0"/>
          </a:p>
          <a:p>
            <a:endParaRPr lang="en-IL" sz="24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2</a:t>
            </a:fld>
            <a:endParaRPr lang="en-IL"/>
          </a:p>
        </p:txBody>
      </p:sp>
    </p:spTree>
    <p:extLst>
      <p:ext uri="{BB962C8B-B14F-4D97-AF65-F5344CB8AC3E}">
        <p14:creationId xmlns:p14="http://schemas.microsoft.com/office/powerpoint/2010/main" val="123193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75115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Rx Design (out-of-order)</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89413"/>
            <a:ext cx="10902244" cy="4652613"/>
          </a:xfrm>
        </p:spPr>
        <p:txBody>
          <a:bodyPr vert="horz" lIns="91440" tIns="45720" rIns="91440" bIns="45720" rtlCol="0" anchor="t">
            <a:normAutofit/>
          </a:bodyPr>
          <a:lstStyle/>
          <a:p>
            <a:pPr marL="457200" indent="-457200">
              <a:buFont typeface="+mj-lt"/>
              <a:buAutoNum type="arabicPeriod" startAt="3"/>
            </a:pPr>
            <a:r>
              <a:rPr lang="en-US" sz="2000" dirty="0"/>
              <a:t>If the missing TCP packet includes a PDU header:</a:t>
            </a:r>
          </a:p>
          <a:p>
            <a:pPr lvl="2"/>
            <a:r>
              <a:rPr lang="en-US" dirty="0"/>
              <a:t>The HW will pause the offloading and in the next following packets, the HW will compare the start of the packet with the </a:t>
            </a:r>
            <a:r>
              <a:rPr lang="en-US" b="1" dirty="0"/>
              <a:t>magic pattern </a:t>
            </a:r>
            <a:r>
              <a:rPr lang="en-US" dirty="0"/>
              <a:t>as optimistic approach, and in case of a match, the HW will send a </a:t>
            </a:r>
            <a:r>
              <a:rPr lang="en-US" b="1" dirty="0"/>
              <a:t>resync request </a:t>
            </a:r>
            <a:r>
              <a:rPr lang="en-US" dirty="0"/>
              <a:t>to the software.</a:t>
            </a:r>
          </a:p>
          <a:p>
            <a:pPr lvl="2"/>
            <a:r>
              <a:rPr lang="en-US" dirty="0"/>
              <a:t>The HW will continue to track the incoming stream, without performing the DDP, while it is waiting for the resync response.</a:t>
            </a:r>
          </a:p>
          <a:p>
            <a:pPr lvl="2"/>
            <a:r>
              <a:rPr lang="en-US" dirty="0"/>
              <a:t>Once the software resyncs the HW with the new state (confirmation of the magic pattern), the offload will continue.</a:t>
            </a:r>
          </a:p>
          <a:p>
            <a:pPr marL="457200" indent="-457200">
              <a:lnSpc>
                <a:spcPct val="100000"/>
              </a:lnSpc>
              <a:buFont typeface="+mj-lt"/>
              <a:buAutoNum type="arabicPeriod" startAt="3"/>
            </a:pPr>
            <a:endParaRPr lang="en-US" sz="2000" dirty="0"/>
          </a:p>
          <a:p>
            <a:pPr marL="0" indent="0">
              <a:lnSpc>
                <a:spcPct val="100000"/>
              </a:lnSpc>
              <a:buNone/>
            </a:pPr>
            <a:r>
              <a:rPr lang="en-US" sz="2000" b="1" dirty="0"/>
              <a:t>The resync does not terminate the offload or stop the Rx from receiving the incoming packets.</a:t>
            </a:r>
          </a:p>
          <a:p>
            <a:pPr marL="457200" lvl="1" indent="0">
              <a:buNone/>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914400" lvl="1" indent="-457200">
              <a:buFont typeface="+mj-lt"/>
              <a:buAutoNum type="arabicPeriod"/>
            </a:pPr>
            <a:endParaRPr lang="en-US" sz="2000" dirty="0"/>
          </a:p>
          <a:p>
            <a:pPr marL="0" indent="0">
              <a:buNone/>
            </a:pPr>
            <a:endParaRPr lang="en-US" sz="2000" dirty="0"/>
          </a:p>
          <a:p>
            <a:pPr marL="0" indent="0">
              <a:buNone/>
            </a:pPr>
            <a:endParaRPr lang="en-US" sz="2000" dirty="0">
              <a:cs typeface="Calibri"/>
            </a:endParaRPr>
          </a:p>
          <a:p>
            <a:endParaRPr lang="en-US" sz="2000" dirty="0">
              <a:cs typeface="Calibri"/>
            </a:endParaRPr>
          </a:p>
          <a:p>
            <a:endParaRPr lang="en-US" sz="2000" dirty="0"/>
          </a:p>
          <a:p>
            <a:endParaRPr lang="en-IL" sz="20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20</a:t>
            </a:fld>
            <a:endParaRPr lang="en-IL" dirty="0"/>
          </a:p>
        </p:txBody>
      </p:sp>
      <p:sp>
        <p:nvSpPr>
          <p:cNvPr id="2" name="TextBox 1">
            <a:extLst>
              <a:ext uri="{FF2B5EF4-FFF2-40B4-BE49-F238E27FC236}">
                <a16:creationId xmlns:a16="http://schemas.microsoft.com/office/drawing/2014/main" id="{866C141D-5FCD-0CFB-7FD4-DACA59F105A9}"/>
              </a:ext>
            </a:extLst>
          </p:cNvPr>
          <p:cNvSpPr txBox="1"/>
          <p:nvPr/>
        </p:nvSpPr>
        <p:spPr>
          <a:xfrm>
            <a:off x="-433136" y="6538912"/>
            <a:ext cx="6949440" cy="307777"/>
          </a:xfrm>
          <a:prstGeom prst="rect">
            <a:avLst/>
          </a:prstGeom>
          <a:noFill/>
        </p:spPr>
        <p:txBody>
          <a:bodyPr wrap="square">
            <a:spAutoFit/>
          </a:bodyPr>
          <a:lstStyle/>
          <a:p>
            <a:pPr marL="457200" lvl="1" indent="0">
              <a:buNone/>
            </a:pPr>
            <a:r>
              <a:rPr lang="en-US" sz="1400" dirty="0">
                <a:solidFill>
                  <a:schemeClr val="bg1">
                    <a:lumMod val="50000"/>
                  </a:schemeClr>
                </a:solidFill>
              </a:rPr>
              <a:t>*For more detail -&gt; </a:t>
            </a:r>
            <a:r>
              <a:rPr lang="en-US" sz="1400" dirty="0" err="1">
                <a:solidFill>
                  <a:schemeClr val="bg1">
                    <a:lumMod val="50000"/>
                  </a:schemeClr>
                </a:solidFill>
              </a:rPr>
              <a:t>Netdev</a:t>
            </a:r>
            <a:r>
              <a:rPr lang="en-US" sz="1400" dirty="0">
                <a:solidFill>
                  <a:schemeClr val="bg1">
                    <a:lumMod val="50000"/>
                  </a:schemeClr>
                </a:solidFill>
              </a:rPr>
              <a:t> 0x15 Autonomous NVMe-TCP Offload</a:t>
            </a:r>
          </a:p>
        </p:txBody>
      </p:sp>
    </p:spTree>
    <p:extLst>
      <p:ext uri="{BB962C8B-B14F-4D97-AF65-F5344CB8AC3E}">
        <p14:creationId xmlns:p14="http://schemas.microsoft.com/office/powerpoint/2010/main" val="2945408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365126"/>
            <a:ext cx="10515600" cy="810532"/>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Tx Design</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270660"/>
            <a:ext cx="10515600" cy="4771366"/>
          </a:xfrm>
        </p:spPr>
        <p:txBody>
          <a:bodyPr vert="horz" lIns="91440" tIns="45720" rIns="91440" bIns="45720" rtlCol="0" anchor="t">
            <a:normAutofit fontScale="92500" lnSpcReduction="10000"/>
          </a:bodyPr>
          <a:lstStyle/>
          <a:p>
            <a:pPr marL="457200" indent="-457200">
              <a:buAutoNum type="arabicPeriod"/>
            </a:pPr>
            <a:r>
              <a:rPr lang="en-US" sz="2000" dirty="0"/>
              <a:t>Instead of computing the NVMeTCP PDU data digest by the software layer, the driver marks packets for data digest offload based on the socket the packet is attached to. </a:t>
            </a:r>
          </a:p>
          <a:p>
            <a:pPr marL="457200" indent="-457200">
              <a:buFont typeface="Arial" panose="020B0604020202020204" pitchFamily="34" charset="0"/>
              <a:buAutoNum type="arabicPeriod"/>
            </a:pPr>
            <a:endParaRPr lang="en-US" sz="2000" dirty="0"/>
          </a:p>
          <a:p>
            <a:pPr marL="457200" indent="-457200">
              <a:buFont typeface="Arial" panose="020B0604020202020204" pitchFamily="34" charset="0"/>
              <a:buAutoNum type="arabicPeriod"/>
            </a:pPr>
            <a:r>
              <a:rPr lang="en-US" sz="2000" dirty="0"/>
              <a:t>The HW identifies the packet as requiring data digest offload handling and performs data digest calculation of the PDU data. It replaces the PDU data digest and TCP checksum with correct values.</a:t>
            </a:r>
            <a:endParaRPr lang="en-US" sz="2000" dirty="0">
              <a:cs typeface="Calibri"/>
            </a:endParaRPr>
          </a:p>
          <a:p>
            <a:pPr marL="457200" indent="-457200">
              <a:buAutoNum type="arabicPeriod"/>
            </a:pPr>
            <a:endParaRPr lang="en-US" sz="2000" dirty="0"/>
          </a:p>
          <a:p>
            <a:pPr marL="457200" indent="-457200">
              <a:buFont typeface="+mj-lt"/>
              <a:buAutoNum type="arabicPeriod"/>
            </a:pPr>
            <a:r>
              <a:rPr lang="en-US" sz="2000" dirty="0"/>
              <a:t>Both the device and the driver maintain expected TCP sequence values in order to handle retransmissions.</a:t>
            </a:r>
          </a:p>
          <a:p>
            <a:pPr marL="457200" indent="-457200">
              <a:buFont typeface="+mj-lt"/>
              <a:buAutoNum type="arabicPeriod"/>
            </a:pPr>
            <a:endParaRPr lang="en-US" sz="2000" dirty="0"/>
          </a:p>
          <a:p>
            <a:pPr marL="457200" indent="-457200">
              <a:buFont typeface="+mj-lt"/>
              <a:buAutoNum type="arabicPeriod"/>
            </a:pPr>
            <a:r>
              <a:rPr lang="en-US" sz="2000" dirty="0"/>
              <a:t>Retransmission of a packet in the middle of the PDU will not require to be handled by the offload IO path.</a:t>
            </a:r>
          </a:p>
          <a:p>
            <a:pPr marL="457200" indent="-457200">
              <a:buFont typeface="+mj-lt"/>
              <a:buAutoNum type="arabicPeriod"/>
            </a:pPr>
            <a:endParaRPr lang="en-US" sz="2000" dirty="0"/>
          </a:p>
          <a:p>
            <a:pPr marL="457200" indent="-457200">
              <a:buFont typeface="+mj-lt"/>
              <a:buAutoNum type="arabicPeriod"/>
            </a:pPr>
            <a:r>
              <a:rPr lang="en-US" sz="2000" dirty="0"/>
              <a:t>If the retransmission includes the PDU data digest, the software will resend the entire PDU to the HW, which will calculate the data digest but will send to the wire only last segment which includes the data digest.</a:t>
            </a:r>
          </a:p>
          <a:p>
            <a:pPr marL="457200" indent="-457200">
              <a:buFont typeface="+mj-lt"/>
              <a:buAutoNum type="arabicPeriod"/>
            </a:pPr>
            <a:endParaRPr lang="en-US" sz="2000" dirty="0"/>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21</a:t>
            </a:fld>
            <a:endParaRPr lang="en-IL"/>
          </a:p>
        </p:txBody>
      </p:sp>
      <p:sp>
        <p:nvSpPr>
          <p:cNvPr id="3" name="TextBox 2">
            <a:extLst>
              <a:ext uri="{FF2B5EF4-FFF2-40B4-BE49-F238E27FC236}">
                <a16:creationId xmlns:a16="http://schemas.microsoft.com/office/drawing/2014/main" id="{F5A5E3DC-3422-2BC2-BA1C-B8179CEFA8C2}"/>
              </a:ext>
            </a:extLst>
          </p:cNvPr>
          <p:cNvSpPr txBox="1"/>
          <p:nvPr/>
        </p:nvSpPr>
        <p:spPr>
          <a:xfrm>
            <a:off x="-277523" y="6446180"/>
            <a:ext cx="7717848" cy="307777"/>
          </a:xfrm>
          <a:prstGeom prst="rect">
            <a:avLst/>
          </a:prstGeom>
          <a:noFill/>
        </p:spPr>
        <p:txBody>
          <a:bodyPr wrap="square">
            <a:spAutoFit/>
          </a:bodyPr>
          <a:lstStyle/>
          <a:p>
            <a:pPr marL="457200" lvl="1" indent="0">
              <a:buNone/>
            </a:pPr>
            <a:r>
              <a:rPr lang="en-US" sz="1400" dirty="0">
                <a:solidFill>
                  <a:schemeClr val="bg1">
                    <a:lumMod val="50000"/>
                  </a:schemeClr>
                </a:solidFill>
              </a:rPr>
              <a:t>*For more detail -&gt; </a:t>
            </a:r>
            <a:r>
              <a:rPr lang="en-US" sz="1400" dirty="0" err="1">
                <a:solidFill>
                  <a:schemeClr val="bg1">
                    <a:lumMod val="50000"/>
                  </a:schemeClr>
                </a:solidFill>
              </a:rPr>
              <a:t>Netdev</a:t>
            </a:r>
            <a:r>
              <a:rPr lang="en-US" sz="1400" dirty="0">
                <a:solidFill>
                  <a:schemeClr val="bg1">
                    <a:lumMod val="50000"/>
                  </a:schemeClr>
                </a:solidFill>
              </a:rPr>
              <a:t> 0x15 Autonomous NVMe-TCP Offload</a:t>
            </a:r>
          </a:p>
        </p:txBody>
      </p:sp>
    </p:spTree>
    <p:extLst>
      <p:ext uri="{BB962C8B-B14F-4D97-AF65-F5344CB8AC3E}">
        <p14:creationId xmlns:p14="http://schemas.microsoft.com/office/powerpoint/2010/main" val="1515624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80639DE-4026-4092-96B6-FC7DAE60D2E2}"/>
              </a:ext>
            </a:extLst>
          </p:cNvPr>
          <p:cNvSpPr>
            <a:spLocks noGrp="1"/>
          </p:cNvSpPr>
          <p:nvPr>
            <p:ph type="title"/>
          </p:nvPr>
        </p:nvSpPr>
        <p:spPr>
          <a:xfrm>
            <a:off x="838200" y="237507"/>
            <a:ext cx="10515600" cy="748146"/>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Offload Flows</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11" name="Content Placeholder 10">
            <a:extLst>
              <a:ext uri="{FF2B5EF4-FFF2-40B4-BE49-F238E27FC236}">
                <a16:creationId xmlns:a16="http://schemas.microsoft.com/office/drawing/2014/main" id="{F45BCBC7-1156-4019-8724-5AF095DD00F3}"/>
              </a:ext>
            </a:extLst>
          </p:cNvPr>
          <p:cNvSpPr>
            <a:spLocks noGrp="1"/>
          </p:cNvSpPr>
          <p:nvPr>
            <p:ph idx="1"/>
          </p:nvPr>
        </p:nvSpPr>
        <p:spPr>
          <a:xfrm>
            <a:off x="838200" y="1362144"/>
            <a:ext cx="11023600" cy="5061940"/>
          </a:xfrm>
        </p:spPr>
        <p:txBody>
          <a:bodyPr vert="horz" lIns="91440" tIns="45720" rIns="91440" bIns="45720" rtlCol="0" anchor="t">
            <a:noAutofit/>
          </a:bodyPr>
          <a:lstStyle/>
          <a:p>
            <a:pPr marL="457200" indent="-457200">
              <a:buFont typeface="+mj-lt"/>
              <a:buAutoNum type="arabicPeriod"/>
            </a:pPr>
            <a:r>
              <a:rPr lang="en-US" sz="1800" dirty="0"/>
              <a:t>The offload (DDP and CRC offload) is a net-device capability. When creating a new NVMeTCP queue, the offload will be enabled if the module param </a:t>
            </a:r>
            <a:r>
              <a:rPr lang="en-US" sz="1800" i="1" dirty="0" err="1">
                <a:solidFill>
                  <a:srgbClr val="0070C0"/>
                </a:solidFill>
                <a:cs typeface="Arial" panose="020B0604020202020204" pitchFamily="34" charset="0"/>
              </a:rPr>
              <a:t>ulp_offload</a:t>
            </a:r>
            <a:r>
              <a:rPr lang="en-US" sz="1800" i="1" dirty="0">
                <a:solidFill>
                  <a:srgbClr val="0070C0"/>
                </a:solidFill>
                <a:cs typeface="Arial" panose="020B0604020202020204" pitchFamily="34" charset="0"/>
              </a:rPr>
              <a:t> </a:t>
            </a:r>
            <a:r>
              <a:rPr lang="en-US" sz="1800" dirty="0"/>
              <a:t>is set and if </a:t>
            </a:r>
            <a:r>
              <a:rPr lang="en-US" sz="1800" i="1" dirty="0" err="1">
                <a:solidFill>
                  <a:srgbClr val="0070C0"/>
                </a:solidFill>
                <a:cs typeface="Arial" panose="020B0604020202020204" pitchFamily="34" charset="0"/>
              </a:rPr>
              <a:t>netdev</a:t>
            </a:r>
            <a:r>
              <a:rPr lang="en-US" sz="1800" i="1" dirty="0">
                <a:solidFill>
                  <a:srgbClr val="0070C0"/>
                </a:solidFill>
                <a:cs typeface="Arial" panose="020B0604020202020204" pitchFamily="34" charset="0"/>
              </a:rPr>
              <a:t>-&gt;features &amp; NETIF_F_HW_ULP_DDP.</a:t>
            </a:r>
          </a:p>
          <a:p>
            <a:pPr marL="457200" indent="-457200">
              <a:buFont typeface="+mj-lt"/>
              <a:buAutoNum type="arabicPeriod"/>
            </a:pPr>
            <a:endParaRPr lang="en-US" sz="1800" dirty="0"/>
          </a:p>
          <a:p>
            <a:pPr marL="457200" indent="-457200">
              <a:buFont typeface="+mj-lt"/>
              <a:buAutoNum type="arabicPeriod"/>
            </a:pPr>
            <a:r>
              <a:rPr lang="en-US" sz="1800" dirty="0">
                <a:effectLst/>
                <a:ea typeface="Calibri" panose="020F0502020204030204" pitchFamily="34" charset="0"/>
                <a:cs typeface="Arial" panose="020B0604020202020204" pitchFamily="34" charset="0"/>
              </a:rPr>
              <a:t>The offload for IO queues is initialized after the handshake of the NVMe-TCP protocol is finished by calling </a:t>
            </a:r>
            <a:r>
              <a:rPr lang="en-US" sz="1800" i="1" dirty="0" err="1">
                <a:solidFill>
                  <a:srgbClr val="0070C0"/>
                </a:solidFill>
                <a:effectLst/>
                <a:ea typeface="Calibri" panose="020F0502020204030204" pitchFamily="34" charset="0"/>
                <a:cs typeface="Arial" panose="020B0604020202020204" pitchFamily="34" charset="0"/>
              </a:rPr>
              <a:t>nvme_tcp_offload_socket</a:t>
            </a:r>
            <a:r>
              <a:rPr lang="en-US" sz="1800" i="1" dirty="0">
                <a:solidFill>
                  <a:srgbClr val="0070C0"/>
                </a:solidFill>
                <a:effectLst/>
                <a:ea typeface="Calibri" panose="020F0502020204030204" pitchFamily="34" charset="0"/>
                <a:cs typeface="Arial" panose="020B0604020202020204" pitchFamily="34" charset="0"/>
              </a:rPr>
              <a:t>()</a:t>
            </a:r>
            <a:r>
              <a:rPr lang="en-US" sz="1800" dirty="0">
                <a:effectLst/>
                <a:ea typeface="Calibri" panose="020F0502020204030204" pitchFamily="34" charset="0"/>
                <a:cs typeface="Arial" panose="020B0604020202020204" pitchFamily="34" charset="0"/>
              </a:rPr>
              <a:t>. This operation sets all relevant hardware contexts in the hardware. </a:t>
            </a:r>
          </a:p>
          <a:p>
            <a:pPr marL="457200" indent="-457200">
              <a:buFont typeface="+mj-lt"/>
              <a:buAutoNum type="arabicPeriod"/>
            </a:pPr>
            <a:endParaRPr lang="en-US" sz="1800" dirty="0"/>
          </a:p>
          <a:p>
            <a:pPr marL="457200" indent="-457200">
              <a:buFont typeface="+mj-lt"/>
              <a:buAutoNum type="arabicPeriod"/>
            </a:pPr>
            <a:r>
              <a:rPr lang="en-US" sz="1800" dirty="0"/>
              <a:t>On the IO path, per IO:</a:t>
            </a:r>
          </a:p>
          <a:p>
            <a:pPr lvl="2"/>
            <a:r>
              <a:rPr lang="en-US" sz="1800" dirty="0"/>
              <a:t>The NVMeTCP layer will call </a:t>
            </a:r>
            <a:r>
              <a:rPr lang="en-US" sz="1800" i="1" dirty="0" err="1">
                <a:solidFill>
                  <a:srgbClr val="0070C0"/>
                </a:solidFill>
                <a:effectLst/>
                <a:ea typeface="Calibri" panose="020F0502020204030204" pitchFamily="34" charset="0"/>
                <a:cs typeface="Arial" panose="020B0604020202020204" pitchFamily="34" charset="0"/>
              </a:rPr>
              <a:t>nvme_tcp_setup_ddp</a:t>
            </a:r>
            <a:r>
              <a:rPr lang="en-US" sz="1800" i="1" dirty="0">
                <a:solidFill>
                  <a:srgbClr val="0070C0"/>
                </a:solidFill>
              </a:rPr>
              <a:t>() </a:t>
            </a:r>
            <a:r>
              <a:rPr lang="en-US" sz="1800" dirty="0"/>
              <a:t>to map the IO buffer and to configure the HW for the specific IO (CCCID, buffer). This flow is opportunistic in order to avoid the waiting for the HW completions.</a:t>
            </a:r>
          </a:p>
          <a:p>
            <a:pPr lvl="2"/>
            <a:r>
              <a:rPr lang="en-US" sz="1800" dirty="0"/>
              <a:t>Once the IO has completed by the NVMeTCP layer, but before posting the completion to the upper layer, the </a:t>
            </a:r>
            <a:r>
              <a:rPr lang="en-US" sz="1800" i="1" dirty="0" err="1">
                <a:solidFill>
                  <a:srgbClr val="0070C0"/>
                </a:solidFill>
                <a:effectLst/>
                <a:ea typeface="Calibri" panose="020F0502020204030204" pitchFamily="34" charset="0"/>
                <a:cs typeface="Arial" panose="020B0604020202020204" pitchFamily="34" charset="0"/>
              </a:rPr>
              <a:t>nvme_tcp_teardown_ddp</a:t>
            </a:r>
            <a:r>
              <a:rPr lang="en-US" sz="1800" i="1" dirty="0">
                <a:solidFill>
                  <a:srgbClr val="0070C0"/>
                </a:solidFill>
              </a:rPr>
              <a:t>() </a:t>
            </a:r>
            <a:r>
              <a:rPr lang="en-US" sz="1800" dirty="0"/>
              <a:t>will invalidate the HW buffer.</a:t>
            </a:r>
          </a:p>
          <a:p>
            <a:pPr marL="457200" indent="-457200">
              <a:buFont typeface="+mj-lt"/>
              <a:buAutoNum type="arabicPeriod"/>
            </a:pPr>
            <a:endParaRPr lang="en-US" sz="1800" dirty="0"/>
          </a:p>
          <a:p>
            <a:pPr marL="342900" marR="0" indent="-342900">
              <a:spcBef>
                <a:spcPts val="0"/>
              </a:spcBef>
              <a:spcAft>
                <a:spcPts val="0"/>
              </a:spcAft>
              <a:buFont typeface="+mj-lt"/>
              <a:buAutoNum type="arabicPeriod"/>
            </a:pPr>
            <a:r>
              <a:rPr lang="en-US" sz="1800" dirty="0">
                <a:effectLst/>
                <a:ea typeface="Calibri" panose="020F0502020204030204" pitchFamily="34" charset="0"/>
                <a:cs typeface="Arial" panose="020B0604020202020204" pitchFamily="34" charset="0"/>
              </a:rPr>
              <a:t>The resynchronization flow:</a:t>
            </a:r>
          </a:p>
          <a:p>
            <a:pPr lvl="2">
              <a:spcBef>
                <a:spcPts val="0"/>
              </a:spcBef>
            </a:pPr>
            <a:r>
              <a:rPr lang="en-US" sz="1800" dirty="0"/>
              <a:t>Resync request from the device HW to the SW, regarding a possible location of a PDU header.</a:t>
            </a:r>
          </a:p>
          <a:p>
            <a:pPr lvl="2">
              <a:spcBef>
                <a:spcPts val="0"/>
              </a:spcBef>
            </a:pPr>
            <a:r>
              <a:rPr lang="en-US" sz="1800" dirty="0"/>
              <a:t>Resync response from the NVMe-TCP driver to the device HW.</a:t>
            </a:r>
            <a:endParaRPr lang="en-US" sz="1800" dirty="0">
              <a:cs typeface="Calibri"/>
            </a:endParaRPr>
          </a:p>
          <a:p>
            <a:endParaRPr lang="en-US" sz="1800" dirty="0">
              <a:cs typeface="Calibri"/>
            </a:endParaRPr>
          </a:p>
          <a:p>
            <a:endParaRPr lang="en-US" sz="1800" dirty="0"/>
          </a:p>
          <a:p>
            <a:endParaRPr lang="en-IL" sz="1800" dirty="0">
              <a:cs typeface="Calibri" panose="020F0502020204030204"/>
            </a:endParaRPr>
          </a:p>
        </p:txBody>
      </p:sp>
      <p:sp>
        <p:nvSpPr>
          <p:cNvPr id="7" name="Slide Number Placeholder 6">
            <a:extLst>
              <a:ext uri="{FF2B5EF4-FFF2-40B4-BE49-F238E27FC236}">
                <a16:creationId xmlns:a16="http://schemas.microsoft.com/office/drawing/2014/main" id="{F2F023A5-194C-43EB-B22A-EB9E2D946CC1}"/>
              </a:ext>
            </a:extLst>
          </p:cNvPr>
          <p:cNvSpPr>
            <a:spLocks noGrp="1"/>
          </p:cNvSpPr>
          <p:nvPr>
            <p:ph type="sldNum" sz="quarter" idx="12"/>
          </p:nvPr>
        </p:nvSpPr>
        <p:spPr/>
        <p:txBody>
          <a:bodyPr/>
          <a:lstStyle/>
          <a:p>
            <a:fld id="{35E705C5-5BCD-49DC-92EA-8CC03E399A23}" type="slidenum">
              <a:rPr lang="en-IL" smtClean="0"/>
              <a:t>22</a:t>
            </a:fld>
            <a:endParaRPr lang="en-IL"/>
          </a:p>
        </p:txBody>
      </p:sp>
    </p:spTree>
    <p:extLst>
      <p:ext uri="{BB962C8B-B14F-4D97-AF65-F5344CB8AC3E}">
        <p14:creationId xmlns:p14="http://schemas.microsoft.com/office/powerpoint/2010/main" val="18279735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SKB changes</a:t>
            </a:r>
            <a:endParaRPr lang="en-IL" sz="4000" dirty="0"/>
          </a:p>
        </p:txBody>
      </p:sp>
      <p:sp>
        <p:nvSpPr>
          <p:cNvPr id="3" name="Content Placeholder 2">
            <a:extLst>
              <a:ext uri="{FF2B5EF4-FFF2-40B4-BE49-F238E27FC236}">
                <a16:creationId xmlns:a16="http://schemas.microsoft.com/office/drawing/2014/main" id="{7C600685-5F92-47D4-9909-8E89F9FBE454}"/>
              </a:ext>
            </a:extLst>
          </p:cNvPr>
          <p:cNvSpPr>
            <a:spLocks noGrp="1"/>
          </p:cNvSpPr>
          <p:nvPr>
            <p:ph idx="1"/>
          </p:nvPr>
        </p:nvSpPr>
        <p:spPr>
          <a:xfrm>
            <a:off x="838201" y="1825625"/>
            <a:ext cx="9626600" cy="4351338"/>
          </a:xfrm>
        </p:spPr>
        <p:txBody>
          <a:bodyPr>
            <a:normAutofit/>
          </a:bodyPr>
          <a:lstStyle/>
          <a:p>
            <a:pPr marL="0" indent="0">
              <a:buNone/>
            </a:pPr>
            <a:r>
              <a:rPr lang="en-US" sz="1800" dirty="0"/>
              <a:t>In order the allow the design, 2 New SKB bits </a:t>
            </a:r>
            <a:r>
              <a:rPr lang="en-US" sz="1800" b="1" dirty="0" err="1"/>
              <a:t>skb</a:t>
            </a:r>
            <a:r>
              <a:rPr lang="en-US" sz="1800" b="1" dirty="0"/>
              <a:t>-&gt;</a:t>
            </a:r>
            <a:r>
              <a:rPr lang="en-US" sz="1800" b="1" dirty="0" err="1"/>
              <a:t>ulp_ddp</a:t>
            </a:r>
            <a:r>
              <a:rPr lang="en-US" sz="1800" b="1" dirty="0"/>
              <a:t> </a:t>
            </a:r>
            <a:r>
              <a:rPr lang="en-US" sz="1800" dirty="0"/>
              <a:t>and </a:t>
            </a:r>
            <a:r>
              <a:rPr lang="en-US" sz="1800" b="1" dirty="0" err="1"/>
              <a:t>skb</a:t>
            </a:r>
            <a:r>
              <a:rPr lang="en-US" sz="1800" b="1" dirty="0"/>
              <a:t>-&gt;</a:t>
            </a:r>
            <a:r>
              <a:rPr lang="en-US" sz="1800" b="1" dirty="0" err="1"/>
              <a:t>ulp_crc</a:t>
            </a:r>
            <a:endParaRPr lang="en-US" sz="1800" b="1" dirty="0"/>
          </a:p>
          <a:p>
            <a:pPr marL="457200" lvl="1" indent="0">
              <a:buNone/>
            </a:pPr>
            <a:r>
              <a:rPr lang="en-US" sz="1800" dirty="0"/>
              <a:t>Used similarly to TLS’s </a:t>
            </a:r>
            <a:r>
              <a:rPr lang="en-US" sz="1800" dirty="0" err="1"/>
              <a:t>skb</a:t>
            </a:r>
            <a:r>
              <a:rPr lang="en-US" sz="1800" dirty="0"/>
              <a:t>-&gt;decrypted</a:t>
            </a:r>
          </a:p>
          <a:p>
            <a:endParaRPr lang="en-US" sz="1800" dirty="0"/>
          </a:p>
          <a:p>
            <a:r>
              <a:rPr lang="en-US" sz="1800" dirty="0"/>
              <a:t>On transmit </a:t>
            </a:r>
            <a:r>
              <a:rPr lang="en-US" sz="1800" dirty="0" err="1"/>
              <a:t>skb</a:t>
            </a:r>
            <a:r>
              <a:rPr lang="en-US" sz="1800" dirty="0"/>
              <a:t>-&gt;</a:t>
            </a:r>
            <a:r>
              <a:rPr lang="en-US" sz="1800" dirty="0" err="1"/>
              <a:t>ulp_crc</a:t>
            </a:r>
            <a:r>
              <a:rPr lang="en-US" sz="1800" dirty="0"/>
              <a:t> indicates to the HW that CRC offload is expected</a:t>
            </a:r>
          </a:p>
          <a:p>
            <a:endParaRPr lang="en-US" sz="1800" dirty="0"/>
          </a:p>
          <a:p>
            <a:r>
              <a:rPr lang="en-US" sz="1800" dirty="0"/>
              <a:t>On receive </a:t>
            </a:r>
            <a:r>
              <a:rPr lang="en-US" sz="1800" dirty="0" err="1"/>
              <a:t>skb</a:t>
            </a:r>
            <a:r>
              <a:rPr lang="en-US" sz="1800" dirty="0"/>
              <a:t>-&gt;</a:t>
            </a:r>
            <a:r>
              <a:rPr lang="en-US" sz="1800" dirty="0" err="1"/>
              <a:t>ulp_crc</a:t>
            </a:r>
            <a:r>
              <a:rPr lang="en-US" sz="1800" dirty="0"/>
              <a:t> indicates to the driver that no CRC errors in the packets’ payload </a:t>
            </a:r>
          </a:p>
          <a:p>
            <a:pPr marL="0" indent="0">
              <a:buNone/>
            </a:pPr>
            <a:r>
              <a:rPr lang="en-US" sz="1800" dirty="0"/>
              <a:t>	</a:t>
            </a:r>
            <a:r>
              <a:rPr lang="en-US" sz="1800" dirty="0" err="1"/>
              <a:t>skb</a:t>
            </a:r>
            <a:r>
              <a:rPr lang="en-US" sz="1800" dirty="0"/>
              <a:t>-&gt;</a:t>
            </a:r>
            <a:r>
              <a:rPr lang="en-US" sz="1800" dirty="0" err="1"/>
              <a:t>ulp_crc</a:t>
            </a:r>
            <a:r>
              <a:rPr lang="en-US" sz="1800" dirty="0"/>
              <a:t>==0 triggers software PDU CRC calculation</a:t>
            </a:r>
          </a:p>
          <a:p>
            <a:pPr marL="0" indent="0">
              <a:buNone/>
            </a:pPr>
            <a:endParaRPr lang="en-US" sz="1800" dirty="0"/>
          </a:p>
          <a:p>
            <a:r>
              <a:rPr lang="en-US" sz="1800" dirty="0"/>
              <a:t>On receive </a:t>
            </a:r>
            <a:r>
              <a:rPr lang="en-US" sz="1800" dirty="0" err="1"/>
              <a:t>skb</a:t>
            </a:r>
            <a:r>
              <a:rPr lang="en-US" sz="1800" dirty="0"/>
              <a:t>-&gt;</a:t>
            </a:r>
            <a:r>
              <a:rPr lang="en-US" sz="1800" dirty="0" err="1"/>
              <a:t>ulp_ddp</a:t>
            </a:r>
            <a:r>
              <a:rPr lang="en-US" sz="1800" dirty="0"/>
              <a:t> indicates to avoid </a:t>
            </a:r>
            <a:r>
              <a:rPr lang="en-US" sz="1800" dirty="0" err="1"/>
              <a:t>skb_condense</a:t>
            </a:r>
            <a:r>
              <a:rPr lang="en-US" sz="1800" dirty="0"/>
              <a:t> which copies data from destination buffer back to SKB.</a:t>
            </a:r>
          </a:p>
          <a:p>
            <a:pPr lvl="1"/>
            <a:endParaRPr lang="en-US" sz="1800" dirty="0"/>
          </a:p>
          <a:p>
            <a:endParaRPr lang="en-IL" sz="1800" dirty="0"/>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23</a:t>
            </a:fld>
            <a:endParaRPr lang="en-IL"/>
          </a:p>
        </p:txBody>
      </p:sp>
    </p:spTree>
    <p:extLst>
      <p:ext uri="{BB962C8B-B14F-4D97-AF65-F5344CB8AC3E}">
        <p14:creationId xmlns:p14="http://schemas.microsoft.com/office/powerpoint/2010/main" val="535782036"/>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ED5B9-8064-9580-E2BB-2BF2FED98C63}"/>
              </a:ext>
            </a:extLst>
          </p:cNvPr>
          <p:cNvSpPr>
            <a:spLocks noGrp="1"/>
          </p:cNvSpPr>
          <p:nvPr>
            <p:ph type="title"/>
          </p:nvPr>
        </p:nvSpPr>
        <p:spPr/>
        <p:txBody>
          <a:bodyPr/>
          <a:lstStyle/>
          <a:p>
            <a:r>
              <a:rPr lang="en-US"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Enablement</a:t>
            </a:r>
          </a:p>
        </p:txBody>
      </p:sp>
      <p:sp>
        <p:nvSpPr>
          <p:cNvPr id="3" name="Content Placeholder 2">
            <a:extLst>
              <a:ext uri="{FF2B5EF4-FFF2-40B4-BE49-F238E27FC236}">
                <a16:creationId xmlns:a16="http://schemas.microsoft.com/office/drawing/2014/main" id="{79EEC21A-B6BA-A84F-C9D5-B5A2A6E0593F}"/>
              </a:ext>
            </a:extLst>
          </p:cNvPr>
          <p:cNvSpPr>
            <a:spLocks noGrp="1"/>
          </p:cNvSpPr>
          <p:nvPr>
            <p:ph idx="1"/>
          </p:nvPr>
        </p:nvSpPr>
        <p:spPr>
          <a:xfrm>
            <a:off x="1039678" y="1690688"/>
            <a:ext cx="9806122" cy="4351338"/>
          </a:xfrm>
        </p:spPr>
        <p:txBody>
          <a:bodyPr>
            <a:normAutofit/>
          </a:bodyPr>
          <a:lstStyle/>
          <a:p>
            <a:pPr marL="0" indent="0">
              <a:buNone/>
            </a:pPr>
            <a:r>
              <a:rPr lang="en-US" sz="2000" b="0" i="0" dirty="0">
                <a:solidFill>
                  <a:srgbClr val="222222"/>
                </a:solidFill>
                <a:effectLst/>
                <a:latin typeface="Arial" panose="020B0604020202020204" pitchFamily="34" charset="0"/>
              </a:rPr>
              <a:t>In order to enable the NVMeTCP offload:</a:t>
            </a:r>
            <a:br>
              <a:rPr lang="en-US" sz="2000" dirty="0"/>
            </a:br>
            <a:br>
              <a:rPr lang="en-US" dirty="0"/>
            </a:br>
            <a:r>
              <a:rPr lang="en-US" sz="2000" b="1" dirty="0">
                <a:solidFill>
                  <a:schemeClr val="accent1">
                    <a:lumMod val="75000"/>
                  </a:schemeClr>
                </a:solidFill>
                <a:latin typeface="Consolas" panose="020B0609020204030204" pitchFamily="49" charset="0"/>
              </a:rPr>
              <a:t>    </a:t>
            </a:r>
            <a:r>
              <a:rPr lang="en-US" sz="2000" b="1" i="1" dirty="0">
                <a:solidFill>
                  <a:schemeClr val="accent1">
                    <a:lumMod val="75000"/>
                  </a:schemeClr>
                </a:solidFill>
                <a:latin typeface="Consolas" panose="020B0609020204030204" pitchFamily="49" charset="0"/>
              </a:rPr>
              <a:t>	</a:t>
            </a:r>
            <a:r>
              <a:rPr lang="en-US" sz="2000" b="1" i="1" dirty="0" err="1">
                <a:solidFill>
                  <a:schemeClr val="accent1">
                    <a:lumMod val="75000"/>
                  </a:schemeClr>
                </a:solidFill>
                <a:latin typeface="Consolas" panose="020B0609020204030204" pitchFamily="49" charset="0"/>
              </a:rPr>
              <a:t>ethtool</a:t>
            </a:r>
            <a:r>
              <a:rPr lang="en-US" sz="2000" b="1" i="1" dirty="0">
                <a:solidFill>
                  <a:schemeClr val="accent1">
                    <a:lumMod val="75000"/>
                  </a:schemeClr>
                </a:solidFill>
                <a:latin typeface="Consolas" panose="020B0609020204030204" pitchFamily="49" charset="0"/>
              </a:rPr>
              <a:t> -K &lt;device&gt; </a:t>
            </a:r>
            <a:r>
              <a:rPr lang="en-US" sz="2000" b="1" i="1" dirty="0" err="1">
                <a:solidFill>
                  <a:schemeClr val="accent1">
                    <a:lumMod val="75000"/>
                  </a:schemeClr>
                </a:solidFill>
                <a:latin typeface="Consolas" panose="020B0609020204030204" pitchFamily="49" charset="0"/>
              </a:rPr>
              <a:t>ulp</a:t>
            </a:r>
            <a:r>
              <a:rPr lang="en-US" sz="2000" b="1" i="1" dirty="0">
                <a:solidFill>
                  <a:schemeClr val="accent1">
                    <a:lumMod val="75000"/>
                  </a:schemeClr>
                </a:solidFill>
                <a:latin typeface="Consolas" panose="020B0609020204030204" pitchFamily="49" charset="0"/>
              </a:rPr>
              <a:t>-</a:t>
            </a:r>
            <a:r>
              <a:rPr lang="en-US" sz="2000" b="1" i="1" dirty="0" err="1">
                <a:solidFill>
                  <a:schemeClr val="accent1">
                    <a:lumMod val="75000"/>
                  </a:schemeClr>
                </a:solidFill>
                <a:latin typeface="Consolas" panose="020B0609020204030204" pitchFamily="49" charset="0"/>
              </a:rPr>
              <a:t>ddp</a:t>
            </a:r>
            <a:r>
              <a:rPr lang="en-US" sz="2000" b="1" i="1" dirty="0">
                <a:solidFill>
                  <a:schemeClr val="accent1">
                    <a:lumMod val="75000"/>
                  </a:schemeClr>
                </a:solidFill>
                <a:latin typeface="Consolas" panose="020B0609020204030204" pitchFamily="49" charset="0"/>
              </a:rPr>
              <a:t>-offload on</a:t>
            </a:r>
          </a:p>
          <a:p>
            <a:pPr marL="0" indent="0">
              <a:buNone/>
            </a:pPr>
            <a:r>
              <a:rPr lang="en-US" sz="2000" b="1" i="1" dirty="0">
                <a:solidFill>
                  <a:schemeClr val="accent1">
                    <a:lumMod val="75000"/>
                  </a:schemeClr>
                </a:solidFill>
                <a:latin typeface="Consolas" panose="020B0609020204030204" pitchFamily="49" charset="0"/>
              </a:rPr>
              <a:t>	</a:t>
            </a:r>
            <a:r>
              <a:rPr lang="en-US" sz="2000" b="1" i="1" dirty="0" err="1">
                <a:solidFill>
                  <a:schemeClr val="accent1">
                    <a:lumMod val="75000"/>
                  </a:schemeClr>
                </a:solidFill>
                <a:latin typeface="Consolas" panose="020B0609020204030204" pitchFamily="49" charset="0"/>
              </a:rPr>
              <a:t>modprobe</a:t>
            </a:r>
            <a:r>
              <a:rPr lang="en-US" sz="2000" b="1" i="1" dirty="0">
                <a:solidFill>
                  <a:schemeClr val="accent1">
                    <a:lumMod val="75000"/>
                  </a:schemeClr>
                </a:solidFill>
                <a:latin typeface="Consolas" panose="020B0609020204030204" pitchFamily="49" charset="0"/>
              </a:rPr>
              <a:t> </a:t>
            </a:r>
            <a:r>
              <a:rPr lang="en-US" sz="2000" b="1" i="1" dirty="0" err="1">
                <a:solidFill>
                  <a:schemeClr val="accent1">
                    <a:lumMod val="75000"/>
                  </a:schemeClr>
                </a:solidFill>
                <a:latin typeface="Consolas" panose="020B0609020204030204" pitchFamily="49" charset="0"/>
              </a:rPr>
              <a:t>nvme-tcp</a:t>
            </a:r>
            <a:r>
              <a:rPr lang="en-US" sz="2000" b="1" i="1" dirty="0">
                <a:solidFill>
                  <a:schemeClr val="accent1">
                    <a:lumMod val="75000"/>
                  </a:schemeClr>
                </a:solidFill>
                <a:latin typeface="Consolas" panose="020B0609020204030204" pitchFamily="49" charset="0"/>
              </a:rPr>
              <a:t> </a:t>
            </a:r>
            <a:r>
              <a:rPr lang="en-US" sz="2000" b="1" i="1" dirty="0" err="1">
                <a:solidFill>
                  <a:schemeClr val="accent1">
                    <a:lumMod val="75000"/>
                  </a:schemeClr>
                </a:solidFill>
                <a:latin typeface="Consolas" panose="020B0609020204030204" pitchFamily="49" charset="0"/>
              </a:rPr>
              <a:t>ulp_offload</a:t>
            </a:r>
            <a:r>
              <a:rPr lang="en-US" sz="2000" b="1" i="1" dirty="0">
                <a:solidFill>
                  <a:schemeClr val="accent1">
                    <a:lumMod val="75000"/>
                  </a:schemeClr>
                </a:solidFill>
                <a:latin typeface="Consolas" panose="020B0609020204030204" pitchFamily="49" charset="0"/>
              </a:rPr>
              <a:t>=1 </a:t>
            </a:r>
          </a:p>
          <a:p>
            <a:pPr marL="0" indent="0">
              <a:buNone/>
            </a:pPr>
            <a:br>
              <a:rPr lang="en-US" dirty="0"/>
            </a:br>
            <a:r>
              <a:rPr lang="en-US" sz="2000" b="0" i="0" dirty="0">
                <a:solidFill>
                  <a:srgbClr val="222222"/>
                </a:solidFill>
                <a:effectLst/>
                <a:latin typeface="Arial" panose="020B0604020202020204" pitchFamily="34" charset="0"/>
              </a:rPr>
              <a:t>Following the enablement, all the NVMeTCP queues/sockets which are running on the device are offloaded.</a:t>
            </a:r>
            <a:br>
              <a:rPr lang="en-US" dirty="0"/>
            </a:br>
            <a:br>
              <a:rPr lang="en-US" dirty="0"/>
            </a:br>
            <a:endParaRPr lang="en-US" dirty="0"/>
          </a:p>
        </p:txBody>
      </p:sp>
      <p:sp>
        <p:nvSpPr>
          <p:cNvPr id="4" name="Slide Number Placeholder 3">
            <a:extLst>
              <a:ext uri="{FF2B5EF4-FFF2-40B4-BE49-F238E27FC236}">
                <a16:creationId xmlns:a16="http://schemas.microsoft.com/office/drawing/2014/main" id="{D050B592-AEA4-EC2A-F8C6-732174500494}"/>
              </a:ext>
            </a:extLst>
          </p:cNvPr>
          <p:cNvSpPr>
            <a:spLocks noGrp="1"/>
          </p:cNvSpPr>
          <p:nvPr>
            <p:ph type="sldNum" sz="quarter" idx="12"/>
          </p:nvPr>
        </p:nvSpPr>
        <p:spPr/>
        <p:txBody>
          <a:bodyPr/>
          <a:lstStyle/>
          <a:p>
            <a:fld id="{35E705C5-5BCD-49DC-92EA-8CC03E399A23}" type="slidenum">
              <a:rPr lang="en-IL" smtClean="0"/>
              <a:t>24</a:t>
            </a:fld>
            <a:endParaRPr lang="en-IL"/>
          </a:p>
        </p:txBody>
      </p:sp>
    </p:spTree>
    <p:extLst>
      <p:ext uri="{BB962C8B-B14F-4D97-AF65-F5344CB8AC3E}">
        <p14:creationId xmlns:p14="http://schemas.microsoft.com/office/powerpoint/2010/main" val="265107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1470025"/>
            <a:ext cx="10515600" cy="2235199"/>
          </a:xfrm>
          <a:solidFill>
            <a:schemeClr val="accent6">
              <a:lumMod val="20000"/>
              <a:lumOff val="80000"/>
            </a:schemeClr>
          </a:solidFill>
          <a:effectLst>
            <a:softEdge rad="50800"/>
          </a:effectLst>
        </p:spPr>
        <p:txBody>
          <a:bodyPr>
            <a:normAutofit/>
          </a:bodyPr>
          <a:lstStyle/>
          <a:p>
            <a:pPr algn="ctr"/>
            <a:r>
              <a:rPr lang="en-US"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and Rx CRC Offload</a:t>
            </a:r>
            <a:br>
              <a:rPr lang="en-US"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Performance Results</a:t>
            </a:r>
            <a:br>
              <a:rPr lang="en-US"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a:t>
            </a:r>
            <a:r>
              <a:rPr lang="en-US" sz="32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on ConnectX 7</a:t>
            </a:r>
            <a:endParaRPr lang="en-IL"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25</a:t>
            </a:fld>
            <a:endParaRPr lang="en-IL"/>
          </a:p>
        </p:txBody>
      </p:sp>
    </p:spTree>
    <p:extLst>
      <p:ext uri="{BB962C8B-B14F-4D97-AF65-F5344CB8AC3E}">
        <p14:creationId xmlns:p14="http://schemas.microsoft.com/office/powerpoint/2010/main" val="2764142867"/>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365126"/>
            <a:ext cx="10515600" cy="924660"/>
          </a:xfrm>
        </p:spPr>
        <p:txBody>
          <a:bodyPr>
            <a:noAutofit/>
          </a:bodyPr>
          <a:lstStyle/>
          <a:p>
            <a:r>
              <a:rPr lang="en-US"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Tests Config</a:t>
            </a:r>
            <a:br>
              <a:rPr lang="en-US"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endParaRPr lang="en-IL" sz="36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C600685-5F92-47D4-9909-8E89F9FBE454}"/>
              </a:ext>
            </a:extLst>
          </p:cNvPr>
          <p:cNvSpPr>
            <a:spLocks noGrp="1"/>
          </p:cNvSpPr>
          <p:nvPr>
            <p:ph idx="1"/>
          </p:nvPr>
        </p:nvSpPr>
        <p:spPr>
          <a:xfrm>
            <a:off x="838201" y="1160163"/>
            <a:ext cx="10515599" cy="5210309"/>
          </a:xfrm>
        </p:spPr>
        <p:txBody>
          <a:bodyPr>
            <a:noAutofit/>
          </a:bodyPr>
          <a:lstStyle/>
          <a:p>
            <a:pPr marL="0" indent="0">
              <a:buNone/>
            </a:pPr>
            <a:r>
              <a:rPr lang="en-US" sz="1500" dirty="0"/>
              <a:t>Servers:</a:t>
            </a:r>
          </a:p>
          <a:p>
            <a:pPr marL="457200" lvl="1" indent="0">
              <a:buNone/>
            </a:pPr>
            <a:r>
              <a:rPr lang="en-US" sz="1500" dirty="0"/>
              <a:t>Host server: </a:t>
            </a:r>
            <a:r>
              <a:rPr lang="pt-BR" sz="1500" dirty="0"/>
              <a:t>Intel(R) Xeon(R) Platinum 8380 CPU @ 2.30GHz</a:t>
            </a:r>
            <a:r>
              <a:rPr lang="en-US" sz="1500" dirty="0"/>
              <a:t>| Kernel: 5.19.0 | HW: ConnectX-7 2x200</a:t>
            </a:r>
          </a:p>
          <a:p>
            <a:pPr marL="457200" lvl="1" indent="0">
              <a:buNone/>
            </a:pPr>
            <a:r>
              <a:rPr lang="en-US" sz="1500" dirty="0"/>
              <a:t>Target server </a:t>
            </a:r>
            <a:r>
              <a:rPr lang="pt-BR" sz="1500" dirty="0"/>
              <a:t>Intel(R) Xeon(R) Platinum 8380 CPU @ 2.30GHz</a:t>
            </a:r>
            <a:r>
              <a:rPr lang="en-US" sz="1500" dirty="0">
                <a:solidFill>
                  <a:srgbClr val="FF0000"/>
                </a:solidFill>
              </a:rPr>
              <a:t> </a:t>
            </a:r>
            <a:r>
              <a:rPr lang="en-US" sz="1500" dirty="0"/>
              <a:t>|</a:t>
            </a:r>
            <a:r>
              <a:rPr lang="en-US" sz="1500" dirty="0">
                <a:solidFill>
                  <a:srgbClr val="FF0000"/>
                </a:solidFill>
              </a:rPr>
              <a:t> </a:t>
            </a:r>
            <a:r>
              <a:rPr lang="en-US" sz="1500" dirty="0"/>
              <a:t>Kernel: 5.19.0 | HW: ConnectX-7 2x200</a:t>
            </a:r>
          </a:p>
          <a:p>
            <a:pPr marL="457200" lvl="1" indent="0">
              <a:buNone/>
            </a:pPr>
            <a:r>
              <a:rPr lang="en-US" sz="1500" dirty="0"/>
              <a:t>Target backend:</a:t>
            </a:r>
            <a:r>
              <a:rPr lang="en-US" sz="1500" dirty="0">
                <a:solidFill>
                  <a:srgbClr val="FF0000"/>
                </a:solidFill>
              </a:rPr>
              <a:t> </a:t>
            </a:r>
            <a:r>
              <a:rPr lang="en-US" sz="1500" dirty="0"/>
              <a:t>null-device</a:t>
            </a:r>
          </a:p>
          <a:p>
            <a:pPr marL="457200" lvl="1" indent="0">
              <a:buNone/>
            </a:pPr>
            <a:endParaRPr lang="en-US" sz="1500" dirty="0"/>
          </a:p>
          <a:p>
            <a:pPr marL="0" indent="0">
              <a:buNone/>
            </a:pPr>
            <a:r>
              <a:rPr lang="en-US" sz="1500" dirty="0"/>
              <a:t>Topology and Networking:</a:t>
            </a:r>
            <a:endParaRPr lang="en-US" sz="1500" dirty="0">
              <a:solidFill>
                <a:srgbClr val="FF0000"/>
              </a:solidFill>
            </a:endParaRPr>
          </a:p>
          <a:p>
            <a:pPr marL="0" indent="0">
              <a:buNone/>
            </a:pPr>
            <a:r>
              <a:rPr lang="en-US" sz="1500" dirty="0"/>
              <a:t>	Back-to-back connectivity, 1x200 Gbps</a:t>
            </a:r>
          </a:p>
          <a:p>
            <a:pPr marL="0" indent="0">
              <a:buNone/>
            </a:pPr>
            <a:r>
              <a:rPr lang="en-US" sz="1500" dirty="0"/>
              <a:t>	ipv4, 1500 MSS</a:t>
            </a:r>
          </a:p>
          <a:p>
            <a:pPr marL="0" indent="0">
              <a:buNone/>
            </a:pPr>
            <a:endParaRPr lang="en-US" sz="1500" dirty="0"/>
          </a:p>
          <a:p>
            <a:pPr marL="0" indent="0">
              <a:buNone/>
            </a:pPr>
            <a:r>
              <a:rPr lang="en-US" sz="1500" dirty="0"/>
              <a:t>Tuning:</a:t>
            </a:r>
            <a:endParaRPr lang="en-US" sz="1500" dirty="0">
              <a:solidFill>
                <a:srgbClr val="FF0000"/>
              </a:solidFill>
            </a:endParaRPr>
          </a:p>
          <a:p>
            <a:pPr marL="0" indent="0">
              <a:buNone/>
            </a:pPr>
            <a:r>
              <a:rPr lang="en-US" sz="1500" dirty="0"/>
              <a:t>	Host server offload: not needed.</a:t>
            </a:r>
          </a:p>
          <a:p>
            <a:pPr marL="0" indent="0">
              <a:buNone/>
            </a:pPr>
            <a:r>
              <a:rPr lang="en-US" sz="1500" dirty="0"/>
              <a:t>	Host server non-offload (“SW”): </a:t>
            </a:r>
            <a:r>
              <a:rPr lang="en-US" sz="1500" dirty="0" err="1"/>
              <a:t>aRFS</a:t>
            </a:r>
            <a:r>
              <a:rPr lang="en-US" sz="1500" dirty="0"/>
              <a:t>, num combined queues = num </a:t>
            </a:r>
            <a:r>
              <a:rPr lang="en-US" sz="1500" dirty="0" err="1"/>
              <a:t>fio</a:t>
            </a:r>
            <a:r>
              <a:rPr lang="en-US" sz="1500" dirty="0"/>
              <a:t> jobs</a:t>
            </a:r>
            <a:endParaRPr lang="en-US" sz="1500" dirty="0">
              <a:solidFill>
                <a:srgbClr val="FF0000"/>
              </a:solidFill>
            </a:endParaRPr>
          </a:p>
          <a:p>
            <a:pPr marL="0" indent="0">
              <a:buNone/>
            </a:pPr>
            <a:r>
              <a:rPr lang="en-US" sz="1500" dirty="0"/>
              <a:t>	Target server (“SW”): </a:t>
            </a:r>
            <a:r>
              <a:rPr lang="en-US" sz="1500" dirty="0" err="1"/>
              <a:t>aRFS</a:t>
            </a:r>
            <a:r>
              <a:rPr lang="en-US" sz="1500" dirty="0"/>
              <a:t>, num combined queues = num </a:t>
            </a:r>
            <a:r>
              <a:rPr lang="en-US" sz="1500" dirty="0" err="1"/>
              <a:t>fio</a:t>
            </a:r>
            <a:r>
              <a:rPr lang="en-US" sz="1500" dirty="0"/>
              <a:t> jobs</a:t>
            </a:r>
            <a:endParaRPr lang="en-US" sz="1500" dirty="0">
              <a:solidFill>
                <a:srgbClr val="FF0000"/>
              </a:solidFill>
            </a:endParaRPr>
          </a:p>
          <a:p>
            <a:pPr marL="0" indent="0">
              <a:buNone/>
            </a:pPr>
            <a:endParaRPr lang="en-US" sz="1500" dirty="0"/>
          </a:p>
          <a:p>
            <a:pPr marL="0" indent="0">
              <a:buNone/>
            </a:pPr>
            <a:r>
              <a:rPr lang="en-US" sz="1500" dirty="0"/>
              <a:t>Workload:</a:t>
            </a:r>
          </a:p>
          <a:p>
            <a:pPr marL="0" indent="0">
              <a:buNone/>
            </a:pPr>
            <a:r>
              <a:rPr lang="en-US" sz="1500" dirty="0"/>
              <a:t>	</a:t>
            </a:r>
            <a:r>
              <a:rPr lang="en-US" sz="1500" dirty="0" err="1"/>
              <a:t>fio</a:t>
            </a:r>
            <a:r>
              <a:rPr lang="en-US" sz="1500" dirty="0"/>
              <a:t>: num </a:t>
            </a:r>
            <a:r>
              <a:rPr lang="en-US" sz="1500" dirty="0" err="1"/>
              <a:t>fio</a:t>
            </a:r>
            <a:r>
              <a:rPr lang="en-US" sz="1500" dirty="0"/>
              <a:t> jobs = </a:t>
            </a:r>
            <a:r>
              <a:rPr lang="en-US" sz="1500" dirty="0" err="1"/>
              <a:t>fio</a:t>
            </a:r>
            <a:r>
              <a:rPr lang="en-US" sz="1500" dirty="0"/>
              <a:t> </a:t>
            </a:r>
            <a:r>
              <a:rPr lang="en-US" sz="1500" dirty="0" err="1"/>
              <a:t>cpu</a:t>
            </a:r>
            <a:r>
              <a:rPr lang="en-US" sz="1500" dirty="0"/>
              <a:t> allowed</a:t>
            </a:r>
            <a:endParaRPr lang="en-US" sz="1500" dirty="0">
              <a:solidFill>
                <a:srgbClr val="FF0000"/>
              </a:solidFill>
            </a:endParaRPr>
          </a:p>
          <a:p>
            <a:pPr marL="0" indent="0">
              <a:buNone/>
            </a:pPr>
            <a:endParaRPr lang="en-US" sz="1500" dirty="0">
              <a:solidFill>
                <a:srgbClr val="FF0000"/>
              </a:solidFill>
            </a:endParaRPr>
          </a:p>
          <a:p>
            <a:pPr marL="0" indent="0">
              <a:buNone/>
            </a:pPr>
            <a:endParaRPr lang="en-US" sz="1500" dirty="0"/>
          </a:p>
          <a:p>
            <a:pPr marL="0" indent="0">
              <a:buNone/>
            </a:pPr>
            <a:endParaRPr lang="en-US" sz="1500" dirty="0"/>
          </a:p>
          <a:p>
            <a:endParaRPr lang="en-US" sz="1500" dirty="0"/>
          </a:p>
          <a:p>
            <a:pPr marL="457200" lvl="1" indent="0">
              <a:buNone/>
            </a:pPr>
            <a:endParaRPr lang="en-US" sz="1500" dirty="0"/>
          </a:p>
          <a:p>
            <a:endParaRPr lang="en-IL" sz="1500" dirty="0"/>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26</a:t>
            </a:fld>
            <a:endParaRPr lang="en-IL"/>
          </a:p>
        </p:txBody>
      </p:sp>
    </p:spTree>
    <p:extLst>
      <p:ext uri="{BB962C8B-B14F-4D97-AF65-F5344CB8AC3E}">
        <p14:creationId xmlns:p14="http://schemas.microsoft.com/office/powerpoint/2010/main" val="146592954"/>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424530B-C8CF-C146-2682-47DA8052B5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1595" y="3942795"/>
            <a:ext cx="4101568" cy="2800905"/>
          </a:xfrm>
          <a:prstGeom prst="rect">
            <a:avLst/>
          </a:prstGeom>
        </p:spPr>
      </p:pic>
      <p:pic>
        <p:nvPicPr>
          <p:cNvPr id="18" name="Picture 17" descr="Chart, bar chart&#10;&#10;Description automatically generated">
            <a:extLst>
              <a:ext uri="{FF2B5EF4-FFF2-40B4-BE49-F238E27FC236}">
                <a16:creationId xmlns:a16="http://schemas.microsoft.com/office/drawing/2014/main" id="{0CE24354-413B-4115-9EC0-A5BB652AFD5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58675" y="1091243"/>
            <a:ext cx="4089202" cy="2800905"/>
          </a:xfrm>
          <a:prstGeom prst="rect">
            <a:avLst/>
          </a:prstGeom>
        </p:spPr>
      </p:pic>
      <p:pic>
        <p:nvPicPr>
          <p:cNvPr id="23" name="Picture 22" descr="Chart, bar chart&#10;&#10;Description automatically generated">
            <a:extLst>
              <a:ext uri="{FF2B5EF4-FFF2-40B4-BE49-F238E27FC236}">
                <a16:creationId xmlns:a16="http://schemas.microsoft.com/office/drawing/2014/main" id="{B2622944-DAFC-01EF-49F1-B2D20B8908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93961" y="1088341"/>
            <a:ext cx="4089202" cy="2803807"/>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301839" y="136525"/>
            <a:ext cx="9224935" cy="662227"/>
          </a:xfrm>
        </p:spPr>
        <p:txBody>
          <a:bodyPr>
            <a:normAutofit fontScale="90000"/>
          </a:bodyPr>
          <a:lstStyle/>
          <a:p>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vs SW </a:t>
            </a:r>
            <a:b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 Bandwidth Comparison</a:t>
            </a:r>
            <a:endParaRPr lang="en-IL" sz="40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27</a:t>
            </a:fld>
            <a:endParaRPr lang="en-IL"/>
          </a:p>
        </p:txBody>
      </p:sp>
      <p:sp>
        <p:nvSpPr>
          <p:cNvPr id="3" name="TextBox 2">
            <a:extLst>
              <a:ext uri="{FF2B5EF4-FFF2-40B4-BE49-F238E27FC236}">
                <a16:creationId xmlns:a16="http://schemas.microsoft.com/office/drawing/2014/main" id="{8E152BC2-7B91-02D7-620C-DE6A0ECE4E42}"/>
              </a:ext>
            </a:extLst>
          </p:cNvPr>
          <p:cNvSpPr txBox="1"/>
          <p:nvPr/>
        </p:nvSpPr>
        <p:spPr>
          <a:xfrm>
            <a:off x="4832436" y="1621126"/>
            <a:ext cx="1263564" cy="461665"/>
          </a:xfrm>
          <a:prstGeom prst="rect">
            <a:avLst/>
          </a:prstGeom>
          <a:noFill/>
        </p:spPr>
        <p:txBody>
          <a:bodyPr wrap="square" rtlCol="0">
            <a:spAutoFit/>
          </a:bodyPr>
          <a:lstStyle/>
          <a:p>
            <a:r>
              <a:rPr lang="en-US" sz="1200" b="1">
                <a:solidFill>
                  <a:srgbClr val="FF0000"/>
                </a:solidFill>
              </a:rPr>
              <a:t>Up to 35% higher BW</a:t>
            </a:r>
          </a:p>
        </p:txBody>
      </p:sp>
      <p:sp>
        <p:nvSpPr>
          <p:cNvPr id="16" name="TextBox 15">
            <a:extLst>
              <a:ext uri="{FF2B5EF4-FFF2-40B4-BE49-F238E27FC236}">
                <a16:creationId xmlns:a16="http://schemas.microsoft.com/office/drawing/2014/main" id="{0EBC9600-885B-DE11-4EC3-4F1812B783E5}"/>
              </a:ext>
            </a:extLst>
          </p:cNvPr>
          <p:cNvSpPr txBox="1"/>
          <p:nvPr/>
        </p:nvSpPr>
        <p:spPr>
          <a:xfrm>
            <a:off x="9574790" y="1766684"/>
            <a:ext cx="1138128" cy="461665"/>
          </a:xfrm>
          <a:prstGeom prst="rect">
            <a:avLst/>
          </a:prstGeom>
          <a:noFill/>
        </p:spPr>
        <p:txBody>
          <a:bodyPr wrap="square" rtlCol="0">
            <a:spAutoFit/>
          </a:bodyPr>
          <a:lstStyle/>
          <a:p>
            <a:r>
              <a:rPr lang="en-US" sz="1200" b="1">
                <a:solidFill>
                  <a:srgbClr val="FF0000"/>
                </a:solidFill>
              </a:rPr>
              <a:t>Up to 48% higher BW</a:t>
            </a:r>
          </a:p>
        </p:txBody>
      </p:sp>
      <p:sp>
        <p:nvSpPr>
          <p:cNvPr id="20" name="TextBox 19">
            <a:extLst>
              <a:ext uri="{FF2B5EF4-FFF2-40B4-BE49-F238E27FC236}">
                <a16:creationId xmlns:a16="http://schemas.microsoft.com/office/drawing/2014/main" id="{A81D1FE9-50FB-A8D5-DCDD-F3784B31D40E}"/>
              </a:ext>
            </a:extLst>
          </p:cNvPr>
          <p:cNvSpPr txBox="1"/>
          <p:nvPr/>
        </p:nvSpPr>
        <p:spPr>
          <a:xfrm>
            <a:off x="9574790" y="4655243"/>
            <a:ext cx="1022625" cy="461665"/>
          </a:xfrm>
          <a:prstGeom prst="rect">
            <a:avLst/>
          </a:prstGeom>
          <a:noFill/>
        </p:spPr>
        <p:txBody>
          <a:bodyPr wrap="square" rtlCol="0">
            <a:spAutoFit/>
          </a:bodyPr>
          <a:lstStyle/>
          <a:p>
            <a:r>
              <a:rPr lang="en-US" sz="1200" b="1">
                <a:solidFill>
                  <a:srgbClr val="FF0000"/>
                </a:solidFill>
              </a:rPr>
              <a:t>Up to 55% higher BW</a:t>
            </a:r>
          </a:p>
        </p:txBody>
      </p:sp>
      <p:pic>
        <p:nvPicPr>
          <p:cNvPr id="12" name="Picture 11">
            <a:extLst>
              <a:ext uri="{FF2B5EF4-FFF2-40B4-BE49-F238E27FC236}">
                <a16:creationId xmlns:a16="http://schemas.microsoft.com/office/drawing/2014/main" id="{859672D1-BD6D-7DA1-1A2E-527F5337355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58675" y="3942795"/>
            <a:ext cx="1372769" cy="738122"/>
          </a:xfrm>
          <a:prstGeom prst="rect">
            <a:avLst/>
          </a:prstGeom>
        </p:spPr>
      </p:pic>
      <p:sp>
        <p:nvSpPr>
          <p:cNvPr id="24" name="Content Placeholder 2">
            <a:extLst>
              <a:ext uri="{FF2B5EF4-FFF2-40B4-BE49-F238E27FC236}">
                <a16:creationId xmlns:a16="http://schemas.microsoft.com/office/drawing/2014/main" id="{187BC665-8524-1FFE-3EC5-53B9B506727E}"/>
              </a:ext>
            </a:extLst>
          </p:cNvPr>
          <p:cNvSpPr>
            <a:spLocks noGrp="1"/>
          </p:cNvSpPr>
          <p:nvPr>
            <p:ph idx="1"/>
          </p:nvPr>
        </p:nvSpPr>
        <p:spPr>
          <a:xfrm>
            <a:off x="532568" y="5665568"/>
            <a:ext cx="3760299" cy="576482"/>
          </a:xfrm>
        </p:spPr>
        <p:txBody>
          <a:bodyPr>
            <a:normAutofit fontScale="92500" lnSpcReduction="10000"/>
          </a:bodyPr>
          <a:lstStyle/>
          <a:p>
            <a:pPr marL="0" marR="0" indent="0">
              <a:spcBef>
                <a:spcPts val="0"/>
              </a:spcBef>
              <a:spcAft>
                <a:spcPts val="0"/>
              </a:spcAft>
              <a:buNone/>
            </a:pPr>
            <a:r>
              <a:rPr lang="en-US" sz="1400" dirty="0" err="1">
                <a:effectLst/>
                <a:latin typeface="Calibri" panose="020F0502020204030204" pitchFamily="34" charset="0"/>
              </a:rPr>
              <a:t>fio</a:t>
            </a:r>
            <a:r>
              <a:rPr lang="en-US" sz="1400" dirty="0">
                <a:effectLst/>
                <a:latin typeface="Calibri" panose="020F0502020204030204" pitchFamily="34" charset="0"/>
              </a:rPr>
              <a:t> </a:t>
            </a:r>
          </a:p>
          <a:p>
            <a:pPr marL="0" marR="0" indent="0">
              <a:spcBef>
                <a:spcPts val="0"/>
              </a:spcBef>
              <a:spcAft>
                <a:spcPts val="0"/>
              </a:spcAft>
              <a:buNone/>
            </a:pPr>
            <a:r>
              <a:rPr lang="en-US" sz="1400" dirty="0">
                <a:effectLst/>
                <a:latin typeface="Calibri" panose="020F0502020204030204" pitchFamily="34" charset="0"/>
              </a:rPr>
              <a:t>--</a:t>
            </a:r>
            <a:r>
              <a:rPr lang="en-US" sz="1400" dirty="0" err="1">
                <a:effectLst/>
                <a:latin typeface="Calibri" panose="020F0502020204030204" pitchFamily="34" charset="0"/>
              </a:rPr>
              <a:t>rw</a:t>
            </a:r>
            <a:r>
              <a:rPr lang="en-US" sz="1400" dirty="0">
                <a:effectLst/>
                <a:latin typeface="Calibri" panose="020F0502020204030204" pitchFamily="34" charset="0"/>
              </a:rPr>
              <a:t>=</a:t>
            </a:r>
            <a:r>
              <a:rPr lang="en-US" sz="1400" dirty="0" err="1">
                <a:effectLst/>
                <a:latin typeface="Calibri" panose="020F0502020204030204" pitchFamily="34" charset="0"/>
              </a:rPr>
              <a:t>randread</a:t>
            </a:r>
            <a:r>
              <a:rPr lang="en-US" sz="1400" dirty="0">
                <a:effectLst/>
                <a:latin typeface="Calibri" panose="020F0502020204030204" pitchFamily="34" charset="0"/>
              </a:rPr>
              <a:t> --</a:t>
            </a:r>
            <a:r>
              <a:rPr lang="en-US" sz="1400" dirty="0" err="1">
                <a:effectLst/>
                <a:latin typeface="Calibri" panose="020F0502020204030204" pitchFamily="34" charset="0"/>
              </a:rPr>
              <a:t>ioengine</a:t>
            </a:r>
            <a:r>
              <a:rPr lang="en-US" sz="1400" dirty="0">
                <a:effectLst/>
                <a:latin typeface="Calibri" panose="020F0502020204030204" pitchFamily="34" charset="0"/>
              </a:rPr>
              <a:t>=</a:t>
            </a:r>
            <a:r>
              <a:rPr lang="en-US" sz="1400" dirty="0" err="1">
                <a:effectLst/>
                <a:latin typeface="Calibri" panose="020F0502020204030204" pitchFamily="34" charset="0"/>
              </a:rPr>
              <a:t>libaio</a:t>
            </a:r>
            <a:endParaRPr lang="en-US" sz="1400" dirty="0">
              <a:effectLst/>
              <a:latin typeface="Calibri" panose="020F0502020204030204" pitchFamily="34" charset="0"/>
            </a:endParaRPr>
          </a:p>
          <a:p>
            <a:pPr marL="0" marR="0" indent="0">
              <a:spcBef>
                <a:spcPts val="0"/>
              </a:spcBef>
              <a:spcAft>
                <a:spcPts val="0"/>
              </a:spcAft>
              <a:buNone/>
            </a:pPr>
            <a:r>
              <a:rPr lang="en-US" sz="1400" dirty="0">
                <a:effectLst/>
                <a:latin typeface="Calibri" panose="020F0502020204030204" pitchFamily="34" charset="0"/>
              </a:rPr>
              <a:t>--bs=[x] </a:t>
            </a:r>
            <a:r>
              <a:rPr lang="en-US" sz="1400" dirty="0" err="1">
                <a:effectLst/>
                <a:latin typeface="Calibri" panose="020F0502020204030204" pitchFamily="34" charset="0"/>
              </a:rPr>
              <a:t>iodepth</a:t>
            </a:r>
            <a:r>
              <a:rPr lang="en-US" sz="1400" dirty="0">
                <a:effectLst/>
                <a:latin typeface="Calibri" panose="020F0502020204030204" pitchFamily="34" charset="0"/>
              </a:rPr>
              <a:t>=128 --</a:t>
            </a:r>
            <a:r>
              <a:rPr lang="en-US" sz="1400" dirty="0" err="1">
                <a:effectLst/>
                <a:latin typeface="Calibri" panose="020F0502020204030204" pitchFamily="34" charset="0"/>
              </a:rPr>
              <a:t>numjobs</a:t>
            </a:r>
            <a:r>
              <a:rPr lang="en-US" sz="1400" dirty="0">
                <a:effectLst/>
                <a:latin typeface="Calibri" panose="020F0502020204030204" pitchFamily="34" charset="0"/>
              </a:rPr>
              <a:t>=[x]</a:t>
            </a:r>
          </a:p>
        </p:txBody>
      </p:sp>
    </p:spTree>
    <p:extLst>
      <p:ext uri="{BB962C8B-B14F-4D97-AF65-F5344CB8AC3E}">
        <p14:creationId xmlns:p14="http://schemas.microsoft.com/office/powerpoint/2010/main" val="2349084497"/>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9486BCA1-11AE-88D2-7F9C-3D8FA7348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0644" y="3871685"/>
            <a:ext cx="4027871" cy="2824609"/>
          </a:xfrm>
          <a:prstGeom prst="rect">
            <a:avLst/>
          </a:prstGeom>
        </p:spPr>
      </p:pic>
      <p:pic>
        <p:nvPicPr>
          <p:cNvPr id="18" name="Picture 17" descr="Chart, bar chart&#10;&#10;Description automatically generated">
            <a:extLst>
              <a:ext uri="{FF2B5EF4-FFF2-40B4-BE49-F238E27FC236}">
                <a16:creationId xmlns:a16="http://schemas.microsoft.com/office/drawing/2014/main" id="{1A66A5B9-49E7-B95C-2682-4CA507D84C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22435" y="965487"/>
            <a:ext cx="4056080" cy="2840783"/>
          </a:xfrm>
          <a:prstGeom prst="rect">
            <a:avLst/>
          </a:prstGeom>
        </p:spPr>
      </p:pic>
      <p:pic>
        <p:nvPicPr>
          <p:cNvPr id="13" name="Picture 12" descr="Chart, bar chart&#10;&#10;Description automatically generated">
            <a:extLst>
              <a:ext uri="{FF2B5EF4-FFF2-40B4-BE49-F238E27FC236}">
                <a16:creationId xmlns:a16="http://schemas.microsoft.com/office/drawing/2014/main" id="{3A5894E7-9DB2-592D-43C7-FDA1F6B48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38223" y="990070"/>
            <a:ext cx="4063178" cy="2824609"/>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301839" y="136525"/>
            <a:ext cx="9718060" cy="662227"/>
          </a:xfrm>
        </p:spPr>
        <p:txBody>
          <a:bodyPr>
            <a:normAutofit fontScale="90000"/>
          </a:bodyPr>
          <a:lstStyle/>
          <a:p>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 CRC Offload) vs SW (+ SW CRC) </a:t>
            </a:r>
            <a:b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 Bandwidth Comparison</a:t>
            </a:r>
            <a:endParaRPr lang="en-IL" sz="40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28</a:t>
            </a:fld>
            <a:endParaRPr lang="en-IL"/>
          </a:p>
        </p:txBody>
      </p:sp>
      <p:sp>
        <p:nvSpPr>
          <p:cNvPr id="3" name="TextBox 2">
            <a:extLst>
              <a:ext uri="{FF2B5EF4-FFF2-40B4-BE49-F238E27FC236}">
                <a16:creationId xmlns:a16="http://schemas.microsoft.com/office/drawing/2014/main" id="{8E152BC2-7B91-02D7-620C-DE6A0ECE4E42}"/>
              </a:ext>
            </a:extLst>
          </p:cNvPr>
          <p:cNvSpPr txBox="1"/>
          <p:nvPr/>
        </p:nvSpPr>
        <p:spPr>
          <a:xfrm>
            <a:off x="4742233" y="1601187"/>
            <a:ext cx="942724" cy="461665"/>
          </a:xfrm>
          <a:prstGeom prst="rect">
            <a:avLst/>
          </a:prstGeom>
          <a:noFill/>
        </p:spPr>
        <p:txBody>
          <a:bodyPr wrap="square" rtlCol="0">
            <a:spAutoFit/>
          </a:bodyPr>
          <a:lstStyle/>
          <a:p>
            <a:r>
              <a:rPr lang="en-US" sz="1200" b="1" dirty="0">
                <a:solidFill>
                  <a:srgbClr val="FF0000"/>
                </a:solidFill>
              </a:rPr>
              <a:t>Up to 53% higher BW</a:t>
            </a:r>
          </a:p>
        </p:txBody>
      </p:sp>
      <p:sp>
        <p:nvSpPr>
          <p:cNvPr id="16" name="TextBox 15">
            <a:extLst>
              <a:ext uri="{FF2B5EF4-FFF2-40B4-BE49-F238E27FC236}">
                <a16:creationId xmlns:a16="http://schemas.microsoft.com/office/drawing/2014/main" id="{0EBC9600-885B-DE11-4EC3-4F1812B783E5}"/>
              </a:ext>
            </a:extLst>
          </p:cNvPr>
          <p:cNvSpPr txBox="1"/>
          <p:nvPr/>
        </p:nvSpPr>
        <p:spPr>
          <a:xfrm>
            <a:off x="9735897" y="1700292"/>
            <a:ext cx="1152280" cy="461665"/>
          </a:xfrm>
          <a:prstGeom prst="rect">
            <a:avLst/>
          </a:prstGeom>
          <a:noFill/>
        </p:spPr>
        <p:txBody>
          <a:bodyPr wrap="square" rtlCol="0">
            <a:spAutoFit/>
          </a:bodyPr>
          <a:lstStyle/>
          <a:p>
            <a:r>
              <a:rPr lang="en-US" sz="1200" b="1" dirty="0">
                <a:solidFill>
                  <a:srgbClr val="FF0000"/>
                </a:solidFill>
              </a:rPr>
              <a:t>Up to 85% higher BW</a:t>
            </a:r>
          </a:p>
        </p:txBody>
      </p:sp>
      <p:sp>
        <p:nvSpPr>
          <p:cNvPr id="20" name="TextBox 19">
            <a:extLst>
              <a:ext uri="{FF2B5EF4-FFF2-40B4-BE49-F238E27FC236}">
                <a16:creationId xmlns:a16="http://schemas.microsoft.com/office/drawing/2014/main" id="{A81D1FE9-50FB-A8D5-DCDD-F3784B31D40E}"/>
              </a:ext>
            </a:extLst>
          </p:cNvPr>
          <p:cNvSpPr txBox="1"/>
          <p:nvPr/>
        </p:nvSpPr>
        <p:spPr>
          <a:xfrm>
            <a:off x="9757413" y="4467444"/>
            <a:ext cx="1253632" cy="461665"/>
          </a:xfrm>
          <a:prstGeom prst="rect">
            <a:avLst/>
          </a:prstGeom>
          <a:noFill/>
        </p:spPr>
        <p:txBody>
          <a:bodyPr wrap="square" rtlCol="0">
            <a:spAutoFit/>
          </a:bodyPr>
          <a:lstStyle/>
          <a:p>
            <a:r>
              <a:rPr lang="en-US" sz="1200" b="1" dirty="0">
                <a:solidFill>
                  <a:srgbClr val="FF0000"/>
                </a:solidFill>
              </a:rPr>
              <a:t>Up to 138% higher BW</a:t>
            </a:r>
          </a:p>
        </p:txBody>
      </p:sp>
      <p:sp>
        <p:nvSpPr>
          <p:cNvPr id="19" name="Content Placeholder 2">
            <a:extLst>
              <a:ext uri="{FF2B5EF4-FFF2-40B4-BE49-F238E27FC236}">
                <a16:creationId xmlns:a16="http://schemas.microsoft.com/office/drawing/2014/main" id="{1FD93F5E-2EB9-DC23-B816-FB2D79C0717E}"/>
              </a:ext>
            </a:extLst>
          </p:cNvPr>
          <p:cNvSpPr>
            <a:spLocks noGrp="1"/>
          </p:cNvSpPr>
          <p:nvPr>
            <p:ph idx="1"/>
          </p:nvPr>
        </p:nvSpPr>
        <p:spPr>
          <a:xfrm>
            <a:off x="532568" y="5665568"/>
            <a:ext cx="3760299" cy="576482"/>
          </a:xfrm>
        </p:spPr>
        <p:txBody>
          <a:bodyPr>
            <a:normAutofit fontScale="92500" lnSpcReduction="10000"/>
          </a:bodyPr>
          <a:lstStyle/>
          <a:p>
            <a:pPr marL="0" marR="0" indent="0">
              <a:spcBef>
                <a:spcPts val="0"/>
              </a:spcBef>
              <a:spcAft>
                <a:spcPts val="0"/>
              </a:spcAft>
              <a:buNone/>
            </a:pPr>
            <a:r>
              <a:rPr lang="en-US" sz="1400" err="1">
                <a:effectLst/>
                <a:latin typeface="Calibri" panose="020F0502020204030204" pitchFamily="34" charset="0"/>
              </a:rPr>
              <a:t>fio</a:t>
            </a:r>
            <a:r>
              <a:rPr lang="en-US" sz="1400">
                <a:effectLst/>
                <a:latin typeface="Calibri" panose="020F0502020204030204" pitchFamily="34" charset="0"/>
              </a:rPr>
              <a:t> </a:t>
            </a:r>
          </a:p>
          <a:p>
            <a:pPr marL="0" marR="0" indent="0">
              <a:spcBef>
                <a:spcPts val="0"/>
              </a:spcBef>
              <a:spcAft>
                <a:spcPts val="0"/>
              </a:spcAft>
              <a:buNone/>
            </a:pPr>
            <a:r>
              <a:rPr lang="en-US" sz="1400">
                <a:effectLst/>
                <a:latin typeface="Calibri" panose="020F0502020204030204" pitchFamily="34" charset="0"/>
              </a:rPr>
              <a:t>--</a:t>
            </a:r>
            <a:r>
              <a:rPr lang="en-US" sz="1400" err="1">
                <a:effectLst/>
                <a:latin typeface="Calibri" panose="020F0502020204030204" pitchFamily="34" charset="0"/>
              </a:rPr>
              <a:t>rw</a:t>
            </a:r>
            <a:r>
              <a:rPr lang="en-US" sz="1400">
                <a:effectLst/>
                <a:latin typeface="Calibri" panose="020F0502020204030204" pitchFamily="34" charset="0"/>
              </a:rPr>
              <a:t>=</a:t>
            </a:r>
            <a:r>
              <a:rPr lang="en-US" sz="1400" err="1">
                <a:effectLst/>
                <a:latin typeface="Calibri" panose="020F0502020204030204" pitchFamily="34" charset="0"/>
              </a:rPr>
              <a:t>randread</a:t>
            </a:r>
            <a:r>
              <a:rPr lang="en-US" sz="1400">
                <a:effectLst/>
                <a:latin typeface="Calibri" panose="020F0502020204030204" pitchFamily="34" charset="0"/>
              </a:rPr>
              <a:t> --</a:t>
            </a:r>
            <a:r>
              <a:rPr lang="en-US" sz="1400" err="1">
                <a:effectLst/>
                <a:latin typeface="Calibri" panose="020F0502020204030204" pitchFamily="34" charset="0"/>
              </a:rPr>
              <a:t>ioengine</a:t>
            </a:r>
            <a:r>
              <a:rPr lang="en-US" sz="1400">
                <a:effectLst/>
                <a:latin typeface="Calibri" panose="020F0502020204030204" pitchFamily="34" charset="0"/>
              </a:rPr>
              <a:t>=</a:t>
            </a:r>
            <a:r>
              <a:rPr lang="en-US" sz="1400" err="1">
                <a:effectLst/>
                <a:latin typeface="Calibri" panose="020F0502020204030204" pitchFamily="34" charset="0"/>
              </a:rPr>
              <a:t>libaio</a:t>
            </a:r>
            <a:endParaRPr lang="en-US" sz="1400">
              <a:effectLst/>
              <a:latin typeface="Calibri" panose="020F0502020204030204" pitchFamily="34" charset="0"/>
            </a:endParaRPr>
          </a:p>
          <a:p>
            <a:pPr marL="0" marR="0" indent="0">
              <a:spcBef>
                <a:spcPts val="0"/>
              </a:spcBef>
              <a:spcAft>
                <a:spcPts val="0"/>
              </a:spcAft>
              <a:buNone/>
            </a:pPr>
            <a:r>
              <a:rPr lang="en-US" sz="1400">
                <a:effectLst/>
                <a:latin typeface="Calibri" panose="020F0502020204030204" pitchFamily="34" charset="0"/>
              </a:rPr>
              <a:t>--bs=[x] </a:t>
            </a:r>
            <a:r>
              <a:rPr lang="en-US" sz="1400" err="1">
                <a:effectLst/>
                <a:latin typeface="Calibri" panose="020F0502020204030204" pitchFamily="34" charset="0"/>
              </a:rPr>
              <a:t>iodepth</a:t>
            </a:r>
            <a:r>
              <a:rPr lang="en-US" sz="1400">
                <a:effectLst/>
                <a:latin typeface="Calibri" panose="020F0502020204030204" pitchFamily="34" charset="0"/>
              </a:rPr>
              <a:t>=128 --</a:t>
            </a:r>
            <a:r>
              <a:rPr lang="en-US" sz="1400" err="1">
                <a:effectLst/>
                <a:latin typeface="Calibri" panose="020F0502020204030204" pitchFamily="34" charset="0"/>
              </a:rPr>
              <a:t>numjobs</a:t>
            </a:r>
            <a:r>
              <a:rPr lang="en-US" sz="1400">
                <a:effectLst/>
                <a:latin typeface="Calibri" panose="020F0502020204030204" pitchFamily="34" charset="0"/>
              </a:rPr>
              <a:t>=[x]</a:t>
            </a:r>
          </a:p>
        </p:txBody>
      </p:sp>
      <p:pic>
        <p:nvPicPr>
          <p:cNvPr id="21" name="Picture 20" descr="A picture containing graphical user interface&#10;&#10;Description automatically generated">
            <a:extLst>
              <a:ext uri="{FF2B5EF4-FFF2-40B4-BE49-F238E27FC236}">
                <a16:creationId xmlns:a16="http://schemas.microsoft.com/office/drawing/2014/main" id="{B0CF4202-B43E-7CCE-E3E7-1DFDE20D3B6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55306" y="4038055"/>
            <a:ext cx="1647671" cy="617188"/>
          </a:xfrm>
          <a:prstGeom prst="rect">
            <a:avLst/>
          </a:prstGeom>
        </p:spPr>
      </p:pic>
    </p:spTree>
    <p:extLst>
      <p:ext uri="{BB962C8B-B14F-4D97-AF65-F5344CB8AC3E}">
        <p14:creationId xmlns:p14="http://schemas.microsoft.com/office/powerpoint/2010/main" val="1018527211"/>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 bar chart&#10;&#10;Description automatically generated">
            <a:extLst>
              <a:ext uri="{FF2B5EF4-FFF2-40B4-BE49-F238E27FC236}">
                <a16:creationId xmlns:a16="http://schemas.microsoft.com/office/drawing/2014/main" id="{CF4A6F70-20E6-A6E1-3B94-9270C56476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142" y="1675389"/>
            <a:ext cx="6653085" cy="4442985"/>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443704" y="288638"/>
            <a:ext cx="10493188" cy="662227"/>
          </a:xfrm>
        </p:spPr>
        <p:txBody>
          <a:bodyPr>
            <a:noAutofit/>
          </a:bodyPr>
          <a:lstStyle/>
          <a:p>
            <a: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 CRC Offload) vs SW (+ SW CRC)</a:t>
            </a:r>
            <a:b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 The CPU Cost Comparison</a:t>
            </a:r>
            <a:endParaRPr lang="en-IL" sz="25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29</a:t>
            </a:fld>
            <a:endParaRPr lang="en-IL"/>
          </a:p>
        </p:txBody>
      </p:sp>
      <p:sp>
        <p:nvSpPr>
          <p:cNvPr id="10" name="Content Placeholder 2">
            <a:extLst>
              <a:ext uri="{FF2B5EF4-FFF2-40B4-BE49-F238E27FC236}">
                <a16:creationId xmlns:a16="http://schemas.microsoft.com/office/drawing/2014/main" id="{B44801F6-40BA-8100-591C-B03340A4F74C}"/>
              </a:ext>
            </a:extLst>
          </p:cNvPr>
          <p:cNvSpPr txBox="1">
            <a:spLocks/>
          </p:cNvSpPr>
          <p:nvPr/>
        </p:nvSpPr>
        <p:spPr>
          <a:xfrm>
            <a:off x="443704" y="1195984"/>
            <a:ext cx="3760299" cy="5764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b="1">
                <a:latin typeface="Calibri" panose="020F0502020204030204" pitchFamily="34" charset="0"/>
              </a:rPr>
              <a:t>The comparison of the CPU utilization, normalized per 1000 IOs</a:t>
            </a:r>
          </a:p>
        </p:txBody>
      </p:sp>
      <p:sp>
        <p:nvSpPr>
          <p:cNvPr id="13" name="Content Placeholder 2">
            <a:extLst>
              <a:ext uri="{FF2B5EF4-FFF2-40B4-BE49-F238E27FC236}">
                <a16:creationId xmlns:a16="http://schemas.microsoft.com/office/drawing/2014/main" id="{20FDAB20-794F-A6B0-07CD-C30479B8E966}"/>
              </a:ext>
            </a:extLst>
          </p:cNvPr>
          <p:cNvSpPr txBox="1">
            <a:spLocks/>
          </p:cNvSpPr>
          <p:nvPr/>
        </p:nvSpPr>
        <p:spPr>
          <a:xfrm>
            <a:off x="352161" y="6144993"/>
            <a:ext cx="3760299" cy="5764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err="1">
                <a:latin typeface="Calibri" panose="020F0502020204030204" pitchFamily="34" charset="0"/>
              </a:rPr>
              <a:t>fio</a:t>
            </a:r>
            <a:r>
              <a:rPr lang="en-US" sz="1400">
                <a:latin typeface="Calibri" panose="020F0502020204030204" pitchFamily="34" charset="0"/>
              </a:rPr>
              <a:t> </a:t>
            </a:r>
          </a:p>
          <a:p>
            <a:pPr marL="0" indent="0">
              <a:spcBef>
                <a:spcPts val="0"/>
              </a:spcBef>
              <a:buFont typeface="Arial" panose="020B0604020202020204" pitchFamily="34" charset="0"/>
              <a:buNone/>
            </a:pPr>
            <a:r>
              <a:rPr lang="en-US" sz="1400">
                <a:latin typeface="Calibri" panose="020F0502020204030204" pitchFamily="34" charset="0"/>
              </a:rPr>
              <a:t>--</a:t>
            </a:r>
            <a:r>
              <a:rPr lang="en-US" sz="1400" err="1">
                <a:latin typeface="Calibri" panose="020F0502020204030204" pitchFamily="34" charset="0"/>
              </a:rPr>
              <a:t>rw</a:t>
            </a:r>
            <a:r>
              <a:rPr lang="en-US" sz="1400">
                <a:latin typeface="Calibri" panose="020F0502020204030204" pitchFamily="34" charset="0"/>
              </a:rPr>
              <a:t>=</a:t>
            </a:r>
            <a:r>
              <a:rPr lang="en-US" sz="1400" err="1">
                <a:latin typeface="Calibri" panose="020F0502020204030204" pitchFamily="34" charset="0"/>
              </a:rPr>
              <a:t>randread</a:t>
            </a:r>
            <a:r>
              <a:rPr lang="en-US" sz="1400">
                <a:latin typeface="Calibri" panose="020F0502020204030204" pitchFamily="34" charset="0"/>
              </a:rPr>
              <a:t> --</a:t>
            </a:r>
            <a:r>
              <a:rPr lang="en-US" sz="1400" err="1">
                <a:latin typeface="Calibri" panose="020F0502020204030204" pitchFamily="34" charset="0"/>
              </a:rPr>
              <a:t>ioengine</a:t>
            </a:r>
            <a:r>
              <a:rPr lang="en-US" sz="1400">
                <a:latin typeface="Calibri" panose="020F0502020204030204" pitchFamily="34" charset="0"/>
              </a:rPr>
              <a:t>=</a:t>
            </a:r>
            <a:r>
              <a:rPr lang="en-US" sz="1400" err="1">
                <a:latin typeface="Calibri" panose="020F0502020204030204" pitchFamily="34" charset="0"/>
              </a:rPr>
              <a:t>libaio</a:t>
            </a:r>
            <a:endParaRPr lang="en-US" sz="1400">
              <a:latin typeface="Calibri" panose="020F0502020204030204" pitchFamily="34" charset="0"/>
            </a:endParaRPr>
          </a:p>
          <a:p>
            <a:pPr marL="0" indent="0">
              <a:spcBef>
                <a:spcPts val="0"/>
              </a:spcBef>
              <a:buFont typeface="Arial" panose="020B0604020202020204" pitchFamily="34" charset="0"/>
              <a:buNone/>
            </a:pPr>
            <a:r>
              <a:rPr lang="en-US" sz="1400">
                <a:latin typeface="Calibri" panose="020F0502020204030204" pitchFamily="34" charset="0"/>
              </a:rPr>
              <a:t>--bs=[x] </a:t>
            </a:r>
            <a:r>
              <a:rPr lang="en-US" sz="1400" err="1">
                <a:latin typeface="Calibri" panose="020F0502020204030204" pitchFamily="34" charset="0"/>
              </a:rPr>
              <a:t>iodepth</a:t>
            </a:r>
            <a:r>
              <a:rPr lang="en-US" sz="1400">
                <a:latin typeface="Calibri" panose="020F0502020204030204" pitchFamily="34" charset="0"/>
              </a:rPr>
              <a:t>=128 --</a:t>
            </a:r>
            <a:r>
              <a:rPr lang="en-US" sz="1400" err="1">
                <a:latin typeface="Calibri" panose="020F0502020204030204" pitchFamily="34" charset="0"/>
              </a:rPr>
              <a:t>numjobs</a:t>
            </a:r>
            <a:r>
              <a:rPr lang="en-US" sz="1400">
                <a:latin typeface="Calibri" panose="020F0502020204030204" pitchFamily="34" charset="0"/>
              </a:rPr>
              <a:t>=1</a:t>
            </a:r>
          </a:p>
        </p:txBody>
      </p:sp>
      <p:pic>
        <p:nvPicPr>
          <p:cNvPr id="15" name="Picture 14" descr="A picture containing graphical user interface&#10;&#10;Description automatically generated">
            <a:extLst>
              <a:ext uri="{FF2B5EF4-FFF2-40B4-BE49-F238E27FC236}">
                <a16:creationId xmlns:a16="http://schemas.microsoft.com/office/drawing/2014/main" id="{0535ACFD-5B51-F23B-0D3D-E5552464E1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4710" y="5615852"/>
            <a:ext cx="1341554" cy="502522"/>
          </a:xfrm>
          <a:prstGeom prst="rect">
            <a:avLst/>
          </a:prstGeom>
        </p:spPr>
      </p:pic>
      <p:sp>
        <p:nvSpPr>
          <p:cNvPr id="23" name="TextBox 22">
            <a:extLst>
              <a:ext uri="{FF2B5EF4-FFF2-40B4-BE49-F238E27FC236}">
                <a16:creationId xmlns:a16="http://schemas.microsoft.com/office/drawing/2014/main" id="{CC468933-84B7-6375-3321-CDB9596E75FA}"/>
              </a:ext>
            </a:extLst>
          </p:cNvPr>
          <p:cNvSpPr txBox="1"/>
          <p:nvPr/>
        </p:nvSpPr>
        <p:spPr>
          <a:xfrm>
            <a:off x="9878227" y="2397135"/>
            <a:ext cx="1325592" cy="646331"/>
          </a:xfrm>
          <a:prstGeom prst="rect">
            <a:avLst/>
          </a:prstGeom>
          <a:noFill/>
        </p:spPr>
        <p:txBody>
          <a:bodyPr wrap="square" rtlCol="0">
            <a:spAutoFit/>
          </a:bodyPr>
          <a:lstStyle/>
          <a:p>
            <a:r>
              <a:rPr lang="en-US" sz="1200" b="1" dirty="0">
                <a:solidFill>
                  <a:srgbClr val="FF0000"/>
                </a:solidFill>
              </a:rPr>
              <a:t>The offload shows consistent advantage</a:t>
            </a:r>
          </a:p>
        </p:txBody>
      </p:sp>
    </p:spTree>
    <p:extLst>
      <p:ext uri="{BB962C8B-B14F-4D97-AF65-F5344CB8AC3E}">
        <p14:creationId xmlns:p14="http://schemas.microsoft.com/office/powerpoint/2010/main" val="3708271575"/>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66241"/>
          </a:xfrm>
        </p:spPr>
        <p:txBody>
          <a:bodyPr>
            <a:noAutofit/>
          </a:bodyPr>
          <a:lstStyle/>
          <a:p>
            <a:r>
              <a:rPr lang="en-US" sz="4000" b="1">
                <a:solidFill>
                  <a:srgbClr val="76B900"/>
                </a:solidFill>
                <a:effectLst>
                  <a:outerShdw blurRad="38100" dist="38100" dir="2700000" algn="tl">
                    <a:srgbClr val="000000">
                      <a:alpha val="43137"/>
                    </a:srgbClr>
                  </a:outerShdw>
                </a:effectLst>
                <a:latin typeface="+mn-lt"/>
              </a:rPr>
              <a:t>The Offload Opportunities</a:t>
            </a:r>
          </a:p>
        </p:txBody>
      </p:sp>
      <p:sp>
        <p:nvSpPr>
          <p:cNvPr id="30" name="Content Placeholder 29">
            <a:extLst>
              <a:ext uri="{FF2B5EF4-FFF2-40B4-BE49-F238E27FC236}">
                <a16:creationId xmlns:a16="http://schemas.microsoft.com/office/drawing/2014/main" id="{1B34B956-316A-430A-8AE1-F11CB9D8C503}"/>
              </a:ext>
            </a:extLst>
          </p:cNvPr>
          <p:cNvSpPr>
            <a:spLocks noGrp="1"/>
          </p:cNvSpPr>
          <p:nvPr>
            <p:ph idx="1"/>
          </p:nvPr>
        </p:nvSpPr>
        <p:spPr>
          <a:xfrm>
            <a:off x="1017518" y="1946787"/>
            <a:ext cx="6179695" cy="4036648"/>
          </a:xfrm>
        </p:spPr>
        <p:txBody>
          <a:bodyPr>
            <a:normAutofit/>
          </a:bodyPr>
          <a:lstStyle/>
          <a:p>
            <a:r>
              <a:rPr lang="en-US" sz="2333" dirty="0">
                <a:solidFill>
                  <a:schemeClr val="tx1"/>
                </a:solidFill>
              </a:rPr>
              <a:t>Receive side zero-copy</a:t>
            </a:r>
          </a:p>
          <a:p>
            <a:pPr marL="457200" lvl="1" indent="0">
              <a:buNone/>
            </a:pPr>
            <a:r>
              <a:rPr lang="en-US" sz="2000" dirty="0">
                <a:solidFill>
                  <a:schemeClr val="tx1"/>
                </a:solidFill>
              </a:rPr>
              <a:t>The data arrives as TCP stream and needs to be copied into the destination buffers.</a:t>
            </a:r>
          </a:p>
          <a:p>
            <a:endParaRPr lang="en-US" sz="2333" dirty="0">
              <a:solidFill>
                <a:schemeClr val="tx1"/>
              </a:solidFill>
            </a:endParaRPr>
          </a:p>
          <a:p>
            <a:r>
              <a:rPr lang="en-US" sz="2333" dirty="0">
                <a:solidFill>
                  <a:schemeClr val="tx1"/>
                </a:solidFill>
              </a:rPr>
              <a:t>Receive side data CRC validation</a:t>
            </a:r>
          </a:p>
          <a:p>
            <a:endParaRPr lang="en-US" sz="2333" dirty="0">
              <a:solidFill>
                <a:schemeClr val="tx1"/>
              </a:solidFill>
            </a:endParaRPr>
          </a:p>
          <a:p>
            <a:r>
              <a:rPr lang="en-US" sz="2333" dirty="0">
                <a:solidFill>
                  <a:schemeClr val="tx1"/>
                </a:solidFill>
              </a:rPr>
              <a:t>Transmit side data CRC calculation</a:t>
            </a:r>
          </a:p>
          <a:p>
            <a:endParaRPr lang="en-US" sz="2333" dirty="0"/>
          </a:p>
          <a:p>
            <a:endParaRPr lang="en-US" sz="2333" dirty="0"/>
          </a:p>
          <a:p>
            <a:pPr lvl="1"/>
            <a:endParaRPr lang="en-US" sz="2000" dirty="0"/>
          </a:p>
          <a:p>
            <a:pPr lvl="1"/>
            <a:endParaRPr lang="en-US" sz="1750" dirty="0">
              <a:solidFill>
                <a:schemeClr val="tx1"/>
              </a:solidFill>
            </a:endParaRPr>
          </a:p>
          <a:p>
            <a:endParaRPr lang="en-IL" dirty="0"/>
          </a:p>
        </p:txBody>
      </p:sp>
      <p:sp>
        <p:nvSpPr>
          <p:cNvPr id="3" name="Rectangle 2">
            <a:extLst>
              <a:ext uri="{FF2B5EF4-FFF2-40B4-BE49-F238E27FC236}">
                <a16:creationId xmlns:a16="http://schemas.microsoft.com/office/drawing/2014/main" id="{A726CB58-1F41-4C06-8EEE-46791160C839}"/>
              </a:ext>
            </a:extLst>
          </p:cNvPr>
          <p:cNvSpPr/>
          <p:nvPr/>
        </p:nvSpPr>
        <p:spPr>
          <a:xfrm>
            <a:off x="8395512" y="2210308"/>
            <a:ext cx="2041451" cy="3615513"/>
          </a:xfrm>
          <a:prstGeom prst="rect">
            <a:avLst/>
          </a:prstGeom>
          <a:solidFill>
            <a:schemeClr val="bg1">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bg1"/>
                </a:solidFill>
              </a:rPr>
              <a:t>Data</a:t>
            </a:r>
            <a:endParaRPr lang="en-IL" sz="1600">
              <a:solidFill>
                <a:schemeClr val="bg1"/>
              </a:solidFill>
            </a:endParaRPr>
          </a:p>
        </p:txBody>
      </p:sp>
      <p:sp>
        <p:nvSpPr>
          <p:cNvPr id="11" name="Rectangle 10">
            <a:extLst>
              <a:ext uri="{FF2B5EF4-FFF2-40B4-BE49-F238E27FC236}">
                <a16:creationId xmlns:a16="http://schemas.microsoft.com/office/drawing/2014/main" id="{8FB0F392-5A38-4089-AC0D-3217741F89F3}"/>
              </a:ext>
            </a:extLst>
          </p:cNvPr>
          <p:cNvSpPr/>
          <p:nvPr/>
        </p:nvSpPr>
        <p:spPr>
          <a:xfrm>
            <a:off x="8395512" y="5909775"/>
            <a:ext cx="2041451" cy="267188"/>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CRC</a:t>
            </a:r>
            <a:endParaRPr lang="en-IL" sz="2000" dirty="0">
              <a:solidFill>
                <a:schemeClr val="tx1"/>
              </a:solidFill>
            </a:endParaRPr>
          </a:p>
        </p:txBody>
      </p:sp>
      <p:sp>
        <p:nvSpPr>
          <p:cNvPr id="12" name="Rectangle 11">
            <a:extLst>
              <a:ext uri="{FF2B5EF4-FFF2-40B4-BE49-F238E27FC236}">
                <a16:creationId xmlns:a16="http://schemas.microsoft.com/office/drawing/2014/main" id="{2DCAB906-0759-44F8-8AC5-3259EDA7E7E2}"/>
              </a:ext>
            </a:extLst>
          </p:cNvPr>
          <p:cNvSpPr/>
          <p:nvPr/>
        </p:nvSpPr>
        <p:spPr>
          <a:xfrm>
            <a:off x="8395512" y="1763496"/>
            <a:ext cx="2041451" cy="369332"/>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solidFill>
                  <a:schemeClr val="tx1"/>
                </a:solidFill>
              </a:rPr>
              <a:t>Header</a:t>
            </a:r>
            <a:endParaRPr lang="en-IL" sz="2000">
              <a:solidFill>
                <a:schemeClr val="tx1"/>
              </a:solidFill>
            </a:endParaRPr>
          </a:p>
        </p:txBody>
      </p:sp>
      <p:sp>
        <p:nvSpPr>
          <p:cNvPr id="13" name="TextBox 12">
            <a:extLst>
              <a:ext uri="{FF2B5EF4-FFF2-40B4-BE49-F238E27FC236}">
                <a16:creationId xmlns:a16="http://schemas.microsoft.com/office/drawing/2014/main" id="{49D47A87-B8DF-4843-9A12-2273887A7C08}"/>
              </a:ext>
            </a:extLst>
          </p:cNvPr>
          <p:cNvSpPr txBox="1"/>
          <p:nvPr/>
        </p:nvSpPr>
        <p:spPr>
          <a:xfrm>
            <a:off x="8395512" y="1215320"/>
            <a:ext cx="2190750" cy="369332"/>
          </a:xfrm>
          <a:prstGeom prst="rect">
            <a:avLst/>
          </a:prstGeom>
          <a:noFill/>
        </p:spPr>
        <p:txBody>
          <a:bodyPr wrap="square" lIns="62784" tIns="0" rIns="62784" bIns="0" rtlCol="0">
            <a:spAutoFit/>
          </a:bodyPr>
          <a:lstStyle/>
          <a:p>
            <a:r>
              <a:rPr lang="en-US" sz="2400"/>
              <a:t>NVMeTCP PDU</a:t>
            </a:r>
            <a:endParaRPr lang="en-IL" sz="2400"/>
          </a:p>
        </p:txBody>
      </p:sp>
      <p:sp>
        <p:nvSpPr>
          <p:cNvPr id="4" name="Slide Number Placeholder 3">
            <a:extLst>
              <a:ext uri="{FF2B5EF4-FFF2-40B4-BE49-F238E27FC236}">
                <a16:creationId xmlns:a16="http://schemas.microsoft.com/office/drawing/2014/main" id="{40AED159-032E-4E43-8A74-388274050C46}"/>
              </a:ext>
            </a:extLst>
          </p:cNvPr>
          <p:cNvSpPr>
            <a:spLocks noGrp="1"/>
          </p:cNvSpPr>
          <p:nvPr>
            <p:ph type="sldNum" sz="quarter" idx="12"/>
          </p:nvPr>
        </p:nvSpPr>
        <p:spPr/>
        <p:txBody>
          <a:bodyPr/>
          <a:lstStyle/>
          <a:p>
            <a:fld id="{35E705C5-5BCD-49DC-92EA-8CC03E399A23}" type="slidenum">
              <a:rPr lang="en-IL" smtClean="0"/>
              <a:t>3</a:t>
            </a:fld>
            <a:endParaRPr lang="en-IL"/>
          </a:p>
        </p:txBody>
      </p:sp>
    </p:spTree>
    <p:extLst>
      <p:ext uri="{BB962C8B-B14F-4D97-AF65-F5344CB8AC3E}">
        <p14:creationId xmlns:p14="http://schemas.microsoft.com/office/powerpoint/2010/main" val="1551021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hart&#10;&#10;Description automatically generated">
            <a:extLst>
              <a:ext uri="{FF2B5EF4-FFF2-40B4-BE49-F238E27FC236}">
                <a16:creationId xmlns:a16="http://schemas.microsoft.com/office/drawing/2014/main" id="{4D745F7A-755C-8410-5F04-356D68DE5D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4855" y="2011166"/>
            <a:ext cx="4175490" cy="3278988"/>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301839" y="136525"/>
            <a:ext cx="9224935" cy="662227"/>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Network Congestion</a:t>
            </a:r>
            <a:endParaRPr lang="en-IL" sz="54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30</a:t>
            </a:fld>
            <a:endParaRPr lang="en-IL"/>
          </a:p>
        </p:txBody>
      </p:sp>
      <p:pic>
        <p:nvPicPr>
          <p:cNvPr id="12" name="Picture 11">
            <a:extLst>
              <a:ext uri="{FF2B5EF4-FFF2-40B4-BE49-F238E27FC236}">
                <a16:creationId xmlns:a16="http://schemas.microsoft.com/office/drawing/2014/main" id="{859672D1-BD6D-7DA1-1A2E-527F53373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34" y="5423116"/>
            <a:ext cx="1250482" cy="672369"/>
          </a:xfrm>
          <a:prstGeom prst="rect">
            <a:avLst/>
          </a:prstGeom>
        </p:spPr>
      </p:pic>
      <p:sp>
        <p:nvSpPr>
          <p:cNvPr id="11" name="Content Placeholder 2">
            <a:extLst>
              <a:ext uri="{FF2B5EF4-FFF2-40B4-BE49-F238E27FC236}">
                <a16:creationId xmlns:a16="http://schemas.microsoft.com/office/drawing/2014/main" id="{487051AE-DC47-81C8-2343-1B0D1B4722A6}"/>
              </a:ext>
            </a:extLst>
          </p:cNvPr>
          <p:cNvSpPr>
            <a:spLocks noGrp="1"/>
          </p:cNvSpPr>
          <p:nvPr>
            <p:ph idx="1"/>
          </p:nvPr>
        </p:nvSpPr>
        <p:spPr>
          <a:xfrm>
            <a:off x="301839" y="884511"/>
            <a:ext cx="4410767" cy="672369"/>
          </a:xfrm>
        </p:spPr>
        <p:txBody>
          <a:bodyPr>
            <a:normAutofit/>
          </a:bodyPr>
          <a:lstStyle/>
          <a:p>
            <a:pPr marL="0" indent="0">
              <a:buNone/>
            </a:pPr>
            <a:r>
              <a:rPr lang="en-US" sz="1600" dirty="0"/>
              <a:t>The network congestion was simulated using:</a:t>
            </a:r>
          </a:p>
          <a:p>
            <a:pPr marL="0" indent="0">
              <a:buNone/>
            </a:pPr>
            <a:r>
              <a:rPr lang="en-US" sz="1200" b="1" dirty="0" err="1">
                <a:effectLst/>
                <a:latin typeface="Consolas" panose="020B0609020204030204" pitchFamily="49" charset="0"/>
              </a:rPr>
              <a:t>tc</a:t>
            </a:r>
            <a:r>
              <a:rPr lang="en-US" sz="1200" b="1" dirty="0">
                <a:effectLst/>
                <a:latin typeface="Consolas" panose="020B0609020204030204" pitchFamily="49" charset="0"/>
              </a:rPr>
              <a:t> qdisc add dev eth0 root </a:t>
            </a:r>
            <a:r>
              <a:rPr lang="en-US" sz="1200" b="1" dirty="0" err="1">
                <a:effectLst/>
                <a:latin typeface="Consolas" panose="020B0609020204030204" pitchFamily="49" charset="0"/>
              </a:rPr>
              <a:t>netem</a:t>
            </a:r>
            <a:r>
              <a:rPr lang="en-US" sz="1200" b="1" dirty="0">
                <a:effectLst/>
                <a:latin typeface="Consolas" panose="020B0609020204030204" pitchFamily="49" charset="0"/>
              </a:rPr>
              <a:t> loss []%</a:t>
            </a:r>
            <a:endParaRPr lang="en-IL" sz="1200" dirty="0"/>
          </a:p>
        </p:txBody>
      </p:sp>
      <p:sp>
        <p:nvSpPr>
          <p:cNvPr id="21" name="Content Placeholder 2">
            <a:extLst>
              <a:ext uri="{FF2B5EF4-FFF2-40B4-BE49-F238E27FC236}">
                <a16:creationId xmlns:a16="http://schemas.microsoft.com/office/drawing/2014/main" id="{462EBD9E-3D3F-E445-E27D-E819C0B993FC}"/>
              </a:ext>
            </a:extLst>
          </p:cNvPr>
          <p:cNvSpPr txBox="1">
            <a:spLocks/>
          </p:cNvSpPr>
          <p:nvPr/>
        </p:nvSpPr>
        <p:spPr>
          <a:xfrm>
            <a:off x="2821145" y="6087789"/>
            <a:ext cx="3760299" cy="5764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err="1">
                <a:latin typeface="Calibri" panose="020F0502020204030204" pitchFamily="34" charset="0"/>
              </a:rPr>
              <a:t>fio</a:t>
            </a:r>
            <a:r>
              <a:rPr lang="en-US" sz="1400" dirty="0">
                <a:latin typeface="Calibri" panose="020F0502020204030204" pitchFamily="34" charset="0"/>
              </a:rPr>
              <a:t> </a:t>
            </a:r>
          </a:p>
          <a:p>
            <a:pPr marL="0" indent="0">
              <a:spcBef>
                <a:spcPts val="0"/>
              </a:spcBef>
              <a:buFont typeface="Arial" panose="020B0604020202020204" pitchFamily="34" charset="0"/>
              <a:buNone/>
            </a:pPr>
            <a:r>
              <a:rPr lang="en-US" sz="1400" dirty="0">
                <a:latin typeface="Calibri" panose="020F0502020204030204" pitchFamily="34" charset="0"/>
              </a:rPr>
              <a:t>--</a:t>
            </a:r>
            <a:r>
              <a:rPr lang="en-US" sz="1400" dirty="0" err="1">
                <a:latin typeface="Calibri" panose="020F0502020204030204" pitchFamily="34" charset="0"/>
              </a:rPr>
              <a:t>rw</a:t>
            </a:r>
            <a:r>
              <a:rPr lang="en-US" sz="1400" dirty="0">
                <a:latin typeface="Calibri" panose="020F0502020204030204" pitchFamily="34" charset="0"/>
              </a:rPr>
              <a:t>=</a:t>
            </a:r>
            <a:r>
              <a:rPr lang="en-US" sz="1400" dirty="0" err="1">
                <a:latin typeface="Calibri" panose="020F0502020204030204" pitchFamily="34" charset="0"/>
              </a:rPr>
              <a:t>randread</a:t>
            </a:r>
            <a:r>
              <a:rPr lang="en-US" sz="1400" dirty="0">
                <a:latin typeface="Calibri" panose="020F0502020204030204" pitchFamily="34" charset="0"/>
              </a:rPr>
              <a:t> --</a:t>
            </a:r>
            <a:r>
              <a:rPr lang="en-US" sz="1400" dirty="0" err="1">
                <a:latin typeface="Calibri" panose="020F0502020204030204" pitchFamily="34" charset="0"/>
              </a:rPr>
              <a:t>ioengine</a:t>
            </a:r>
            <a:r>
              <a:rPr lang="en-US" sz="1400" dirty="0">
                <a:latin typeface="Calibri" panose="020F0502020204030204" pitchFamily="34" charset="0"/>
              </a:rPr>
              <a:t>=</a:t>
            </a:r>
            <a:r>
              <a:rPr lang="en-US" sz="1400" dirty="0" err="1">
                <a:latin typeface="Calibri" panose="020F0502020204030204" pitchFamily="34" charset="0"/>
              </a:rPr>
              <a:t>libaio</a:t>
            </a:r>
            <a:endParaRPr lang="en-US" sz="1400" dirty="0">
              <a:latin typeface="Calibri" panose="020F0502020204030204" pitchFamily="34" charset="0"/>
            </a:endParaRPr>
          </a:p>
          <a:p>
            <a:pPr marL="0" indent="0">
              <a:spcBef>
                <a:spcPts val="0"/>
              </a:spcBef>
              <a:buFont typeface="Arial" panose="020B0604020202020204" pitchFamily="34" charset="0"/>
              <a:buNone/>
            </a:pPr>
            <a:r>
              <a:rPr lang="en-US" sz="1400" dirty="0">
                <a:latin typeface="Calibri" panose="020F0502020204030204" pitchFamily="34" charset="0"/>
              </a:rPr>
              <a:t>--bs=512k </a:t>
            </a:r>
            <a:r>
              <a:rPr lang="en-US" sz="1400" dirty="0" err="1">
                <a:latin typeface="Calibri" panose="020F0502020204030204" pitchFamily="34" charset="0"/>
              </a:rPr>
              <a:t>iodepth</a:t>
            </a:r>
            <a:r>
              <a:rPr lang="en-US" sz="1400" dirty="0">
                <a:latin typeface="Calibri" panose="020F0502020204030204" pitchFamily="34" charset="0"/>
              </a:rPr>
              <a:t>=128 --</a:t>
            </a:r>
            <a:r>
              <a:rPr lang="en-US" sz="1400" dirty="0" err="1">
                <a:latin typeface="Calibri" panose="020F0502020204030204" pitchFamily="34" charset="0"/>
              </a:rPr>
              <a:t>numjobs</a:t>
            </a:r>
            <a:r>
              <a:rPr lang="en-US" sz="1400" dirty="0">
                <a:latin typeface="Calibri" panose="020F0502020204030204" pitchFamily="34" charset="0"/>
              </a:rPr>
              <a:t>=8</a:t>
            </a:r>
          </a:p>
        </p:txBody>
      </p:sp>
      <p:sp>
        <p:nvSpPr>
          <p:cNvPr id="22" name="TextBox 21">
            <a:extLst>
              <a:ext uri="{FF2B5EF4-FFF2-40B4-BE49-F238E27FC236}">
                <a16:creationId xmlns:a16="http://schemas.microsoft.com/office/drawing/2014/main" id="{22390841-66AC-1DB2-5F99-AF66B3135DC3}"/>
              </a:ext>
            </a:extLst>
          </p:cNvPr>
          <p:cNvSpPr txBox="1"/>
          <p:nvPr/>
        </p:nvSpPr>
        <p:spPr>
          <a:xfrm>
            <a:off x="9552709" y="3004329"/>
            <a:ext cx="1325592" cy="646331"/>
          </a:xfrm>
          <a:prstGeom prst="rect">
            <a:avLst/>
          </a:prstGeom>
          <a:noFill/>
        </p:spPr>
        <p:txBody>
          <a:bodyPr wrap="square" rtlCol="0">
            <a:spAutoFit/>
          </a:bodyPr>
          <a:lstStyle/>
          <a:p>
            <a:r>
              <a:rPr lang="en-US" sz="1200" b="1" dirty="0">
                <a:solidFill>
                  <a:srgbClr val="FF0000"/>
                </a:solidFill>
              </a:rPr>
              <a:t>The offload shows consistent advantage</a:t>
            </a:r>
          </a:p>
        </p:txBody>
      </p:sp>
      <p:pic>
        <p:nvPicPr>
          <p:cNvPr id="4" name="Picture 3" descr="Chart, bar chart&#10;&#10;Description automatically generated">
            <a:extLst>
              <a:ext uri="{FF2B5EF4-FFF2-40B4-BE49-F238E27FC236}">
                <a16:creationId xmlns:a16="http://schemas.microsoft.com/office/drawing/2014/main" id="{E2C8C2C7-08FA-7633-4CE7-515D0E6D082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2836" y="1984917"/>
            <a:ext cx="4124783" cy="3278988"/>
          </a:xfrm>
          <a:prstGeom prst="rect">
            <a:avLst/>
          </a:prstGeom>
        </p:spPr>
      </p:pic>
    </p:spTree>
    <p:extLst>
      <p:ext uri="{BB962C8B-B14F-4D97-AF65-F5344CB8AC3E}">
        <p14:creationId xmlns:p14="http://schemas.microsoft.com/office/powerpoint/2010/main" val="1230222953"/>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Chart, bar chart&#10;&#10;Description automatically generated">
            <a:extLst>
              <a:ext uri="{FF2B5EF4-FFF2-40B4-BE49-F238E27FC236}">
                <a16:creationId xmlns:a16="http://schemas.microsoft.com/office/drawing/2014/main" id="{398769EE-C961-15AA-4F5C-7FFD2B55F3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56599" y="2024267"/>
            <a:ext cx="4761833" cy="3406543"/>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301839" y="136525"/>
            <a:ext cx="9224935" cy="662227"/>
          </a:xfrm>
        </p:spPr>
        <p:txBody>
          <a:bodyPr>
            <a:normAutofit fontScale="90000"/>
          </a:bodyPr>
          <a:lstStyle/>
          <a:p>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vs SW </a:t>
            </a:r>
            <a:b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sz="2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 Bandwidth Comparison Under Congestion</a:t>
            </a:r>
            <a:endParaRPr lang="en-IL" sz="40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31</a:t>
            </a:fld>
            <a:endParaRPr lang="en-IL"/>
          </a:p>
        </p:txBody>
      </p:sp>
      <p:pic>
        <p:nvPicPr>
          <p:cNvPr id="12" name="Picture 11">
            <a:extLst>
              <a:ext uri="{FF2B5EF4-FFF2-40B4-BE49-F238E27FC236}">
                <a16:creationId xmlns:a16="http://schemas.microsoft.com/office/drawing/2014/main" id="{859672D1-BD6D-7DA1-1A2E-527F5337355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834" y="5423116"/>
            <a:ext cx="1250482" cy="672369"/>
          </a:xfrm>
          <a:prstGeom prst="rect">
            <a:avLst/>
          </a:prstGeom>
        </p:spPr>
      </p:pic>
      <p:sp>
        <p:nvSpPr>
          <p:cNvPr id="11" name="Content Placeholder 2">
            <a:extLst>
              <a:ext uri="{FF2B5EF4-FFF2-40B4-BE49-F238E27FC236}">
                <a16:creationId xmlns:a16="http://schemas.microsoft.com/office/drawing/2014/main" id="{487051AE-DC47-81C8-2343-1B0D1B4722A6}"/>
              </a:ext>
            </a:extLst>
          </p:cNvPr>
          <p:cNvSpPr>
            <a:spLocks noGrp="1"/>
          </p:cNvSpPr>
          <p:nvPr>
            <p:ph idx="1"/>
          </p:nvPr>
        </p:nvSpPr>
        <p:spPr>
          <a:xfrm>
            <a:off x="475281" y="1111454"/>
            <a:ext cx="4410767" cy="1078132"/>
          </a:xfrm>
        </p:spPr>
        <p:txBody>
          <a:bodyPr>
            <a:normAutofit/>
          </a:bodyPr>
          <a:lstStyle/>
          <a:p>
            <a:pPr marL="0" indent="0">
              <a:buNone/>
            </a:pPr>
            <a:r>
              <a:rPr lang="en-US" sz="1600"/>
              <a:t>The network congestion was simulated using:</a:t>
            </a:r>
          </a:p>
          <a:p>
            <a:pPr marL="0" indent="0">
              <a:buNone/>
            </a:pPr>
            <a:r>
              <a:rPr lang="en-US" sz="1200" b="1" err="1">
                <a:effectLst/>
                <a:latin typeface="Consolas" panose="020B0609020204030204" pitchFamily="49" charset="0"/>
              </a:rPr>
              <a:t>tc</a:t>
            </a:r>
            <a:r>
              <a:rPr lang="en-US" sz="1200" b="1">
                <a:effectLst/>
                <a:latin typeface="Consolas" panose="020B0609020204030204" pitchFamily="49" charset="0"/>
              </a:rPr>
              <a:t> qdisc add dev eth0 root </a:t>
            </a:r>
            <a:r>
              <a:rPr lang="en-US" sz="1200" b="1" err="1">
                <a:effectLst/>
                <a:latin typeface="Consolas" panose="020B0609020204030204" pitchFamily="49" charset="0"/>
              </a:rPr>
              <a:t>netem</a:t>
            </a:r>
            <a:r>
              <a:rPr lang="en-US" sz="1200" b="1">
                <a:effectLst/>
                <a:latin typeface="Consolas" panose="020B0609020204030204" pitchFamily="49" charset="0"/>
              </a:rPr>
              <a:t> loss 0.3%</a:t>
            </a:r>
            <a:endParaRPr lang="en-IL" sz="1200"/>
          </a:p>
        </p:txBody>
      </p:sp>
      <p:sp>
        <p:nvSpPr>
          <p:cNvPr id="21" name="Content Placeholder 2">
            <a:extLst>
              <a:ext uri="{FF2B5EF4-FFF2-40B4-BE49-F238E27FC236}">
                <a16:creationId xmlns:a16="http://schemas.microsoft.com/office/drawing/2014/main" id="{462EBD9E-3D3F-E445-E27D-E819C0B993FC}"/>
              </a:ext>
            </a:extLst>
          </p:cNvPr>
          <p:cNvSpPr txBox="1">
            <a:spLocks/>
          </p:cNvSpPr>
          <p:nvPr/>
        </p:nvSpPr>
        <p:spPr>
          <a:xfrm>
            <a:off x="2821145" y="6087789"/>
            <a:ext cx="3760299" cy="5764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err="1">
                <a:latin typeface="Calibri" panose="020F0502020204030204" pitchFamily="34" charset="0"/>
              </a:rPr>
              <a:t>fio</a:t>
            </a:r>
            <a:r>
              <a:rPr lang="en-US" sz="1400">
                <a:latin typeface="Calibri" panose="020F0502020204030204" pitchFamily="34" charset="0"/>
              </a:rPr>
              <a:t> </a:t>
            </a:r>
          </a:p>
          <a:p>
            <a:pPr marL="0" indent="0">
              <a:spcBef>
                <a:spcPts val="0"/>
              </a:spcBef>
              <a:buFont typeface="Arial" panose="020B0604020202020204" pitchFamily="34" charset="0"/>
              <a:buNone/>
            </a:pPr>
            <a:r>
              <a:rPr lang="en-US" sz="1400">
                <a:latin typeface="Calibri" panose="020F0502020204030204" pitchFamily="34" charset="0"/>
              </a:rPr>
              <a:t>--</a:t>
            </a:r>
            <a:r>
              <a:rPr lang="en-US" sz="1400" err="1">
                <a:latin typeface="Calibri" panose="020F0502020204030204" pitchFamily="34" charset="0"/>
              </a:rPr>
              <a:t>rw</a:t>
            </a:r>
            <a:r>
              <a:rPr lang="en-US" sz="1400">
                <a:latin typeface="Calibri" panose="020F0502020204030204" pitchFamily="34" charset="0"/>
              </a:rPr>
              <a:t>=</a:t>
            </a:r>
            <a:r>
              <a:rPr lang="en-US" sz="1400" err="1">
                <a:latin typeface="Calibri" panose="020F0502020204030204" pitchFamily="34" charset="0"/>
              </a:rPr>
              <a:t>randread</a:t>
            </a:r>
            <a:r>
              <a:rPr lang="en-US" sz="1400">
                <a:latin typeface="Calibri" panose="020F0502020204030204" pitchFamily="34" charset="0"/>
              </a:rPr>
              <a:t> --</a:t>
            </a:r>
            <a:r>
              <a:rPr lang="en-US" sz="1400" err="1">
                <a:latin typeface="Calibri" panose="020F0502020204030204" pitchFamily="34" charset="0"/>
              </a:rPr>
              <a:t>ioengine</a:t>
            </a:r>
            <a:r>
              <a:rPr lang="en-US" sz="1400">
                <a:latin typeface="Calibri" panose="020F0502020204030204" pitchFamily="34" charset="0"/>
              </a:rPr>
              <a:t>=</a:t>
            </a:r>
            <a:r>
              <a:rPr lang="en-US" sz="1400" err="1">
                <a:latin typeface="Calibri" panose="020F0502020204030204" pitchFamily="34" charset="0"/>
              </a:rPr>
              <a:t>libaio</a:t>
            </a:r>
            <a:endParaRPr lang="en-US" sz="1400">
              <a:latin typeface="Calibri" panose="020F0502020204030204" pitchFamily="34" charset="0"/>
            </a:endParaRPr>
          </a:p>
          <a:p>
            <a:pPr marL="0" indent="0">
              <a:spcBef>
                <a:spcPts val="0"/>
              </a:spcBef>
              <a:buFont typeface="Arial" panose="020B0604020202020204" pitchFamily="34" charset="0"/>
              <a:buNone/>
            </a:pPr>
            <a:r>
              <a:rPr lang="en-US" sz="1400">
                <a:latin typeface="Calibri" panose="020F0502020204030204" pitchFamily="34" charset="0"/>
              </a:rPr>
              <a:t>--bs=[x] </a:t>
            </a:r>
            <a:r>
              <a:rPr lang="en-US" sz="1400" err="1">
                <a:latin typeface="Calibri" panose="020F0502020204030204" pitchFamily="34" charset="0"/>
              </a:rPr>
              <a:t>iodepth</a:t>
            </a:r>
            <a:r>
              <a:rPr lang="en-US" sz="1400">
                <a:latin typeface="Calibri" panose="020F0502020204030204" pitchFamily="34" charset="0"/>
              </a:rPr>
              <a:t>=128 --</a:t>
            </a:r>
            <a:r>
              <a:rPr lang="en-US" sz="1400" err="1">
                <a:latin typeface="Calibri" panose="020F0502020204030204" pitchFamily="34" charset="0"/>
              </a:rPr>
              <a:t>numjobs</a:t>
            </a:r>
            <a:r>
              <a:rPr lang="en-US" sz="1400">
                <a:latin typeface="Calibri" panose="020F0502020204030204" pitchFamily="34" charset="0"/>
              </a:rPr>
              <a:t>=4</a:t>
            </a:r>
          </a:p>
        </p:txBody>
      </p:sp>
      <p:sp>
        <p:nvSpPr>
          <p:cNvPr id="22" name="TextBox 21">
            <a:extLst>
              <a:ext uri="{FF2B5EF4-FFF2-40B4-BE49-F238E27FC236}">
                <a16:creationId xmlns:a16="http://schemas.microsoft.com/office/drawing/2014/main" id="{22390841-66AC-1DB2-5F99-AF66B3135DC3}"/>
              </a:ext>
            </a:extLst>
          </p:cNvPr>
          <p:cNvSpPr txBox="1"/>
          <p:nvPr/>
        </p:nvSpPr>
        <p:spPr>
          <a:xfrm>
            <a:off x="10080345" y="2804851"/>
            <a:ext cx="1325592" cy="646331"/>
          </a:xfrm>
          <a:prstGeom prst="rect">
            <a:avLst/>
          </a:prstGeom>
          <a:noFill/>
        </p:spPr>
        <p:txBody>
          <a:bodyPr wrap="square" rtlCol="0">
            <a:spAutoFit/>
          </a:bodyPr>
          <a:lstStyle/>
          <a:p>
            <a:r>
              <a:rPr lang="en-US" sz="1200" b="1">
                <a:solidFill>
                  <a:srgbClr val="FF0000"/>
                </a:solidFill>
              </a:rPr>
              <a:t>The offload shows consistent advantage</a:t>
            </a:r>
          </a:p>
        </p:txBody>
      </p:sp>
      <p:pic>
        <p:nvPicPr>
          <p:cNvPr id="23" name="Picture 22" descr="Chart, bar chart&#10;&#10;Description automatically generated">
            <a:extLst>
              <a:ext uri="{FF2B5EF4-FFF2-40B4-BE49-F238E27FC236}">
                <a16:creationId xmlns:a16="http://schemas.microsoft.com/office/drawing/2014/main" id="{23CD62CD-0BA2-16F1-C4B3-B2A83819A54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834" y="2024269"/>
            <a:ext cx="4761833" cy="3406542"/>
          </a:xfrm>
          <a:prstGeom prst="rect">
            <a:avLst/>
          </a:prstGeom>
        </p:spPr>
      </p:pic>
      <p:sp>
        <p:nvSpPr>
          <p:cNvPr id="26" name="TextBox 25">
            <a:extLst>
              <a:ext uri="{FF2B5EF4-FFF2-40B4-BE49-F238E27FC236}">
                <a16:creationId xmlns:a16="http://schemas.microsoft.com/office/drawing/2014/main" id="{9D322AFB-A276-C15E-26C9-E7ADD2C7A89E}"/>
              </a:ext>
            </a:extLst>
          </p:cNvPr>
          <p:cNvSpPr txBox="1"/>
          <p:nvPr/>
        </p:nvSpPr>
        <p:spPr>
          <a:xfrm>
            <a:off x="6766980" y="3128017"/>
            <a:ext cx="1544567" cy="646331"/>
          </a:xfrm>
          <a:prstGeom prst="rect">
            <a:avLst/>
          </a:prstGeom>
          <a:noFill/>
        </p:spPr>
        <p:txBody>
          <a:bodyPr wrap="square" rtlCol="0">
            <a:spAutoFit/>
          </a:bodyPr>
          <a:lstStyle/>
          <a:p>
            <a:r>
              <a:rPr lang="en-US" sz="1200"/>
              <a:t>The overall performance is lower (as expected)</a:t>
            </a:r>
          </a:p>
        </p:txBody>
      </p:sp>
    </p:spTree>
    <p:extLst>
      <p:ext uri="{BB962C8B-B14F-4D97-AF65-F5344CB8AC3E}">
        <p14:creationId xmlns:p14="http://schemas.microsoft.com/office/powerpoint/2010/main" val="904127149"/>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Chart, bar chart&#10;&#10;Description automatically generated">
            <a:extLst>
              <a:ext uri="{FF2B5EF4-FFF2-40B4-BE49-F238E27FC236}">
                <a16:creationId xmlns:a16="http://schemas.microsoft.com/office/drawing/2014/main" id="{FDFAA4C1-8034-4D90-2DC9-FD6A95F63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05500" y="1785944"/>
            <a:ext cx="5006090" cy="3484139"/>
          </a:xfrm>
          <a:prstGeom prst="rect">
            <a:avLst/>
          </a:prstGeom>
        </p:spPr>
      </p:pic>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301837" y="136524"/>
            <a:ext cx="11960748" cy="781410"/>
          </a:xfrm>
        </p:spPr>
        <p:txBody>
          <a:bodyPr>
            <a:noAutofit/>
          </a:bodyPr>
          <a:lstStyle/>
          <a:p>
            <a: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DDP (+ CRC Offload) vs SW (+ SW CRC) </a:t>
            </a:r>
            <a:b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br>
            <a:r>
              <a:rPr lang="en-US" sz="25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	– Bandwidth Comparison Under Congestion</a:t>
            </a:r>
            <a:endParaRPr lang="en-IL" sz="2500" b="1" dirty="0">
              <a:solidFill>
                <a:srgbClr val="76B900"/>
              </a:solidFill>
              <a:effectLst>
                <a:outerShdw blurRad="38100" dist="38100" dir="2700000" algn="tl">
                  <a:srgbClr val="000000">
                    <a:alpha val="43137"/>
                  </a:srgbClr>
                </a:outerShdw>
              </a:effectLst>
              <a:highlight>
                <a:srgbClr val="FFFF00"/>
              </a:highligh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32</a:t>
            </a:fld>
            <a:endParaRPr lang="en-IL"/>
          </a:p>
        </p:txBody>
      </p:sp>
      <p:sp>
        <p:nvSpPr>
          <p:cNvPr id="11" name="Content Placeholder 2">
            <a:extLst>
              <a:ext uri="{FF2B5EF4-FFF2-40B4-BE49-F238E27FC236}">
                <a16:creationId xmlns:a16="http://schemas.microsoft.com/office/drawing/2014/main" id="{487051AE-DC47-81C8-2343-1B0D1B4722A6}"/>
              </a:ext>
            </a:extLst>
          </p:cNvPr>
          <p:cNvSpPr>
            <a:spLocks noGrp="1"/>
          </p:cNvSpPr>
          <p:nvPr>
            <p:ph idx="1"/>
          </p:nvPr>
        </p:nvSpPr>
        <p:spPr>
          <a:xfrm>
            <a:off x="475281" y="1111454"/>
            <a:ext cx="4410767" cy="1078132"/>
          </a:xfrm>
        </p:spPr>
        <p:txBody>
          <a:bodyPr>
            <a:normAutofit/>
          </a:bodyPr>
          <a:lstStyle/>
          <a:p>
            <a:pPr marL="0" indent="0">
              <a:buNone/>
            </a:pPr>
            <a:r>
              <a:rPr lang="en-US" sz="1600"/>
              <a:t>The network congestion was simulated using:</a:t>
            </a:r>
          </a:p>
          <a:p>
            <a:pPr marL="0" indent="0">
              <a:buNone/>
            </a:pPr>
            <a:r>
              <a:rPr lang="en-US" sz="1200" b="1" err="1">
                <a:effectLst/>
                <a:latin typeface="Consolas" panose="020B0609020204030204" pitchFamily="49" charset="0"/>
              </a:rPr>
              <a:t>tc</a:t>
            </a:r>
            <a:r>
              <a:rPr lang="en-US" sz="1200" b="1">
                <a:effectLst/>
                <a:latin typeface="Consolas" panose="020B0609020204030204" pitchFamily="49" charset="0"/>
              </a:rPr>
              <a:t> qdisc add dev eth0 root </a:t>
            </a:r>
            <a:r>
              <a:rPr lang="en-US" sz="1200" b="1" err="1">
                <a:effectLst/>
                <a:latin typeface="Consolas" panose="020B0609020204030204" pitchFamily="49" charset="0"/>
              </a:rPr>
              <a:t>netem</a:t>
            </a:r>
            <a:r>
              <a:rPr lang="en-US" sz="1200" b="1">
                <a:effectLst/>
                <a:latin typeface="Consolas" panose="020B0609020204030204" pitchFamily="49" charset="0"/>
              </a:rPr>
              <a:t> loss 0.3%</a:t>
            </a:r>
            <a:endParaRPr lang="en-IL" sz="1200"/>
          </a:p>
        </p:txBody>
      </p:sp>
      <p:sp>
        <p:nvSpPr>
          <p:cNvPr id="21" name="Content Placeholder 2">
            <a:extLst>
              <a:ext uri="{FF2B5EF4-FFF2-40B4-BE49-F238E27FC236}">
                <a16:creationId xmlns:a16="http://schemas.microsoft.com/office/drawing/2014/main" id="{462EBD9E-3D3F-E445-E27D-E819C0B993FC}"/>
              </a:ext>
            </a:extLst>
          </p:cNvPr>
          <p:cNvSpPr txBox="1">
            <a:spLocks/>
          </p:cNvSpPr>
          <p:nvPr/>
        </p:nvSpPr>
        <p:spPr>
          <a:xfrm>
            <a:off x="2821145" y="6087789"/>
            <a:ext cx="3760299" cy="57648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400" dirty="0" err="1">
                <a:latin typeface="Calibri" panose="020F0502020204030204" pitchFamily="34" charset="0"/>
              </a:rPr>
              <a:t>fio</a:t>
            </a:r>
            <a:r>
              <a:rPr lang="en-US" sz="1400" dirty="0">
                <a:latin typeface="Calibri" panose="020F0502020204030204" pitchFamily="34" charset="0"/>
              </a:rPr>
              <a:t> </a:t>
            </a:r>
          </a:p>
          <a:p>
            <a:pPr marL="0" indent="0">
              <a:spcBef>
                <a:spcPts val="0"/>
              </a:spcBef>
              <a:buFont typeface="Arial" panose="020B0604020202020204" pitchFamily="34" charset="0"/>
              <a:buNone/>
            </a:pPr>
            <a:r>
              <a:rPr lang="en-US" sz="1400" dirty="0">
                <a:latin typeface="Calibri" panose="020F0502020204030204" pitchFamily="34" charset="0"/>
              </a:rPr>
              <a:t>--</a:t>
            </a:r>
            <a:r>
              <a:rPr lang="en-US" sz="1400" dirty="0" err="1">
                <a:latin typeface="Calibri" panose="020F0502020204030204" pitchFamily="34" charset="0"/>
              </a:rPr>
              <a:t>rw</a:t>
            </a:r>
            <a:r>
              <a:rPr lang="en-US" sz="1400" dirty="0">
                <a:latin typeface="Calibri" panose="020F0502020204030204" pitchFamily="34" charset="0"/>
              </a:rPr>
              <a:t>=</a:t>
            </a:r>
            <a:r>
              <a:rPr lang="en-US" sz="1400" dirty="0" err="1">
                <a:latin typeface="Calibri" panose="020F0502020204030204" pitchFamily="34" charset="0"/>
              </a:rPr>
              <a:t>randread</a:t>
            </a:r>
            <a:r>
              <a:rPr lang="en-US" sz="1400" dirty="0">
                <a:latin typeface="Calibri" panose="020F0502020204030204" pitchFamily="34" charset="0"/>
              </a:rPr>
              <a:t> --</a:t>
            </a:r>
            <a:r>
              <a:rPr lang="en-US" sz="1400" dirty="0" err="1">
                <a:latin typeface="Calibri" panose="020F0502020204030204" pitchFamily="34" charset="0"/>
              </a:rPr>
              <a:t>ioengine</a:t>
            </a:r>
            <a:r>
              <a:rPr lang="en-US" sz="1400" dirty="0">
                <a:latin typeface="Calibri" panose="020F0502020204030204" pitchFamily="34" charset="0"/>
              </a:rPr>
              <a:t>=</a:t>
            </a:r>
            <a:r>
              <a:rPr lang="en-US" sz="1400" dirty="0" err="1">
                <a:latin typeface="Calibri" panose="020F0502020204030204" pitchFamily="34" charset="0"/>
              </a:rPr>
              <a:t>libaio</a:t>
            </a:r>
            <a:endParaRPr lang="en-US" sz="1400" dirty="0">
              <a:latin typeface="Calibri" panose="020F0502020204030204" pitchFamily="34" charset="0"/>
            </a:endParaRPr>
          </a:p>
          <a:p>
            <a:pPr marL="0" indent="0">
              <a:spcBef>
                <a:spcPts val="0"/>
              </a:spcBef>
              <a:buFont typeface="Arial" panose="020B0604020202020204" pitchFamily="34" charset="0"/>
              <a:buNone/>
            </a:pPr>
            <a:r>
              <a:rPr lang="en-US" sz="1400" dirty="0">
                <a:latin typeface="Calibri" panose="020F0502020204030204" pitchFamily="34" charset="0"/>
              </a:rPr>
              <a:t>--bs=[x] </a:t>
            </a:r>
            <a:r>
              <a:rPr lang="en-US" sz="1400" dirty="0" err="1">
                <a:latin typeface="Calibri" panose="020F0502020204030204" pitchFamily="34" charset="0"/>
              </a:rPr>
              <a:t>iodepth</a:t>
            </a:r>
            <a:r>
              <a:rPr lang="en-US" sz="1400" dirty="0">
                <a:latin typeface="Calibri" panose="020F0502020204030204" pitchFamily="34" charset="0"/>
              </a:rPr>
              <a:t>=128 --</a:t>
            </a:r>
            <a:r>
              <a:rPr lang="en-US" sz="1400" dirty="0" err="1">
                <a:latin typeface="Calibri" panose="020F0502020204030204" pitchFamily="34" charset="0"/>
              </a:rPr>
              <a:t>numjobs</a:t>
            </a:r>
            <a:r>
              <a:rPr lang="en-US" sz="1400" dirty="0">
                <a:latin typeface="Calibri" panose="020F0502020204030204" pitchFamily="34" charset="0"/>
              </a:rPr>
              <a:t>=8</a:t>
            </a:r>
          </a:p>
        </p:txBody>
      </p:sp>
      <p:pic>
        <p:nvPicPr>
          <p:cNvPr id="14" name="Picture 13" descr="A picture containing graphical user interface&#10;&#10;Description automatically generated">
            <a:extLst>
              <a:ext uri="{FF2B5EF4-FFF2-40B4-BE49-F238E27FC236}">
                <a16:creationId xmlns:a16="http://schemas.microsoft.com/office/drawing/2014/main" id="{95AE61C2-113E-0380-85F5-5845EC681C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151" y="5333754"/>
            <a:ext cx="1710014" cy="640541"/>
          </a:xfrm>
          <a:prstGeom prst="rect">
            <a:avLst/>
          </a:prstGeom>
        </p:spPr>
      </p:pic>
      <p:sp>
        <p:nvSpPr>
          <p:cNvPr id="24" name="TextBox 23">
            <a:extLst>
              <a:ext uri="{FF2B5EF4-FFF2-40B4-BE49-F238E27FC236}">
                <a16:creationId xmlns:a16="http://schemas.microsoft.com/office/drawing/2014/main" id="{DD60ED27-79DB-094F-7C21-4EB6B9235647}"/>
              </a:ext>
            </a:extLst>
          </p:cNvPr>
          <p:cNvSpPr txBox="1"/>
          <p:nvPr/>
        </p:nvSpPr>
        <p:spPr>
          <a:xfrm>
            <a:off x="10496614" y="3067010"/>
            <a:ext cx="1325592" cy="646331"/>
          </a:xfrm>
          <a:prstGeom prst="rect">
            <a:avLst/>
          </a:prstGeom>
          <a:noFill/>
        </p:spPr>
        <p:txBody>
          <a:bodyPr wrap="square" rtlCol="0">
            <a:spAutoFit/>
          </a:bodyPr>
          <a:lstStyle/>
          <a:p>
            <a:r>
              <a:rPr lang="en-US" sz="1200" b="1" dirty="0">
                <a:solidFill>
                  <a:srgbClr val="FF0000"/>
                </a:solidFill>
              </a:rPr>
              <a:t>The offload shows consistent advantage</a:t>
            </a:r>
          </a:p>
        </p:txBody>
      </p:sp>
      <p:sp>
        <p:nvSpPr>
          <p:cNvPr id="26" name="TextBox 25">
            <a:extLst>
              <a:ext uri="{FF2B5EF4-FFF2-40B4-BE49-F238E27FC236}">
                <a16:creationId xmlns:a16="http://schemas.microsoft.com/office/drawing/2014/main" id="{8C04E20C-2FB6-F028-AEDE-A56758541377}"/>
              </a:ext>
            </a:extLst>
          </p:cNvPr>
          <p:cNvSpPr txBox="1"/>
          <p:nvPr/>
        </p:nvSpPr>
        <p:spPr>
          <a:xfrm>
            <a:off x="6914192" y="2682269"/>
            <a:ext cx="1544567" cy="646331"/>
          </a:xfrm>
          <a:prstGeom prst="rect">
            <a:avLst/>
          </a:prstGeom>
          <a:noFill/>
        </p:spPr>
        <p:txBody>
          <a:bodyPr wrap="square" rtlCol="0">
            <a:spAutoFit/>
          </a:bodyPr>
          <a:lstStyle/>
          <a:p>
            <a:r>
              <a:rPr lang="en-US" sz="1200" dirty="0"/>
              <a:t>The overall performance is lower (as expected)</a:t>
            </a:r>
          </a:p>
        </p:txBody>
      </p:sp>
      <p:pic>
        <p:nvPicPr>
          <p:cNvPr id="9" name="Picture 8" descr="Chart, bar chart&#10;&#10;Description automatically generated">
            <a:extLst>
              <a:ext uri="{FF2B5EF4-FFF2-40B4-BE49-F238E27FC236}">
                <a16:creationId xmlns:a16="http://schemas.microsoft.com/office/drawing/2014/main" id="{C627DC2F-DA75-7D40-2BF6-8D4885FA388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550" y="1815666"/>
            <a:ext cx="4966115" cy="3454417"/>
          </a:xfrm>
          <a:prstGeom prst="rect">
            <a:avLst/>
          </a:prstGeom>
        </p:spPr>
      </p:pic>
    </p:spTree>
    <p:extLst>
      <p:ext uri="{BB962C8B-B14F-4D97-AF65-F5344CB8AC3E}">
        <p14:creationId xmlns:p14="http://schemas.microsoft.com/office/powerpoint/2010/main" val="816183638"/>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1470025"/>
            <a:ext cx="10515600" cy="2235199"/>
          </a:xfrm>
          <a:solidFill>
            <a:schemeClr val="accent6">
              <a:lumMod val="20000"/>
              <a:lumOff val="80000"/>
            </a:schemeClr>
          </a:solidFill>
          <a:effectLst>
            <a:softEdge rad="50800"/>
          </a:effectLst>
        </p:spPr>
        <p:txBody>
          <a:bodyPr>
            <a:normAutofit/>
          </a:bodyPr>
          <a:lstStyle/>
          <a:p>
            <a:pPr algn="ctr"/>
            <a:r>
              <a:rPr lang="en-US" sz="4800" b="1">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Lessons</a:t>
            </a:r>
            <a:endParaRPr lang="en-IL" sz="4800" b="1">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33</a:t>
            </a:fld>
            <a:endParaRPr lang="en-IL"/>
          </a:p>
        </p:txBody>
      </p:sp>
    </p:spTree>
    <p:extLst>
      <p:ext uri="{BB962C8B-B14F-4D97-AF65-F5344CB8AC3E}">
        <p14:creationId xmlns:p14="http://schemas.microsoft.com/office/powerpoint/2010/main" val="2539136936"/>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34</a:t>
            </a:fld>
            <a:endParaRPr lang="en-IL"/>
          </a:p>
        </p:txBody>
      </p:sp>
      <p:sp>
        <p:nvSpPr>
          <p:cNvPr id="4" name="Title 1">
            <a:extLst>
              <a:ext uri="{FF2B5EF4-FFF2-40B4-BE49-F238E27FC236}">
                <a16:creationId xmlns:a16="http://schemas.microsoft.com/office/drawing/2014/main" id="{8DBEC33C-A720-2BD7-A406-35D090778E85}"/>
              </a:ext>
            </a:extLst>
          </p:cNvPr>
          <p:cNvSpPr>
            <a:spLocks noGrp="1"/>
          </p:cNvSpPr>
          <p:nvPr>
            <p:ph type="title"/>
          </p:nvPr>
        </p:nvSpPr>
        <p:spPr>
          <a:xfrm>
            <a:off x="670183" y="259901"/>
            <a:ext cx="7416913" cy="913340"/>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a:cs typeface="Arial"/>
              </a:rPr>
              <a:t>Context Switches are Expensive</a:t>
            </a:r>
            <a:endParaRPr lang="en-US" sz="4000" b="1" dirty="0">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890857EE-B742-90F4-76FD-0520EA19E478}"/>
              </a:ext>
            </a:extLst>
          </p:cNvPr>
          <p:cNvSpPr txBox="1"/>
          <p:nvPr/>
        </p:nvSpPr>
        <p:spPr>
          <a:xfrm>
            <a:off x="906489" y="1563345"/>
            <a:ext cx="646885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cs typeface="Calibri"/>
              </a:rPr>
              <a:t>A lot of interruptions resulted in a lot of scheduling and context switching:</a:t>
            </a:r>
          </a:p>
          <a:p>
            <a:pPr marL="742950" lvl="1" indent="-285750">
              <a:buFont typeface="Arial"/>
              <a:buChar char="•"/>
            </a:pPr>
            <a:r>
              <a:rPr lang="en-US" dirty="0">
                <a:cs typeface="Calibri"/>
              </a:rPr>
              <a:t>This resulted in a significant overhead.</a:t>
            </a:r>
          </a:p>
          <a:p>
            <a:pPr marL="742950" lvl="1" indent="-285750">
              <a:buFont typeface="Arial"/>
              <a:buChar char="•"/>
            </a:pPr>
            <a:r>
              <a:rPr lang="en-US" dirty="0">
                <a:cs typeface="Calibri"/>
              </a:rPr>
              <a:t>Fixed by disabling the notification of UMR completion.</a:t>
            </a:r>
          </a:p>
          <a:p>
            <a:pPr marL="742950" lvl="1" indent="-285750">
              <a:buFont typeface="Arial"/>
              <a:buChar char="•"/>
            </a:pPr>
            <a:r>
              <a:rPr lang="en-US" dirty="0">
                <a:cs typeface="Calibri"/>
              </a:rPr>
              <a:t>Because the offload is opportunistic, it doesn’t have to wait for the completion.</a:t>
            </a:r>
          </a:p>
          <a:p>
            <a:pPr lvl="1"/>
            <a:endParaRPr lang="en-US" dirty="0">
              <a:cs typeface="Calibri"/>
            </a:endParaRPr>
          </a:p>
          <a:p>
            <a:r>
              <a:rPr lang="en-US" dirty="0">
                <a:cs typeface="Calibri"/>
              </a:rPr>
              <a:t>Useful tools to for analysis and debugging:</a:t>
            </a:r>
          </a:p>
          <a:p>
            <a:pPr marL="742950" lvl="1" indent="-285750">
              <a:buFont typeface="Arial"/>
              <a:buChar char="•"/>
            </a:pPr>
            <a:r>
              <a:rPr lang="en-US" dirty="0">
                <a:cs typeface="Calibri"/>
              </a:rPr>
              <a:t>Perf(1)</a:t>
            </a:r>
          </a:p>
          <a:p>
            <a:pPr marL="742950" lvl="1" indent="-285750">
              <a:buFont typeface="Arial"/>
              <a:buChar char="•"/>
            </a:pPr>
            <a:r>
              <a:rPr lang="en-US" dirty="0" err="1">
                <a:cs typeface="Calibri"/>
              </a:rPr>
              <a:t>flamegraphs</a:t>
            </a:r>
            <a:endParaRPr lang="en-US" dirty="0">
              <a:cs typeface="Calibri"/>
            </a:endParaRPr>
          </a:p>
        </p:txBody>
      </p:sp>
      <p:sp>
        <p:nvSpPr>
          <p:cNvPr id="11" name="TextBox 10">
            <a:extLst>
              <a:ext uri="{FF2B5EF4-FFF2-40B4-BE49-F238E27FC236}">
                <a16:creationId xmlns:a16="http://schemas.microsoft.com/office/drawing/2014/main" id="{77F32F96-D9B3-1F0A-0869-D0A0D0509032}"/>
              </a:ext>
            </a:extLst>
          </p:cNvPr>
          <p:cNvSpPr txBox="1"/>
          <p:nvPr/>
        </p:nvSpPr>
        <p:spPr>
          <a:xfrm>
            <a:off x="982739" y="4669904"/>
            <a:ext cx="6392603"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Consolas"/>
                <a:ea typeface="+mn-lt"/>
                <a:cs typeface="+mn-lt"/>
              </a:rPr>
              <a:t>perf record -a -g -F 99 -o </a:t>
            </a:r>
            <a:r>
              <a:rPr lang="en-US" sz="1200" dirty="0" err="1">
                <a:latin typeface="Consolas"/>
                <a:ea typeface="+mn-lt"/>
                <a:cs typeface="+mn-lt"/>
              </a:rPr>
              <a:t>data.perf</a:t>
            </a:r>
            <a:r>
              <a:rPr lang="en-US" sz="1200" dirty="0">
                <a:latin typeface="Consolas"/>
                <a:ea typeface="+mn-lt"/>
                <a:cs typeface="+mn-lt"/>
              </a:rPr>
              <a:t> -- </a:t>
            </a:r>
            <a:r>
              <a:rPr lang="en-US" sz="1200" dirty="0" err="1">
                <a:latin typeface="Consolas"/>
                <a:ea typeface="+mn-lt"/>
                <a:cs typeface="+mn-lt"/>
              </a:rPr>
              <a:t>fio</a:t>
            </a:r>
            <a:r>
              <a:rPr lang="en-US" sz="1200" dirty="0">
                <a:latin typeface="Consolas"/>
                <a:ea typeface="+mn-lt"/>
                <a:cs typeface="+mn-lt"/>
              </a:rPr>
              <a:t> –bs=64k …</a:t>
            </a:r>
            <a:endParaRPr lang="en-US" sz="1600" dirty="0"/>
          </a:p>
          <a:p>
            <a:r>
              <a:rPr lang="en-US" sz="1200" dirty="0">
                <a:latin typeface="Consolas"/>
                <a:ea typeface="+mn-lt"/>
                <a:cs typeface="+mn-lt"/>
              </a:rPr>
              <a:t>perf script -</a:t>
            </a:r>
            <a:r>
              <a:rPr lang="en-US" sz="1200" dirty="0" err="1">
                <a:latin typeface="Consolas"/>
                <a:ea typeface="+mn-lt"/>
                <a:cs typeface="+mn-lt"/>
              </a:rPr>
              <a:t>i</a:t>
            </a:r>
            <a:r>
              <a:rPr lang="en-US" sz="1200" dirty="0">
                <a:latin typeface="Consolas"/>
                <a:ea typeface="+mn-lt"/>
                <a:cs typeface="+mn-lt"/>
              </a:rPr>
              <a:t> </a:t>
            </a:r>
            <a:r>
              <a:rPr lang="en-US" sz="1200" dirty="0" err="1">
                <a:latin typeface="Consolas"/>
                <a:ea typeface="+mn-lt"/>
                <a:cs typeface="+mn-lt"/>
              </a:rPr>
              <a:t>data.perf</a:t>
            </a:r>
            <a:r>
              <a:rPr lang="en-US" sz="1200" dirty="0">
                <a:latin typeface="Consolas"/>
                <a:ea typeface="+mn-lt"/>
                <a:cs typeface="+mn-lt"/>
              </a:rPr>
              <a:t> &gt; data.txt</a:t>
            </a:r>
          </a:p>
          <a:p>
            <a:r>
              <a:rPr lang="en-US" sz="1200" dirty="0">
                <a:latin typeface="Consolas"/>
                <a:ea typeface="+mn-lt"/>
                <a:cs typeface="+mn-lt"/>
              </a:rPr>
              <a:t>./stackcollapse-perf.pl data.txt &gt; collapsed.txt</a:t>
            </a:r>
            <a:endParaRPr lang="en-US" sz="1200" dirty="0">
              <a:latin typeface="Consolas"/>
            </a:endParaRPr>
          </a:p>
          <a:p>
            <a:r>
              <a:rPr lang="en-US" sz="1200" dirty="0">
                <a:latin typeface="Consolas"/>
                <a:ea typeface="+mn-lt"/>
                <a:cs typeface="+mn-lt"/>
              </a:rPr>
              <a:t>./flamegraph.pl --title "</a:t>
            </a:r>
            <a:r>
              <a:rPr lang="en-US" sz="1200" dirty="0" err="1">
                <a:latin typeface="Consolas"/>
                <a:ea typeface="+mn-lt"/>
                <a:cs typeface="+mn-lt"/>
              </a:rPr>
              <a:t>fio</a:t>
            </a:r>
            <a:r>
              <a:rPr lang="en-US" sz="1200" dirty="0">
                <a:latin typeface="Consolas"/>
                <a:ea typeface="+mn-lt"/>
                <a:cs typeface="+mn-lt"/>
              </a:rPr>
              <a:t> </a:t>
            </a:r>
            <a:r>
              <a:rPr lang="en-US" sz="1200" dirty="0" err="1">
                <a:latin typeface="Consolas"/>
                <a:ea typeface="+mn-lt"/>
                <a:cs typeface="+mn-lt"/>
              </a:rPr>
              <a:t>flamegraph</a:t>
            </a:r>
            <a:r>
              <a:rPr lang="en-US" sz="1200" dirty="0">
                <a:latin typeface="Consolas"/>
                <a:ea typeface="+mn-lt"/>
                <a:cs typeface="+mn-lt"/>
              </a:rPr>
              <a:t>" collapsed.txt &gt; </a:t>
            </a:r>
            <a:r>
              <a:rPr lang="en-US" sz="1200" dirty="0" err="1">
                <a:latin typeface="Consolas"/>
                <a:ea typeface="+mn-lt"/>
                <a:cs typeface="+mn-lt"/>
              </a:rPr>
              <a:t>graph.svg</a:t>
            </a:r>
            <a:endParaRPr lang="en-US" sz="1200" dirty="0">
              <a:latin typeface="Calibri" panose="020F0502020204030204"/>
              <a:cs typeface="Calibri" panose="020F0502020204030204"/>
            </a:endParaRPr>
          </a:p>
          <a:p>
            <a:endParaRPr lang="en-US" sz="1600" dirty="0">
              <a:ea typeface="+mn-lt"/>
              <a:cs typeface="+mn-lt"/>
            </a:endParaRPr>
          </a:p>
        </p:txBody>
      </p:sp>
      <p:pic>
        <p:nvPicPr>
          <p:cNvPr id="3" name="Picture 2" descr="Chart, bar chart&#10;&#10;Description automatically generated">
            <a:extLst>
              <a:ext uri="{FF2B5EF4-FFF2-40B4-BE49-F238E27FC236}">
                <a16:creationId xmlns:a16="http://schemas.microsoft.com/office/drawing/2014/main" id="{555FE1D7-09FF-C4F4-DB55-F531072B5D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53967" y="1563345"/>
            <a:ext cx="4440177" cy="4018558"/>
          </a:xfrm>
          <a:prstGeom prst="rect">
            <a:avLst/>
          </a:prstGeom>
        </p:spPr>
      </p:pic>
    </p:spTree>
    <p:extLst>
      <p:ext uri="{BB962C8B-B14F-4D97-AF65-F5344CB8AC3E}">
        <p14:creationId xmlns:p14="http://schemas.microsoft.com/office/powerpoint/2010/main" val="1391445587"/>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35</a:t>
            </a:fld>
            <a:endParaRPr lang="en-IL"/>
          </a:p>
        </p:txBody>
      </p:sp>
      <p:sp>
        <p:nvSpPr>
          <p:cNvPr id="2" name="TextBox 1">
            <a:extLst>
              <a:ext uri="{FF2B5EF4-FFF2-40B4-BE49-F238E27FC236}">
                <a16:creationId xmlns:a16="http://schemas.microsoft.com/office/drawing/2014/main" id="{62B1A2F8-E231-0360-F778-B36B9AB44C0D}"/>
              </a:ext>
            </a:extLst>
          </p:cNvPr>
          <p:cNvSpPr txBox="1"/>
          <p:nvPr/>
        </p:nvSpPr>
        <p:spPr>
          <a:xfrm>
            <a:off x="2659256" y="4433624"/>
            <a:ext cx="9680863" cy="104644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cs typeface="Calibri"/>
            </a:endParaRPr>
          </a:p>
          <a:p>
            <a:r>
              <a:rPr lang="en-US" sz="1200" dirty="0" err="1">
                <a:latin typeface="Consolas"/>
                <a:ea typeface="+mn-lt"/>
                <a:cs typeface="+mn-lt"/>
              </a:rPr>
              <a:t>tcpdump</a:t>
            </a:r>
            <a:r>
              <a:rPr lang="en-US" sz="1200" dirty="0">
                <a:latin typeface="Consolas"/>
                <a:ea typeface="+mn-lt"/>
                <a:cs typeface="+mn-lt"/>
              </a:rPr>
              <a:t> -</a:t>
            </a:r>
            <a:r>
              <a:rPr lang="en-US" sz="1200" dirty="0" err="1">
                <a:latin typeface="Consolas"/>
                <a:ea typeface="+mn-lt"/>
                <a:cs typeface="+mn-lt"/>
              </a:rPr>
              <a:t>i</a:t>
            </a:r>
            <a:r>
              <a:rPr lang="en-US" sz="1200" dirty="0">
                <a:latin typeface="Consolas"/>
                <a:ea typeface="+mn-lt"/>
                <a:cs typeface="+mn-lt"/>
              </a:rPr>
              <a:t> $</a:t>
            </a:r>
            <a:r>
              <a:rPr lang="en-US" sz="1200" dirty="0" err="1">
                <a:latin typeface="Consolas"/>
                <a:ea typeface="+mn-lt"/>
                <a:cs typeface="+mn-lt"/>
              </a:rPr>
              <a:t>iface</a:t>
            </a:r>
            <a:r>
              <a:rPr lang="en-US" sz="1200" dirty="0">
                <a:latin typeface="Consolas"/>
                <a:ea typeface="+mn-lt"/>
                <a:cs typeface="+mn-lt"/>
              </a:rPr>
              <a:t> -Q in -s 64 -c 2000 -w </a:t>
            </a:r>
            <a:r>
              <a:rPr lang="en-US" sz="1200" dirty="0" err="1">
                <a:latin typeface="Consolas"/>
                <a:ea typeface="+mn-lt"/>
                <a:cs typeface="+mn-lt"/>
              </a:rPr>
              <a:t>net.cap</a:t>
            </a:r>
            <a:r>
              <a:rPr lang="en-US" sz="1200" dirty="0">
                <a:latin typeface="Consolas"/>
                <a:ea typeface="+mn-lt"/>
                <a:cs typeface="+mn-lt"/>
              </a:rPr>
              <a:t> </a:t>
            </a:r>
            <a:endParaRPr lang="en-US" sz="1200" dirty="0">
              <a:latin typeface="Consolas"/>
            </a:endParaRPr>
          </a:p>
          <a:p>
            <a:r>
              <a:rPr lang="en-US" sz="1200" dirty="0" err="1">
                <a:latin typeface="Consolas"/>
                <a:ea typeface="+mn-lt"/>
                <a:cs typeface="+mn-lt"/>
              </a:rPr>
              <a:t>tshark</a:t>
            </a:r>
            <a:r>
              <a:rPr lang="en-US" sz="1200" dirty="0">
                <a:latin typeface="Consolas"/>
                <a:ea typeface="+mn-lt"/>
                <a:cs typeface="+mn-lt"/>
              </a:rPr>
              <a:t> -r </a:t>
            </a:r>
            <a:r>
              <a:rPr lang="en-US" sz="1200" dirty="0" err="1">
                <a:latin typeface="Consolas"/>
                <a:ea typeface="+mn-lt"/>
                <a:cs typeface="+mn-lt"/>
              </a:rPr>
              <a:t>net.cap</a:t>
            </a:r>
            <a:r>
              <a:rPr lang="en-US" sz="1200" dirty="0">
                <a:latin typeface="Consolas"/>
                <a:ea typeface="+mn-lt"/>
                <a:cs typeface="+mn-lt"/>
              </a:rPr>
              <a:t> -q -z 'io,stat,0,MIN(</a:t>
            </a:r>
            <a:r>
              <a:rPr lang="en-US" sz="1200" dirty="0" err="1">
                <a:latin typeface="Consolas"/>
                <a:ea typeface="+mn-lt"/>
                <a:cs typeface="+mn-lt"/>
              </a:rPr>
              <a:t>frame.len</a:t>
            </a:r>
            <a:r>
              <a:rPr lang="en-US" sz="1200" dirty="0">
                <a:latin typeface="Consolas"/>
                <a:ea typeface="+mn-lt"/>
                <a:cs typeface="+mn-lt"/>
              </a:rPr>
              <a:t>),MAX(</a:t>
            </a:r>
            <a:r>
              <a:rPr lang="en-US" sz="1200" dirty="0" err="1">
                <a:latin typeface="Consolas"/>
                <a:ea typeface="+mn-lt"/>
                <a:cs typeface="+mn-lt"/>
              </a:rPr>
              <a:t>frame.len</a:t>
            </a:r>
            <a:r>
              <a:rPr lang="en-US" sz="1200" dirty="0">
                <a:latin typeface="Consolas"/>
                <a:ea typeface="+mn-lt"/>
                <a:cs typeface="+mn-lt"/>
              </a:rPr>
              <a:t>),AVG(</a:t>
            </a:r>
            <a:r>
              <a:rPr lang="en-US" sz="1200" dirty="0" err="1">
                <a:latin typeface="Consolas"/>
                <a:ea typeface="+mn-lt"/>
                <a:cs typeface="+mn-lt"/>
              </a:rPr>
              <a:t>frame.len</a:t>
            </a:r>
            <a:r>
              <a:rPr lang="en-US" sz="1200" dirty="0">
                <a:latin typeface="Consolas"/>
                <a:ea typeface="+mn-lt"/>
                <a:cs typeface="+mn-lt"/>
              </a:rPr>
              <a:t>)</a:t>
            </a:r>
            <a:r>
              <a:rPr lang="en-US" sz="1200" dirty="0" err="1">
                <a:latin typeface="Consolas"/>
                <a:ea typeface="+mn-lt"/>
                <a:cs typeface="+mn-lt"/>
              </a:rPr>
              <a:t>frame.len</a:t>
            </a:r>
            <a:r>
              <a:rPr lang="en-US" sz="1200" dirty="0">
                <a:latin typeface="Consolas"/>
                <a:ea typeface="+mn-lt"/>
                <a:cs typeface="+mn-lt"/>
              </a:rPr>
              <a:t>'</a:t>
            </a:r>
            <a:r>
              <a:rPr lang="en-US" sz="1400" dirty="0">
                <a:latin typeface="Consolas"/>
                <a:ea typeface="+mn-lt"/>
                <a:cs typeface="+mn-lt"/>
              </a:rPr>
              <a:t> </a:t>
            </a:r>
            <a:endParaRPr lang="en-US" dirty="0">
              <a:cs typeface="Calibri"/>
            </a:endParaRPr>
          </a:p>
          <a:p>
            <a:endParaRPr lang="en-US" dirty="0">
              <a:cs typeface="Calibri"/>
            </a:endParaRPr>
          </a:p>
        </p:txBody>
      </p:sp>
      <p:sp>
        <p:nvSpPr>
          <p:cNvPr id="6" name="Title 1">
            <a:extLst>
              <a:ext uri="{FF2B5EF4-FFF2-40B4-BE49-F238E27FC236}">
                <a16:creationId xmlns:a16="http://schemas.microsoft.com/office/drawing/2014/main" id="{320E0ACD-7B74-CC38-9533-C8F86F5153A1}"/>
              </a:ext>
            </a:extLst>
          </p:cNvPr>
          <p:cNvSpPr>
            <a:spLocks noGrp="1"/>
          </p:cNvSpPr>
          <p:nvPr>
            <p:ph type="title"/>
          </p:nvPr>
        </p:nvSpPr>
        <p:spPr>
          <a:xfrm>
            <a:off x="331136" y="288638"/>
            <a:ext cx="7387825" cy="913340"/>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a:cs typeface="Arial"/>
              </a:rPr>
              <a:t>GRO Impacts Performances a Lot</a:t>
            </a:r>
            <a:endParaRPr lang="en-US" sz="6600" dirty="0"/>
          </a:p>
        </p:txBody>
      </p:sp>
      <p:sp>
        <p:nvSpPr>
          <p:cNvPr id="9" name="TextBox 8">
            <a:extLst>
              <a:ext uri="{FF2B5EF4-FFF2-40B4-BE49-F238E27FC236}">
                <a16:creationId xmlns:a16="http://schemas.microsoft.com/office/drawing/2014/main" id="{B94D40CB-F117-C6C4-B5BC-90F17600AE11}"/>
              </a:ext>
            </a:extLst>
          </p:cNvPr>
          <p:cNvSpPr txBox="1"/>
          <p:nvPr/>
        </p:nvSpPr>
        <p:spPr>
          <a:xfrm>
            <a:off x="761998" y="1263525"/>
            <a:ext cx="9005454"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cs typeface="Calibri" panose="020F0502020204030204"/>
              </a:rPr>
              <a:t>GRO is an optimization to coalesce multiple packets together while receiving.</a:t>
            </a:r>
          </a:p>
          <a:p>
            <a:pPr marL="285750" indent="-285750">
              <a:buFont typeface="Arial"/>
              <a:buChar char="•"/>
            </a:pPr>
            <a:r>
              <a:rPr lang="en-US" dirty="0">
                <a:cs typeface="Calibri" panose="020F0502020204030204"/>
              </a:rPr>
              <a:t>The initial method used to track the DDP and CRC offload in SKB affected GRO.</a:t>
            </a:r>
          </a:p>
          <a:p>
            <a:pPr marL="742950" lvl="1" indent="-285750">
              <a:buFont typeface="Arial"/>
              <a:buChar char="•"/>
            </a:pPr>
            <a:r>
              <a:rPr lang="en-US" dirty="0">
                <a:cs typeface="Calibri" panose="020F0502020204030204"/>
              </a:rPr>
              <a:t>GRO should only group packets which have their CRC computed.</a:t>
            </a:r>
          </a:p>
          <a:p>
            <a:pPr marL="742950" lvl="1" indent="-285750">
              <a:buFont typeface="Arial"/>
              <a:buChar char="•"/>
            </a:pPr>
            <a:r>
              <a:rPr lang="en-US" dirty="0">
                <a:cs typeface="Calibri" panose="020F0502020204030204"/>
              </a:rPr>
              <a:t>Initial design used the same bit to track CRC computation and Direct Data placement.</a:t>
            </a:r>
          </a:p>
          <a:p>
            <a:pPr marL="742950" lvl="1" indent="-285750">
              <a:buFont typeface="Arial"/>
              <a:buChar char="•"/>
            </a:pPr>
            <a:r>
              <a:rPr lang="en-US" dirty="0">
                <a:cs typeface="Calibri" panose="020F0502020204030204"/>
              </a:rPr>
              <a:t>Packets group would be flushed early and resulted in more processing (worse performance than non-offloaded).</a:t>
            </a:r>
          </a:p>
          <a:p>
            <a:pPr marL="285750"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Fixed by tracking CRC and DDP independently so as to not split packets early in GRO.</a:t>
            </a:r>
          </a:p>
          <a:p>
            <a:pPr marL="742950" lvl="1" indent="-285750">
              <a:buFont typeface="Arial"/>
              <a:buChar char="•"/>
            </a:pPr>
            <a:endParaRPr lang="en-US" dirty="0">
              <a:cs typeface="Calibri" panose="020F0502020204030204"/>
            </a:endParaRPr>
          </a:p>
          <a:p>
            <a:pPr marL="285750" indent="-285750">
              <a:buFont typeface="Arial"/>
              <a:buChar char="•"/>
            </a:pPr>
            <a:r>
              <a:rPr lang="en-US" dirty="0">
                <a:cs typeface="Calibri" panose="020F0502020204030204"/>
              </a:rPr>
              <a:t>Useful tools for analysis and debugging</a:t>
            </a:r>
          </a:p>
          <a:p>
            <a:pPr marL="742950" lvl="1" indent="-285750">
              <a:buFont typeface="Arial"/>
              <a:buChar char="•"/>
            </a:pPr>
            <a:r>
              <a:rPr lang="en-US" dirty="0">
                <a:cs typeface="Calibri" panose="020F0502020204030204"/>
              </a:rPr>
              <a:t>Tracked average received packet size via </a:t>
            </a:r>
            <a:r>
              <a:rPr lang="en-US" dirty="0" err="1">
                <a:cs typeface="Calibri" panose="020F0502020204030204"/>
              </a:rPr>
              <a:t>tcpdump</a:t>
            </a:r>
            <a:r>
              <a:rPr lang="en-US" dirty="0">
                <a:cs typeface="Calibri" panose="020F0502020204030204"/>
              </a:rPr>
              <a:t> and </a:t>
            </a:r>
            <a:r>
              <a:rPr lang="en-US" dirty="0" err="1">
                <a:cs typeface="Calibri" panose="020F0502020204030204"/>
              </a:rPr>
              <a:t>wireshark</a:t>
            </a:r>
            <a:r>
              <a:rPr lang="en-US" dirty="0">
                <a:cs typeface="Calibri" panose="020F0502020204030204"/>
              </a:rPr>
              <a:t>:</a:t>
            </a:r>
          </a:p>
          <a:p>
            <a:endParaRPr lang="en-US" dirty="0">
              <a:cs typeface="Calibri" panose="020F0502020204030204"/>
            </a:endParaRPr>
          </a:p>
          <a:p>
            <a:endParaRPr lang="en-US" dirty="0">
              <a:cs typeface="Calibri" panose="020F0502020204030204"/>
            </a:endParaRPr>
          </a:p>
        </p:txBody>
      </p:sp>
    </p:spTree>
    <p:extLst>
      <p:ext uri="{BB962C8B-B14F-4D97-AF65-F5344CB8AC3E}">
        <p14:creationId xmlns:p14="http://schemas.microsoft.com/office/powerpoint/2010/main" val="2588209753"/>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1470025"/>
            <a:ext cx="10515600" cy="2235199"/>
          </a:xfrm>
          <a:solidFill>
            <a:schemeClr val="accent6">
              <a:lumMod val="20000"/>
              <a:lumOff val="80000"/>
            </a:schemeClr>
          </a:solidFill>
          <a:effectLst>
            <a:softEdge rad="50800"/>
          </a:effectLst>
        </p:spPr>
        <p:txBody>
          <a:bodyPr>
            <a:normAutofit/>
          </a:bodyPr>
          <a:lstStyle/>
          <a:p>
            <a:pPr algn="ctr"/>
            <a:r>
              <a:rPr lang="en-US"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Upstream status</a:t>
            </a:r>
            <a:endParaRPr lang="en-IL"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36</a:t>
            </a:fld>
            <a:endParaRPr lang="en-IL"/>
          </a:p>
        </p:txBody>
      </p:sp>
    </p:spTree>
    <p:extLst>
      <p:ext uri="{BB962C8B-B14F-4D97-AF65-F5344CB8AC3E}">
        <p14:creationId xmlns:p14="http://schemas.microsoft.com/office/powerpoint/2010/main" val="2147692396"/>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37</a:t>
            </a:fld>
            <a:endParaRPr lang="en-IL"/>
          </a:p>
        </p:txBody>
      </p:sp>
      <p:sp>
        <p:nvSpPr>
          <p:cNvPr id="6" name="Title 1">
            <a:extLst>
              <a:ext uri="{FF2B5EF4-FFF2-40B4-BE49-F238E27FC236}">
                <a16:creationId xmlns:a16="http://schemas.microsoft.com/office/drawing/2014/main" id="{320E0ACD-7B74-CC38-9533-C8F86F5153A1}"/>
              </a:ext>
            </a:extLst>
          </p:cNvPr>
          <p:cNvSpPr>
            <a:spLocks noGrp="1"/>
          </p:cNvSpPr>
          <p:nvPr>
            <p:ph type="title"/>
          </p:nvPr>
        </p:nvSpPr>
        <p:spPr>
          <a:xfrm>
            <a:off x="331136" y="288638"/>
            <a:ext cx="7387825" cy="913340"/>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a:cs typeface="Arial"/>
              </a:rPr>
              <a:t>Upstream status</a:t>
            </a:r>
            <a:endParaRPr lang="en-US" sz="6600" dirty="0"/>
          </a:p>
        </p:txBody>
      </p:sp>
      <p:pic>
        <p:nvPicPr>
          <p:cNvPr id="4" name="Picture 3" descr="Table&#10;&#10;Description automatically generated">
            <a:extLst>
              <a:ext uri="{FF2B5EF4-FFF2-40B4-BE49-F238E27FC236}">
                <a16:creationId xmlns:a16="http://schemas.microsoft.com/office/drawing/2014/main" id="{ECC90771-062F-8B99-2981-FB72134E2A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9890" y="1280634"/>
            <a:ext cx="6749849" cy="5440841"/>
          </a:xfrm>
          <a:prstGeom prst="rect">
            <a:avLst/>
          </a:prstGeom>
        </p:spPr>
      </p:pic>
      <p:sp>
        <p:nvSpPr>
          <p:cNvPr id="7" name="TextBox 6">
            <a:extLst>
              <a:ext uri="{FF2B5EF4-FFF2-40B4-BE49-F238E27FC236}">
                <a16:creationId xmlns:a16="http://schemas.microsoft.com/office/drawing/2014/main" id="{E3554242-1698-CA8C-5240-F33B5657D2F7}"/>
              </a:ext>
            </a:extLst>
          </p:cNvPr>
          <p:cNvSpPr txBox="1"/>
          <p:nvPr/>
        </p:nvSpPr>
        <p:spPr>
          <a:xfrm>
            <a:off x="437015" y="1355982"/>
            <a:ext cx="4510371" cy="1477328"/>
          </a:xfrm>
          <a:prstGeom prst="rect">
            <a:avLst/>
          </a:prstGeom>
          <a:noFill/>
        </p:spPr>
        <p:txBody>
          <a:bodyPr wrap="square" rtlCol="0">
            <a:spAutoFit/>
          </a:bodyPr>
          <a:lstStyle/>
          <a:p>
            <a:pPr marL="285750" indent="-285750">
              <a:buFontTx/>
              <a:buChar char="-"/>
            </a:pPr>
            <a:endParaRPr lang="fr-FR" dirty="0"/>
          </a:p>
          <a:p>
            <a:r>
              <a:rPr lang="fr-FR" dirty="0" err="1"/>
              <a:t>nvme-tcp-receive</a:t>
            </a:r>
            <a:r>
              <a:rPr lang="fr-FR" dirty="0"/>
              <a:t> </a:t>
            </a:r>
            <a:r>
              <a:rPr lang="fr-FR" dirty="0" err="1"/>
              <a:t>offload</a:t>
            </a:r>
            <a:r>
              <a:rPr lang="fr-FR" dirty="0"/>
              <a:t> v6 sent last </a:t>
            </a:r>
            <a:r>
              <a:rPr lang="fr-FR" dirty="0" err="1"/>
              <a:t>week</a:t>
            </a:r>
            <a:r>
              <a:rPr lang="fr-FR" dirty="0"/>
              <a:t> to:</a:t>
            </a:r>
          </a:p>
          <a:p>
            <a:pPr marL="742950" lvl="1" indent="-285750">
              <a:buFontTx/>
              <a:buChar char="-"/>
            </a:pPr>
            <a:r>
              <a:rPr lang="fr-FR" dirty="0"/>
              <a:t>net-</a:t>
            </a:r>
            <a:r>
              <a:rPr lang="fr-FR" dirty="0" err="1"/>
              <a:t>next</a:t>
            </a:r>
            <a:endParaRPr lang="fr-FR" dirty="0"/>
          </a:p>
          <a:p>
            <a:pPr marL="742950" lvl="1" indent="-285750">
              <a:buFontTx/>
              <a:buChar char="-"/>
            </a:pPr>
            <a:r>
              <a:rPr lang="fr-FR" dirty="0"/>
              <a:t>linux-</a:t>
            </a:r>
            <a:r>
              <a:rPr lang="fr-FR" dirty="0" err="1"/>
              <a:t>nvme</a:t>
            </a:r>
            <a:endParaRPr lang="fr-FR" dirty="0"/>
          </a:p>
          <a:p>
            <a:pPr marL="285750" indent="-285750">
              <a:buFontTx/>
              <a:buChar char="-"/>
            </a:pPr>
            <a:endParaRPr lang="en-DE" dirty="0"/>
          </a:p>
        </p:txBody>
      </p:sp>
    </p:spTree>
    <p:extLst>
      <p:ext uri="{BB962C8B-B14F-4D97-AF65-F5344CB8AC3E}">
        <p14:creationId xmlns:p14="http://schemas.microsoft.com/office/powerpoint/2010/main" val="2525192062"/>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1470025"/>
            <a:ext cx="10515600" cy="2235199"/>
          </a:xfrm>
          <a:solidFill>
            <a:schemeClr val="accent6">
              <a:lumMod val="20000"/>
              <a:lumOff val="80000"/>
            </a:schemeClr>
          </a:solidFill>
          <a:effectLst>
            <a:softEdge rad="50800"/>
          </a:effectLst>
        </p:spPr>
        <p:txBody>
          <a:bodyPr>
            <a:normAutofit/>
          </a:bodyPr>
          <a:lstStyle/>
          <a:p>
            <a:pPr algn="ctr"/>
            <a:r>
              <a:rPr lang="en-US"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Questions</a:t>
            </a:r>
            <a:endParaRPr lang="en-IL"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38</a:t>
            </a:fld>
            <a:endParaRPr lang="en-IL"/>
          </a:p>
        </p:txBody>
      </p:sp>
    </p:spTree>
    <p:extLst>
      <p:ext uri="{BB962C8B-B14F-4D97-AF65-F5344CB8AC3E}">
        <p14:creationId xmlns:p14="http://schemas.microsoft.com/office/powerpoint/2010/main" val="3694394440"/>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BDDCBB-7A9E-E055-C02F-C510FAA36579}"/>
              </a:ext>
            </a:extLst>
          </p:cNvPr>
          <p:cNvSpPr>
            <a:spLocks noGrp="1"/>
          </p:cNvSpPr>
          <p:nvPr>
            <p:ph type="title"/>
          </p:nvPr>
        </p:nvSpPr>
        <p:spPr>
          <a:xfrm>
            <a:off x="838200" y="365126"/>
            <a:ext cx="10515600" cy="634516"/>
          </a:xfrm>
        </p:spPr>
        <p:txBody>
          <a:bodyPr>
            <a:noAutofit/>
          </a:bodyPr>
          <a:lstStyle/>
          <a:p>
            <a:r>
              <a:rPr lang="en-US" sz="4000" b="1">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Motivation</a:t>
            </a:r>
          </a:p>
        </p:txBody>
      </p:sp>
      <p:pic>
        <p:nvPicPr>
          <p:cNvPr id="5" name="Picture 4" descr="Chart&#10;&#10;Description automatically generated">
            <a:extLst>
              <a:ext uri="{FF2B5EF4-FFF2-40B4-BE49-F238E27FC236}">
                <a16:creationId xmlns:a16="http://schemas.microsoft.com/office/drawing/2014/main" id="{9531C4A5-887C-51C7-C544-D7AFC0E1C990}"/>
              </a:ext>
            </a:extLst>
          </p:cNvPr>
          <p:cNvPicPr>
            <a:picLocks noChangeAspect="1"/>
          </p:cNvPicPr>
          <p:nvPr/>
        </p:nvPicPr>
        <p:blipFill rotWithShape="1">
          <a:blip r:embed="rId3">
            <a:extLst>
              <a:ext uri="{28A0092B-C50C-407E-A947-70E740481C1C}">
                <a14:useLocalDpi xmlns:a14="http://schemas.microsoft.com/office/drawing/2010/main" val="0"/>
              </a:ext>
            </a:extLst>
          </a:blip>
          <a:srcRect t="10754"/>
          <a:stretch/>
        </p:blipFill>
        <p:spPr>
          <a:xfrm>
            <a:off x="1568918" y="1819564"/>
            <a:ext cx="8666547" cy="4474617"/>
          </a:xfrm>
          <a:prstGeom prst="rect">
            <a:avLst/>
          </a:prstGeom>
        </p:spPr>
      </p:pic>
      <p:sp>
        <p:nvSpPr>
          <p:cNvPr id="7" name="Content Placeholder 2">
            <a:extLst>
              <a:ext uri="{FF2B5EF4-FFF2-40B4-BE49-F238E27FC236}">
                <a16:creationId xmlns:a16="http://schemas.microsoft.com/office/drawing/2014/main" id="{008BE17F-0411-8890-3653-2E13636E85D3}"/>
              </a:ext>
            </a:extLst>
          </p:cNvPr>
          <p:cNvSpPr txBox="1">
            <a:spLocks/>
          </p:cNvSpPr>
          <p:nvPr/>
        </p:nvSpPr>
        <p:spPr>
          <a:xfrm>
            <a:off x="0" y="6587613"/>
            <a:ext cx="5754144" cy="244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00" dirty="0" err="1">
                <a:solidFill>
                  <a:schemeClr val="bg1">
                    <a:lumMod val="50000"/>
                  </a:schemeClr>
                </a:solidFill>
                <a:latin typeface="Calibri" panose="020F0502020204030204" pitchFamily="34" charset="0"/>
              </a:rPr>
              <a:t>fio</a:t>
            </a:r>
            <a:r>
              <a:rPr lang="en-US" sz="1000" dirty="0">
                <a:solidFill>
                  <a:schemeClr val="bg1">
                    <a:lumMod val="50000"/>
                  </a:schemeClr>
                </a:solidFill>
                <a:latin typeface="Calibri" panose="020F0502020204030204" pitchFamily="34" charset="0"/>
              </a:rPr>
              <a:t> </a:t>
            </a:r>
            <a:r>
              <a:rPr lang="en-US" sz="1000" dirty="0">
                <a:solidFill>
                  <a:schemeClr val="bg1">
                    <a:lumMod val="50000"/>
                  </a:schemeClr>
                </a:solidFill>
                <a:effectLst/>
                <a:latin typeface="Calibri" panose="020F0502020204030204" pitchFamily="34" charset="0"/>
              </a:rPr>
              <a:t>--bs=128k </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rw</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randread</a:t>
            </a:r>
            <a:r>
              <a:rPr lang="en-US" sz="1000" dirty="0">
                <a:solidFill>
                  <a:schemeClr val="bg1">
                    <a:lumMod val="50000"/>
                  </a:schemeClr>
                </a:solidFill>
                <a:latin typeface="Calibri" panose="020F0502020204030204" pitchFamily="34" charset="0"/>
              </a:rPr>
              <a:t> --</a:t>
            </a:r>
            <a:r>
              <a:rPr lang="en-US" sz="1000" dirty="0" err="1">
                <a:solidFill>
                  <a:schemeClr val="bg1">
                    <a:lumMod val="50000"/>
                  </a:schemeClr>
                </a:solidFill>
                <a:latin typeface="Calibri" panose="020F0502020204030204" pitchFamily="34" charset="0"/>
              </a:rPr>
              <a:t>ioengine</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libaio</a:t>
            </a:r>
            <a:r>
              <a:rPr lang="en-US" sz="1000" dirty="0">
                <a:solidFill>
                  <a:schemeClr val="bg1">
                    <a:lumMod val="50000"/>
                  </a:schemeClr>
                </a:solidFill>
                <a:latin typeface="Calibri" panose="020F0502020204030204" pitchFamily="34" charset="0"/>
              </a:rPr>
              <a:t> --bs=[x] </a:t>
            </a:r>
            <a:r>
              <a:rPr lang="en-US" sz="1000" dirty="0" err="1">
                <a:solidFill>
                  <a:schemeClr val="bg1">
                    <a:lumMod val="50000"/>
                  </a:schemeClr>
                </a:solidFill>
                <a:latin typeface="Calibri" panose="020F0502020204030204" pitchFamily="34" charset="0"/>
              </a:rPr>
              <a:t>iodepth</a:t>
            </a:r>
            <a:r>
              <a:rPr lang="en-US" sz="1000" dirty="0">
                <a:solidFill>
                  <a:schemeClr val="bg1">
                    <a:lumMod val="50000"/>
                  </a:schemeClr>
                </a:solidFill>
                <a:latin typeface="Calibri" panose="020F0502020204030204" pitchFamily="34" charset="0"/>
              </a:rPr>
              <a:t>=128 --</a:t>
            </a:r>
            <a:r>
              <a:rPr lang="en-US" sz="1000" dirty="0" err="1">
                <a:solidFill>
                  <a:schemeClr val="bg1">
                    <a:lumMod val="50000"/>
                  </a:schemeClr>
                </a:solidFill>
                <a:latin typeface="Calibri" panose="020F0502020204030204" pitchFamily="34" charset="0"/>
              </a:rPr>
              <a:t>numjobs</a:t>
            </a:r>
            <a:r>
              <a:rPr lang="en-US" sz="1000" dirty="0">
                <a:solidFill>
                  <a:schemeClr val="bg1">
                    <a:lumMod val="50000"/>
                  </a:schemeClr>
                </a:solidFill>
                <a:latin typeface="Calibri" panose="020F0502020204030204" pitchFamily="34" charset="0"/>
              </a:rPr>
              <a:t>=1 | Without data digest</a:t>
            </a:r>
          </a:p>
        </p:txBody>
      </p:sp>
    </p:spTree>
    <p:extLst>
      <p:ext uri="{BB962C8B-B14F-4D97-AF65-F5344CB8AC3E}">
        <p14:creationId xmlns:p14="http://schemas.microsoft.com/office/powerpoint/2010/main" val="2834274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BDDCBB-7A9E-E055-C02F-C510FAA36579}"/>
              </a:ext>
            </a:extLst>
          </p:cNvPr>
          <p:cNvSpPr>
            <a:spLocks noGrp="1"/>
          </p:cNvSpPr>
          <p:nvPr>
            <p:ph type="title"/>
          </p:nvPr>
        </p:nvSpPr>
        <p:spPr>
          <a:xfrm>
            <a:off x="838200" y="365126"/>
            <a:ext cx="10515600" cy="634516"/>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Motivation</a:t>
            </a:r>
          </a:p>
        </p:txBody>
      </p:sp>
      <p:pic>
        <p:nvPicPr>
          <p:cNvPr id="7" name="Picture 6" descr="Chart&#10;&#10;Description automatically generated">
            <a:extLst>
              <a:ext uri="{FF2B5EF4-FFF2-40B4-BE49-F238E27FC236}">
                <a16:creationId xmlns:a16="http://schemas.microsoft.com/office/drawing/2014/main" id="{718CC703-5552-BD1B-6CB1-CDC15020F463}"/>
              </a:ext>
            </a:extLst>
          </p:cNvPr>
          <p:cNvPicPr>
            <a:picLocks noChangeAspect="1"/>
          </p:cNvPicPr>
          <p:nvPr/>
        </p:nvPicPr>
        <p:blipFill rotWithShape="1">
          <a:blip r:embed="rId3">
            <a:extLst>
              <a:ext uri="{28A0092B-C50C-407E-A947-70E740481C1C}">
                <a14:useLocalDpi xmlns:a14="http://schemas.microsoft.com/office/drawing/2010/main" val="0"/>
              </a:ext>
            </a:extLst>
          </a:blip>
          <a:srcRect t="10754"/>
          <a:stretch/>
        </p:blipFill>
        <p:spPr>
          <a:xfrm>
            <a:off x="1568918" y="1819564"/>
            <a:ext cx="8666547" cy="4474617"/>
          </a:xfrm>
          <a:prstGeom prst="rect">
            <a:avLst/>
          </a:prstGeom>
        </p:spPr>
      </p:pic>
      <p:sp>
        <p:nvSpPr>
          <p:cNvPr id="5" name="Rectangle 4">
            <a:extLst>
              <a:ext uri="{FF2B5EF4-FFF2-40B4-BE49-F238E27FC236}">
                <a16:creationId xmlns:a16="http://schemas.microsoft.com/office/drawing/2014/main" id="{53596734-88CA-0B00-978F-555AC9EABACD}"/>
              </a:ext>
            </a:extLst>
          </p:cNvPr>
          <p:cNvSpPr/>
          <p:nvPr/>
        </p:nvSpPr>
        <p:spPr>
          <a:xfrm>
            <a:off x="3982310" y="4100362"/>
            <a:ext cx="4122161" cy="796692"/>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rgbClr val="00B050"/>
                </a:solidFill>
                <a:highlight>
                  <a:srgbClr val="C0C0C0"/>
                </a:highlight>
              </a:rPr>
              <a:t>Rx Data Copy</a:t>
            </a:r>
          </a:p>
        </p:txBody>
      </p:sp>
      <p:sp>
        <p:nvSpPr>
          <p:cNvPr id="9" name="TextBox 8">
            <a:extLst>
              <a:ext uri="{FF2B5EF4-FFF2-40B4-BE49-F238E27FC236}">
                <a16:creationId xmlns:a16="http://schemas.microsoft.com/office/drawing/2014/main" id="{4CF2C54B-C67B-CC7B-5B7A-9EAFABD2B7EE}"/>
              </a:ext>
            </a:extLst>
          </p:cNvPr>
          <p:cNvSpPr txBox="1"/>
          <p:nvPr/>
        </p:nvSpPr>
        <p:spPr>
          <a:xfrm>
            <a:off x="838200" y="1132234"/>
            <a:ext cx="6096000" cy="369332"/>
          </a:xfrm>
          <a:prstGeom prst="rect">
            <a:avLst/>
          </a:prstGeom>
          <a:noFill/>
        </p:spPr>
        <p:txBody>
          <a:bodyPr wrap="square">
            <a:spAutoFit/>
          </a:bodyPr>
          <a:lstStyle/>
          <a:p>
            <a:r>
              <a:rPr lang="en-US" sz="1800" dirty="0">
                <a:latin typeface="Calibri" panose="020F0502020204030204" pitchFamily="34" charset="0"/>
                <a:cs typeface="Arial" panose="020B0604020202020204" pitchFamily="34" charset="0"/>
              </a:rPr>
              <a:t>Saving the Data Copy:</a:t>
            </a:r>
            <a:endParaRPr lang="en-US" dirty="0"/>
          </a:p>
        </p:txBody>
      </p:sp>
      <p:sp>
        <p:nvSpPr>
          <p:cNvPr id="3" name="Content Placeholder 2">
            <a:extLst>
              <a:ext uri="{FF2B5EF4-FFF2-40B4-BE49-F238E27FC236}">
                <a16:creationId xmlns:a16="http://schemas.microsoft.com/office/drawing/2014/main" id="{5E1CA8E3-B8EF-3DAD-E52C-FB3F5F0605C0}"/>
              </a:ext>
            </a:extLst>
          </p:cNvPr>
          <p:cNvSpPr txBox="1">
            <a:spLocks/>
          </p:cNvSpPr>
          <p:nvPr/>
        </p:nvSpPr>
        <p:spPr>
          <a:xfrm>
            <a:off x="0" y="6587613"/>
            <a:ext cx="5754144" cy="244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00" dirty="0" err="1">
                <a:solidFill>
                  <a:schemeClr val="bg1">
                    <a:lumMod val="50000"/>
                  </a:schemeClr>
                </a:solidFill>
                <a:latin typeface="Calibri" panose="020F0502020204030204" pitchFamily="34" charset="0"/>
              </a:rPr>
              <a:t>fio</a:t>
            </a:r>
            <a:r>
              <a:rPr lang="en-US" sz="1000" dirty="0">
                <a:solidFill>
                  <a:schemeClr val="bg1">
                    <a:lumMod val="50000"/>
                  </a:schemeClr>
                </a:solidFill>
                <a:latin typeface="Calibri" panose="020F0502020204030204" pitchFamily="34" charset="0"/>
              </a:rPr>
              <a:t> </a:t>
            </a:r>
            <a:r>
              <a:rPr lang="en-US" sz="1000" dirty="0">
                <a:solidFill>
                  <a:schemeClr val="bg1">
                    <a:lumMod val="50000"/>
                  </a:schemeClr>
                </a:solidFill>
                <a:effectLst/>
                <a:latin typeface="Calibri" panose="020F0502020204030204" pitchFamily="34" charset="0"/>
              </a:rPr>
              <a:t>--bs=128k </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rw</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randread</a:t>
            </a:r>
            <a:r>
              <a:rPr lang="en-US" sz="1000" dirty="0">
                <a:solidFill>
                  <a:schemeClr val="bg1">
                    <a:lumMod val="50000"/>
                  </a:schemeClr>
                </a:solidFill>
                <a:latin typeface="Calibri" panose="020F0502020204030204" pitchFamily="34" charset="0"/>
              </a:rPr>
              <a:t> --</a:t>
            </a:r>
            <a:r>
              <a:rPr lang="en-US" sz="1000" dirty="0" err="1">
                <a:solidFill>
                  <a:schemeClr val="bg1">
                    <a:lumMod val="50000"/>
                  </a:schemeClr>
                </a:solidFill>
                <a:latin typeface="Calibri" panose="020F0502020204030204" pitchFamily="34" charset="0"/>
              </a:rPr>
              <a:t>ioengine</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libaio</a:t>
            </a:r>
            <a:r>
              <a:rPr lang="en-US" sz="1000" dirty="0">
                <a:solidFill>
                  <a:schemeClr val="bg1">
                    <a:lumMod val="50000"/>
                  </a:schemeClr>
                </a:solidFill>
                <a:latin typeface="Calibri" panose="020F0502020204030204" pitchFamily="34" charset="0"/>
              </a:rPr>
              <a:t> --bs=[x] </a:t>
            </a:r>
            <a:r>
              <a:rPr lang="en-US" sz="1000" dirty="0" err="1">
                <a:solidFill>
                  <a:schemeClr val="bg1">
                    <a:lumMod val="50000"/>
                  </a:schemeClr>
                </a:solidFill>
                <a:latin typeface="Calibri" panose="020F0502020204030204" pitchFamily="34" charset="0"/>
              </a:rPr>
              <a:t>iodepth</a:t>
            </a:r>
            <a:r>
              <a:rPr lang="en-US" sz="1000" dirty="0">
                <a:solidFill>
                  <a:schemeClr val="bg1">
                    <a:lumMod val="50000"/>
                  </a:schemeClr>
                </a:solidFill>
                <a:latin typeface="Calibri" panose="020F0502020204030204" pitchFamily="34" charset="0"/>
              </a:rPr>
              <a:t>=128 --</a:t>
            </a:r>
            <a:r>
              <a:rPr lang="en-US" sz="1000" dirty="0" err="1">
                <a:solidFill>
                  <a:schemeClr val="bg1">
                    <a:lumMod val="50000"/>
                  </a:schemeClr>
                </a:solidFill>
                <a:latin typeface="Calibri" panose="020F0502020204030204" pitchFamily="34" charset="0"/>
              </a:rPr>
              <a:t>numjobs</a:t>
            </a:r>
            <a:r>
              <a:rPr lang="en-US" sz="1000" dirty="0">
                <a:solidFill>
                  <a:schemeClr val="bg1">
                    <a:lumMod val="50000"/>
                  </a:schemeClr>
                </a:solidFill>
                <a:latin typeface="Calibri" panose="020F0502020204030204" pitchFamily="34" charset="0"/>
              </a:rPr>
              <a:t>=1 | Without data digest</a:t>
            </a:r>
          </a:p>
        </p:txBody>
      </p:sp>
    </p:spTree>
    <p:extLst>
      <p:ext uri="{BB962C8B-B14F-4D97-AF65-F5344CB8AC3E}">
        <p14:creationId xmlns:p14="http://schemas.microsoft.com/office/powerpoint/2010/main" val="2463551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8BBDDCBB-7A9E-E055-C02F-C510FAA36579}"/>
              </a:ext>
            </a:extLst>
          </p:cNvPr>
          <p:cNvSpPr>
            <a:spLocks noGrp="1"/>
          </p:cNvSpPr>
          <p:nvPr>
            <p:ph type="title"/>
          </p:nvPr>
        </p:nvSpPr>
        <p:spPr>
          <a:xfrm>
            <a:off x="838200" y="365126"/>
            <a:ext cx="10515600" cy="634516"/>
          </a:xfrm>
        </p:spPr>
        <p:txBody>
          <a:bodyPr>
            <a:no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Motivation</a:t>
            </a:r>
          </a:p>
        </p:txBody>
      </p:sp>
      <p:sp>
        <p:nvSpPr>
          <p:cNvPr id="5" name="TextBox 4">
            <a:extLst>
              <a:ext uri="{FF2B5EF4-FFF2-40B4-BE49-F238E27FC236}">
                <a16:creationId xmlns:a16="http://schemas.microsoft.com/office/drawing/2014/main" id="{7A051ACF-5D02-C350-BC2F-8F828E09693D}"/>
              </a:ext>
            </a:extLst>
          </p:cNvPr>
          <p:cNvSpPr txBox="1"/>
          <p:nvPr/>
        </p:nvSpPr>
        <p:spPr>
          <a:xfrm>
            <a:off x="838200" y="1132234"/>
            <a:ext cx="6096000" cy="369332"/>
          </a:xfrm>
          <a:prstGeom prst="rect">
            <a:avLst/>
          </a:prstGeom>
          <a:noFill/>
        </p:spPr>
        <p:txBody>
          <a:bodyPr wrap="square">
            <a:spAutoFit/>
          </a:bodyPr>
          <a:lstStyle/>
          <a:p>
            <a:r>
              <a:rPr lang="en-US" sz="1800" dirty="0">
                <a:latin typeface="Calibri" panose="020F0502020204030204" pitchFamily="34" charset="0"/>
                <a:cs typeface="Arial" panose="020B0604020202020204" pitchFamily="34" charset="0"/>
              </a:rPr>
              <a:t>Saving the Data Copy and the CRC Calculation:</a:t>
            </a:r>
            <a:endParaRPr lang="en-US" dirty="0"/>
          </a:p>
        </p:txBody>
      </p:sp>
      <p:pic>
        <p:nvPicPr>
          <p:cNvPr id="3" name="Picture 2" descr="Chart, bar chart&#10;&#10;Description automatically generated">
            <a:extLst>
              <a:ext uri="{FF2B5EF4-FFF2-40B4-BE49-F238E27FC236}">
                <a16:creationId xmlns:a16="http://schemas.microsoft.com/office/drawing/2014/main" id="{EE742C22-9B74-99E1-6CE6-87F1AF21C329}"/>
              </a:ext>
            </a:extLst>
          </p:cNvPr>
          <p:cNvPicPr>
            <a:picLocks noChangeAspect="1"/>
          </p:cNvPicPr>
          <p:nvPr/>
        </p:nvPicPr>
        <p:blipFill rotWithShape="1">
          <a:blip r:embed="rId3">
            <a:extLst>
              <a:ext uri="{28A0092B-C50C-407E-A947-70E740481C1C}">
                <a14:useLocalDpi xmlns:a14="http://schemas.microsoft.com/office/drawing/2010/main" val="0"/>
              </a:ext>
            </a:extLst>
          </a:blip>
          <a:srcRect t="12679"/>
          <a:stretch/>
        </p:blipFill>
        <p:spPr>
          <a:xfrm>
            <a:off x="1455948" y="1722268"/>
            <a:ext cx="9472052" cy="4698574"/>
          </a:xfrm>
          <a:prstGeom prst="rect">
            <a:avLst/>
          </a:prstGeom>
        </p:spPr>
      </p:pic>
      <p:sp>
        <p:nvSpPr>
          <p:cNvPr id="12" name="Rectangle 11">
            <a:extLst>
              <a:ext uri="{FF2B5EF4-FFF2-40B4-BE49-F238E27FC236}">
                <a16:creationId xmlns:a16="http://schemas.microsoft.com/office/drawing/2014/main" id="{DB439512-CDE6-B3F8-CB97-FE11BEF4A559}"/>
              </a:ext>
            </a:extLst>
          </p:cNvPr>
          <p:cNvSpPr/>
          <p:nvPr/>
        </p:nvSpPr>
        <p:spPr>
          <a:xfrm>
            <a:off x="3664708" y="3756205"/>
            <a:ext cx="2413537" cy="1144026"/>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a:solidFill>
                  <a:srgbClr val="00B050"/>
                </a:solidFill>
                <a:highlight>
                  <a:srgbClr val="C0C0C0"/>
                </a:highlight>
              </a:rPr>
              <a:t>Rx Data Copy</a:t>
            </a:r>
          </a:p>
        </p:txBody>
      </p:sp>
      <p:sp>
        <p:nvSpPr>
          <p:cNvPr id="14" name="Rectangle 13">
            <a:extLst>
              <a:ext uri="{FF2B5EF4-FFF2-40B4-BE49-F238E27FC236}">
                <a16:creationId xmlns:a16="http://schemas.microsoft.com/office/drawing/2014/main" id="{B08BAAEA-86F2-B918-4831-194128310F4A}"/>
              </a:ext>
            </a:extLst>
          </p:cNvPr>
          <p:cNvSpPr/>
          <p:nvPr/>
        </p:nvSpPr>
        <p:spPr>
          <a:xfrm>
            <a:off x="7901635" y="2819890"/>
            <a:ext cx="2081258" cy="2080341"/>
          </a:xfrm>
          <a:prstGeom prst="rect">
            <a:avLst/>
          </a:prstGeom>
          <a:noFill/>
          <a:ln w="5715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rgbClr val="00B050"/>
                </a:solidFill>
                <a:highlight>
                  <a:srgbClr val="C0C0C0"/>
                </a:highlight>
              </a:rPr>
              <a:t>Rx CRC Validation</a:t>
            </a:r>
          </a:p>
        </p:txBody>
      </p:sp>
      <p:sp>
        <p:nvSpPr>
          <p:cNvPr id="2" name="Content Placeholder 2">
            <a:extLst>
              <a:ext uri="{FF2B5EF4-FFF2-40B4-BE49-F238E27FC236}">
                <a16:creationId xmlns:a16="http://schemas.microsoft.com/office/drawing/2014/main" id="{14FB2EAD-903A-8649-380A-7638FEC5C67F}"/>
              </a:ext>
            </a:extLst>
          </p:cNvPr>
          <p:cNvSpPr txBox="1">
            <a:spLocks/>
          </p:cNvSpPr>
          <p:nvPr/>
        </p:nvSpPr>
        <p:spPr>
          <a:xfrm>
            <a:off x="0" y="6587613"/>
            <a:ext cx="5754144" cy="244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Font typeface="Arial" panose="020B0604020202020204" pitchFamily="34" charset="0"/>
              <a:buNone/>
            </a:pPr>
            <a:r>
              <a:rPr lang="en-US" sz="1000" dirty="0" err="1">
                <a:solidFill>
                  <a:schemeClr val="bg1">
                    <a:lumMod val="50000"/>
                  </a:schemeClr>
                </a:solidFill>
                <a:latin typeface="Calibri" panose="020F0502020204030204" pitchFamily="34" charset="0"/>
              </a:rPr>
              <a:t>fio</a:t>
            </a:r>
            <a:r>
              <a:rPr lang="en-US" sz="1000" dirty="0">
                <a:solidFill>
                  <a:schemeClr val="bg1">
                    <a:lumMod val="50000"/>
                  </a:schemeClr>
                </a:solidFill>
                <a:latin typeface="Calibri" panose="020F0502020204030204" pitchFamily="34" charset="0"/>
              </a:rPr>
              <a:t> </a:t>
            </a:r>
            <a:r>
              <a:rPr lang="en-US" sz="1000" dirty="0">
                <a:solidFill>
                  <a:schemeClr val="bg1">
                    <a:lumMod val="50000"/>
                  </a:schemeClr>
                </a:solidFill>
                <a:effectLst/>
                <a:latin typeface="Calibri" panose="020F0502020204030204" pitchFamily="34" charset="0"/>
              </a:rPr>
              <a:t>--bs=128k </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rw</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randread</a:t>
            </a:r>
            <a:r>
              <a:rPr lang="en-US" sz="1000" dirty="0">
                <a:solidFill>
                  <a:schemeClr val="bg1">
                    <a:lumMod val="50000"/>
                  </a:schemeClr>
                </a:solidFill>
                <a:latin typeface="Calibri" panose="020F0502020204030204" pitchFamily="34" charset="0"/>
              </a:rPr>
              <a:t> --</a:t>
            </a:r>
            <a:r>
              <a:rPr lang="en-US" sz="1000" dirty="0" err="1">
                <a:solidFill>
                  <a:schemeClr val="bg1">
                    <a:lumMod val="50000"/>
                  </a:schemeClr>
                </a:solidFill>
                <a:latin typeface="Calibri" panose="020F0502020204030204" pitchFamily="34" charset="0"/>
              </a:rPr>
              <a:t>ioengine</a:t>
            </a:r>
            <a:r>
              <a:rPr lang="en-US" sz="1000" dirty="0">
                <a:solidFill>
                  <a:schemeClr val="bg1">
                    <a:lumMod val="50000"/>
                  </a:schemeClr>
                </a:solidFill>
                <a:latin typeface="Calibri" panose="020F0502020204030204" pitchFamily="34" charset="0"/>
              </a:rPr>
              <a:t>=</a:t>
            </a:r>
            <a:r>
              <a:rPr lang="en-US" sz="1000" dirty="0" err="1">
                <a:solidFill>
                  <a:schemeClr val="bg1">
                    <a:lumMod val="50000"/>
                  </a:schemeClr>
                </a:solidFill>
                <a:latin typeface="Calibri" panose="020F0502020204030204" pitchFamily="34" charset="0"/>
              </a:rPr>
              <a:t>libaio</a:t>
            </a:r>
            <a:r>
              <a:rPr lang="en-US" sz="1000" dirty="0">
                <a:solidFill>
                  <a:schemeClr val="bg1">
                    <a:lumMod val="50000"/>
                  </a:schemeClr>
                </a:solidFill>
                <a:latin typeface="Calibri" panose="020F0502020204030204" pitchFamily="34" charset="0"/>
              </a:rPr>
              <a:t> --bs=[x] </a:t>
            </a:r>
            <a:r>
              <a:rPr lang="en-US" sz="1000" dirty="0" err="1">
                <a:solidFill>
                  <a:schemeClr val="bg1">
                    <a:lumMod val="50000"/>
                  </a:schemeClr>
                </a:solidFill>
                <a:latin typeface="Calibri" panose="020F0502020204030204" pitchFamily="34" charset="0"/>
              </a:rPr>
              <a:t>iodepth</a:t>
            </a:r>
            <a:r>
              <a:rPr lang="en-US" sz="1000" dirty="0">
                <a:solidFill>
                  <a:schemeClr val="bg1">
                    <a:lumMod val="50000"/>
                  </a:schemeClr>
                </a:solidFill>
                <a:latin typeface="Calibri" panose="020F0502020204030204" pitchFamily="34" charset="0"/>
              </a:rPr>
              <a:t>=128 --</a:t>
            </a:r>
            <a:r>
              <a:rPr lang="en-US" sz="1000" dirty="0" err="1">
                <a:solidFill>
                  <a:schemeClr val="bg1">
                    <a:lumMod val="50000"/>
                  </a:schemeClr>
                </a:solidFill>
                <a:latin typeface="Calibri" panose="020F0502020204030204" pitchFamily="34" charset="0"/>
              </a:rPr>
              <a:t>numjobs</a:t>
            </a:r>
            <a:r>
              <a:rPr lang="en-US" sz="1000" dirty="0">
                <a:solidFill>
                  <a:schemeClr val="bg1">
                    <a:lumMod val="50000"/>
                  </a:schemeClr>
                </a:solidFill>
                <a:latin typeface="Calibri" panose="020F0502020204030204" pitchFamily="34" charset="0"/>
              </a:rPr>
              <a:t>=1 | With data digest</a:t>
            </a:r>
          </a:p>
        </p:txBody>
      </p:sp>
    </p:spTree>
    <p:extLst>
      <p:ext uri="{BB962C8B-B14F-4D97-AF65-F5344CB8AC3E}">
        <p14:creationId xmlns:p14="http://schemas.microsoft.com/office/powerpoint/2010/main" val="871624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8200" y="1963182"/>
            <a:ext cx="10515600" cy="1560853"/>
          </a:xfrm>
          <a:solidFill>
            <a:schemeClr val="accent6">
              <a:lumMod val="20000"/>
              <a:lumOff val="80000"/>
            </a:schemeClr>
          </a:solidFill>
          <a:effectLst>
            <a:softEdge rad="50800"/>
          </a:effectLst>
        </p:spPr>
        <p:txBody>
          <a:bodyPr>
            <a:normAutofit/>
          </a:bodyPr>
          <a:lstStyle/>
          <a:p>
            <a:pPr algn="ctr"/>
            <a:r>
              <a:rPr lang="en-US"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The Challenge</a:t>
            </a:r>
            <a:endParaRPr lang="en-IL" sz="48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7127BB66-FAF8-44FC-8688-2AA463F4BCCB}"/>
              </a:ext>
            </a:extLst>
          </p:cNvPr>
          <p:cNvSpPr>
            <a:spLocks noGrp="1"/>
          </p:cNvSpPr>
          <p:nvPr>
            <p:ph type="sldNum" sz="quarter" idx="12"/>
          </p:nvPr>
        </p:nvSpPr>
        <p:spPr/>
        <p:txBody>
          <a:bodyPr/>
          <a:lstStyle/>
          <a:p>
            <a:fld id="{35E705C5-5BCD-49DC-92EA-8CC03E399A23}" type="slidenum">
              <a:rPr lang="en-IL" smtClean="0"/>
              <a:t>7</a:t>
            </a:fld>
            <a:endParaRPr lang="en-IL"/>
          </a:p>
        </p:txBody>
      </p:sp>
    </p:spTree>
    <p:extLst>
      <p:ext uri="{BB962C8B-B14F-4D97-AF65-F5344CB8AC3E}">
        <p14:creationId xmlns:p14="http://schemas.microsoft.com/office/powerpoint/2010/main" val="1577276116"/>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620F4FF7-8F83-F9B1-8ED4-A3203C69EDB9}"/>
              </a:ext>
            </a:extLst>
          </p:cNvPr>
          <p:cNvSpPr/>
          <p:nvPr/>
        </p:nvSpPr>
        <p:spPr>
          <a:xfrm>
            <a:off x="3403078" y="1739834"/>
            <a:ext cx="5576273" cy="847460"/>
          </a:xfrm>
          <a:prstGeom prst="rect">
            <a:avLst/>
          </a:prstGeom>
          <a:solidFill>
            <a:schemeClr val="accent6">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NVMeTCP PDU #1</a:t>
            </a:r>
          </a:p>
        </p:txBody>
      </p:sp>
      <p:sp>
        <p:nvSpPr>
          <p:cNvPr id="4" name="Rectangle 3">
            <a:extLst>
              <a:ext uri="{FF2B5EF4-FFF2-40B4-BE49-F238E27FC236}">
                <a16:creationId xmlns:a16="http://schemas.microsoft.com/office/drawing/2014/main" id="{3952D840-6EF6-B83A-FF29-E6FAE4CB5B3E}"/>
              </a:ext>
            </a:extLst>
          </p:cNvPr>
          <p:cNvSpPr/>
          <p:nvPr/>
        </p:nvSpPr>
        <p:spPr>
          <a:xfrm>
            <a:off x="839788" y="3461131"/>
            <a:ext cx="3253380"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#1</a:t>
            </a:r>
          </a:p>
        </p:txBody>
      </p:sp>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9788" y="365125"/>
            <a:ext cx="10515600" cy="897227"/>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NVMeTCP PDU vs TCP Segments</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E9BE751-23BC-4966-A679-2E6942921FCC}"/>
              </a:ext>
            </a:extLst>
          </p:cNvPr>
          <p:cNvSpPr>
            <a:spLocks noGrp="1"/>
          </p:cNvSpPr>
          <p:nvPr>
            <p:ph type="sldNum" sz="quarter" idx="12"/>
          </p:nvPr>
        </p:nvSpPr>
        <p:spPr/>
        <p:txBody>
          <a:bodyPr/>
          <a:lstStyle/>
          <a:p>
            <a:fld id="{35E705C5-5BCD-49DC-92EA-8CC03E399A23}" type="slidenum">
              <a:rPr lang="en-IL" smtClean="0"/>
              <a:t>8</a:t>
            </a:fld>
            <a:endParaRPr lang="en-IL"/>
          </a:p>
        </p:txBody>
      </p:sp>
      <p:graphicFrame>
        <p:nvGraphicFramePr>
          <p:cNvPr id="37" name="Table 94">
            <a:extLst>
              <a:ext uri="{FF2B5EF4-FFF2-40B4-BE49-F238E27FC236}">
                <a16:creationId xmlns:a16="http://schemas.microsoft.com/office/drawing/2014/main" id="{2B960C8E-28F9-771B-1573-F48789E4F9FD}"/>
              </a:ext>
            </a:extLst>
          </p:cNvPr>
          <p:cNvGraphicFramePr>
            <a:graphicFrameLocks noGrp="1"/>
          </p:cNvGraphicFramePr>
          <p:nvPr>
            <p:extLst>
              <p:ext uri="{D42A27DB-BD31-4B8C-83A1-F6EECF244321}">
                <p14:modId xmlns:p14="http://schemas.microsoft.com/office/powerpoint/2010/main" val="3649429394"/>
              </p:ext>
            </p:extLst>
          </p:nvPr>
        </p:nvGraphicFramePr>
        <p:xfrm>
          <a:off x="4408961" y="2230564"/>
          <a:ext cx="3970167" cy="304800"/>
        </p:xfrm>
        <a:graphic>
          <a:graphicData uri="http://schemas.openxmlformats.org/drawingml/2006/table">
            <a:tbl>
              <a:tblPr firstRow="1" bandRow="1">
                <a:tableStyleId>{5C22544A-7EE6-4342-B048-85BDC9FD1C3A}</a:tableStyleId>
              </a:tblPr>
              <a:tblGrid>
                <a:gridCol w="3970167">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38" name="Table 94">
            <a:extLst>
              <a:ext uri="{FF2B5EF4-FFF2-40B4-BE49-F238E27FC236}">
                <a16:creationId xmlns:a16="http://schemas.microsoft.com/office/drawing/2014/main" id="{C4301A88-649B-BB17-5382-CA701CDDCADB}"/>
              </a:ext>
            </a:extLst>
          </p:cNvPr>
          <p:cNvGraphicFramePr>
            <a:graphicFrameLocks noGrp="1"/>
          </p:cNvGraphicFramePr>
          <p:nvPr>
            <p:extLst>
              <p:ext uri="{D42A27DB-BD31-4B8C-83A1-F6EECF244321}">
                <p14:modId xmlns:p14="http://schemas.microsoft.com/office/powerpoint/2010/main" val="1729285124"/>
              </p:ext>
            </p:extLst>
          </p:nvPr>
        </p:nvGraphicFramePr>
        <p:xfrm>
          <a:off x="3483205" y="2230500"/>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PDU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39" name="Table 94">
            <a:extLst>
              <a:ext uri="{FF2B5EF4-FFF2-40B4-BE49-F238E27FC236}">
                <a16:creationId xmlns:a16="http://schemas.microsoft.com/office/drawing/2014/main" id="{41F38D50-3672-E340-A830-43E57622EEEB}"/>
              </a:ext>
            </a:extLst>
          </p:cNvPr>
          <p:cNvGraphicFramePr>
            <a:graphicFrameLocks noGrp="1"/>
          </p:cNvGraphicFramePr>
          <p:nvPr>
            <p:extLst>
              <p:ext uri="{D42A27DB-BD31-4B8C-83A1-F6EECF244321}">
                <p14:modId xmlns:p14="http://schemas.microsoft.com/office/powerpoint/2010/main" val="1120981238"/>
              </p:ext>
            </p:extLst>
          </p:nvPr>
        </p:nvGraphicFramePr>
        <p:xfrm>
          <a:off x="8455476" y="2230500"/>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DD</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40" name="Table 94">
            <a:extLst>
              <a:ext uri="{FF2B5EF4-FFF2-40B4-BE49-F238E27FC236}">
                <a16:creationId xmlns:a16="http://schemas.microsoft.com/office/drawing/2014/main" id="{AB88CFF1-409A-7DD9-7A6B-FA2199AD5FBB}"/>
              </a:ext>
            </a:extLst>
          </p:cNvPr>
          <p:cNvGraphicFramePr>
            <a:graphicFrameLocks noGrp="1"/>
          </p:cNvGraphicFramePr>
          <p:nvPr>
            <p:extLst>
              <p:ext uri="{D42A27DB-BD31-4B8C-83A1-F6EECF244321}">
                <p14:modId xmlns:p14="http://schemas.microsoft.com/office/powerpoint/2010/main" val="3952736846"/>
              </p:ext>
            </p:extLst>
          </p:nvPr>
        </p:nvGraphicFramePr>
        <p:xfrm>
          <a:off x="935556" y="3800231"/>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1" name="Table 94">
            <a:extLst>
              <a:ext uri="{FF2B5EF4-FFF2-40B4-BE49-F238E27FC236}">
                <a16:creationId xmlns:a16="http://schemas.microsoft.com/office/drawing/2014/main" id="{EE005C74-1CDC-71CA-9023-2072F77FCE3D}"/>
              </a:ext>
            </a:extLst>
          </p:cNvPr>
          <p:cNvGraphicFramePr>
            <a:graphicFrameLocks noGrp="1"/>
          </p:cNvGraphicFramePr>
          <p:nvPr>
            <p:extLst>
              <p:ext uri="{D42A27DB-BD31-4B8C-83A1-F6EECF244321}">
                <p14:modId xmlns:p14="http://schemas.microsoft.com/office/powerpoint/2010/main" val="1050340068"/>
              </p:ext>
            </p:extLst>
          </p:nvPr>
        </p:nvGraphicFramePr>
        <p:xfrm>
          <a:off x="1843362" y="3800231"/>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PDU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42" name="Table 94">
            <a:extLst>
              <a:ext uri="{FF2B5EF4-FFF2-40B4-BE49-F238E27FC236}">
                <a16:creationId xmlns:a16="http://schemas.microsoft.com/office/drawing/2014/main" id="{05C0C66E-4288-061D-75C4-5E1ABA60EF03}"/>
              </a:ext>
            </a:extLst>
          </p:cNvPr>
          <p:cNvGraphicFramePr>
            <a:graphicFrameLocks noGrp="1"/>
          </p:cNvGraphicFramePr>
          <p:nvPr>
            <p:extLst>
              <p:ext uri="{D42A27DB-BD31-4B8C-83A1-F6EECF244321}">
                <p14:modId xmlns:p14="http://schemas.microsoft.com/office/powerpoint/2010/main" val="2653810774"/>
              </p:ext>
            </p:extLst>
          </p:nvPr>
        </p:nvGraphicFramePr>
        <p:xfrm>
          <a:off x="2751168" y="3800230"/>
          <a:ext cx="1294375" cy="304800"/>
        </p:xfrm>
        <a:graphic>
          <a:graphicData uri="http://schemas.openxmlformats.org/drawingml/2006/table">
            <a:tbl>
              <a:tblPr firstRow="1" bandRow="1">
                <a:tableStyleId>{5C22544A-7EE6-4342-B048-85BDC9FD1C3A}</a:tableStyleId>
              </a:tblPr>
              <a:tblGrid>
                <a:gridCol w="1294375">
                  <a:extLst>
                    <a:ext uri="{9D8B030D-6E8A-4147-A177-3AD203B41FA5}">
                      <a16:colId xmlns:a16="http://schemas.microsoft.com/office/drawing/2014/main" val="4080622672"/>
                    </a:ext>
                  </a:extLst>
                </a:gridCol>
              </a:tblGrid>
              <a:tr h="304798">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43" name="Table 94">
            <a:extLst>
              <a:ext uri="{FF2B5EF4-FFF2-40B4-BE49-F238E27FC236}">
                <a16:creationId xmlns:a16="http://schemas.microsoft.com/office/drawing/2014/main" id="{B865F283-741C-FFC2-D237-37B39EAD6364}"/>
              </a:ext>
            </a:extLst>
          </p:cNvPr>
          <p:cNvGraphicFramePr>
            <a:graphicFrameLocks noGrp="1"/>
          </p:cNvGraphicFramePr>
          <p:nvPr>
            <p:extLst>
              <p:ext uri="{D42A27DB-BD31-4B8C-83A1-F6EECF244321}">
                <p14:modId xmlns:p14="http://schemas.microsoft.com/office/powerpoint/2010/main" val="87708105"/>
              </p:ext>
            </p:extLst>
          </p:nvPr>
        </p:nvGraphicFramePr>
        <p:xfrm>
          <a:off x="4297794" y="3806093"/>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7" name="Table 94">
            <a:extLst>
              <a:ext uri="{FF2B5EF4-FFF2-40B4-BE49-F238E27FC236}">
                <a16:creationId xmlns:a16="http://schemas.microsoft.com/office/drawing/2014/main" id="{29945340-1A24-3440-6494-1D898825369D}"/>
              </a:ext>
            </a:extLst>
          </p:cNvPr>
          <p:cNvGraphicFramePr>
            <a:graphicFrameLocks noGrp="1"/>
          </p:cNvGraphicFramePr>
          <p:nvPr>
            <p:extLst>
              <p:ext uri="{D42A27DB-BD31-4B8C-83A1-F6EECF244321}">
                <p14:modId xmlns:p14="http://schemas.microsoft.com/office/powerpoint/2010/main" val="3442359923"/>
              </p:ext>
            </p:extLst>
          </p:nvPr>
        </p:nvGraphicFramePr>
        <p:xfrm>
          <a:off x="5193516" y="3806092"/>
          <a:ext cx="2221886" cy="304800"/>
        </p:xfrm>
        <a:graphic>
          <a:graphicData uri="http://schemas.openxmlformats.org/drawingml/2006/table">
            <a:tbl>
              <a:tblPr firstRow="1" bandRow="1">
                <a:tableStyleId>{5C22544A-7EE6-4342-B048-85BDC9FD1C3A}</a:tableStyleId>
              </a:tblPr>
              <a:tblGrid>
                <a:gridCol w="2221886">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48" name="Table 94">
            <a:extLst>
              <a:ext uri="{FF2B5EF4-FFF2-40B4-BE49-F238E27FC236}">
                <a16:creationId xmlns:a16="http://schemas.microsoft.com/office/drawing/2014/main" id="{A1BD3316-9285-E967-2F90-DBA51E38C70B}"/>
              </a:ext>
            </a:extLst>
          </p:cNvPr>
          <p:cNvGraphicFramePr>
            <a:graphicFrameLocks noGrp="1"/>
          </p:cNvGraphicFramePr>
          <p:nvPr>
            <p:extLst>
              <p:ext uri="{D42A27DB-BD31-4B8C-83A1-F6EECF244321}">
                <p14:modId xmlns:p14="http://schemas.microsoft.com/office/powerpoint/2010/main" val="2363268004"/>
              </p:ext>
            </p:extLst>
          </p:nvPr>
        </p:nvGraphicFramePr>
        <p:xfrm>
          <a:off x="7736708" y="3808153"/>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9" name="Table 94">
            <a:extLst>
              <a:ext uri="{FF2B5EF4-FFF2-40B4-BE49-F238E27FC236}">
                <a16:creationId xmlns:a16="http://schemas.microsoft.com/office/drawing/2014/main" id="{43999198-308A-13E7-0F5A-01D00EB153E3}"/>
              </a:ext>
            </a:extLst>
          </p:cNvPr>
          <p:cNvGraphicFramePr>
            <a:graphicFrameLocks noGrp="1"/>
          </p:cNvGraphicFramePr>
          <p:nvPr>
            <p:extLst>
              <p:ext uri="{D42A27DB-BD31-4B8C-83A1-F6EECF244321}">
                <p14:modId xmlns:p14="http://schemas.microsoft.com/office/powerpoint/2010/main" val="453875530"/>
              </p:ext>
            </p:extLst>
          </p:nvPr>
        </p:nvGraphicFramePr>
        <p:xfrm>
          <a:off x="8632430" y="3808152"/>
          <a:ext cx="1418567" cy="304800"/>
        </p:xfrm>
        <a:graphic>
          <a:graphicData uri="http://schemas.openxmlformats.org/drawingml/2006/table">
            <a:tbl>
              <a:tblPr firstRow="1" bandRow="1">
                <a:tableStyleId>{5C22544A-7EE6-4342-B048-85BDC9FD1C3A}</a:tableStyleId>
              </a:tblPr>
              <a:tblGrid>
                <a:gridCol w="1418567">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50" name="Table 94">
            <a:extLst>
              <a:ext uri="{FF2B5EF4-FFF2-40B4-BE49-F238E27FC236}">
                <a16:creationId xmlns:a16="http://schemas.microsoft.com/office/drawing/2014/main" id="{8E2D7680-76B7-8853-88B3-586A8B13BB8E}"/>
              </a:ext>
            </a:extLst>
          </p:cNvPr>
          <p:cNvGraphicFramePr>
            <a:graphicFrameLocks noGrp="1"/>
          </p:cNvGraphicFramePr>
          <p:nvPr>
            <p:extLst>
              <p:ext uri="{D42A27DB-BD31-4B8C-83A1-F6EECF244321}">
                <p14:modId xmlns:p14="http://schemas.microsoft.com/office/powerpoint/2010/main" val="1517223169"/>
              </p:ext>
            </p:extLst>
          </p:nvPr>
        </p:nvGraphicFramePr>
        <p:xfrm>
          <a:off x="10097311" y="3808152"/>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dirty="0">
                          <a:solidFill>
                            <a:schemeClr val="tx1"/>
                          </a:solidFill>
                        </a:rPr>
                        <a:t>DD</a:t>
                      </a:r>
                      <a:endParaRPr lang="en-IL" sz="16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sp>
        <p:nvSpPr>
          <p:cNvPr id="52" name="Rectangle 51">
            <a:extLst>
              <a:ext uri="{FF2B5EF4-FFF2-40B4-BE49-F238E27FC236}">
                <a16:creationId xmlns:a16="http://schemas.microsoft.com/office/drawing/2014/main" id="{DABE6337-65D1-51C5-833F-3A303E9D7E6C}"/>
              </a:ext>
            </a:extLst>
          </p:cNvPr>
          <p:cNvSpPr/>
          <p:nvPr/>
        </p:nvSpPr>
        <p:spPr>
          <a:xfrm>
            <a:off x="4201438" y="3463191"/>
            <a:ext cx="3345131"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#2</a:t>
            </a:r>
          </a:p>
        </p:txBody>
      </p:sp>
      <p:sp>
        <p:nvSpPr>
          <p:cNvPr id="53" name="Rectangle 52">
            <a:extLst>
              <a:ext uri="{FF2B5EF4-FFF2-40B4-BE49-F238E27FC236}">
                <a16:creationId xmlns:a16="http://schemas.microsoft.com/office/drawing/2014/main" id="{7FF98E0F-4078-E0BB-23C0-E757BC980FFC}"/>
              </a:ext>
            </a:extLst>
          </p:cNvPr>
          <p:cNvSpPr/>
          <p:nvPr/>
        </p:nvSpPr>
        <p:spPr>
          <a:xfrm>
            <a:off x="7642926" y="3463190"/>
            <a:ext cx="3018320"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#3</a:t>
            </a:r>
          </a:p>
        </p:txBody>
      </p:sp>
      <p:cxnSp>
        <p:nvCxnSpPr>
          <p:cNvPr id="6" name="Straight Connector 5">
            <a:extLst>
              <a:ext uri="{FF2B5EF4-FFF2-40B4-BE49-F238E27FC236}">
                <a16:creationId xmlns:a16="http://schemas.microsoft.com/office/drawing/2014/main" id="{D615CE2E-E3EF-5A32-811E-9B4EB376DFE0}"/>
              </a:ext>
            </a:extLst>
          </p:cNvPr>
          <p:cNvCxnSpPr/>
          <p:nvPr/>
        </p:nvCxnSpPr>
        <p:spPr>
          <a:xfrm flipH="1">
            <a:off x="1843362" y="2535299"/>
            <a:ext cx="1639843" cy="127285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71C889-9576-6AA8-95BB-7B83551ED977}"/>
              </a:ext>
            </a:extLst>
          </p:cNvPr>
          <p:cNvCxnSpPr>
            <a:cxnSpLocks/>
          </p:cNvCxnSpPr>
          <p:nvPr/>
        </p:nvCxnSpPr>
        <p:spPr>
          <a:xfrm flipH="1">
            <a:off x="2692770" y="2535299"/>
            <a:ext cx="1605024" cy="126493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354E96-2BE9-BE14-D79E-C333FB7DC3AB}"/>
              </a:ext>
            </a:extLst>
          </p:cNvPr>
          <p:cNvCxnSpPr>
            <a:cxnSpLocks/>
          </p:cNvCxnSpPr>
          <p:nvPr/>
        </p:nvCxnSpPr>
        <p:spPr>
          <a:xfrm flipH="1">
            <a:off x="2748832" y="2535298"/>
            <a:ext cx="1661442" cy="126493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C05FF0-E67B-ACD6-4A06-0CEFCA9E2D0D}"/>
              </a:ext>
            </a:extLst>
          </p:cNvPr>
          <p:cNvCxnSpPr>
            <a:cxnSpLocks/>
          </p:cNvCxnSpPr>
          <p:nvPr/>
        </p:nvCxnSpPr>
        <p:spPr>
          <a:xfrm flipH="1">
            <a:off x="4045543" y="2535297"/>
            <a:ext cx="1356809" cy="126493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57F504-7E0C-1DB9-71C5-96A2DC6F3253}"/>
              </a:ext>
            </a:extLst>
          </p:cNvPr>
          <p:cNvCxnSpPr>
            <a:cxnSpLocks/>
          </p:cNvCxnSpPr>
          <p:nvPr/>
        </p:nvCxnSpPr>
        <p:spPr>
          <a:xfrm flipH="1">
            <a:off x="5203264" y="2493077"/>
            <a:ext cx="204625" cy="131507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07C3ED-ECA8-5191-AF98-4523008385EA}"/>
              </a:ext>
            </a:extLst>
          </p:cNvPr>
          <p:cNvCxnSpPr>
            <a:cxnSpLocks/>
          </p:cNvCxnSpPr>
          <p:nvPr/>
        </p:nvCxnSpPr>
        <p:spPr>
          <a:xfrm>
            <a:off x="7215893" y="2517161"/>
            <a:ext cx="199509" cy="1290989"/>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27FCA-B301-CF3A-4398-5D52120D8F64}"/>
              </a:ext>
            </a:extLst>
          </p:cNvPr>
          <p:cNvCxnSpPr>
            <a:cxnSpLocks/>
          </p:cNvCxnSpPr>
          <p:nvPr/>
        </p:nvCxnSpPr>
        <p:spPr>
          <a:xfrm>
            <a:off x="7210356" y="2535297"/>
            <a:ext cx="1396296" cy="127285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0879A5-BA44-13D5-EA2A-DA98FC857409}"/>
              </a:ext>
            </a:extLst>
          </p:cNvPr>
          <p:cNvCxnSpPr>
            <a:cxnSpLocks/>
          </p:cNvCxnSpPr>
          <p:nvPr/>
        </p:nvCxnSpPr>
        <p:spPr>
          <a:xfrm>
            <a:off x="8352628" y="2531410"/>
            <a:ext cx="1698369" cy="1294876"/>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26953D-7C6A-B0AF-2890-3D00896B2B93}"/>
              </a:ext>
            </a:extLst>
          </p:cNvPr>
          <p:cNvCxnSpPr>
            <a:cxnSpLocks/>
          </p:cNvCxnSpPr>
          <p:nvPr/>
        </p:nvCxnSpPr>
        <p:spPr>
          <a:xfrm>
            <a:off x="8452039" y="2539186"/>
            <a:ext cx="1645272" cy="126104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55F79D-28F4-697B-EC0D-02D6C0B86F7A}"/>
              </a:ext>
            </a:extLst>
          </p:cNvPr>
          <p:cNvCxnSpPr>
            <a:cxnSpLocks/>
          </p:cNvCxnSpPr>
          <p:nvPr/>
        </p:nvCxnSpPr>
        <p:spPr>
          <a:xfrm>
            <a:off x="8903004" y="2527375"/>
            <a:ext cx="1636063" cy="127285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11735049"/>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620F4FF7-8F83-F9B1-8ED4-A3203C69EDB9}"/>
              </a:ext>
            </a:extLst>
          </p:cNvPr>
          <p:cNvSpPr/>
          <p:nvPr/>
        </p:nvSpPr>
        <p:spPr>
          <a:xfrm>
            <a:off x="3403078" y="1739834"/>
            <a:ext cx="5576273" cy="847460"/>
          </a:xfrm>
          <a:prstGeom prst="rect">
            <a:avLst/>
          </a:prstGeom>
          <a:solidFill>
            <a:schemeClr val="accent6">
              <a:lumMod val="20000"/>
              <a:lumOff val="80000"/>
            </a:schemeClr>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NVMeTCP PDU #1</a:t>
            </a:r>
          </a:p>
        </p:txBody>
      </p:sp>
      <p:sp>
        <p:nvSpPr>
          <p:cNvPr id="4" name="Rectangle 3">
            <a:extLst>
              <a:ext uri="{FF2B5EF4-FFF2-40B4-BE49-F238E27FC236}">
                <a16:creationId xmlns:a16="http://schemas.microsoft.com/office/drawing/2014/main" id="{3952D840-6EF6-B83A-FF29-E6FAE4CB5B3E}"/>
              </a:ext>
            </a:extLst>
          </p:cNvPr>
          <p:cNvSpPr/>
          <p:nvPr/>
        </p:nvSpPr>
        <p:spPr>
          <a:xfrm>
            <a:off x="839788" y="3461131"/>
            <a:ext cx="3253380"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#1</a:t>
            </a:r>
          </a:p>
        </p:txBody>
      </p:sp>
      <p:sp>
        <p:nvSpPr>
          <p:cNvPr id="2" name="Title 1">
            <a:extLst>
              <a:ext uri="{FF2B5EF4-FFF2-40B4-BE49-F238E27FC236}">
                <a16:creationId xmlns:a16="http://schemas.microsoft.com/office/drawing/2014/main" id="{A3CEE60D-DC43-44FF-8D44-0E7DE01E27D8}"/>
              </a:ext>
            </a:extLst>
          </p:cNvPr>
          <p:cNvSpPr>
            <a:spLocks noGrp="1"/>
          </p:cNvSpPr>
          <p:nvPr>
            <p:ph type="title"/>
          </p:nvPr>
        </p:nvSpPr>
        <p:spPr>
          <a:xfrm>
            <a:off x="839788" y="365125"/>
            <a:ext cx="10515600" cy="897227"/>
          </a:xfrm>
        </p:spPr>
        <p:txBody>
          <a:bodyPr>
            <a:normAutofit/>
          </a:bodyPr>
          <a:lstStyle/>
          <a:p>
            <a:r>
              <a:rPr lang="en-US"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rPr>
              <a:t>NVMeTCP PDU vs TCP Segments</a:t>
            </a:r>
            <a:endParaRPr lang="en-IL" sz="4000" b="1" dirty="0">
              <a:solidFill>
                <a:srgbClr val="76B900"/>
              </a:solidFill>
              <a:effectLst>
                <a:outerShdw blurRad="38100" dist="38100" dir="2700000" algn="tl">
                  <a:srgbClr val="000000">
                    <a:alpha val="43137"/>
                  </a:srgbClr>
                </a:outerShdw>
              </a:effectLst>
              <a:latin typeface="Calibri" panose="020F0502020204030204" pitchFamily="34" charset="0"/>
              <a:cs typeface="Arial" panose="020B0604020202020204" pitchFamily="34" charset="0"/>
            </a:endParaRPr>
          </a:p>
        </p:txBody>
      </p:sp>
      <p:sp>
        <p:nvSpPr>
          <p:cNvPr id="3" name="Slide Number Placeholder 2">
            <a:extLst>
              <a:ext uri="{FF2B5EF4-FFF2-40B4-BE49-F238E27FC236}">
                <a16:creationId xmlns:a16="http://schemas.microsoft.com/office/drawing/2014/main" id="{BE9BE751-23BC-4966-A679-2E6942921FCC}"/>
              </a:ext>
            </a:extLst>
          </p:cNvPr>
          <p:cNvSpPr>
            <a:spLocks noGrp="1"/>
          </p:cNvSpPr>
          <p:nvPr>
            <p:ph type="sldNum" sz="quarter" idx="12"/>
          </p:nvPr>
        </p:nvSpPr>
        <p:spPr/>
        <p:txBody>
          <a:bodyPr/>
          <a:lstStyle/>
          <a:p>
            <a:fld id="{35E705C5-5BCD-49DC-92EA-8CC03E399A23}" type="slidenum">
              <a:rPr lang="en-IL" smtClean="0"/>
              <a:t>9</a:t>
            </a:fld>
            <a:endParaRPr lang="en-IL"/>
          </a:p>
        </p:txBody>
      </p:sp>
      <p:graphicFrame>
        <p:nvGraphicFramePr>
          <p:cNvPr id="37" name="Table 94">
            <a:extLst>
              <a:ext uri="{FF2B5EF4-FFF2-40B4-BE49-F238E27FC236}">
                <a16:creationId xmlns:a16="http://schemas.microsoft.com/office/drawing/2014/main" id="{2B960C8E-28F9-771B-1573-F48789E4F9FD}"/>
              </a:ext>
            </a:extLst>
          </p:cNvPr>
          <p:cNvGraphicFramePr>
            <a:graphicFrameLocks noGrp="1"/>
          </p:cNvGraphicFramePr>
          <p:nvPr/>
        </p:nvGraphicFramePr>
        <p:xfrm>
          <a:off x="4408961" y="2230564"/>
          <a:ext cx="3970167" cy="304800"/>
        </p:xfrm>
        <a:graphic>
          <a:graphicData uri="http://schemas.openxmlformats.org/drawingml/2006/table">
            <a:tbl>
              <a:tblPr firstRow="1" bandRow="1">
                <a:tableStyleId>{5C22544A-7EE6-4342-B048-85BDC9FD1C3A}</a:tableStyleId>
              </a:tblPr>
              <a:tblGrid>
                <a:gridCol w="3970167">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38" name="Table 94">
            <a:extLst>
              <a:ext uri="{FF2B5EF4-FFF2-40B4-BE49-F238E27FC236}">
                <a16:creationId xmlns:a16="http://schemas.microsoft.com/office/drawing/2014/main" id="{C4301A88-649B-BB17-5382-CA701CDDCADB}"/>
              </a:ext>
            </a:extLst>
          </p:cNvPr>
          <p:cNvGraphicFramePr>
            <a:graphicFrameLocks noGrp="1"/>
          </p:cNvGraphicFramePr>
          <p:nvPr/>
        </p:nvGraphicFramePr>
        <p:xfrm>
          <a:off x="3483205" y="2230500"/>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PDU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39" name="Table 94">
            <a:extLst>
              <a:ext uri="{FF2B5EF4-FFF2-40B4-BE49-F238E27FC236}">
                <a16:creationId xmlns:a16="http://schemas.microsoft.com/office/drawing/2014/main" id="{41F38D50-3672-E340-A830-43E57622EEEB}"/>
              </a:ext>
            </a:extLst>
          </p:cNvPr>
          <p:cNvGraphicFramePr>
            <a:graphicFrameLocks noGrp="1"/>
          </p:cNvGraphicFramePr>
          <p:nvPr/>
        </p:nvGraphicFramePr>
        <p:xfrm>
          <a:off x="8455476" y="2230500"/>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DD</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40" name="Table 94">
            <a:extLst>
              <a:ext uri="{FF2B5EF4-FFF2-40B4-BE49-F238E27FC236}">
                <a16:creationId xmlns:a16="http://schemas.microsoft.com/office/drawing/2014/main" id="{AB88CFF1-409A-7DD9-7A6B-FA2199AD5FBB}"/>
              </a:ext>
            </a:extLst>
          </p:cNvPr>
          <p:cNvGraphicFramePr>
            <a:graphicFrameLocks noGrp="1"/>
          </p:cNvGraphicFramePr>
          <p:nvPr/>
        </p:nvGraphicFramePr>
        <p:xfrm>
          <a:off x="935556" y="3800231"/>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1" name="Table 94">
            <a:extLst>
              <a:ext uri="{FF2B5EF4-FFF2-40B4-BE49-F238E27FC236}">
                <a16:creationId xmlns:a16="http://schemas.microsoft.com/office/drawing/2014/main" id="{EE005C74-1CDC-71CA-9023-2072F77FCE3D}"/>
              </a:ext>
            </a:extLst>
          </p:cNvPr>
          <p:cNvGraphicFramePr>
            <a:graphicFrameLocks noGrp="1"/>
          </p:cNvGraphicFramePr>
          <p:nvPr/>
        </p:nvGraphicFramePr>
        <p:xfrm>
          <a:off x="1843362" y="3800231"/>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PDU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42" name="Table 94">
            <a:extLst>
              <a:ext uri="{FF2B5EF4-FFF2-40B4-BE49-F238E27FC236}">
                <a16:creationId xmlns:a16="http://schemas.microsoft.com/office/drawing/2014/main" id="{05C0C66E-4288-061D-75C4-5E1ABA60EF03}"/>
              </a:ext>
            </a:extLst>
          </p:cNvPr>
          <p:cNvGraphicFramePr>
            <a:graphicFrameLocks noGrp="1"/>
          </p:cNvGraphicFramePr>
          <p:nvPr/>
        </p:nvGraphicFramePr>
        <p:xfrm>
          <a:off x="2751168" y="3800230"/>
          <a:ext cx="1294375" cy="304800"/>
        </p:xfrm>
        <a:graphic>
          <a:graphicData uri="http://schemas.openxmlformats.org/drawingml/2006/table">
            <a:tbl>
              <a:tblPr firstRow="1" bandRow="1">
                <a:tableStyleId>{5C22544A-7EE6-4342-B048-85BDC9FD1C3A}</a:tableStyleId>
              </a:tblPr>
              <a:tblGrid>
                <a:gridCol w="1294375">
                  <a:extLst>
                    <a:ext uri="{9D8B030D-6E8A-4147-A177-3AD203B41FA5}">
                      <a16:colId xmlns:a16="http://schemas.microsoft.com/office/drawing/2014/main" val="4080622672"/>
                    </a:ext>
                  </a:extLst>
                </a:gridCol>
              </a:tblGrid>
              <a:tr h="304798">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43" name="Table 94">
            <a:extLst>
              <a:ext uri="{FF2B5EF4-FFF2-40B4-BE49-F238E27FC236}">
                <a16:creationId xmlns:a16="http://schemas.microsoft.com/office/drawing/2014/main" id="{B865F283-741C-FFC2-D237-37B39EAD6364}"/>
              </a:ext>
            </a:extLst>
          </p:cNvPr>
          <p:cNvGraphicFramePr>
            <a:graphicFrameLocks noGrp="1"/>
          </p:cNvGraphicFramePr>
          <p:nvPr/>
        </p:nvGraphicFramePr>
        <p:xfrm>
          <a:off x="4297794" y="3806093"/>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7" name="Table 94">
            <a:extLst>
              <a:ext uri="{FF2B5EF4-FFF2-40B4-BE49-F238E27FC236}">
                <a16:creationId xmlns:a16="http://schemas.microsoft.com/office/drawing/2014/main" id="{29945340-1A24-3440-6494-1D898825369D}"/>
              </a:ext>
            </a:extLst>
          </p:cNvPr>
          <p:cNvGraphicFramePr>
            <a:graphicFrameLocks noGrp="1"/>
          </p:cNvGraphicFramePr>
          <p:nvPr/>
        </p:nvGraphicFramePr>
        <p:xfrm>
          <a:off x="5193516" y="3806092"/>
          <a:ext cx="2221886" cy="304800"/>
        </p:xfrm>
        <a:graphic>
          <a:graphicData uri="http://schemas.openxmlformats.org/drawingml/2006/table">
            <a:tbl>
              <a:tblPr firstRow="1" bandRow="1">
                <a:tableStyleId>{5C22544A-7EE6-4342-B048-85BDC9FD1C3A}</a:tableStyleId>
              </a:tblPr>
              <a:tblGrid>
                <a:gridCol w="2221886">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48" name="Table 94">
            <a:extLst>
              <a:ext uri="{FF2B5EF4-FFF2-40B4-BE49-F238E27FC236}">
                <a16:creationId xmlns:a16="http://schemas.microsoft.com/office/drawing/2014/main" id="{A1BD3316-9285-E967-2F90-DBA51E38C70B}"/>
              </a:ext>
            </a:extLst>
          </p:cNvPr>
          <p:cNvGraphicFramePr>
            <a:graphicFrameLocks noGrp="1"/>
          </p:cNvGraphicFramePr>
          <p:nvPr/>
        </p:nvGraphicFramePr>
        <p:xfrm>
          <a:off x="7736708" y="3808153"/>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49" name="Table 94">
            <a:extLst>
              <a:ext uri="{FF2B5EF4-FFF2-40B4-BE49-F238E27FC236}">
                <a16:creationId xmlns:a16="http://schemas.microsoft.com/office/drawing/2014/main" id="{43999198-308A-13E7-0F5A-01D00EB153E3}"/>
              </a:ext>
            </a:extLst>
          </p:cNvPr>
          <p:cNvGraphicFramePr>
            <a:graphicFrameLocks noGrp="1"/>
          </p:cNvGraphicFramePr>
          <p:nvPr/>
        </p:nvGraphicFramePr>
        <p:xfrm>
          <a:off x="8632430" y="3808152"/>
          <a:ext cx="1418567" cy="304800"/>
        </p:xfrm>
        <a:graphic>
          <a:graphicData uri="http://schemas.openxmlformats.org/drawingml/2006/table">
            <a:tbl>
              <a:tblPr firstRow="1" bandRow="1">
                <a:tableStyleId>{5C22544A-7EE6-4342-B048-85BDC9FD1C3A}</a:tableStyleId>
              </a:tblPr>
              <a:tblGrid>
                <a:gridCol w="1418567">
                  <a:extLst>
                    <a:ext uri="{9D8B030D-6E8A-4147-A177-3AD203B41FA5}">
                      <a16:colId xmlns:a16="http://schemas.microsoft.com/office/drawing/2014/main" val="4080622672"/>
                    </a:ext>
                  </a:extLst>
                </a:gridCol>
              </a:tblGrid>
              <a:tr h="163640">
                <a:tc>
                  <a:txBody>
                    <a:bodyPr/>
                    <a:lstStyle/>
                    <a:p>
                      <a:pPr algn="ctr"/>
                      <a:r>
                        <a:rPr lang="en-US" sz="2000" b="0" i="1"/>
                        <a:t> PDU data</a:t>
                      </a:r>
                      <a:endParaRPr lang="en-IL" sz="2000" b="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50" name="Table 94">
            <a:extLst>
              <a:ext uri="{FF2B5EF4-FFF2-40B4-BE49-F238E27FC236}">
                <a16:creationId xmlns:a16="http://schemas.microsoft.com/office/drawing/2014/main" id="{8E2D7680-76B7-8853-88B3-586A8B13BB8E}"/>
              </a:ext>
            </a:extLst>
          </p:cNvPr>
          <p:cNvGraphicFramePr>
            <a:graphicFrameLocks noGrp="1"/>
          </p:cNvGraphicFramePr>
          <p:nvPr/>
        </p:nvGraphicFramePr>
        <p:xfrm>
          <a:off x="10097311" y="3808152"/>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dirty="0">
                          <a:solidFill>
                            <a:schemeClr val="tx1"/>
                          </a:solidFill>
                        </a:rPr>
                        <a:t>DD</a:t>
                      </a:r>
                      <a:endParaRPr lang="en-IL" sz="16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sp>
        <p:nvSpPr>
          <p:cNvPr id="52" name="Rectangle 51">
            <a:extLst>
              <a:ext uri="{FF2B5EF4-FFF2-40B4-BE49-F238E27FC236}">
                <a16:creationId xmlns:a16="http://schemas.microsoft.com/office/drawing/2014/main" id="{DABE6337-65D1-51C5-833F-3A303E9D7E6C}"/>
              </a:ext>
            </a:extLst>
          </p:cNvPr>
          <p:cNvSpPr/>
          <p:nvPr/>
        </p:nvSpPr>
        <p:spPr>
          <a:xfrm>
            <a:off x="4201438" y="3463191"/>
            <a:ext cx="3345131"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#2</a:t>
            </a:r>
          </a:p>
        </p:txBody>
      </p:sp>
      <p:sp>
        <p:nvSpPr>
          <p:cNvPr id="53" name="Rectangle 52">
            <a:extLst>
              <a:ext uri="{FF2B5EF4-FFF2-40B4-BE49-F238E27FC236}">
                <a16:creationId xmlns:a16="http://schemas.microsoft.com/office/drawing/2014/main" id="{7FF98E0F-4078-E0BB-23C0-E757BC980FFC}"/>
              </a:ext>
            </a:extLst>
          </p:cNvPr>
          <p:cNvSpPr/>
          <p:nvPr/>
        </p:nvSpPr>
        <p:spPr>
          <a:xfrm>
            <a:off x="7642926" y="3463190"/>
            <a:ext cx="3018320"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a:solidFill>
                  <a:schemeClr val="tx1"/>
                </a:solidFill>
              </a:rPr>
              <a:t>TCP Segment #3</a:t>
            </a:r>
          </a:p>
        </p:txBody>
      </p:sp>
      <p:cxnSp>
        <p:nvCxnSpPr>
          <p:cNvPr id="6" name="Straight Connector 5">
            <a:extLst>
              <a:ext uri="{FF2B5EF4-FFF2-40B4-BE49-F238E27FC236}">
                <a16:creationId xmlns:a16="http://schemas.microsoft.com/office/drawing/2014/main" id="{D615CE2E-E3EF-5A32-811E-9B4EB376DFE0}"/>
              </a:ext>
            </a:extLst>
          </p:cNvPr>
          <p:cNvCxnSpPr/>
          <p:nvPr/>
        </p:nvCxnSpPr>
        <p:spPr>
          <a:xfrm flipH="1">
            <a:off x="1843362" y="2535299"/>
            <a:ext cx="1639843" cy="127285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971C889-9576-6AA8-95BB-7B83551ED977}"/>
              </a:ext>
            </a:extLst>
          </p:cNvPr>
          <p:cNvCxnSpPr>
            <a:cxnSpLocks/>
          </p:cNvCxnSpPr>
          <p:nvPr/>
        </p:nvCxnSpPr>
        <p:spPr>
          <a:xfrm flipH="1">
            <a:off x="2692770" y="2535299"/>
            <a:ext cx="1605024" cy="1264931"/>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A354E96-2BE9-BE14-D79E-C333FB7DC3AB}"/>
              </a:ext>
            </a:extLst>
          </p:cNvPr>
          <p:cNvCxnSpPr>
            <a:cxnSpLocks/>
          </p:cNvCxnSpPr>
          <p:nvPr/>
        </p:nvCxnSpPr>
        <p:spPr>
          <a:xfrm flipH="1">
            <a:off x="2748832" y="2535298"/>
            <a:ext cx="1661442" cy="1264932"/>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8C05FF0-E67B-ACD6-4A06-0CEFCA9E2D0D}"/>
              </a:ext>
            </a:extLst>
          </p:cNvPr>
          <p:cNvCxnSpPr>
            <a:cxnSpLocks/>
          </p:cNvCxnSpPr>
          <p:nvPr/>
        </p:nvCxnSpPr>
        <p:spPr>
          <a:xfrm flipH="1">
            <a:off x="4045543" y="2535297"/>
            <a:ext cx="1356809" cy="126493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4B57F504-7E0C-1DB9-71C5-96A2DC6F3253}"/>
              </a:ext>
            </a:extLst>
          </p:cNvPr>
          <p:cNvCxnSpPr>
            <a:cxnSpLocks/>
          </p:cNvCxnSpPr>
          <p:nvPr/>
        </p:nvCxnSpPr>
        <p:spPr>
          <a:xfrm flipH="1">
            <a:off x="5203264" y="2493077"/>
            <a:ext cx="204625" cy="131507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307C3ED-ECA8-5191-AF98-4523008385EA}"/>
              </a:ext>
            </a:extLst>
          </p:cNvPr>
          <p:cNvCxnSpPr>
            <a:cxnSpLocks/>
          </p:cNvCxnSpPr>
          <p:nvPr/>
        </p:nvCxnSpPr>
        <p:spPr>
          <a:xfrm>
            <a:off x="7215893" y="2517161"/>
            <a:ext cx="199509" cy="1290989"/>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27FCA-B301-CF3A-4398-5D52120D8F64}"/>
              </a:ext>
            </a:extLst>
          </p:cNvPr>
          <p:cNvCxnSpPr>
            <a:cxnSpLocks/>
          </p:cNvCxnSpPr>
          <p:nvPr/>
        </p:nvCxnSpPr>
        <p:spPr>
          <a:xfrm>
            <a:off x="7210356" y="2535297"/>
            <a:ext cx="1396296" cy="1272853"/>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750879A5-BA44-13D5-EA2A-DA98FC857409}"/>
              </a:ext>
            </a:extLst>
          </p:cNvPr>
          <p:cNvCxnSpPr>
            <a:cxnSpLocks/>
          </p:cNvCxnSpPr>
          <p:nvPr/>
        </p:nvCxnSpPr>
        <p:spPr>
          <a:xfrm>
            <a:off x="8352628" y="2531410"/>
            <a:ext cx="1698369" cy="1294876"/>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8626953D-7C6A-B0AF-2890-3D00896B2B93}"/>
              </a:ext>
            </a:extLst>
          </p:cNvPr>
          <p:cNvCxnSpPr>
            <a:cxnSpLocks/>
          </p:cNvCxnSpPr>
          <p:nvPr/>
        </p:nvCxnSpPr>
        <p:spPr>
          <a:xfrm>
            <a:off x="8452039" y="2539186"/>
            <a:ext cx="1645272" cy="1261044"/>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C55F79D-28F4-697B-EC0D-02D6C0B86F7A}"/>
              </a:ext>
            </a:extLst>
          </p:cNvPr>
          <p:cNvCxnSpPr>
            <a:cxnSpLocks/>
          </p:cNvCxnSpPr>
          <p:nvPr/>
        </p:nvCxnSpPr>
        <p:spPr>
          <a:xfrm>
            <a:off x="8903004" y="2527375"/>
            <a:ext cx="1636063" cy="1272855"/>
          </a:xfrm>
          <a:prstGeom prst="line">
            <a:avLst/>
          </a:prstGeom>
          <a:ln w="317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58FD0D9-FF23-0897-F7B8-70639ED63857}"/>
              </a:ext>
            </a:extLst>
          </p:cNvPr>
          <p:cNvSpPr/>
          <p:nvPr/>
        </p:nvSpPr>
        <p:spPr>
          <a:xfrm>
            <a:off x="2604280" y="5309088"/>
            <a:ext cx="6518048" cy="689921"/>
          </a:xfrm>
          <a:prstGeom prst="rect">
            <a:avLst/>
          </a:prstGeom>
          <a:no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TCP Segment</a:t>
            </a:r>
          </a:p>
        </p:txBody>
      </p:sp>
      <p:graphicFrame>
        <p:nvGraphicFramePr>
          <p:cNvPr id="7" name="Table 94">
            <a:extLst>
              <a:ext uri="{FF2B5EF4-FFF2-40B4-BE49-F238E27FC236}">
                <a16:creationId xmlns:a16="http://schemas.microsoft.com/office/drawing/2014/main" id="{E4C9DD29-47A5-2213-72D5-675E583EBF64}"/>
              </a:ext>
            </a:extLst>
          </p:cNvPr>
          <p:cNvGraphicFramePr>
            <a:graphicFrameLocks noGrp="1"/>
          </p:cNvGraphicFramePr>
          <p:nvPr/>
        </p:nvGraphicFramePr>
        <p:xfrm>
          <a:off x="2700049" y="5648188"/>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TCP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831838616"/>
                  </a:ext>
                </a:extLst>
              </a:tr>
            </a:tbl>
          </a:graphicData>
        </a:graphic>
      </p:graphicFrame>
      <p:graphicFrame>
        <p:nvGraphicFramePr>
          <p:cNvPr id="8" name="Table 94">
            <a:extLst>
              <a:ext uri="{FF2B5EF4-FFF2-40B4-BE49-F238E27FC236}">
                <a16:creationId xmlns:a16="http://schemas.microsoft.com/office/drawing/2014/main" id="{AAC05DAF-224A-59A9-B167-7D5D82D781CD}"/>
              </a:ext>
            </a:extLst>
          </p:cNvPr>
          <p:cNvGraphicFramePr>
            <a:graphicFrameLocks noGrp="1"/>
          </p:cNvGraphicFramePr>
          <p:nvPr/>
        </p:nvGraphicFramePr>
        <p:xfrm>
          <a:off x="3607855" y="5648188"/>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a:solidFill>
                            <a:schemeClr val="tx1"/>
                          </a:solidFill>
                        </a:rPr>
                        <a:t> PDU hdr</a:t>
                      </a:r>
                      <a:endParaRPr lang="en-IL" sz="1600" b="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9" name="Table 94">
            <a:extLst>
              <a:ext uri="{FF2B5EF4-FFF2-40B4-BE49-F238E27FC236}">
                <a16:creationId xmlns:a16="http://schemas.microsoft.com/office/drawing/2014/main" id="{A80AEB91-F3AB-F8CE-E488-7C358E358450}"/>
              </a:ext>
            </a:extLst>
          </p:cNvPr>
          <p:cNvGraphicFramePr>
            <a:graphicFrameLocks noGrp="1"/>
          </p:cNvGraphicFramePr>
          <p:nvPr/>
        </p:nvGraphicFramePr>
        <p:xfrm>
          <a:off x="4515661" y="5648187"/>
          <a:ext cx="1184017" cy="304800"/>
        </p:xfrm>
        <a:graphic>
          <a:graphicData uri="http://schemas.openxmlformats.org/drawingml/2006/table">
            <a:tbl>
              <a:tblPr firstRow="1" bandRow="1">
                <a:tableStyleId>{5C22544A-7EE6-4342-B048-85BDC9FD1C3A}</a:tableStyleId>
              </a:tblPr>
              <a:tblGrid>
                <a:gridCol w="1184017">
                  <a:extLst>
                    <a:ext uri="{9D8B030D-6E8A-4147-A177-3AD203B41FA5}">
                      <a16:colId xmlns:a16="http://schemas.microsoft.com/office/drawing/2014/main" val="4080622672"/>
                    </a:ext>
                  </a:extLst>
                </a:gridCol>
              </a:tblGrid>
              <a:tr h="304798">
                <a:tc>
                  <a:txBody>
                    <a:bodyPr/>
                    <a:lstStyle/>
                    <a:p>
                      <a:pPr algn="ctr"/>
                      <a:r>
                        <a:rPr lang="en-US" sz="2000" b="0" i="1" dirty="0"/>
                        <a:t> PDU 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10" name="Table 94">
            <a:extLst>
              <a:ext uri="{FF2B5EF4-FFF2-40B4-BE49-F238E27FC236}">
                <a16:creationId xmlns:a16="http://schemas.microsoft.com/office/drawing/2014/main" id="{E7941E7A-E385-0EAE-C4FF-FBF4C14C877C}"/>
              </a:ext>
            </a:extLst>
          </p:cNvPr>
          <p:cNvGraphicFramePr>
            <a:graphicFrameLocks noGrp="1"/>
          </p:cNvGraphicFramePr>
          <p:nvPr/>
        </p:nvGraphicFramePr>
        <p:xfrm>
          <a:off x="6342891" y="5648188"/>
          <a:ext cx="849408" cy="304799"/>
        </p:xfrm>
        <a:graphic>
          <a:graphicData uri="http://schemas.openxmlformats.org/drawingml/2006/table">
            <a:tbl>
              <a:tblPr firstRow="1" bandRow="1">
                <a:tableStyleId>{5C22544A-7EE6-4342-B048-85BDC9FD1C3A}</a:tableStyleId>
              </a:tblPr>
              <a:tblGrid>
                <a:gridCol w="849408">
                  <a:extLst>
                    <a:ext uri="{9D8B030D-6E8A-4147-A177-3AD203B41FA5}">
                      <a16:colId xmlns:a16="http://schemas.microsoft.com/office/drawing/2014/main" val="4080622672"/>
                    </a:ext>
                  </a:extLst>
                </a:gridCol>
              </a:tblGrid>
              <a:tr h="304799">
                <a:tc>
                  <a:txBody>
                    <a:bodyPr/>
                    <a:lstStyle/>
                    <a:p>
                      <a:pPr algn="ctr"/>
                      <a:r>
                        <a:rPr lang="en-US" sz="1600" b="0" i="1" dirty="0">
                          <a:solidFill>
                            <a:schemeClr val="tx1"/>
                          </a:solidFill>
                        </a:rPr>
                        <a:t> PDU </a:t>
                      </a:r>
                      <a:r>
                        <a:rPr lang="en-US" sz="1600" b="0" i="1" dirty="0" err="1">
                          <a:solidFill>
                            <a:schemeClr val="tx1"/>
                          </a:solidFill>
                        </a:rPr>
                        <a:t>hdr</a:t>
                      </a:r>
                      <a:endParaRPr lang="en-IL" sz="16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11" name="Table 94">
            <a:extLst>
              <a:ext uri="{FF2B5EF4-FFF2-40B4-BE49-F238E27FC236}">
                <a16:creationId xmlns:a16="http://schemas.microsoft.com/office/drawing/2014/main" id="{7240D140-874B-D4D5-1DBB-FA4F2C7F02D4}"/>
              </a:ext>
            </a:extLst>
          </p:cNvPr>
          <p:cNvGraphicFramePr>
            <a:graphicFrameLocks noGrp="1"/>
          </p:cNvGraphicFramePr>
          <p:nvPr/>
        </p:nvGraphicFramePr>
        <p:xfrm>
          <a:off x="7250697" y="5648187"/>
          <a:ext cx="1294375" cy="304800"/>
        </p:xfrm>
        <a:graphic>
          <a:graphicData uri="http://schemas.openxmlformats.org/drawingml/2006/table">
            <a:tbl>
              <a:tblPr firstRow="1" bandRow="1">
                <a:tableStyleId>{5C22544A-7EE6-4342-B048-85BDC9FD1C3A}</a:tableStyleId>
              </a:tblPr>
              <a:tblGrid>
                <a:gridCol w="1294375">
                  <a:extLst>
                    <a:ext uri="{9D8B030D-6E8A-4147-A177-3AD203B41FA5}">
                      <a16:colId xmlns:a16="http://schemas.microsoft.com/office/drawing/2014/main" val="4080622672"/>
                    </a:ext>
                  </a:extLst>
                </a:gridCol>
              </a:tblGrid>
              <a:tr h="304798">
                <a:tc>
                  <a:txBody>
                    <a:bodyPr/>
                    <a:lstStyle/>
                    <a:p>
                      <a:pPr algn="ctr"/>
                      <a:r>
                        <a:rPr lang="en-US" sz="2000" b="0" i="1" dirty="0"/>
                        <a:t> PDU data</a:t>
                      </a:r>
                      <a:endParaRPr lang="en-IL" sz="2000" b="0" dirty="0">
                        <a:solidFill>
                          <a:schemeClr val="tx1"/>
                        </a:solidFill>
                      </a:endParaRP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50000"/>
                      </a:schemeClr>
                    </a:solidFill>
                  </a:tcPr>
                </a:tc>
                <a:extLst>
                  <a:ext uri="{0D108BD9-81ED-4DB2-BD59-A6C34878D82A}">
                    <a16:rowId xmlns:a16="http://schemas.microsoft.com/office/drawing/2014/main" val="1831838616"/>
                  </a:ext>
                </a:extLst>
              </a:tr>
            </a:tbl>
          </a:graphicData>
        </a:graphic>
      </p:graphicFrame>
      <p:graphicFrame>
        <p:nvGraphicFramePr>
          <p:cNvPr id="12" name="Table 94">
            <a:extLst>
              <a:ext uri="{FF2B5EF4-FFF2-40B4-BE49-F238E27FC236}">
                <a16:creationId xmlns:a16="http://schemas.microsoft.com/office/drawing/2014/main" id="{207EB1F7-C0A7-5755-76EF-0C2E603F0824}"/>
              </a:ext>
            </a:extLst>
          </p:cNvPr>
          <p:cNvGraphicFramePr>
            <a:graphicFrameLocks noGrp="1"/>
          </p:cNvGraphicFramePr>
          <p:nvPr/>
        </p:nvGraphicFramePr>
        <p:xfrm>
          <a:off x="5750198" y="5646120"/>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dirty="0">
                          <a:solidFill>
                            <a:schemeClr val="tx1"/>
                          </a:solidFill>
                        </a:rPr>
                        <a:t>DD</a:t>
                      </a:r>
                      <a:endParaRPr lang="en-IL" sz="16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graphicFrame>
        <p:nvGraphicFramePr>
          <p:cNvPr id="13" name="Table 94">
            <a:extLst>
              <a:ext uri="{FF2B5EF4-FFF2-40B4-BE49-F238E27FC236}">
                <a16:creationId xmlns:a16="http://schemas.microsoft.com/office/drawing/2014/main" id="{5DBB90C7-1B07-BC42-BC98-49623ABAC8A6}"/>
              </a:ext>
            </a:extLst>
          </p:cNvPr>
          <p:cNvGraphicFramePr>
            <a:graphicFrameLocks noGrp="1"/>
          </p:cNvGraphicFramePr>
          <p:nvPr/>
        </p:nvGraphicFramePr>
        <p:xfrm>
          <a:off x="8603470" y="5647698"/>
          <a:ext cx="447528" cy="304799"/>
        </p:xfrm>
        <a:graphic>
          <a:graphicData uri="http://schemas.openxmlformats.org/drawingml/2006/table">
            <a:tbl>
              <a:tblPr firstRow="1" bandRow="1">
                <a:tableStyleId>{5C22544A-7EE6-4342-B048-85BDC9FD1C3A}</a:tableStyleId>
              </a:tblPr>
              <a:tblGrid>
                <a:gridCol w="447528">
                  <a:extLst>
                    <a:ext uri="{9D8B030D-6E8A-4147-A177-3AD203B41FA5}">
                      <a16:colId xmlns:a16="http://schemas.microsoft.com/office/drawing/2014/main" val="4080622672"/>
                    </a:ext>
                  </a:extLst>
                </a:gridCol>
              </a:tblGrid>
              <a:tr h="304799">
                <a:tc>
                  <a:txBody>
                    <a:bodyPr/>
                    <a:lstStyle/>
                    <a:p>
                      <a:pPr algn="ctr"/>
                      <a:r>
                        <a:rPr lang="en-US" sz="1600" b="0" i="1" dirty="0">
                          <a:solidFill>
                            <a:schemeClr val="tx1"/>
                          </a:solidFill>
                        </a:rPr>
                        <a:t>DD</a:t>
                      </a:r>
                      <a:endParaRPr lang="en-IL" sz="16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831838616"/>
                  </a:ext>
                </a:extLst>
              </a:tr>
            </a:tbl>
          </a:graphicData>
        </a:graphic>
      </p:graphicFrame>
    </p:spTree>
    <p:extLst>
      <p:ext uri="{BB962C8B-B14F-4D97-AF65-F5344CB8AC3E}">
        <p14:creationId xmlns:p14="http://schemas.microsoft.com/office/powerpoint/2010/main" val="1160321153"/>
      </p:ext>
    </p:extLst>
  </p:cSld>
  <p:clrMapOvr>
    <a:masterClrMapping/>
  </p:clrMapOvr>
  <p:extLst>
    <p:ext uri="{E180D4A7-C9FB-4DFB-919C-405C955672EB}">
      <p14:showEvtLst xmlns:p14="http://schemas.microsoft.com/office/powerpoint/2010/main">
        <p14:playEvt time="60" objId="8"/>
        <p14:stopEvt time="49488" objId="8"/>
      </p14:showEvtLst>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13559</TotalTime>
  <Words>2824</Words>
  <Application>Microsoft Office PowerPoint</Application>
  <PresentationFormat>Widescreen</PresentationFormat>
  <Paragraphs>519</Paragraphs>
  <Slides>38</Slides>
  <Notes>38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Calibri Light</vt:lpstr>
      <vt:lpstr>Consolas</vt:lpstr>
      <vt:lpstr>Trebuchet MS</vt:lpstr>
      <vt:lpstr>Office Theme</vt:lpstr>
      <vt:lpstr>PowerPoint Presentation</vt:lpstr>
      <vt:lpstr>Agenda</vt:lpstr>
      <vt:lpstr>The Offload Opportunities</vt:lpstr>
      <vt:lpstr>The Motivation</vt:lpstr>
      <vt:lpstr>The Motivation</vt:lpstr>
      <vt:lpstr>The Motivation</vt:lpstr>
      <vt:lpstr>The Challenge</vt:lpstr>
      <vt:lpstr>NVMeTCP PDU vs TCP Segments</vt:lpstr>
      <vt:lpstr>NVMeTCP PDU vs TCP Segments</vt:lpstr>
      <vt:lpstr>The Challenge</vt:lpstr>
      <vt:lpstr>The Offload Design</vt:lpstr>
      <vt:lpstr>The Offload Rx Design (in-order)</vt:lpstr>
      <vt:lpstr>The Driver SKB Build</vt:lpstr>
      <vt:lpstr>The Offload Rx Design (out-of-order)</vt:lpstr>
      <vt:lpstr>The Offload Rx Design (out-of-order)</vt:lpstr>
      <vt:lpstr>The Offload Rx Design (out-of-order)</vt:lpstr>
      <vt:lpstr>The Offload Rx Design (out-of-order)</vt:lpstr>
      <vt:lpstr>The Offload Rx Design (out-of-order)</vt:lpstr>
      <vt:lpstr>The Offload Rx Design (out-of-order)</vt:lpstr>
      <vt:lpstr>The Offload Rx Design (out-of-order)</vt:lpstr>
      <vt:lpstr>The Offload Tx Design</vt:lpstr>
      <vt:lpstr>The Offload Flows</vt:lpstr>
      <vt:lpstr>SKB changes</vt:lpstr>
      <vt:lpstr>Enablement</vt:lpstr>
      <vt:lpstr>DDP and Rx CRC Offload Performance Results  on ConnectX 7</vt:lpstr>
      <vt:lpstr>The Tests Config </vt:lpstr>
      <vt:lpstr>DDP vs SW   – Bandwidth Comparison</vt:lpstr>
      <vt:lpstr>DDP (+ CRC Offload) vs SW (+ SW CRC)   – Bandwidth Comparison</vt:lpstr>
      <vt:lpstr>DDP (+ CRC Offload) vs SW (+ SW CRC)  – The CPU Cost Comparison</vt:lpstr>
      <vt:lpstr>Network Congestion</vt:lpstr>
      <vt:lpstr>DDP vs SW   – Bandwidth Comparison Under Congestion</vt:lpstr>
      <vt:lpstr>DDP (+ CRC Offload) vs SW (+ SW CRC)   – Bandwidth Comparison Under Congestion</vt:lpstr>
      <vt:lpstr>Lessons</vt:lpstr>
      <vt:lpstr>Context Switches are Expensive</vt:lpstr>
      <vt:lpstr>GRO Impacts Performances a Lot</vt:lpstr>
      <vt:lpstr>Upstream status</vt:lpstr>
      <vt:lpstr>Upstream status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 Malin</dc:creator>
  <cp:lastModifiedBy>Shai Malin</cp:lastModifiedBy>
  <cp:revision>17</cp:revision>
  <dcterms:created xsi:type="dcterms:W3CDTF">2022-09-14T18:27:09Z</dcterms:created>
  <dcterms:modified xsi:type="dcterms:W3CDTF">2022-10-28T10:12:17Z</dcterms:modified>
</cp:coreProperties>
</file>