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DF88C-D1DE-7337-E4D0-8D0F190EFA3C}" v="6" dt="2024-12-23T19:09:30.276"/>
    <p1510:client id="{287A8784-8C3E-B646-E82F-058FDCE1A22A}" v="23" dt="2024-12-23T16:44:12.024"/>
    <p1510:client id="{3E458D8B-1E84-6D9B-27AC-5BE81D291924}" v="4" dt="2024-12-23T12:09:59.030"/>
    <p1510:client id="{6AC66D11-9330-4CC4-9CD6-FC5335801EAC}" v="3" dt="2024-12-23T19:37:52.575"/>
    <p1510:client id="{79D15C2E-5BD0-C753-946F-60D6A7C7823B}" v="2086" dt="2024-12-23T14:46:01.206"/>
    <p1510:client id="{92C0A606-BB3B-031C-5D80-F385B476B6ED}" v="255" dt="2024-12-23T12:19:1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15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1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6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2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980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0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2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2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EA8B-9F91-60CD-41CF-CC8145346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532773"/>
            <a:ext cx="7197726" cy="2421464"/>
          </a:xfrm>
        </p:spPr>
        <p:txBody>
          <a:bodyPr/>
          <a:lstStyle/>
          <a:p>
            <a:r>
              <a:rPr lang="en-US" sz="5000" dirty="0" err="1">
                <a:latin typeface="Courier New"/>
                <a:ea typeface="Calibri Light"/>
                <a:cs typeface="Calibri Light"/>
              </a:rPr>
              <a:t>Електронни</a:t>
            </a:r>
            <a:r>
              <a:rPr lang="en-US" sz="5000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sz="5000" dirty="0" err="1">
                <a:latin typeface="Courier New"/>
                <a:ea typeface="Calibri Light"/>
                <a:cs typeface="Calibri Light"/>
              </a:rPr>
              <a:t>разплащания</a:t>
            </a:r>
            <a:endParaRPr lang="en-US" sz="5000" dirty="0">
              <a:latin typeface="Courier New"/>
              <a:cs typeface="Courier New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1CF9A-6072-B207-3FA0-FBA24658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327" y="4385732"/>
            <a:ext cx="8877798" cy="1405467"/>
          </a:xfrm>
        </p:spPr>
        <p:txBody>
          <a:bodyPr/>
          <a:lstStyle/>
          <a:p>
            <a:r>
              <a:rPr lang="en-US" dirty="0" err="1">
                <a:latin typeface="Courier New"/>
                <a:ea typeface="Calibri"/>
                <a:cs typeface="Calibri"/>
              </a:rPr>
              <a:t>Александър</a:t>
            </a:r>
            <a:r>
              <a:rPr lang="en-US" dirty="0">
                <a:latin typeface="Courier New"/>
                <a:ea typeface="Calibri"/>
                <a:cs typeface="Calibri"/>
              </a:rPr>
              <a:t> </a:t>
            </a:r>
            <a:r>
              <a:rPr lang="en-US" dirty="0" err="1">
                <a:latin typeface="Courier New"/>
                <a:ea typeface="Calibri"/>
                <a:cs typeface="Calibri"/>
              </a:rPr>
              <a:t>енев</a:t>
            </a:r>
            <a:r>
              <a:rPr lang="en-US" dirty="0">
                <a:latin typeface="Courier New"/>
                <a:ea typeface="Calibri"/>
                <a:cs typeface="Calibri"/>
              </a:rPr>
              <a:t> №2, </a:t>
            </a:r>
            <a:r>
              <a:rPr lang="en-US" dirty="0" err="1">
                <a:latin typeface="Courier New"/>
                <a:ea typeface="Calibri"/>
                <a:cs typeface="Calibri"/>
              </a:rPr>
              <a:t>Борис</a:t>
            </a:r>
            <a:r>
              <a:rPr lang="en-US" dirty="0">
                <a:latin typeface="Courier New"/>
                <a:ea typeface="Calibri"/>
                <a:cs typeface="Calibri"/>
              </a:rPr>
              <a:t> </a:t>
            </a:r>
            <a:r>
              <a:rPr lang="en-US" dirty="0" err="1">
                <a:latin typeface="Courier New"/>
                <a:ea typeface="Calibri"/>
                <a:cs typeface="Calibri"/>
              </a:rPr>
              <a:t>иванов</a:t>
            </a:r>
            <a:r>
              <a:rPr lang="en-US" dirty="0">
                <a:latin typeface="Courier New"/>
                <a:ea typeface="Calibri"/>
                <a:cs typeface="Calibri"/>
              </a:rPr>
              <a:t> №3, </a:t>
            </a:r>
            <a:r>
              <a:rPr lang="en-US" dirty="0" err="1">
                <a:latin typeface="Courier New"/>
                <a:ea typeface="Calibri"/>
                <a:cs typeface="Calibri"/>
              </a:rPr>
              <a:t>Георги</a:t>
            </a:r>
            <a:r>
              <a:rPr lang="en-US" dirty="0">
                <a:latin typeface="Courier New"/>
                <a:ea typeface="Calibri"/>
                <a:cs typeface="Calibri"/>
              </a:rPr>
              <a:t> </a:t>
            </a:r>
            <a:r>
              <a:rPr lang="en-US" dirty="0" err="1">
                <a:latin typeface="Courier New"/>
                <a:ea typeface="Calibri"/>
                <a:cs typeface="Calibri"/>
              </a:rPr>
              <a:t>стоименов</a:t>
            </a:r>
            <a:r>
              <a:rPr lang="en-US" dirty="0">
                <a:latin typeface="Courier New"/>
                <a:ea typeface="Calibri"/>
                <a:cs typeface="Calibri"/>
              </a:rPr>
              <a:t> №9</a:t>
            </a:r>
          </a:p>
        </p:txBody>
      </p:sp>
    </p:spTree>
    <p:extLst>
      <p:ext uri="{BB962C8B-B14F-4D97-AF65-F5344CB8AC3E}">
        <p14:creationId xmlns:p14="http://schemas.microsoft.com/office/powerpoint/2010/main" val="312486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8A4A-DA2E-DF26-BDDE-BE846A54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76894"/>
          </a:xfrm>
        </p:spPr>
        <p:txBody>
          <a:bodyPr/>
          <a:lstStyle/>
          <a:p>
            <a:r>
              <a:rPr lang="en-US" err="1">
                <a:latin typeface="Courier New"/>
                <a:ea typeface="Calibri Light"/>
                <a:cs typeface="Calibri Light"/>
              </a:rPr>
              <a:t>електронни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пари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5F6D-7715-136F-1789-D1A30B86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952" y="231848"/>
            <a:ext cx="1226124" cy="490964"/>
          </a:xfrm>
        </p:spPr>
        <p:txBody>
          <a:bodyPr>
            <a:normAutofit lnSpcReduction="10000"/>
          </a:bodyPr>
          <a:lstStyle/>
          <a:p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38DB1-C0D7-E699-23EE-E8DA8746DF54}"/>
              </a:ext>
            </a:extLst>
          </p:cNvPr>
          <p:cNvSpPr txBox="1"/>
          <p:nvPr/>
        </p:nvSpPr>
        <p:spPr>
          <a:xfrm>
            <a:off x="687296" y="1809356"/>
            <a:ext cx="953763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ourier New"/>
                <a:ea typeface="Calibri"/>
                <a:cs typeface="Calibri"/>
              </a:rPr>
              <a:t>Представляват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парична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стойност</a:t>
            </a:r>
            <a:r>
              <a:rPr lang="en-US" sz="2400" dirty="0">
                <a:latin typeface="Courier New"/>
                <a:ea typeface="Calibri"/>
                <a:cs typeface="Calibri"/>
              </a:rPr>
              <a:t>, </a:t>
            </a:r>
            <a:r>
              <a:rPr lang="en-US" sz="2400" err="1">
                <a:latin typeface="Courier New"/>
                <a:ea typeface="Calibri"/>
                <a:cs typeface="Calibri"/>
              </a:rPr>
              <a:t>записана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като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електронна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информация</a:t>
            </a:r>
            <a:r>
              <a:rPr lang="en-US" sz="2400" dirty="0">
                <a:latin typeface="Courier New"/>
                <a:ea typeface="Calibri"/>
                <a:cs typeface="Calibri"/>
              </a:rPr>
              <a:t> (</a:t>
            </a:r>
            <a:r>
              <a:rPr lang="en-US" sz="2400" err="1">
                <a:latin typeface="Courier New"/>
                <a:ea typeface="Calibri"/>
                <a:cs typeface="Calibri"/>
              </a:rPr>
              <a:t>ако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е </a:t>
            </a:r>
            <a:r>
              <a:rPr lang="en-US" sz="2400" err="1">
                <a:latin typeface="Courier New"/>
                <a:ea typeface="Calibri"/>
                <a:cs typeface="Calibri"/>
              </a:rPr>
              <a:t>очевидно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  <a:p>
            <a:endParaRPr lang="en-US" sz="2400" dirty="0">
              <a:latin typeface="Courier New"/>
              <a:ea typeface="Calibri"/>
              <a:cs typeface="Calibri"/>
            </a:endParaRPr>
          </a:p>
          <a:p>
            <a:r>
              <a:rPr lang="en-US" sz="2400" err="1">
                <a:latin typeface="Courier New"/>
                <a:ea typeface="Calibri"/>
                <a:cs typeface="Calibri"/>
              </a:rPr>
              <a:t>Разделят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се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2 </a:t>
            </a:r>
            <a:r>
              <a:rPr lang="en-US" sz="2400" err="1">
                <a:latin typeface="Courier New"/>
                <a:ea typeface="Calibri"/>
                <a:cs typeface="Calibri"/>
              </a:rPr>
              <a:t>основни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вида</a:t>
            </a:r>
            <a:r>
              <a:rPr lang="en-US" sz="2400" dirty="0">
                <a:latin typeface="Courier New"/>
                <a:ea typeface="Calibri"/>
                <a:cs typeface="Calibri"/>
              </a:rPr>
              <a:t>:</a:t>
            </a:r>
            <a:endParaRPr lang="en-US"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централизирани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(</a:t>
            </a:r>
            <a:r>
              <a:rPr lang="en-US" sz="2400" err="1">
                <a:latin typeface="Courier New"/>
                <a:ea typeface="Calibri"/>
                <a:cs typeface="Calibri"/>
              </a:rPr>
              <a:t>контролирани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от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държавни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институции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или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банки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децентрализирани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(</a:t>
            </a:r>
            <a:r>
              <a:rPr lang="en-US" sz="2400" err="1">
                <a:latin typeface="Courier New"/>
                <a:ea typeface="Calibri"/>
                <a:cs typeface="Calibri"/>
              </a:rPr>
              <a:t>няма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държавен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или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банков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контрол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ourier New"/>
              <a:ea typeface="Calibri"/>
              <a:cs typeface="Calibri"/>
            </a:endParaRPr>
          </a:p>
          <a:p>
            <a:r>
              <a:rPr lang="en-US" sz="2400" err="1">
                <a:latin typeface="Courier New"/>
                <a:ea typeface="Calibri"/>
                <a:cs typeface="Calibri"/>
              </a:rPr>
              <a:t>Делят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се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2 </a:t>
            </a:r>
            <a:r>
              <a:rPr lang="en-US" sz="2400" err="1">
                <a:latin typeface="Courier New"/>
                <a:ea typeface="Calibri"/>
                <a:cs typeface="Calibri"/>
              </a:rPr>
              <a:t>основни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форми</a:t>
            </a:r>
            <a:r>
              <a:rPr lang="en-US" sz="2400" dirty="0">
                <a:latin typeface="Courier New"/>
                <a:ea typeface="Calibri"/>
                <a:cs typeface="Calibri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Карти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(</a:t>
            </a:r>
            <a:r>
              <a:rPr lang="en-US" sz="2400" err="1">
                <a:latin typeface="Courier New"/>
                <a:ea typeface="Calibri"/>
                <a:cs typeface="Calibri"/>
              </a:rPr>
              <a:t>кредитни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, </a:t>
            </a:r>
            <a:r>
              <a:rPr lang="en-US" sz="2400" err="1">
                <a:latin typeface="Courier New"/>
                <a:ea typeface="Calibri"/>
                <a:cs typeface="Calibri"/>
              </a:rPr>
              <a:t>дебитни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, </a:t>
            </a:r>
            <a:r>
              <a:rPr lang="en-US" sz="2400" err="1">
                <a:latin typeface="Courier New"/>
                <a:ea typeface="Calibri"/>
                <a:cs typeface="Calibri"/>
              </a:rPr>
              <a:t>тн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Софтуерни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(</a:t>
            </a:r>
            <a:r>
              <a:rPr lang="en-US" sz="2400" err="1">
                <a:latin typeface="Courier New"/>
                <a:ea typeface="Calibri"/>
                <a:cs typeface="Calibri"/>
              </a:rPr>
              <a:t>крипто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валути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и </a:t>
            </a:r>
            <a:r>
              <a:rPr lang="en-US" sz="2400" err="1">
                <a:latin typeface="Courier New"/>
                <a:ea typeface="Calibri"/>
                <a:cs typeface="Calibri"/>
              </a:rPr>
              <a:t>тн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0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68C8-2659-2447-88F5-E806215F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70" y="254696"/>
            <a:ext cx="10131425" cy="1456267"/>
          </a:xfrm>
        </p:spPr>
        <p:txBody>
          <a:bodyPr/>
          <a:lstStyle/>
          <a:p>
            <a:r>
              <a:rPr lang="en-US" err="1">
                <a:latin typeface="Courier New"/>
                <a:ea typeface="Calibri Light"/>
                <a:cs typeface="Calibri Light"/>
              </a:rPr>
              <a:t>Електронни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разплащания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чрез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софтуерни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системи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в </a:t>
            </a:r>
            <a:r>
              <a:rPr lang="en-US" err="1">
                <a:latin typeface="Courier New"/>
                <a:ea typeface="Calibri Light"/>
                <a:cs typeface="Calibri Light"/>
              </a:rPr>
              <a:t>интернет</a:t>
            </a:r>
            <a:endParaRPr lang="en-US">
              <a:latin typeface="Courier New"/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8F87F-3AD5-2370-B5A5-147F8E99360E}"/>
              </a:ext>
            </a:extLst>
          </p:cNvPr>
          <p:cNvSpPr txBox="1"/>
          <p:nvPr/>
        </p:nvSpPr>
        <p:spPr>
          <a:xfrm>
            <a:off x="761999" y="1972848"/>
            <a:ext cx="1098115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urier New"/>
                <a:ea typeface="Calibri"/>
                <a:cs typeface="Calibri"/>
              </a:rPr>
              <a:t>Електронно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разплащане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-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разплащане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чрез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електронни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пари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(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голяма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изненада</a:t>
            </a:r>
            <a:r>
              <a:rPr lang="en-US" sz="2400" dirty="0">
                <a:latin typeface="Courier New"/>
                <a:ea typeface="Calibri"/>
                <a:cs typeface="Calibri"/>
              </a:rPr>
              <a:t>,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знам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  <a:p>
            <a:r>
              <a:rPr lang="en-US" sz="2400" dirty="0" err="1">
                <a:latin typeface="Courier New"/>
                <a:ea typeface="Calibri"/>
                <a:cs typeface="Calibri"/>
              </a:rPr>
              <a:t>За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такива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разплащания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има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изисквания</a:t>
            </a:r>
            <a:r>
              <a:rPr lang="en-US" sz="2400" dirty="0">
                <a:latin typeface="Courier New"/>
                <a:ea typeface="Calibri"/>
                <a:cs typeface="Calibri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ourier New"/>
                <a:ea typeface="Calibri"/>
                <a:cs typeface="Calibri"/>
              </a:rPr>
              <a:t>да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има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различни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модели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(в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брой</a:t>
            </a:r>
            <a:r>
              <a:rPr lang="en-US" sz="2400" dirty="0">
                <a:latin typeface="Courier New"/>
                <a:ea typeface="Calibri"/>
                <a:cs typeface="Calibri"/>
              </a:rPr>
              <a:t>,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карта</a:t>
            </a:r>
            <a:r>
              <a:rPr lang="en-US" sz="2400" dirty="0">
                <a:latin typeface="Courier New"/>
                <a:ea typeface="Calibri"/>
                <a:cs typeface="Calibri"/>
              </a:rPr>
              <a:t>,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тн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ourier New"/>
                <a:ea typeface="Calibri"/>
                <a:cs typeface="Calibri"/>
              </a:rPr>
              <a:t>Да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могат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да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се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прехвърлят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ел</a:t>
            </a:r>
            <a:r>
              <a:rPr lang="en-US" sz="2400" dirty="0">
                <a:latin typeface="Courier New"/>
                <a:ea typeface="Calibri"/>
                <a:cs typeface="Calibri"/>
              </a:rPr>
              <a:t>.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пари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от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една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сис</a:t>
            </a:r>
            <a:r>
              <a:rPr lang="en-US" sz="2400" dirty="0">
                <a:latin typeface="Courier New"/>
                <a:ea typeface="Calibri"/>
                <a:cs typeface="Calibri"/>
              </a:rPr>
              <a:t>.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за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разплащане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в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друга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ourier New"/>
              <a:ea typeface="Calibri"/>
              <a:cs typeface="Calibri"/>
            </a:endParaRPr>
          </a:p>
          <a:p>
            <a:r>
              <a:rPr lang="en-US" sz="2400" dirty="0" err="1">
                <a:latin typeface="Courier New"/>
                <a:ea typeface="Calibri"/>
                <a:cs typeface="Calibri"/>
              </a:rPr>
              <a:t>Интернет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модели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разплащане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ourier New"/>
                <a:ea typeface="Calibri"/>
                <a:cs typeface="Calibri"/>
              </a:rPr>
              <a:t>предплащане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-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парите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се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съхраняват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в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карта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или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друг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носител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ourier New"/>
                <a:ea typeface="Calibri"/>
                <a:cs typeface="Calibri"/>
              </a:rPr>
              <a:t>моментално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(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чудя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се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какво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ли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може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да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бъде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това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ourier New"/>
                <a:ea typeface="Calibri"/>
                <a:cs typeface="Calibri"/>
              </a:rPr>
              <a:t>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след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получаване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004C-D844-7915-A8DE-E8DF34CE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54" y="4175"/>
            <a:ext cx="10131425" cy="1456267"/>
          </a:xfrm>
        </p:spPr>
        <p:txBody>
          <a:bodyPr/>
          <a:lstStyle/>
          <a:p>
            <a:r>
              <a:rPr lang="en-US" err="1">
                <a:latin typeface="Courier New"/>
                <a:ea typeface="Calibri Light"/>
                <a:cs typeface="Calibri Light"/>
              </a:rPr>
              <a:t>Видове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системи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за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плащане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B3172-2BB8-F48D-06FA-7068DCFD5E4A}"/>
              </a:ext>
            </a:extLst>
          </p:cNvPr>
          <p:cNvSpPr txBox="1"/>
          <p:nvPr/>
        </p:nvSpPr>
        <p:spPr>
          <a:xfrm>
            <a:off x="730685" y="1304795"/>
            <a:ext cx="1112728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Courier New"/>
                <a:ea typeface="Calibri"/>
                <a:cs typeface="Calibri"/>
              </a:rPr>
              <a:t>А) </a:t>
            </a:r>
            <a:r>
              <a:rPr lang="en-US" sz="2600" err="1">
                <a:latin typeface="Courier New"/>
                <a:ea typeface="Calibri"/>
                <a:cs typeface="Calibri"/>
              </a:rPr>
              <a:t>За</a:t>
            </a:r>
            <a:r>
              <a:rPr lang="en-US" sz="2600" dirty="0">
                <a:latin typeface="Courier New"/>
                <a:ea typeface="Calibri"/>
                <a:cs typeface="Calibri"/>
              </a:rPr>
              <a:t> </a:t>
            </a:r>
            <a:r>
              <a:rPr lang="en-US" sz="2600" err="1">
                <a:latin typeface="Courier New"/>
                <a:ea typeface="Calibri"/>
                <a:cs typeface="Calibri"/>
              </a:rPr>
              <a:t>предплащане</a:t>
            </a:r>
            <a:r>
              <a:rPr lang="en-US" sz="2600" dirty="0">
                <a:latin typeface="Courier New"/>
                <a:ea typeface="Calibri"/>
                <a:cs typeface="Calibri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Електронно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в </a:t>
            </a:r>
            <a:r>
              <a:rPr lang="en-US" sz="2400" err="1">
                <a:latin typeface="Courier New"/>
                <a:ea typeface="Calibri"/>
                <a:cs typeface="Calibri"/>
              </a:rPr>
              <a:t>брой</a:t>
            </a:r>
            <a:r>
              <a:rPr lang="en-US" sz="2400" dirty="0">
                <a:latin typeface="Courier New"/>
                <a:ea typeface="Calibri"/>
                <a:cs typeface="Calibri"/>
              </a:rPr>
              <a:t> - с </a:t>
            </a:r>
            <a:r>
              <a:rPr lang="en-US" sz="2400" err="1">
                <a:latin typeface="Courier New"/>
                <a:ea typeface="Calibri"/>
                <a:cs typeface="Calibri"/>
              </a:rPr>
              <a:t>правилните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приложения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можеш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да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превърнеш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всичко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със</a:t>
            </a:r>
            <a:r>
              <a:rPr lang="en-US" sz="2400" dirty="0">
                <a:latin typeface="Courier New"/>
                <a:ea typeface="Calibri"/>
                <a:cs typeface="Calibri"/>
              </a:rPr>
              <a:t> storage space в </a:t>
            </a:r>
            <a:r>
              <a:rPr lang="en-US" sz="2400" err="1">
                <a:latin typeface="Courier New"/>
                <a:ea typeface="Calibri"/>
                <a:cs typeface="Calibri"/>
              </a:rPr>
              <a:t>носител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на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пари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endParaRPr lang="en-US" sz="2400" dirty="0">
              <a:latin typeface="Courier New"/>
              <a:ea typeface="Calibri"/>
              <a:cs typeface="Calibri"/>
            </a:endParaRPr>
          </a:p>
          <a:p>
            <a:r>
              <a:rPr lang="en-US" sz="2600" dirty="0">
                <a:latin typeface="Courier New"/>
                <a:ea typeface="Calibri"/>
                <a:cs typeface="Calibri"/>
              </a:rPr>
              <a:t>Б) </a:t>
            </a:r>
            <a:r>
              <a:rPr lang="en-US" sz="2600" err="1">
                <a:latin typeface="Courier New"/>
                <a:ea typeface="Calibri"/>
                <a:cs typeface="Calibri"/>
              </a:rPr>
              <a:t>За</a:t>
            </a:r>
            <a:r>
              <a:rPr lang="en-US" sz="2600" dirty="0">
                <a:latin typeface="Courier New"/>
                <a:ea typeface="Calibri"/>
                <a:cs typeface="Calibri"/>
              </a:rPr>
              <a:t> </a:t>
            </a:r>
            <a:r>
              <a:rPr lang="en-US" sz="2600" err="1">
                <a:latin typeface="Courier New"/>
                <a:ea typeface="Calibri"/>
                <a:cs typeface="Calibri"/>
              </a:rPr>
              <a:t>моментално</a:t>
            </a:r>
            <a:r>
              <a:rPr lang="en-US" sz="2600" dirty="0">
                <a:latin typeface="Courier New"/>
                <a:ea typeface="Calibri"/>
                <a:cs typeface="Calibri"/>
              </a:rPr>
              <a:t> </a:t>
            </a:r>
            <a:r>
              <a:rPr lang="en-US" sz="2600" err="1">
                <a:latin typeface="Courier New"/>
                <a:ea typeface="Calibri"/>
                <a:cs typeface="Calibri"/>
              </a:rPr>
              <a:t>плащане</a:t>
            </a:r>
            <a:r>
              <a:rPr lang="en-US" sz="2600" dirty="0">
                <a:latin typeface="Courier New"/>
                <a:ea typeface="Calibri"/>
                <a:cs typeface="Calibri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Дебитни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карти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/ </a:t>
            </a:r>
            <a:r>
              <a:rPr lang="en-US" sz="2400" err="1">
                <a:latin typeface="Courier New"/>
                <a:ea typeface="Calibri"/>
                <a:cs typeface="Calibri"/>
              </a:rPr>
              <a:t>директен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дебит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ourier New"/>
              <a:ea typeface="Calibri"/>
              <a:cs typeface="Calibri"/>
            </a:endParaRPr>
          </a:p>
          <a:p>
            <a:r>
              <a:rPr lang="en-US" sz="2600" dirty="0">
                <a:latin typeface="Courier New"/>
                <a:ea typeface="Calibri"/>
                <a:cs typeface="Calibri"/>
              </a:rPr>
              <a:t>В) </a:t>
            </a:r>
            <a:r>
              <a:rPr lang="en-US" sz="2600" err="1">
                <a:latin typeface="Courier New"/>
                <a:ea typeface="Calibri"/>
                <a:cs typeface="Calibri"/>
              </a:rPr>
              <a:t>За</a:t>
            </a:r>
            <a:r>
              <a:rPr lang="en-US" sz="2600" dirty="0">
                <a:latin typeface="Courier New"/>
                <a:ea typeface="Calibri"/>
                <a:cs typeface="Calibri"/>
              </a:rPr>
              <a:t> </a:t>
            </a:r>
            <a:r>
              <a:rPr lang="en-US" sz="2600" err="1">
                <a:latin typeface="Courier New"/>
                <a:ea typeface="Calibri"/>
                <a:cs typeface="Calibri"/>
              </a:rPr>
              <a:t>последващо</a:t>
            </a:r>
            <a:r>
              <a:rPr lang="en-US" sz="2600" dirty="0">
                <a:latin typeface="Courier New"/>
                <a:ea typeface="Calibri"/>
                <a:cs typeface="Calibri"/>
              </a:rPr>
              <a:t> </a:t>
            </a:r>
            <a:r>
              <a:rPr lang="en-US" sz="2600" err="1">
                <a:latin typeface="Courier New"/>
                <a:ea typeface="Calibri"/>
                <a:cs typeface="Calibri"/>
              </a:rPr>
              <a:t>плащане</a:t>
            </a:r>
            <a:r>
              <a:rPr lang="en-US" sz="2600" dirty="0">
                <a:latin typeface="Courier New"/>
                <a:ea typeface="Calibri"/>
                <a:cs typeface="Calibri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Кредитни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карти</a:t>
            </a:r>
            <a:r>
              <a:rPr lang="en-US" sz="2400" dirty="0">
                <a:latin typeface="Courier New"/>
                <a:ea typeface="Calibri"/>
                <a:cs typeface="Calibri"/>
              </a:rPr>
              <a:t>: SSL (</a:t>
            </a:r>
            <a:r>
              <a:rPr lang="en-US" sz="2400" err="1">
                <a:latin typeface="Courier New"/>
                <a:ea typeface="Calibri"/>
                <a:cs typeface="Calibri"/>
              </a:rPr>
              <a:t>защитен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мрежов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слой</a:t>
            </a:r>
            <a:r>
              <a:rPr lang="en-US" sz="2400" dirty="0">
                <a:latin typeface="Courier New"/>
                <a:ea typeface="Calibri"/>
                <a:cs typeface="Calibri"/>
              </a:rPr>
              <a:t>) </a:t>
            </a:r>
            <a:r>
              <a:rPr lang="en-US" sz="2400" err="1">
                <a:latin typeface="Courier New"/>
                <a:ea typeface="Calibri"/>
                <a:cs typeface="Calibri"/>
              </a:rPr>
              <a:t>или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SET (</a:t>
            </a:r>
            <a:r>
              <a:rPr lang="en-US" sz="2400" err="1">
                <a:latin typeface="Courier New"/>
                <a:ea typeface="Calibri"/>
                <a:cs typeface="Calibri"/>
              </a:rPr>
              <a:t>защитени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електронни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транзакции</a:t>
            </a:r>
            <a:r>
              <a:rPr lang="en-US" sz="2400" dirty="0">
                <a:latin typeface="Courier New"/>
                <a:ea typeface="Calibri"/>
                <a:cs typeface="Calibri"/>
              </a:rPr>
              <a:t>) - </a:t>
            </a:r>
            <a:r>
              <a:rPr lang="en-US" sz="2400" err="1">
                <a:latin typeface="Courier New"/>
                <a:ea typeface="Calibri"/>
                <a:cs typeface="Calibri"/>
              </a:rPr>
              <a:t>WireCard</a:t>
            </a:r>
            <a:r>
              <a:rPr lang="en-US" sz="2400" dirty="0">
                <a:latin typeface="Courier New"/>
                <a:ea typeface="Calibri"/>
                <a:cs typeface="Calibri"/>
              </a:rPr>
              <a:t>, CyberCash, </a:t>
            </a:r>
            <a:r>
              <a:rPr lang="en-US" sz="2400" err="1">
                <a:latin typeface="Courier New"/>
                <a:ea typeface="Calibri"/>
                <a:cs typeface="Calibri"/>
              </a:rPr>
              <a:t>FirstVirtual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Електронни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фактури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Електронни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чекове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- </a:t>
            </a:r>
            <a:r>
              <a:rPr lang="en-US" sz="2400" err="1">
                <a:latin typeface="Courier New"/>
                <a:ea typeface="Calibri"/>
                <a:cs typeface="Calibri"/>
              </a:rPr>
              <a:t>NetCheque</a:t>
            </a:r>
            <a:r>
              <a:rPr lang="en-US" sz="2400" dirty="0">
                <a:latin typeface="Courier New"/>
                <a:ea typeface="Calibri"/>
                <a:cs typeface="Calibri"/>
              </a:rPr>
              <a:t>, </a:t>
            </a:r>
            <a:r>
              <a:rPr lang="en-US" sz="2400" err="1">
                <a:latin typeface="Courier New"/>
                <a:ea typeface="Calibri"/>
                <a:cs typeface="Calibri"/>
              </a:rPr>
              <a:t>PayNow</a:t>
            </a:r>
            <a:r>
              <a:rPr lang="en-US" sz="2400" dirty="0">
                <a:latin typeface="Courier New"/>
                <a:ea typeface="Calibri"/>
                <a:cs typeface="Calibri"/>
              </a:rPr>
              <a:t>, </a:t>
            </a:r>
            <a:r>
              <a:rPr lang="en-US" sz="2400" err="1">
                <a:latin typeface="Courier New"/>
                <a:ea typeface="Calibri"/>
                <a:cs typeface="Calibri"/>
              </a:rPr>
              <a:t>Echeck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ourier New"/>
                <a:ea typeface="Calibri"/>
                <a:cs typeface="Calibri"/>
              </a:rPr>
              <a:t>Cash on delivery;</a:t>
            </a:r>
          </a:p>
        </p:txBody>
      </p:sp>
    </p:spTree>
    <p:extLst>
      <p:ext uri="{BB962C8B-B14F-4D97-AF65-F5344CB8AC3E}">
        <p14:creationId xmlns:p14="http://schemas.microsoft.com/office/powerpoint/2010/main" val="118550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DBCF-B9F9-32DF-B25C-F4AD7AEA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88051"/>
          </a:xfrm>
        </p:spPr>
        <p:txBody>
          <a:bodyPr/>
          <a:lstStyle/>
          <a:p>
            <a:r>
              <a:rPr lang="en-US" err="1">
                <a:latin typeface="Courier New"/>
                <a:ea typeface="Calibri Light"/>
                <a:cs typeface="Calibri Light"/>
              </a:rPr>
              <a:t>Видове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електронни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err="1">
                <a:latin typeface="Courier New"/>
                <a:ea typeface="Calibri Light"/>
                <a:cs typeface="Calibri Light"/>
              </a:rPr>
              <a:t>плащания</a:t>
            </a:r>
            <a:endParaRPr lang="en-US"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41D9D-7E31-C418-D2FB-2318E9F806E0}"/>
              </a:ext>
            </a:extLst>
          </p:cNvPr>
          <p:cNvSpPr txBox="1"/>
          <p:nvPr/>
        </p:nvSpPr>
        <p:spPr>
          <a:xfrm>
            <a:off x="887260" y="1858027"/>
            <a:ext cx="1026278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Електронно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банкиране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Мобилно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банкиране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с SMS;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Плащане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със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специални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err="1">
                <a:latin typeface="Courier New"/>
                <a:ea typeface="Calibri"/>
                <a:cs typeface="Calibri"/>
              </a:rPr>
              <a:t>системи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(PayPal, </a:t>
            </a:r>
            <a:r>
              <a:rPr lang="en-US" sz="2400" err="1">
                <a:latin typeface="Courier New"/>
                <a:ea typeface="Calibri"/>
                <a:cs typeface="Calibri"/>
              </a:rPr>
              <a:t>ePay</a:t>
            </a:r>
            <a:r>
              <a:rPr lang="en-US" sz="2400" dirty="0">
                <a:latin typeface="Courier New"/>
                <a:ea typeface="Calibri"/>
                <a:cs typeface="Calibri"/>
              </a:rPr>
              <a:t> ,</a:t>
            </a:r>
            <a:r>
              <a:rPr lang="en-US" sz="2400" err="1">
                <a:latin typeface="Courier New"/>
                <a:ea typeface="Calibri"/>
                <a:cs typeface="Calibri"/>
              </a:rPr>
              <a:t>тн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  <a:p>
            <a:pPr marL="342900" indent="-342900">
              <a:buFont typeface="Arial"/>
              <a:buChar char="•"/>
            </a:pPr>
            <a:r>
              <a:rPr lang="en-US" sz="2400" err="1">
                <a:latin typeface="Courier New"/>
                <a:ea typeface="Calibri"/>
                <a:cs typeface="Calibri"/>
              </a:rPr>
              <a:t>Банкомат</a:t>
            </a:r>
            <a:r>
              <a:rPr lang="en-US" sz="2400" dirty="0">
                <a:latin typeface="Courier New"/>
                <a:ea typeface="Calibri"/>
                <a:cs typeface="Calibri"/>
              </a:rPr>
              <a:t> / ПОС </a:t>
            </a:r>
            <a:r>
              <a:rPr lang="en-US" sz="2400" err="1">
                <a:latin typeface="Courier New"/>
                <a:ea typeface="Calibri"/>
                <a:cs typeface="Calibri"/>
              </a:rPr>
              <a:t>терминал</a:t>
            </a:r>
            <a:r>
              <a:rPr lang="en-US" sz="2400" dirty="0">
                <a:latin typeface="Courier New"/>
                <a:ea typeface="Calibri"/>
                <a:cs typeface="Calibri"/>
              </a:rPr>
              <a:t>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latin typeface="Courier New"/>
                <a:ea typeface="Calibri"/>
                <a:cs typeface="Calibri"/>
              </a:rPr>
              <a:t>Системи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за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онлайн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парични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ореводи</a:t>
            </a:r>
            <a:r>
              <a:rPr lang="en-US" sz="2400" dirty="0">
                <a:latin typeface="Courier New"/>
                <a:ea typeface="Calibri"/>
                <a:cs typeface="Calibri"/>
              </a:rPr>
              <a:t> (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WireCard</a:t>
            </a:r>
            <a:r>
              <a:rPr lang="en-US" sz="2400" dirty="0">
                <a:latin typeface="Courier New"/>
                <a:ea typeface="Calibri"/>
                <a:cs typeface="Calibri"/>
              </a:rPr>
              <a:t>, Western Union, Moneybookers, </a:t>
            </a:r>
            <a:r>
              <a:rPr lang="en-US" sz="2400" dirty="0" err="1">
                <a:latin typeface="Courier New"/>
                <a:ea typeface="Calibri"/>
                <a:cs typeface="Calibri"/>
              </a:rPr>
              <a:t>тн</a:t>
            </a:r>
            <a:r>
              <a:rPr lang="en-US" sz="2400" dirty="0">
                <a:latin typeface="Courier New"/>
                <a:ea typeface="Calibri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911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98E1-34A9-7362-5BC5-BDF23F97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ea typeface="Calibri Light"/>
                <a:cs typeface="Calibri Light"/>
              </a:rPr>
              <a:t>ДЕмонстрация</a:t>
            </a:r>
            <a:r>
              <a:rPr lang="en-US" dirty="0">
                <a:latin typeface="Courier New"/>
                <a:ea typeface="Calibri Light"/>
                <a:cs typeface="Calibri Light"/>
              </a:rPr>
              <a:t>! (</a:t>
            </a:r>
            <a:r>
              <a:rPr lang="en-US" dirty="0" err="1">
                <a:latin typeface="Courier New"/>
                <a:ea typeface="Calibri Light"/>
                <a:cs typeface="Calibri Light"/>
              </a:rPr>
              <a:t>готина</a:t>
            </a:r>
            <a:r>
              <a:rPr lang="en-US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dirty="0" err="1">
                <a:latin typeface="Courier New"/>
                <a:ea typeface="Calibri Light"/>
                <a:cs typeface="Calibri Light"/>
              </a:rPr>
              <a:t>част</a:t>
            </a:r>
            <a:r>
              <a:rPr lang="en-US" dirty="0">
                <a:latin typeface="Courier New"/>
                <a:ea typeface="Calibri Light"/>
                <a:cs typeface="Calibri Light"/>
              </a:rPr>
              <a:t>)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59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ED09-4435-7A65-D8AF-FB34B678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2702560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err="1">
                <a:latin typeface="Courier New"/>
                <a:ea typeface="Calibri Light"/>
                <a:cs typeface="Calibri Light"/>
              </a:rPr>
              <a:t>Благодаря</a:t>
            </a:r>
            <a:r>
              <a:rPr lang="en-US" sz="5400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sz="5400" err="1">
                <a:latin typeface="Courier New"/>
                <a:ea typeface="Calibri Light"/>
                <a:cs typeface="Calibri Light"/>
              </a:rPr>
              <a:t>за</a:t>
            </a:r>
            <a:r>
              <a:rPr lang="en-US" sz="5400" dirty="0">
                <a:latin typeface="Courier New"/>
                <a:ea typeface="Calibri Light"/>
                <a:cs typeface="Calibri Light"/>
              </a:rPr>
              <a:t> </a:t>
            </a:r>
            <a:r>
              <a:rPr lang="en-US" sz="5400" err="1">
                <a:latin typeface="Courier New"/>
                <a:ea typeface="Calibri Light"/>
                <a:cs typeface="Calibri Light"/>
              </a:rPr>
              <a:t>вниманието</a:t>
            </a:r>
            <a:r>
              <a:rPr lang="en-US" sz="5400" dirty="0">
                <a:latin typeface="Courier New"/>
                <a:ea typeface="Calibri Light"/>
                <a:cs typeface="Calibri Ligh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99699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Електронни разплащания</vt:lpstr>
      <vt:lpstr>електронни пари</vt:lpstr>
      <vt:lpstr>Електронни разплащания чрез софтуерни системи в интернет</vt:lpstr>
      <vt:lpstr>Видове системи за плащане</vt:lpstr>
      <vt:lpstr>Видове електронни плащания</vt:lpstr>
      <vt:lpstr>ДЕмонстрация! (готина част)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273</cp:revision>
  <dcterms:created xsi:type="dcterms:W3CDTF">2024-12-23T12:08:27Z</dcterms:created>
  <dcterms:modified xsi:type="dcterms:W3CDTF">2024-12-23T19:38:02Z</dcterms:modified>
</cp:coreProperties>
</file>