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alanquin Dark" panose="020B0604020202020204" charset="0"/>
      <p:regular r:id="rId19"/>
      <p:bold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  <p:embeddedFont>
      <p:font typeface="Rubik Medium" panose="020B0604020202020204" charset="-79"/>
      <p:regular r:id="rId25"/>
      <p:bold r:id="rId26"/>
      <p:italic r:id="rId27"/>
      <p:boldItalic r:id="rId28"/>
    </p:embeddedFont>
    <p:embeddedFont>
      <p:font typeface="Rubik SemiBold" panose="020B0604020202020204" charset="-79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A9F37-F3C9-4D1A-BDD2-6986B54B1482}">
  <a:tblStyle styleId="{3D2A9F37-F3C9-4D1A-BDD2-6986B54B14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e2a14b3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e2a14b3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dc700eeb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dc700eeb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dc700eeb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dc700eeb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&lt;-&gt; стандартно отклонение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Недетерминистичен алгоритъм - няколко локални минимуми на loss function - зависи от learning rate, # steps, perplexity,... =&gt; различни визуализации накрая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Когато искаш да добавиш нови данни, t-SNE трябва да се пуска отначало, докато PCA няма да има проблем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ffb85d7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ffb85d7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ffb85d7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ffb85d7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ffb85d7b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ffb85d7b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dc700eeb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dc700eeb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feature maps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networks - black boxes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- tool for creating map with “similar” data for the network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dc700ee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dc700ee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dc700eeb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dc700eeb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dc700eeb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dc700eeb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c21c68ef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c21c68ef9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dc700eeb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dc700eeb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Основна идея на SNE - да преобразуваме разстоянията във вероятности.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Усл. Вероятност =&gt; Гаусова функция (камбанка, нормално разпр.) с център xᵢ и стандартно отклонение σᵢ. Делим - нормализация спрямо гъстота на точките (клъстери с различна гъстота).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 ij = p ji (симетрично свойство)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dc700eeb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dc700eeb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Обикновено K=2, 3 - подходящо за визуализация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T-distribution - от тук идва t в t-SNE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dc700ee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dc700ee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dc700eeb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dc700eeb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Колкото по-подобни са 2 разпределения, толкова по-малко е КЛ разстоянието. То е 0, когато разпределенията са идентични.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dc700eeb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dc700eeb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10" name="Google Shape;10;p2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chemeClr val="accen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chemeClr val="accent2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125950" y="1498913"/>
            <a:ext cx="48921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25950" y="3365575"/>
            <a:ext cx="26334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2"/>
          </p:nvPr>
        </p:nvSpPr>
        <p:spPr>
          <a:xfrm>
            <a:off x="2125950" y="1037225"/>
            <a:ext cx="2231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1"/>
          <p:cNvGrpSpPr/>
          <p:nvPr/>
        </p:nvGrpSpPr>
        <p:grpSpPr>
          <a:xfrm>
            <a:off x="2842" y="256"/>
            <a:ext cx="9138317" cy="5142987"/>
            <a:chOff x="2842" y="390"/>
            <a:chExt cx="9138317" cy="5142987"/>
          </a:xfrm>
        </p:grpSpPr>
        <p:sp>
          <p:nvSpPr>
            <p:cNvPr id="112" name="Google Shape;112;p11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11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1"/>
            <p:cNvSpPr/>
            <p:nvPr/>
          </p:nvSpPr>
          <p:spPr>
            <a:xfrm>
              <a:off x="5068" y="1509"/>
              <a:ext cx="3214386" cy="2305869"/>
            </a:xfrm>
            <a:custGeom>
              <a:avLst/>
              <a:gdLst/>
              <a:ahLst/>
              <a:cxnLst/>
              <a:rect l="l" t="t" r="r" b="b"/>
              <a:pathLst>
                <a:path w="40578" h="29109" extrusionOk="0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1"/>
          <p:cNvSpPr/>
          <p:nvPr/>
        </p:nvSpPr>
        <p:spPr>
          <a:xfrm>
            <a:off x="726750" y="1284100"/>
            <a:ext cx="7704000" cy="25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title" hasCustomPrompt="1"/>
          </p:nvPr>
        </p:nvSpPr>
        <p:spPr>
          <a:xfrm>
            <a:off x="1245025" y="1440425"/>
            <a:ext cx="6654300" cy="14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 b="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>
            <a:spLocks noGrp="1"/>
          </p:cNvSpPr>
          <p:nvPr>
            <p:ph type="subTitle" idx="1"/>
          </p:nvPr>
        </p:nvSpPr>
        <p:spPr>
          <a:xfrm>
            <a:off x="2249400" y="2931138"/>
            <a:ext cx="4645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0" y="390"/>
            <a:ext cx="9141159" cy="5143110"/>
            <a:chOff x="0" y="390"/>
            <a:chExt cx="9141159" cy="5143110"/>
          </a:xfrm>
        </p:grpSpPr>
        <p:sp>
          <p:nvSpPr>
            <p:cNvPr id="127" name="Google Shape;127;p1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chemeClr val="accent2">
                  <a:alpha val="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3"/>
          <p:cNvSpPr txBox="1">
            <a:spLocks noGrp="1"/>
          </p:cNvSpPr>
          <p:nvPr>
            <p:ph type="title" hasCustomPrompt="1"/>
          </p:nvPr>
        </p:nvSpPr>
        <p:spPr>
          <a:xfrm>
            <a:off x="5028500" y="2412138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939700" y="2181163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2"/>
          </p:nvPr>
        </p:nvSpPr>
        <p:spPr>
          <a:xfrm>
            <a:off x="5939700" y="2485051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5028500" y="3900275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4"/>
          </p:nvPr>
        </p:nvSpPr>
        <p:spPr>
          <a:xfrm>
            <a:off x="5939700" y="3669300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5"/>
          </p:nvPr>
        </p:nvSpPr>
        <p:spPr>
          <a:xfrm>
            <a:off x="5939700" y="3973189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855000" y="15912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1766200" y="1360288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1766200" y="1664176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3" hasCustomPrompt="1"/>
          </p:nvPr>
        </p:nvSpPr>
        <p:spPr>
          <a:xfrm>
            <a:off x="855000" y="3079400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1766200" y="2848425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766200" y="3152314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149" name="Google Shape;149;p14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rgbClr val="C7EDF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title" idx="2" hasCustomPrompt="1"/>
          </p:nvPr>
        </p:nvSpPr>
        <p:spPr>
          <a:xfrm>
            <a:off x="712350" y="1835338"/>
            <a:ext cx="2450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9pPr>
          </a:lstStyle>
          <a:p>
            <a:r>
              <a:t>xx%</a:t>
            </a:r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 idx="3" hasCustomPrompt="1"/>
          </p:nvPr>
        </p:nvSpPr>
        <p:spPr>
          <a:xfrm>
            <a:off x="3345875" y="1835338"/>
            <a:ext cx="2450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9pPr>
          </a:lstStyle>
          <a:p>
            <a:r>
              <a:t>xx%</a:t>
            </a:r>
          </a:p>
        </p:txBody>
      </p:sp>
      <p:sp>
        <p:nvSpPr>
          <p:cNvPr id="158" name="Google Shape;158;p14"/>
          <p:cNvSpPr txBox="1">
            <a:spLocks noGrp="1"/>
          </p:cNvSpPr>
          <p:nvPr>
            <p:ph type="title" idx="4" hasCustomPrompt="1"/>
          </p:nvPr>
        </p:nvSpPr>
        <p:spPr>
          <a:xfrm>
            <a:off x="5980150" y="1835338"/>
            <a:ext cx="2450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9pPr>
          </a:lstStyle>
          <a:p>
            <a:r>
              <a:t>xx%</a:t>
            </a:r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912300" y="2833375"/>
            <a:ext cx="2048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5"/>
          </p:nvPr>
        </p:nvSpPr>
        <p:spPr>
          <a:xfrm>
            <a:off x="3547800" y="2833375"/>
            <a:ext cx="2048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6"/>
          </p:nvPr>
        </p:nvSpPr>
        <p:spPr>
          <a:xfrm>
            <a:off x="6182850" y="2833375"/>
            <a:ext cx="2048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5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164" name="Google Shape;164;p15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5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169" name="Google Shape;169;p15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" name="Google Shape;172;p15"/>
          <p:cNvSpPr/>
          <p:nvPr/>
        </p:nvSpPr>
        <p:spPr>
          <a:xfrm>
            <a:off x="0" y="1037175"/>
            <a:ext cx="9144000" cy="3069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763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5285400" y="1708225"/>
            <a:ext cx="31455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5285400" y="2329450"/>
            <a:ext cx="31455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177" name="Google Shape;177;p1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rgbClr val="C7EDF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7"/>
          <p:cNvGrpSpPr/>
          <p:nvPr/>
        </p:nvGrpSpPr>
        <p:grpSpPr>
          <a:xfrm>
            <a:off x="2842" y="256"/>
            <a:ext cx="9138317" cy="5142987"/>
            <a:chOff x="2842" y="390"/>
            <a:chExt cx="9138317" cy="5142987"/>
          </a:xfrm>
        </p:grpSpPr>
        <p:sp>
          <p:nvSpPr>
            <p:cNvPr id="186" name="Google Shape;186;p17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7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188" name="Google Shape;188;p17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17"/>
            <p:cNvSpPr/>
            <p:nvPr/>
          </p:nvSpPr>
          <p:spPr>
            <a:xfrm>
              <a:off x="5068" y="1509"/>
              <a:ext cx="3214386" cy="2305869"/>
            </a:xfrm>
            <a:custGeom>
              <a:avLst/>
              <a:gdLst/>
              <a:ahLst/>
              <a:cxnLst/>
              <a:rect l="l" t="t" r="r" b="b"/>
              <a:pathLst>
                <a:path w="40578" h="29109" extrusionOk="0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1"/>
          </p:nvPr>
        </p:nvSpPr>
        <p:spPr>
          <a:xfrm>
            <a:off x="1409000" y="1687513"/>
            <a:ext cx="2377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2"/>
          </p:nvPr>
        </p:nvSpPr>
        <p:spPr>
          <a:xfrm>
            <a:off x="1409000" y="206557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3"/>
          </p:nvPr>
        </p:nvSpPr>
        <p:spPr>
          <a:xfrm>
            <a:off x="1409000" y="3258075"/>
            <a:ext cx="2377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4"/>
          </p:nvPr>
        </p:nvSpPr>
        <p:spPr>
          <a:xfrm>
            <a:off x="1409000" y="362870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5"/>
          </p:nvPr>
        </p:nvSpPr>
        <p:spPr>
          <a:xfrm>
            <a:off x="5371200" y="1687513"/>
            <a:ext cx="2377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6"/>
          </p:nvPr>
        </p:nvSpPr>
        <p:spPr>
          <a:xfrm>
            <a:off x="5371200" y="206557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7"/>
          </p:nvPr>
        </p:nvSpPr>
        <p:spPr>
          <a:xfrm>
            <a:off x="5371200" y="3258075"/>
            <a:ext cx="2377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8"/>
          </p:nvPr>
        </p:nvSpPr>
        <p:spPr>
          <a:xfrm>
            <a:off x="5371200" y="362870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8"/>
          <p:cNvGrpSpPr/>
          <p:nvPr/>
        </p:nvGrpSpPr>
        <p:grpSpPr>
          <a:xfrm>
            <a:off x="743" y="-1321"/>
            <a:ext cx="9142514" cy="5146141"/>
            <a:chOff x="-8" y="379"/>
            <a:chExt cx="9142514" cy="5146141"/>
          </a:xfrm>
        </p:grpSpPr>
        <p:sp>
          <p:nvSpPr>
            <p:cNvPr id="206" name="Google Shape;206;p18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3000">
                  <a:srgbClr val="E4F8F9"/>
                </a:gs>
                <a:gs pos="100000">
                  <a:srgbClr val="AAE3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rgbClr val="C7EDF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4000">
                  <a:srgbClr val="E4F8F9"/>
                </a:gs>
                <a:gs pos="100000">
                  <a:srgbClr val="C7EDF0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rgbClr val="C7EDF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4580550" y="-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13100" y="3057713"/>
            <a:ext cx="27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303700" y="964250"/>
            <a:ext cx="3127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2"/>
          </p:nvPr>
        </p:nvSpPr>
        <p:spPr>
          <a:xfrm>
            <a:off x="5303700" y="2414200"/>
            <a:ext cx="3127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3"/>
          </p:nvPr>
        </p:nvSpPr>
        <p:spPr>
          <a:xfrm>
            <a:off x="5303700" y="3880200"/>
            <a:ext cx="3127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 idx="4" hasCustomPrompt="1"/>
          </p:nvPr>
        </p:nvSpPr>
        <p:spPr>
          <a:xfrm>
            <a:off x="4219900" y="8944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8"/>
          <p:cNvSpPr txBox="1">
            <a:spLocks noGrp="1"/>
          </p:cNvSpPr>
          <p:nvPr>
            <p:ph type="title" idx="5" hasCustomPrompt="1"/>
          </p:nvPr>
        </p:nvSpPr>
        <p:spPr>
          <a:xfrm>
            <a:off x="4219900" y="2370600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 idx="6" hasCustomPrompt="1"/>
          </p:nvPr>
        </p:nvSpPr>
        <p:spPr>
          <a:xfrm>
            <a:off x="4219900" y="378121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7"/>
          </p:nvPr>
        </p:nvSpPr>
        <p:spPr>
          <a:xfrm>
            <a:off x="5303700" y="577500"/>
            <a:ext cx="31272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8"/>
          </p:nvPr>
        </p:nvSpPr>
        <p:spPr>
          <a:xfrm>
            <a:off x="5303700" y="2036975"/>
            <a:ext cx="31272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9"/>
          </p:nvPr>
        </p:nvSpPr>
        <p:spPr>
          <a:xfrm>
            <a:off x="5303700" y="3493450"/>
            <a:ext cx="31272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9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227" name="Google Shape;227;p19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9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1"/>
          </p:nvPr>
        </p:nvSpPr>
        <p:spPr>
          <a:xfrm>
            <a:off x="710700" y="1766125"/>
            <a:ext cx="2322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2"/>
          </p:nvPr>
        </p:nvSpPr>
        <p:spPr>
          <a:xfrm>
            <a:off x="710700" y="2165444"/>
            <a:ext cx="2322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3"/>
          </p:nvPr>
        </p:nvSpPr>
        <p:spPr>
          <a:xfrm>
            <a:off x="3409472" y="1766125"/>
            <a:ext cx="2322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4"/>
          </p:nvPr>
        </p:nvSpPr>
        <p:spPr>
          <a:xfrm>
            <a:off x="3409472" y="2165444"/>
            <a:ext cx="2322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5"/>
          </p:nvPr>
        </p:nvSpPr>
        <p:spPr>
          <a:xfrm>
            <a:off x="6108244" y="1766125"/>
            <a:ext cx="2322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6"/>
          </p:nvPr>
        </p:nvSpPr>
        <p:spPr>
          <a:xfrm>
            <a:off x="6108244" y="2165444"/>
            <a:ext cx="2322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7"/>
          </p:nvPr>
        </p:nvSpPr>
        <p:spPr>
          <a:xfrm>
            <a:off x="710700" y="3572675"/>
            <a:ext cx="2322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8"/>
          </p:nvPr>
        </p:nvSpPr>
        <p:spPr>
          <a:xfrm>
            <a:off x="710700" y="3971994"/>
            <a:ext cx="2322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9"/>
          </p:nvPr>
        </p:nvSpPr>
        <p:spPr>
          <a:xfrm>
            <a:off x="3409472" y="3572675"/>
            <a:ext cx="2322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13"/>
          </p:nvPr>
        </p:nvSpPr>
        <p:spPr>
          <a:xfrm>
            <a:off x="3409472" y="3971994"/>
            <a:ext cx="2322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14"/>
          </p:nvPr>
        </p:nvSpPr>
        <p:spPr>
          <a:xfrm>
            <a:off x="6108244" y="3572675"/>
            <a:ext cx="2322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15"/>
          </p:nvPr>
        </p:nvSpPr>
        <p:spPr>
          <a:xfrm>
            <a:off x="6108244" y="3971994"/>
            <a:ext cx="2322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0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250" name="Google Shape;250;p20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rgbClr val="C7EDF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1"/>
          </p:nvPr>
        </p:nvSpPr>
        <p:spPr>
          <a:xfrm>
            <a:off x="739450" y="3548050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2"/>
          </p:nvPr>
        </p:nvSpPr>
        <p:spPr>
          <a:xfrm>
            <a:off x="739450" y="1827000"/>
            <a:ext cx="23133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3"/>
          </p:nvPr>
        </p:nvSpPr>
        <p:spPr>
          <a:xfrm>
            <a:off x="3421600" y="3548050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4"/>
          </p:nvPr>
        </p:nvSpPr>
        <p:spPr>
          <a:xfrm>
            <a:off x="3421600" y="1827000"/>
            <a:ext cx="23133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5"/>
          </p:nvPr>
        </p:nvSpPr>
        <p:spPr>
          <a:xfrm>
            <a:off x="6103750" y="3548050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6"/>
          </p:nvPr>
        </p:nvSpPr>
        <p:spPr>
          <a:xfrm>
            <a:off x="6103750" y="1827000"/>
            <a:ext cx="23133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92" y="390"/>
            <a:ext cx="9141067" cy="5143182"/>
            <a:chOff x="92" y="390"/>
            <a:chExt cx="9141067" cy="5143182"/>
          </a:xfrm>
        </p:grpSpPr>
        <p:sp>
          <p:nvSpPr>
            <p:cNvPr id="23" name="Google Shape;23;p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chemeClr val="accent2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chemeClr val="accent2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ctrTitle"/>
          </p:nvPr>
        </p:nvSpPr>
        <p:spPr>
          <a:xfrm>
            <a:off x="3049500" y="1101850"/>
            <a:ext cx="30450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49500" y="3062425"/>
            <a:ext cx="30450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2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1"/>
          <p:cNvGrpSpPr/>
          <p:nvPr/>
        </p:nvGrpSpPr>
        <p:grpSpPr>
          <a:xfrm>
            <a:off x="5068" y="1509"/>
            <a:ext cx="9136077" cy="5141869"/>
            <a:chOff x="5068" y="1509"/>
            <a:chExt cx="9136077" cy="5141869"/>
          </a:xfrm>
        </p:grpSpPr>
        <p:grpSp>
          <p:nvGrpSpPr>
            <p:cNvPr id="265" name="Google Shape;265;p21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266" name="Google Shape;266;p21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chemeClr val="accent2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chemeClr val="accent2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" name="Google Shape;269;p21"/>
            <p:cNvSpPr/>
            <p:nvPr/>
          </p:nvSpPr>
          <p:spPr>
            <a:xfrm>
              <a:off x="5068" y="1509"/>
              <a:ext cx="3214386" cy="2305869"/>
            </a:xfrm>
            <a:custGeom>
              <a:avLst/>
              <a:gdLst/>
              <a:ahLst/>
              <a:cxnLst/>
              <a:rect l="l" t="t" r="r" b="b"/>
              <a:pathLst>
                <a:path w="40578" h="29109" extrusionOk="0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1171900" y="2751650"/>
            <a:ext cx="3145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2"/>
          </p:nvPr>
        </p:nvSpPr>
        <p:spPr>
          <a:xfrm>
            <a:off x="1171900" y="3077325"/>
            <a:ext cx="31455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4826600" y="2751650"/>
            <a:ext cx="3145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subTitle" idx="4"/>
          </p:nvPr>
        </p:nvSpPr>
        <p:spPr>
          <a:xfrm>
            <a:off x="4826600" y="3077325"/>
            <a:ext cx="31455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0" y="0"/>
            <a:ext cx="9144000" cy="207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763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title"/>
          </p:nvPr>
        </p:nvSpPr>
        <p:spPr>
          <a:xfrm>
            <a:off x="713100" y="724200"/>
            <a:ext cx="77178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mockup">
  <p:cSld name="CUSTOM_7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2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281" name="Google Shape;281;p22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22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86" name="Google Shape;286;p22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713100" y="1533891"/>
            <a:ext cx="27615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1"/>
          </p:nvPr>
        </p:nvSpPr>
        <p:spPr>
          <a:xfrm>
            <a:off x="713100" y="2203434"/>
            <a:ext cx="27615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mockup 2">
  <p:cSld name="CUSTOM_7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293" name="Google Shape;293;p2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669450" y="1189726"/>
            <a:ext cx="2761500" cy="9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1"/>
          </p:nvPr>
        </p:nvSpPr>
        <p:spPr>
          <a:xfrm>
            <a:off x="5669450" y="2197351"/>
            <a:ext cx="27615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4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304" name="Google Shape;304;p24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4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309" name="Google Shape;309;p24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" name="Google Shape;312;p24"/>
          <p:cNvSpPr/>
          <p:nvPr/>
        </p:nvSpPr>
        <p:spPr>
          <a:xfrm flipH="1">
            <a:off x="5095800" y="0"/>
            <a:ext cx="4048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5760720" y="3037525"/>
            <a:ext cx="26883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r>
              <a:rPr lang="en"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9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/>
          </p:nvPr>
        </p:nvSpPr>
        <p:spPr>
          <a:xfrm>
            <a:off x="938550" y="1581150"/>
            <a:ext cx="3218700" cy="19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8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5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317" name="Google Shape;317;p25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4414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subTitle" idx="1"/>
          </p:nvPr>
        </p:nvSpPr>
        <p:spPr>
          <a:xfrm>
            <a:off x="722325" y="1486675"/>
            <a:ext cx="2441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6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328" name="Google Shape;328;p2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26"/>
          <p:cNvSpPr txBox="1">
            <a:spLocks noGrp="1"/>
          </p:cNvSpPr>
          <p:nvPr>
            <p:ph type="title"/>
          </p:nvPr>
        </p:nvSpPr>
        <p:spPr>
          <a:xfrm>
            <a:off x="2258550" y="3847250"/>
            <a:ext cx="4626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subTitle" idx="1"/>
          </p:nvPr>
        </p:nvSpPr>
        <p:spPr>
          <a:xfrm>
            <a:off x="2258550" y="1376950"/>
            <a:ext cx="46269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2842" y="390"/>
            <a:ext cx="9141195" cy="5143502"/>
            <a:chOff x="2842" y="390"/>
            <a:chExt cx="9141195" cy="5143502"/>
          </a:xfrm>
        </p:grpSpPr>
        <p:sp>
          <p:nvSpPr>
            <p:cNvPr id="36" name="Google Shape;36;p4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chemeClr val="accent2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2842" y="390"/>
            <a:ext cx="9138317" cy="5142987"/>
            <a:chOff x="2842" y="390"/>
            <a:chExt cx="9138317" cy="5142987"/>
          </a:xfrm>
        </p:grpSpPr>
        <p:sp>
          <p:nvSpPr>
            <p:cNvPr id="46" name="Google Shape;46;p5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5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48" name="Google Shape;48;p5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chemeClr val="accent2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chemeClr val="accent2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5"/>
            <p:cNvSpPr/>
            <p:nvPr/>
          </p:nvSpPr>
          <p:spPr>
            <a:xfrm>
              <a:off x="5068" y="1509"/>
              <a:ext cx="3214386" cy="2305869"/>
            </a:xfrm>
            <a:custGeom>
              <a:avLst/>
              <a:gdLst/>
              <a:ahLst/>
              <a:cxnLst/>
              <a:rect l="l" t="t" r="r" b="b"/>
              <a:pathLst>
                <a:path w="40578" h="29109" extrusionOk="0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1171900" y="2734550"/>
            <a:ext cx="3145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1171900" y="3071002"/>
            <a:ext cx="31455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4826600" y="2734550"/>
            <a:ext cx="3145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4826600" y="3071002"/>
            <a:ext cx="31455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62" name="Google Shape;62;p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72" name="Google Shape;72;p7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chemeClr val="accen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chemeClr val="accent2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048250" y="1724313"/>
            <a:ext cx="5047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0" y="2590000"/>
            <a:ext cx="9144000" cy="255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763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2048250" y="3387100"/>
            <a:ext cx="50475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85" name="Google Shape;85;p8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8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Google Shape;93;p8"/>
          <p:cNvSpPr/>
          <p:nvPr/>
        </p:nvSpPr>
        <p:spPr>
          <a:xfrm>
            <a:off x="713100" y="811175"/>
            <a:ext cx="77178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2139775" y="1599950"/>
            <a:ext cx="48645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97" name="Google Shape;97;p9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722325" y="1213150"/>
            <a:ext cx="2445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722325" y="2695450"/>
            <a:ext cx="2445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4516150" y="724075"/>
            <a:ext cx="3907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1123274" y="2970150"/>
            <a:ext cx="2880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subTitle" idx="1"/>
          </p:nvPr>
        </p:nvSpPr>
        <p:spPr>
          <a:xfrm>
            <a:off x="1123274" y="3467525"/>
            <a:ext cx="28803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6500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nnembed/cnn_embed_6k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ifference-between-pca-vs-t-sne/" TargetMode="External"/><Relationship Id="rId3" Type="http://schemas.openxmlformats.org/officeDocument/2006/relationships/hyperlink" Target="https://www.jmlr.org/papers/volume9/vandermaaten08a/vandermaaten08a.pdf" TargetMode="External"/><Relationship Id="rId7" Type="http://schemas.openxmlformats.org/officeDocument/2006/relationships/hyperlink" Target="https://towardsdatascience.com/t-sne-clearly-explained-d84c537f53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en.wikipedia.org/wiki/Heavy-tailed_distribution" TargetMode="External"/><Relationship Id="rId5" Type="http://schemas.openxmlformats.org/officeDocument/2006/relationships/hyperlink" Target="https://www.statology.org/normal-distribution-vs-t-distribution/" TargetMode="External"/><Relationship Id="rId4" Type="http://schemas.openxmlformats.org/officeDocument/2006/relationships/hyperlink" Target="https://medium.com/swlh/t-sne-explained-math-and-intuition-94599ab164cf" TargetMode="External"/><Relationship Id="rId9" Type="http://schemas.openxmlformats.org/officeDocument/2006/relationships/hyperlink" Target="https://towardsdatascience.com/dimensionality-reduction-using-t-distributed-stochastic-neighbor-embedding-t-sne-on-the-mnist-9d36a3dd45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>
            <a:spLocks noGrp="1"/>
          </p:cNvSpPr>
          <p:nvPr>
            <p:ph type="ctrTitle"/>
          </p:nvPr>
        </p:nvSpPr>
        <p:spPr>
          <a:xfrm>
            <a:off x="2125950" y="1918469"/>
            <a:ext cx="48921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1"/>
          </p:nvPr>
        </p:nvSpPr>
        <p:spPr>
          <a:xfrm>
            <a:off x="2125950" y="3365575"/>
            <a:ext cx="45759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Таня Христова, ф.№ 4MI3400002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Явор Георгиев, ф.№ 7MI3400001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28750"/>
            <a:ext cx="8763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/>
          <p:nvPr/>
        </p:nvSpPr>
        <p:spPr>
          <a:xfrm>
            <a:off x="348700" y="817300"/>
            <a:ext cx="8445300" cy="4020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>
            <a:spLocks noGrp="1"/>
          </p:cNvSpPr>
          <p:nvPr>
            <p:ph type="title"/>
          </p:nvPr>
        </p:nvSpPr>
        <p:spPr>
          <a:xfrm>
            <a:off x="563550" y="176900"/>
            <a:ext cx="8016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PCA vs. t-SNE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428" name="Google Shape;428;p37"/>
          <p:cNvGraphicFramePr/>
          <p:nvPr/>
        </p:nvGraphicFramePr>
        <p:xfrm>
          <a:off x="563550" y="1047750"/>
          <a:ext cx="8080200" cy="3379650"/>
        </p:xfrm>
        <a:graphic>
          <a:graphicData uri="http://schemas.openxmlformats.org/drawingml/2006/table">
            <a:tbl>
              <a:tblPr>
                <a:noFill/>
                <a:tableStyleId>{3D2A9F37-F3C9-4D1A-BDD2-6986B54B1482}</a:tableStyleId>
              </a:tblPr>
              <a:tblGrid>
                <a:gridCol w="40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rgbClr val="0E2A47"/>
                          </a:solidFill>
                        </a:rPr>
                        <a:t>PCA</a:t>
                      </a:r>
                      <a:endParaRPr sz="2100" b="1">
                        <a:solidFill>
                          <a:srgbClr val="0E2A4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rgbClr val="0E2A47"/>
                          </a:solidFill>
                        </a:rPr>
                        <a:t>t-SNE</a:t>
                      </a:r>
                      <a:endParaRPr sz="2100" b="1">
                        <a:solidFill>
                          <a:srgbClr val="0E2A4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Линейна техника за намаляване на размерността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Нелинейна техника за намаляване на размерността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Опитва да запази глобалната структура на данните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Опитва да запази локална структура на данните (клъстери)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Влияе се от outliers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Може да се справи с outliers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Детерминистичен алгоритъм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Недетерминистичен алгоритъм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/>
          <p:nvPr/>
        </p:nvSpPr>
        <p:spPr>
          <a:xfrm>
            <a:off x="348700" y="817300"/>
            <a:ext cx="8499900" cy="4173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563550" y="176900"/>
            <a:ext cx="8016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MNIST Dataset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0" y="817300"/>
            <a:ext cx="6115992" cy="376117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 txBox="1"/>
          <p:nvPr/>
        </p:nvSpPr>
        <p:spPr>
          <a:xfrm>
            <a:off x="475000" y="4611300"/>
            <a:ext cx="5906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2D Scatter plot на данните от MNIST след прилагане на PCA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6486350" y="1324950"/>
            <a:ext cx="2362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PCA с 2 компонента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Недостатък: линейна проекция не може да намери нелинейни зависимости между данните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92929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226225" y="475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8"/>
          <p:cNvSpPr txBox="1"/>
          <p:nvPr/>
        </p:nvSpPr>
        <p:spPr>
          <a:xfrm>
            <a:off x="485525" y="628050"/>
            <a:ext cx="24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25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/>
          <p:nvPr/>
        </p:nvSpPr>
        <p:spPr>
          <a:xfrm>
            <a:off x="348700" y="817300"/>
            <a:ext cx="8499900" cy="4173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563550" y="176900"/>
            <a:ext cx="8016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MNIST Dataset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475000" y="4611300"/>
            <a:ext cx="5906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2D Scatter plot на данните от MNIST след прилагане на t-SNE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6486400" y="1440450"/>
            <a:ext cx="2362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t-SNE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По-различими клъстери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“5” и “8” си приличат с “3”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“7” и “9” с по 2 клъстера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48" name="Google Shape;4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0" y="922013"/>
            <a:ext cx="6116020" cy="37611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9"/>
          <p:cNvSpPr/>
          <p:nvPr/>
        </p:nvSpPr>
        <p:spPr>
          <a:xfrm>
            <a:off x="226225" y="475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9"/>
          <p:cNvSpPr txBox="1"/>
          <p:nvPr/>
        </p:nvSpPr>
        <p:spPr>
          <a:xfrm>
            <a:off x="485525" y="628050"/>
            <a:ext cx="24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25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/>
          <p:nvPr/>
        </p:nvSpPr>
        <p:spPr>
          <a:xfrm>
            <a:off x="348700" y="817300"/>
            <a:ext cx="8499900" cy="4173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563550" y="176900"/>
            <a:ext cx="8016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MNIST Dataset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7" name="Google Shape;457;p40"/>
          <p:cNvSpPr txBox="1"/>
          <p:nvPr/>
        </p:nvSpPr>
        <p:spPr>
          <a:xfrm>
            <a:off x="370300" y="4645000"/>
            <a:ext cx="6116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2D Scatter plot на данните от MNIST след прилагане на PCA (50 компонента) и t-SNE след това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375125" y="1311100"/>
            <a:ext cx="25497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PCA с 50 компонента + t-SNE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Най-добре различими клъстери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Няма проблеми с “5”, макар все още някои да приличат на “3”</a:t>
            </a:r>
            <a:endParaRPr sz="1500"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ubik"/>
              <a:buChar char="●"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“7” и “9” с по 1 клъстер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0" y="843563"/>
            <a:ext cx="6115999" cy="376117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0"/>
          <p:cNvSpPr/>
          <p:nvPr/>
        </p:nvSpPr>
        <p:spPr>
          <a:xfrm>
            <a:off x="226225" y="475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 txBox="1"/>
          <p:nvPr/>
        </p:nvSpPr>
        <p:spPr>
          <a:xfrm>
            <a:off x="485525" y="628050"/>
            <a:ext cx="24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25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1547850" y="708350"/>
            <a:ext cx="6048300" cy="15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>
                <a:latin typeface="Rubik SemiBold"/>
                <a:ea typeface="Rubik SemiBold"/>
                <a:cs typeface="Rubik SemiBold"/>
                <a:sym typeface="Rubik SemiBold"/>
              </a:rPr>
              <a:t>Приложение при Convolutional Neural Networks (CNNs)</a:t>
            </a:r>
            <a:endParaRPr sz="3200" b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1264650" y="2909575"/>
            <a:ext cx="66147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</a:pPr>
            <a:r>
              <a:rPr lang="en" sz="1700">
                <a:latin typeface="Rubik"/>
                <a:ea typeface="Rubik"/>
                <a:cs typeface="Rubik"/>
                <a:sym typeface="Rubik"/>
              </a:rPr>
              <a:t>CNN - черна кутия</a:t>
            </a:r>
            <a:endParaRPr sz="1700">
              <a:latin typeface="Rubik"/>
              <a:ea typeface="Rubik"/>
              <a:cs typeface="Rubik"/>
              <a:sym typeface="Rubik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</a:pPr>
            <a:r>
              <a:rPr lang="en" sz="1700">
                <a:latin typeface="Rubik"/>
                <a:ea typeface="Rubik"/>
                <a:cs typeface="Rubik"/>
                <a:sym typeface="Rubik"/>
              </a:rPr>
              <a:t>t-SNE като инструмент за визуализация на “близост” на изображения</a:t>
            </a:r>
            <a:endParaRPr sz="1700">
              <a:latin typeface="Rubik"/>
              <a:ea typeface="Rubik"/>
              <a:cs typeface="Rubik"/>
              <a:sym typeface="Rubik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  <a:hlinkClick r:id="rId3"/>
              </a:rPr>
              <a:t>https://cs.stanford.edu/people/karpathy/cnnembed/cnn_embed_6k.jpg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92929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/>
          <p:nvPr/>
        </p:nvSpPr>
        <p:spPr>
          <a:xfrm>
            <a:off x="250625" y="108975"/>
            <a:ext cx="8641500" cy="489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 txBox="1">
            <a:spLocks noGrp="1"/>
          </p:cNvSpPr>
          <p:nvPr>
            <p:ph type="title"/>
          </p:nvPr>
        </p:nvSpPr>
        <p:spPr>
          <a:xfrm>
            <a:off x="563550" y="176900"/>
            <a:ext cx="8016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Източници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544850" y="730350"/>
            <a:ext cx="8096700" cy="4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Rubik"/>
              <a:buChar char="●"/>
            </a:pPr>
            <a:r>
              <a:rPr lang="en" sz="1450" b="1" i="1">
                <a:latin typeface="Rubik"/>
                <a:ea typeface="Rubik"/>
                <a:cs typeface="Rubik"/>
                <a:sym typeface="Rubik"/>
              </a:rPr>
              <a:t>Visualizing Data using t-SNE</a:t>
            </a:r>
            <a:r>
              <a:rPr lang="en" sz="1450">
                <a:latin typeface="Rubik"/>
                <a:ea typeface="Rubik"/>
                <a:cs typeface="Rubik"/>
                <a:sym typeface="Rubik"/>
              </a:rPr>
              <a:t>, Laurens van der Maaten, Geoffrey Hinton. 2008. </a:t>
            </a:r>
            <a:r>
              <a:rPr lang="en" sz="1450" i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https://www.jmlr.org/papers/volume9/vandermaaten08a/vandermaaten08a.pdf</a:t>
            </a:r>
            <a:endParaRPr sz="1450" i="1">
              <a:latin typeface="Rubik"/>
              <a:ea typeface="Rubik"/>
              <a:cs typeface="Rubik"/>
              <a:sym typeface="Rubik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Rubik"/>
              <a:buChar char="●"/>
            </a:pPr>
            <a:r>
              <a:rPr lang="en" sz="1450" b="1" i="1">
                <a:latin typeface="Rubik"/>
                <a:ea typeface="Rubik"/>
                <a:cs typeface="Rubik"/>
                <a:sym typeface="Rubik"/>
              </a:rPr>
              <a:t>T-SNE Explained — Math and Intuition</a:t>
            </a:r>
            <a:r>
              <a:rPr lang="en" sz="1450">
                <a:latin typeface="Rubik"/>
                <a:ea typeface="Rubik"/>
                <a:cs typeface="Rubik"/>
                <a:sym typeface="Rubik"/>
              </a:rPr>
              <a:t>, Achinoam Soroker, 2020, </a:t>
            </a:r>
            <a:r>
              <a:rPr lang="en" sz="145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https://medium.com/swlh/t-sne-explained-math-and-intuition-94599ab164cf</a:t>
            </a:r>
            <a:endParaRPr sz="1450">
              <a:latin typeface="Rubik"/>
              <a:ea typeface="Rubik"/>
              <a:cs typeface="Rubik"/>
              <a:sym typeface="Rubik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Rubik"/>
              <a:buChar char="●"/>
            </a:pPr>
            <a:r>
              <a:rPr lang="en" sz="1450" b="1" i="1">
                <a:latin typeface="Rubik"/>
                <a:ea typeface="Rubik"/>
                <a:cs typeface="Rubik"/>
                <a:sym typeface="Rubik"/>
              </a:rPr>
              <a:t>Normal Distribution vs. t-Distribution: What’s the Difference?</a:t>
            </a:r>
            <a:r>
              <a:rPr lang="en" sz="1450">
                <a:latin typeface="Rubik"/>
                <a:ea typeface="Rubik"/>
                <a:cs typeface="Rubik"/>
                <a:sym typeface="Rubik"/>
              </a:rPr>
              <a:t>, ZACH, 2020, </a:t>
            </a:r>
            <a:r>
              <a:rPr lang="en" sz="145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https://www.statology.org/normal-distribution-vs-t-distribution/</a:t>
            </a:r>
            <a:endParaRPr sz="1450">
              <a:latin typeface="Rubik"/>
              <a:ea typeface="Rubik"/>
              <a:cs typeface="Rubik"/>
              <a:sym typeface="Rubik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Rubik"/>
              <a:buChar char="●"/>
            </a:pPr>
            <a:r>
              <a:rPr lang="en" sz="1450" b="1" i="1">
                <a:latin typeface="Rubik"/>
                <a:ea typeface="Rubik"/>
                <a:cs typeface="Rubik"/>
                <a:sym typeface="Rubik"/>
              </a:rPr>
              <a:t>Heavy-tailed distribution</a:t>
            </a:r>
            <a:r>
              <a:rPr lang="en" sz="1450">
                <a:latin typeface="Rubik"/>
                <a:ea typeface="Rubik"/>
                <a:cs typeface="Rubik"/>
                <a:sym typeface="Rubik"/>
              </a:rPr>
              <a:t>, Wikipedia, </a:t>
            </a:r>
            <a:r>
              <a:rPr lang="en" sz="145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https://en.wikipedia.org/wiki/Heavy-tailed_distribution</a:t>
            </a:r>
            <a:endParaRPr sz="1450">
              <a:latin typeface="Rubik"/>
              <a:ea typeface="Rubik"/>
              <a:cs typeface="Rubik"/>
              <a:sym typeface="Rubik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Rubik"/>
              <a:buChar char="●"/>
            </a:pPr>
            <a:r>
              <a:rPr lang="en" sz="1450" b="1" i="1">
                <a:latin typeface="Rubik"/>
                <a:ea typeface="Rubik"/>
                <a:cs typeface="Rubik"/>
                <a:sym typeface="Rubik"/>
              </a:rPr>
              <a:t>t-SNE clearly explained</a:t>
            </a:r>
            <a:r>
              <a:rPr lang="en" sz="1450">
                <a:latin typeface="Rubik"/>
                <a:ea typeface="Rubik"/>
                <a:cs typeface="Rubik"/>
                <a:sym typeface="Rubik"/>
              </a:rPr>
              <a:t>, Kemal Erdem, 2020, </a:t>
            </a:r>
            <a:r>
              <a:rPr lang="en" sz="145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https://towardsdatascience.com/t-sne-clearly-explained-d84c537f53a</a:t>
            </a:r>
            <a:endParaRPr sz="1450">
              <a:latin typeface="Rubik"/>
              <a:ea typeface="Rubik"/>
              <a:cs typeface="Rubik"/>
              <a:sym typeface="Rubik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Rubik"/>
              <a:buChar char="●"/>
            </a:pPr>
            <a:r>
              <a:rPr lang="en" sz="1450" b="1" i="1">
                <a:latin typeface="Rubik"/>
                <a:ea typeface="Rubik"/>
                <a:cs typeface="Rubik"/>
                <a:sym typeface="Rubik"/>
              </a:rPr>
              <a:t>Difference between PCA VS t-SNE</a:t>
            </a:r>
            <a:r>
              <a:rPr lang="en" sz="1450">
                <a:latin typeface="Rubik"/>
                <a:ea typeface="Rubik"/>
                <a:cs typeface="Rubik"/>
                <a:sym typeface="Rubik"/>
              </a:rPr>
              <a:t>, GeeksForGeeks, 2022, </a:t>
            </a:r>
            <a:r>
              <a:rPr lang="en" sz="145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https://www.geeksforgeeks.org/difference-between-pca-vs-t-sne/</a:t>
            </a:r>
            <a:endParaRPr sz="1450">
              <a:latin typeface="Rubik"/>
              <a:ea typeface="Rubik"/>
              <a:cs typeface="Rubik"/>
              <a:sym typeface="Rubik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Rubik"/>
              <a:buChar char="●"/>
            </a:pPr>
            <a:r>
              <a:rPr lang="en" sz="1450" b="1" i="1">
                <a:latin typeface="Rubik"/>
                <a:ea typeface="Rubik"/>
                <a:cs typeface="Rubik"/>
                <a:sym typeface="Rubik"/>
              </a:rPr>
              <a:t>Dimensionality Reduction using t-Distributed Stochastic Neighbor Embedding (t-SNE) on the MNIST Dataset</a:t>
            </a:r>
            <a:r>
              <a:rPr lang="en" sz="1450">
                <a:latin typeface="Rubik"/>
                <a:ea typeface="Rubik"/>
                <a:cs typeface="Rubik"/>
                <a:sym typeface="Rubik"/>
              </a:rPr>
              <a:t>, Dehao Zhang, 2020, </a:t>
            </a:r>
            <a:r>
              <a:rPr lang="en" sz="145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https://towardsdatascience.com/dimensionality-reduction-using-t-distributed-stochastic-neighbor-embedding-t-sne-on-the-mnist-9d36a3dd4521</a:t>
            </a:r>
            <a:endParaRPr sz="145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>
            <a:spLocks noGrp="1"/>
          </p:cNvSpPr>
          <p:nvPr>
            <p:ph type="title"/>
          </p:nvPr>
        </p:nvSpPr>
        <p:spPr>
          <a:xfrm>
            <a:off x="338400" y="303450"/>
            <a:ext cx="84672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t-distributed Stochastic Neighbor Embedding (t-SNE)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8" name="Google Shape;348;p28"/>
          <p:cNvSpPr txBox="1">
            <a:spLocks noGrp="1"/>
          </p:cNvSpPr>
          <p:nvPr>
            <p:ph type="body" idx="4294967295"/>
          </p:nvPr>
        </p:nvSpPr>
        <p:spPr>
          <a:xfrm>
            <a:off x="618750" y="1300950"/>
            <a:ext cx="7906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Метод за намаляване на размерността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Използва се основно за 2D и 3D визуализации на данни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Може да намери </a:t>
            </a:r>
            <a:r>
              <a:rPr lang="en" sz="1900" b="1"/>
              <a:t>нелинейни връзки</a:t>
            </a:r>
            <a:r>
              <a:rPr lang="en" sz="1900"/>
              <a:t> между данните и затова е толкова популярен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1117500" y="1268450"/>
            <a:ext cx="6909000" cy="25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Rubik SemiBold"/>
                <a:ea typeface="Rubik SemiBold"/>
                <a:cs typeface="Rubik SemiBold"/>
                <a:sym typeface="Rubik SemiBold"/>
              </a:rPr>
              <a:t>Основна идея:</a:t>
            </a:r>
            <a:endParaRPr sz="3000" b="0">
              <a:latin typeface="Rubik SemiBold"/>
              <a:ea typeface="Rubik SemiBold"/>
              <a:cs typeface="Rubik SemiBold"/>
              <a:sym typeface="Rubik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Rubik SemiBold"/>
              <a:ea typeface="Rubik SemiBold"/>
              <a:cs typeface="Rubik SemiBold"/>
              <a:sym typeface="Rubik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1">
                <a:latin typeface="Rubik SemiBold"/>
                <a:ea typeface="Rubik SemiBold"/>
                <a:cs typeface="Rubik SemiBold"/>
                <a:sym typeface="Rubik SemiBold"/>
              </a:rPr>
              <a:t>Подобието при висока размерност съответства на близко разстояние при ниска размерност.</a:t>
            </a:r>
            <a:endParaRPr sz="3000" b="0" i="1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/>
          <p:nvPr/>
        </p:nvSpPr>
        <p:spPr>
          <a:xfrm>
            <a:off x="-43600" y="1155100"/>
            <a:ext cx="9284400" cy="3988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0" y="1469488"/>
            <a:ext cx="2272875" cy="22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421" y="1469488"/>
            <a:ext cx="5799754" cy="22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title" idx="6"/>
          </p:nvPr>
        </p:nvSpPr>
        <p:spPr>
          <a:xfrm>
            <a:off x="713100" y="445025"/>
            <a:ext cx="79503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2D            1D</a:t>
            </a:r>
            <a:endParaRPr sz="2400"/>
          </a:p>
        </p:txBody>
      </p:sp>
      <p:sp>
        <p:nvSpPr>
          <p:cNvPr id="362" name="Google Shape;362;p30"/>
          <p:cNvSpPr/>
          <p:nvPr/>
        </p:nvSpPr>
        <p:spPr>
          <a:xfrm>
            <a:off x="4403400" y="674625"/>
            <a:ext cx="569700" cy="13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0"/>
          <p:cNvSpPr txBox="1">
            <a:spLocks noGrp="1"/>
          </p:cNvSpPr>
          <p:nvPr>
            <p:ph type="subTitle" idx="15"/>
          </p:nvPr>
        </p:nvSpPr>
        <p:spPr>
          <a:xfrm>
            <a:off x="248338" y="3792550"/>
            <a:ext cx="2430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Оригинални данни в пространство с по-висока размерност</a:t>
            </a:r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ubTitle" idx="15"/>
          </p:nvPr>
        </p:nvSpPr>
        <p:spPr>
          <a:xfrm>
            <a:off x="4729288" y="3792550"/>
            <a:ext cx="2430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Проекции на данните върху пространство с една размерност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/>
          <p:nvPr/>
        </p:nvSpPr>
        <p:spPr>
          <a:xfrm>
            <a:off x="563550" y="904475"/>
            <a:ext cx="8016900" cy="3999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563550" y="176900"/>
            <a:ext cx="80169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Алгоритъмът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997650" y="1133350"/>
            <a:ext cx="71487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ubik"/>
                <a:ea typeface="Rubik"/>
                <a:cs typeface="Rubik"/>
                <a:sym typeface="Rubik"/>
              </a:rPr>
              <a:t>Вероятност за съседство</a:t>
            </a:r>
            <a:endParaRPr sz="17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AutoNum type="arabicPeriod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Пресмятане на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евклидово разстояние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от всяка точка до всяка от другите точки.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AutoNum type="arabicPeriod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Преобразуване на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разстоянията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в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условни вероятности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, които представляват подобието между всеки 2 точки: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AutoNum type="arabicPeriod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Пресмятане на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съвместно вероятностно разпределение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: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72" name="Google Shape;3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00" y="2698249"/>
            <a:ext cx="3190400" cy="7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1"/>
          <p:cNvSpPr txBox="1"/>
          <p:nvPr/>
        </p:nvSpPr>
        <p:spPr>
          <a:xfrm>
            <a:off x="3106350" y="3411175"/>
            <a:ext cx="2931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Вероятността точка xᵢ да е съсед на точка xⱼ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226225" y="475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 txBox="1"/>
          <p:nvPr/>
        </p:nvSpPr>
        <p:spPr>
          <a:xfrm>
            <a:off x="485525" y="628050"/>
            <a:ext cx="24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25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76" name="Google Shape;376;p31"/>
          <p:cNvPicPr preferRelativeResize="0"/>
          <p:nvPr/>
        </p:nvPicPr>
        <p:blipFill rotWithShape="1">
          <a:blip r:embed="rId4">
            <a:alphaModFix/>
          </a:blip>
          <a:srcRect l="36587" t="40529" r="51137" b="50211"/>
          <a:stretch/>
        </p:blipFill>
        <p:spPr>
          <a:xfrm>
            <a:off x="3722086" y="4057500"/>
            <a:ext cx="1699834" cy="72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/>
          <p:nvPr/>
        </p:nvSpPr>
        <p:spPr>
          <a:xfrm>
            <a:off x="563550" y="904475"/>
            <a:ext cx="8016900" cy="3999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997650" y="1133350"/>
            <a:ext cx="71208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Rubik"/>
                <a:ea typeface="Rubik"/>
                <a:cs typeface="Rubik"/>
                <a:sym typeface="Rubik"/>
              </a:rPr>
              <a:t>Създаване на данни в пространство с по-ниска размерност</a:t>
            </a:r>
            <a:endParaRPr sz="17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AutoNum type="arabicPeriod"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Случайни данни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 с толкова брой точки, колкото са оригиналните данни и с </a:t>
            </a:r>
            <a:r>
              <a:rPr lang="en" b="1" dirty="0">
                <a:latin typeface="Rubik"/>
                <a:ea typeface="Rubik"/>
                <a:cs typeface="Rubik"/>
                <a:sym typeface="Rubik"/>
              </a:rPr>
              <a:t>K атрибути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, където К е целевата размерност.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AutoNum type="arabicPeriod"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Пресмятане на </a:t>
            </a:r>
            <a:r>
              <a:rPr lang="en" b="1" dirty="0">
                <a:latin typeface="Rubik"/>
                <a:ea typeface="Rubik"/>
                <a:cs typeface="Rubik"/>
                <a:sym typeface="Rubik"/>
              </a:rPr>
              <a:t>съвместно вероятностно разпределение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 (t-разпределение):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2451300"/>
            <a:ext cx="3695700" cy="371475"/>
          </a:xfrm>
          <a:prstGeom prst="rect">
            <a:avLst/>
          </a:prstGeom>
          <a:noFill/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</p:pic>
      <p:sp>
        <p:nvSpPr>
          <p:cNvPr id="384" name="Google Shape;384;p32"/>
          <p:cNvSpPr txBox="1"/>
          <p:nvPr/>
        </p:nvSpPr>
        <p:spPr>
          <a:xfrm>
            <a:off x="2856000" y="2381181"/>
            <a:ext cx="343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757575"/>
                </a:solidFill>
                <a:highlight>
                  <a:srgbClr val="FFFFFF"/>
                </a:highlight>
              </a:rPr>
              <a:t>Случайно множество от точки в 1D пространството</a:t>
            </a:r>
            <a:endParaRPr sz="1050" dirty="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  <p:pic>
        <p:nvPicPr>
          <p:cNvPr id="385" name="Google Shape;3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450" y="3950050"/>
            <a:ext cx="2705100" cy="75635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/>
          <p:nvPr/>
        </p:nvSpPr>
        <p:spPr>
          <a:xfrm>
            <a:off x="226225" y="475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485525" y="628050"/>
            <a:ext cx="24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25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8" name="Google Shape;388;p32"/>
          <p:cNvSpPr txBox="1">
            <a:spLocks noGrp="1"/>
          </p:cNvSpPr>
          <p:nvPr>
            <p:ph type="title"/>
          </p:nvPr>
        </p:nvSpPr>
        <p:spPr>
          <a:xfrm>
            <a:off x="563550" y="176900"/>
            <a:ext cx="80169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Алгоритъмът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450" y="152400"/>
            <a:ext cx="52636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3"/>
          <p:cNvSpPr/>
          <p:nvPr/>
        </p:nvSpPr>
        <p:spPr>
          <a:xfrm>
            <a:off x="185250" y="152400"/>
            <a:ext cx="3552300" cy="483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348700" y="986400"/>
            <a:ext cx="32256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Тежка опашка (heavy tail) = повече стойности са разположени в краищата на опашката, отколкото в центъра (сравнено с нормалното разпределение)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</a:pPr>
            <a:r>
              <a:rPr lang="en"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Предотвратява се “струпване” на точките в пространството с ниска размерност (crowding problem)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6" name="Google Shape;396;p33"/>
          <p:cNvSpPr txBox="1">
            <a:spLocks noGrp="1"/>
          </p:cNvSpPr>
          <p:nvPr>
            <p:ph type="title"/>
          </p:nvPr>
        </p:nvSpPr>
        <p:spPr>
          <a:xfrm>
            <a:off x="185350" y="315775"/>
            <a:ext cx="355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t-distribution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563550" y="100700"/>
            <a:ext cx="8016900" cy="10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Rubik Medium"/>
                <a:ea typeface="Rubik Medium"/>
                <a:cs typeface="Rubik Medium"/>
                <a:sym typeface="Rubik Medium"/>
              </a:rPr>
              <a:t>Разстояние на Кулбак-Лейблер (Kullback-Leibler/KL divergence)</a:t>
            </a:r>
            <a:endParaRPr sz="3000" b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414100" y="1568950"/>
            <a:ext cx="801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Мярка за това колко две разпределения са различни едно от друго.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03" name="Google Shape;4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713" y="2194800"/>
            <a:ext cx="3173665" cy="5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4"/>
          <p:cNvSpPr txBox="1"/>
          <p:nvPr/>
        </p:nvSpPr>
        <p:spPr>
          <a:xfrm>
            <a:off x="2490900" y="2315365"/>
            <a:ext cx="41622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757575"/>
                </a:solidFill>
                <a:highlight>
                  <a:srgbClr val="FFFFFF"/>
                </a:highlight>
              </a:rPr>
              <a:t>Дефиниция на КЛ разстоянието между разпределенията P и Q във вероятностното пространство χ</a:t>
            </a:r>
            <a:endParaRPr sz="1050" dirty="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/>
          <p:nvPr/>
        </p:nvSpPr>
        <p:spPr>
          <a:xfrm>
            <a:off x="563550" y="904475"/>
            <a:ext cx="8016900" cy="3999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686525" y="904750"/>
            <a:ext cx="78939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ubik"/>
              <a:buAutoNum type="arabicPeriod" startAt="3"/>
            </a:pPr>
            <a:r>
              <a:rPr lang="en" sz="1700">
                <a:latin typeface="Rubik"/>
                <a:ea typeface="Rubik"/>
                <a:cs typeface="Rubik"/>
                <a:sym typeface="Rubik"/>
              </a:rPr>
              <a:t>Трансформация на данните в пространството с ниска размерност с цел най-добра визуализация</a:t>
            </a:r>
            <a:endParaRPr sz="17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ubik"/>
              <a:buAutoNum type="arabicPeriod"/>
            </a:pPr>
            <a:r>
              <a:rPr lang="en" sz="1300">
                <a:latin typeface="Rubik"/>
                <a:ea typeface="Rubik"/>
                <a:cs typeface="Rubik"/>
                <a:sym typeface="Rubik"/>
              </a:rPr>
              <a:t>Промяна на данните в пространството с ниска размерност така, че тяхното съвместно вероятностно разпределение да е максимално подобно на това на оригиналните данни - чрез </a:t>
            </a:r>
            <a:r>
              <a:rPr lang="en" sz="1300" b="1">
                <a:latin typeface="Rubik"/>
                <a:ea typeface="Rubik"/>
                <a:cs typeface="Rubik"/>
                <a:sym typeface="Rubik"/>
              </a:rPr>
              <a:t>градиентно спускане (gradient descent)</a:t>
            </a:r>
            <a:r>
              <a:rPr lang="en" sz="1300">
                <a:latin typeface="Rubik"/>
                <a:ea typeface="Rubik"/>
                <a:cs typeface="Rubik"/>
                <a:sym typeface="Rubik"/>
              </a:rPr>
              <a:t>: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ubik"/>
              <a:buAutoNum type="arabicPeriod"/>
            </a:pPr>
            <a:r>
              <a:rPr lang="en" sz="1300">
                <a:latin typeface="Rubik"/>
                <a:ea typeface="Rubik"/>
                <a:cs typeface="Rubik"/>
                <a:sym typeface="Rubik"/>
              </a:rPr>
              <a:t>След оптимизацията на функцията използваме точките от пространството с ниска размерност за визуализация: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11" name="Google Shape;4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438" y="2475450"/>
            <a:ext cx="28860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 txBox="1"/>
          <p:nvPr/>
        </p:nvSpPr>
        <p:spPr>
          <a:xfrm>
            <a:off x="1558300" y="2467328"/>
            <a:ext cx="59067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757575"/>
                </a:solidFill>
                <a:highlight>
                  <a:srgbClr val="FFFFFF"/>
                </a:highlight>
              </a:rPr>
              <a:t>Функцията на загубите (loss function) е КЛ разстоянието между P и Q - съвместните вероятностни разпределения съответно при пространствата с висока и ниска размерност</a:t>
            </a:r>
            <a:endParaRPr sz="1050" dirty="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226225" y="475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5"/>
          <p:cNvSpPr txBox="1"/>
          <p:nvPr/>
        </p:nvSpPr>
        <p:spPr>
          <a:xfrm>
            <a:off x="485525" y="628050"/>
            <a:ext cx="24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25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5" name="Google Shape;415;p35"/>
          <p:cNvSpPr txBox="1">
            <a:spLocks noGrp="1"/>
          </p:cNvSpPr>
          <p:nvPr>
            <p:ph type="title"/>
          </p:nvPr>
        </p:nvSpPr>
        <p:spPr>
          <a:xfrm>
            <a:off x="563550" y="176900"/>
            <a:ext cx="80169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ubik"/>
                <a:ea typeface="Rubik"/>
                <a:cs typeface="Rubik"/>
                <a:sym typeface="Rubik"/>
              </a:rPr>
              <a:t>Алгоритъмът</a:t>
            </a:r>
            <a:endParaRPr sz="3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838" y="4250663"/>
            <a:ext cx="35433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nter for Health Statistics by Slidesgo">
  <a:themeElements>
    <a:clrScheme name="Simple Light">
      <a:dk1>
        <a:srgbClr val="211E42"/>
      </a:dk1>
      <a:lt1>
        <a:srgbClr val="FFFFFF"/>
      </a:lt1>
      <a:dk2>
        <a:srgbClr val="6D689C"/>
      </a:dk2>
      <a:lt2>
        <a:srgbClr val="D5D3EB"/>
      </a:lt2>
      <a:accent1>
        <a:srgbClr val="E4F8F9"/>
      </a:accent1>
      <a:accent2>
        <a:srgbClr val="C7EDF0"/>
      </a:accent2>
      <a:accent3>
        <a:srgbClr val="AAE3E8"/>
      </a:accent3>
      <a:accent4>
        <a:srgbClr val="24BBC4"/>
      </a:accent4>
      <a:accent5>
        <a:srgbClr val="0E868C"/>
      </a:accent5>
      <a:accent6>
        <a:srgbClr val="211E42"/>
      </a:accent6>
      <a:hlink>
        <a:srgbClr val="211E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Презентация на цял екран (16:9)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Rubik Medium</vt:lpstr>
      <vt:lpstr>Rubik</vt:lpstr>
      <vt:lpstr>Palanquin Dark</vt:lpstr>
      <vt:lpstr>Rubik SemiBold</vt:lpstr>
      <vt:lpstr>Arial</vt:lpstr>
      <vt:lpstr>Center for Health Statistics by Slidesgo</vt:lpstr>
      <vt:lpstr>t-SNE</vt:lpstr>
      <vt:lpstr>t-distributed Stochastic Neighbor Embedding (t-SNE)</vt:lpstr>
      <vt:lpstr>Основна идея:  Подобието при висока размерност съответства на близко разстояние при ниска размерност.</vt:lpstr>
      <vt:lpstr>2D            1D</vt:lpstr>
      <vt:lpstr>Алгоритъмът</vt:lpstr>
      <vt:lpstr>Алгоритъмът</vt:lpstr>
      <vt:lpstr>t-distribution</vt:lpstr>
      <vt:lpstr>Разстояние на Кулбак-Лейблер (Kullback-Leibler/KL divergence)</vt:lpstr>
      <vt:lpstr>Алгоритъмът</vt:lpstr>
      <vt:lpstr>Презентация на PowerPoint</vt:lpstr>
      <vt:lpstr>PCA vs. t-SNE</vt:lpstr>
      <vt:lpstr>MNIST Dataset</vt:lpstr>
      <vt:lpstr>MNIST Dataset</vt:lpstr>
      <vt:lpstr>MNIST Dataset</vt:lpstr>
      <vt:lpstr>Приложение при Convolutional Neural Networks (CNNs)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</dc:title>
  <cp:lastModifiedBy>Tanya</cp:lastModifiedBy>
  <cp:revision>1</cp:revision>
  <dcterms:modified xsi:type="dcterms:W3CDTF">2022-05-30T19:14:55Z</dcterms:modified>
</cp:coreProperties>
</file>