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ppm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1" r:id="rId4"/>
    <p:sldId id="262" r:id="rId5"/>
    <p:sldId id="259" r:id="rId6"/>
    <p:sldId id="263" r:id="rId7"/>
    <p:sldId id="266" r:id="rId8"/>
    <p:sldId id="269" r:id="rId9"/>
    <p:sldId id="267" r:id="rId10"/>
    <p:sldId id="271" r:id="rId11"/>
    <p:sldId id="268" r:id="rId12"/>
    <p:sldId id="272" r:id="rId13"/>
    <p:sldId id="273" r:id="rId14"/>
    <p:sldId id="274" r:id="rId15"/>
    <p:sldId id="280" r:id="rId16"/>
    <p:sldId id="275" r:id="rId17"/>
    <p:sldId id="279" r:id="rId18"/>
    <p:sldId id="282" r:id="rId19"/>
    <p:sldId id="276" r:id="rId20"/>
    <p:sldId id="278" r:id="rId21"/>
    <p:sldId id="277" r:id="rId22"/>
    <p:sldId id="281" r:id="rId23"/>
    <p:sldId id="283" r:id="rId24"/>
    <p:sldId id="258" r:id="rId25"/>
    <p:sldId id="265" r:id="rId26"/>
    <p:sldId id="270" r:id="rId2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5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лавие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9" name="Подзаглавие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bg-BG" smtClean="0"/>
              <a:t>Щракнете за редакция стил подзагл. обр.</a:t>
            </a:r>
            <a:endParaRPr kumimoji="0" lang="en-US"/>
          </a:p>
        </p:txBody>
      </p:sp>
      <p:sp>
        <p:nvSpPr>
          <p:cNvPr id="28" name="Контейнер за 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73CC536-4F3D-4E22-A9F1-A3C6D40310AC}" type="datetimeFigureOut">
              <a:rPr lang="bg-BG" smtClean="0"/>
              <a:t>14.5.2022 г.</a:t>
            </a:fld>
            <a:endParaRPr lang="bg-BG"/>
          </a:p>
        </p:txBody>
      </p:sp>
      <p:sp>
        <p:nvSpPr>
          <p:cNvPr id="17" name="Контейнер за долния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bg-BG"/>
          </a:p>
        </p:txBody>
      </p:sp>
      <p:sp>
        <p:nvSpPr>
          <p:cNvPr id="10" name="Правоъгъл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авоъгъл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авоъгъл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авоъгъл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аво съединение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аво съединение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аво съединение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аво съединение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аво съединение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аво съединение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авоъгъл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Контейнер за номер на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14.5.2022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14.5.2022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8" name="Контейнер за съдържани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73CC536-4F3D-4E22-A9F1-A3C6D40310AC}" type="datetimeFigureOut">
              <a:rPr lang="bg-BG" smtClean="0"/>
              <a:t>14.5.2022 г.</a:t>
            </a:fld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Контейнер за долния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73CC536-4F3D-4E22-A9F1-A3C6D40310AC}" type="datetimeFigureOut">
              <a:rPr lang="bg-BG" smtClean="0"/>
              <a:t>14.5.2022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bg-BG"/>
          </a:p>
        </p:txBody>
      </p:sp>
      <p:sp>
        <p:nvSpPr>
          <p:cNvPr id="9" name="Правоъгъл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авоъгъл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авоъгъл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авоъгъл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аво съединение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аво съединение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аво съединение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аво съединение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аво съединение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авоъгъл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аво съединение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14.5.2022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9" name="Контейнер за съдържани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11" name="Контейнер за съдържани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14.5.2022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Контейнер за съдържани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13" name="Контейнер за съдържани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12" name="Текстов контейне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Текстов контейне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6" name="Контейнер за 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73CC536-4F3D-4E22-A9F1-A3C6D40310AC}" type="datetimeFigureOut">
              <a:rPr lang="bg-BG" smtClean="0"/>
              <a:t>14.5.2022 г.</a:t>
            </a:fld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14.5.2022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 съединение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8" name="Право съединение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аво съединение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аво съединение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авоъгъл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аво съединение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Контейнер за съдържани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21" name="Контейнер за 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73CC536-4F3D-4E22-A9F1-A3C6D40310AC}" type="datetimeFigureOut">
              <a:rPr lang="bg-BG" smtClean="0"/>
              <a:t>14.5.2022 г.</a:t>
            </a:fld>
            <a:endParaRPr lang="bg-BG"/>
          </a:p>
        </p:txBody>
      </p:sp>
      <p:sp>
        <p:nvSpPr>
          <p:cNvPr id="22" name="Контейнер за номер на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23" name="Контейнер за долния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 съединение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bg-BG" smtClean="0"/>
              <a:t>Щракнете върху иконата, за да добавите картина</a:t>
            </a:r>
            <a:endParaRPr kumimoji="0" lang="en-US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0" name="Право съединение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авоъгъл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аво съединение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аво съединение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аво съединение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Контейнер за 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73CC536-4F3D-4E22-A9F1-A3C6D40310AC}" type="datetimeFigureOut">
              <a:rPr lang="bg-BG" smtClean="0"/>
              <a:t>14.5.2022 г.</a:t>
            </a:fld>
            <a:endParaRPr lang="bg-BG"/>
          </a:p>
        </p:txBody>
      </p:sp>
      <p:sp>
        <p:nvSpPr>
          <p:cNvPr id="18" name="Контейнер за номер на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21" name="Контейнер за долния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аво съединение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Контейнер за заглавие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13" name="Текстов контейне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kumimoji="0" lang="bg-BG" smtClean="0"/>
              <a:t>Второ ниво</a:t>
            </a:r>
          </a:p>
          <a:p>
            <a:pPr lvl="2" eaLnBrk="1" latinLnBrk="0" hangingPunct="1"/>
            <a:r>
              <a:rPr kumimoji="0" lang="bg-BG" smtClean="0"/>
              <a:t>Трето ниво</a:t>
            </a:r>
          </a:p>
          <a:p>
            <a:pPr lvl="3" eaLnBrk="1" latinLnBrk="0" hangingPunct="1"/>
            <a:r>
              <a:rPr kumimoji="0" lang="bg-BG" smtClean="0"/>
              <a:t>Четвърто ниво</a:t>
            </a:r>
          </a:p>
          <a:p>
            <a:pPr lvl="4" eaLnBrk="1" latinLnBrk="0" hangingPunct="1"/>
            <a:r>
              <a:rPr kumimoji="0" lang="bg-BG" smtClean="0"/>
              <a:t>Пето ниво</a:t>
            </a:r>
            <a:endParaRPr kumimoji="0" lang="en-US"/>
          </a:p>
        </p:txBody>
      </p:sp>
      <p:sp>
        <p:nvSpPr>
          <p:cNvPr id="14" name="Контейнер за 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73CC536-4F3D-4E22-A9F1-A3C6D40310AC}" type="datetimeFigureOut">
              <a:rPr lang="bg-BG" smtClean="0"/>
              <a:t>14.5.2022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Право съединение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аво съединение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авоъгъл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аво съединение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Контейнер за номер на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pm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1/04/activation-functions-and-their-derivatives-a-quick-complete-guide/" TargetMode="External"/><Relationship Id="rId2" Type="http://schemas.openxmlformats.org/officeDocument/2006/relationships/hyperlink" Target="https://www.analyticsvidhya.com/blog/2020/01/fundamentals-deep-learning-activation-functions-when-to-use-the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the-theory-of-everything/understanding-activation-functions-in-neural-networks-9491262884e0" TargetMode="External"/><Relationship Id="rId4" Type="http://schemas.openxmlformats.org/officeDocument/2006/relationships/hyperlink" Target="https://www.v7labs.com/blog/neural-networks-activation-function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choose-an-activation-function-for-deep-learning/" TargetMode="External"/><Relationship Id="rId2" Type="http://schemas.openxmlformats.org/officeDocument/2006/relationships/hyperlink" Target="https://www.analyticssteps.com/blogs/7-types-activation-functions-neural-networ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Rectifier_(neural_networks)" TargetMode="External"/><Relationship Id="rId4" Type="http://schemas.openxmlformats.org/officeDocument/2006/relationships/hyperlink" Target="https://www.mygreatlearning.com/blog/activation-functions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22/02/vanishing-gradient-problem.html" TargetMode="External"/><Relationship Id="rId2" Type="http://schemas.openxmlformats.org/officeDocument/2006/relationships/hyperlink" Target="https://machinelearningmastery.com/rectified-linear-activation-function-for-deep-learning-neural-network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the-vanishing-gradient-problem-69bf08b1548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Видове активиращи функции в невронните мрежи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smtClean="0"/>
              <a:t>Тервел Вълков, </a:t>
            </a:r>
            <a:r>
              <a:rPr lang="en-US" smtClean="0"/>
              <a:t>9MI3400058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813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Piecewise Linear Function 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/>
              <a:t>за да решим проблема, искаме функция, която:</a:t>
            </a:r>
          </a:p>
          <a:p>
            <a:pPr lvl="1"/>
            <a:r>
              <a:rPr lang="ru-RU"/>
              <a:t>изглежда и се държи като линейна</a:t>
            </a:r>
          </a:p>
          <a:p>
            <a:pPr lvl="1"/>
            <a:r>
              <a:rPr lang="ru-RU"/>
              <a:t>но всъщност е нелинейна</a:t>
            </a:r>
          </a:p>
          <a:p>
            <a:pPr lvl="1"/>
            <a:r>
              <a:rPr lang="ru-RU"/>
              <a:t>и е чувствителна към входа и избягва </a:t>
            </a:r>
            <a:r>
              <a:rPr lang="ru-RU"/>
              <a:t>лесно </a:t>
            </a:r>
            <a:r>
              <a:rPr lang="ru-RU" smtClean="0"/>
              <a:t>насищане</a:t>
            </a:r>
            <a:endParaRPr lang="en-US" smtClean="0"/>
          </a:p>
          <a:p>
            <a:r>
              <a:rPr lang="en-US" i="1" smtClean="0"/>
              <a:t>piecewise </a:t>
            </a:r>
            <a:r>
              <a:rPr lang="en-US" i="1"/>
              <a:t>linear function </a:t>
            </a:r>
            <a:r>
              <a:rPr lang="en-US"/>
              <a:t>– </a:t>
            </a:r>
            <a:r>
              <a:rPr lang="bg-BG"/>
              <a:t>нелинейна функция, съставена от няколко линейни сегмента</a:t>
            </a:r>
            <a:endParaRPr lang="ru-RU"/>
          </a:p>
          <a:p>
            <a:endParaRPr lang="bg-BG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396692"/>
            <a:ext cx="3080395" cy="231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3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495" y="-243408"/>
            <a:ext cx="2702601" cy="2232248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Видове</a:t>
            </a:r>
            <a:r>
              <a:rPr lang="en-US" smtClean="0"/>
              <a:t> </a:t>
            </a:r>
            <a:r>
              <a:rPr lang="bg-BG" smtClean="0"/>
              <a:t>- </a:t>
            </a:r>
            <a:r>
              <a:rPr lang="en-US" smtClean="0"/>
              <a:t>Re</a:t>
            </a:r>
            <a:r>
              <a:rPr lang="en-US"/>
              <a:t>L</a:t>
            </a:r>
            <a:r>
              <a:rPr lang="en-US" smtClean="0"/>
              <a:t>U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smtClean="0"/>
              <a:t>Rectified </a:t>
            </a:r>
            <a:r>
              <a:rPr lang="en-US" i="1"/>
              <a:t>Linear </a:t>
            </a:r>
            <a:r>
              <a:rPr lang="en-US" i="1" smtClean="0"/>
              <a:t>Unit</a:t>
            </a:r>
            <a:endParaRPr lang="en-US" i="1"/>
          </a:p>
          <a:p>
            <a:pPr lvl="1"/>
            <a:r>
              <a:rPr lang="bg-BG" smtClean="0"/>
              <a:t>неврон ползващ </a:t>
            </a:r>
            <a:r>
              <a:rPr lang="en-US" i="1" smtClean="0"/>
              <a:t>rectified linear function</a:t>
            </a:r>
            <a:endParaRPr lang="bg-BG" i="1"/>
          </a:p>
          <a:p>
            <a:r>
              <a:rPr lang="bg-BG" smtClean="0"/>
              <a:t>директно връща самият вход ако е положителен, и 0 иначе</a:t>
            </a:r>
            <a:endParaRPr lang="en-US" smtClean="0"/>
          </a:p>
          <a:p>
            <a:pPr lvl="1"/>
            <a:endParaRPr lang="bg-BG" smtClean="0"/>
          </a:p>
          <a:p>
            <a:pPr lvl="1"/>
            <a:r>
              <a:rPr lang="bg-BG" smtClean="0"/>
              <a:t>линейна за положителен вход, но нелинейна в общия случай</a:t>
            </a:r>
          </a:p>
          <a:p>
            <a:pPr lvl="1"/>
            <a:r>
              <a:rPr lang="bg-BG" smtClean="0"/>
              <a:t>така запазва много от предимствата на линейните модели</a:t>
            </a:r>
          </a:p>
          <a:p>
            <a:pPr lvl="2"/>
            <a:r>
              <a:rPr lang="bg-BG" smtClean="0"/>
              <a:t>лесно трениране</a:t>
            </a:r>
          </a:p>
          <a:p>
            <a:pPr lvl="2"/>
            <a:r>
              <a:rPr lang="bg-BG" smtClean="0"/>
              <a:t>добра генерализация</a:t>
            </a:r>
          </a:p>
          <a:p>
            <a:pPr lvl="1"/>
            <a:r>
              <a:rPr lang="bg-BG" smtClean="0"/>
              <a:t>технически не е диференцируема в 0, но на практика това не е проблем - може просто да приемем че производната ѝ там е 0</a:t>
            </a:r>
          </a:p>
          <a:p>
            <a:r>
              <a:rPr lang="bg-BG" smtClean="0"/>
              <a:t>бързо се превръща в най-популярният тип активираща функция за дълбоки невронни мрежи</a:t>
            </a:r>
          </a:p>
          <a:p>
            <a:pPr lvl="1"/>
            <a:r>
              <a:rPr lang="bg-BG" smtClean="0"/>
              <a:t>вече се счита за избора по подразбиране при повечето видове дълбоки мрежи</a:t>
            </a:r>
            <a:endParaRPr lang="bg-BG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79" y="2550830"/>
            <a:ext cx="2124892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57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Dying ReLU problem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bg-BG" smtClean="0"/>
              <a:t>по време на обучение е възможно голямо обновяване на теглата да доведе до ситуация, в която всеки вход към активиращата функция се получава отрицателен</a:t>
            </a:r>
          </a:p>
          <a:p>
            <a:pPr lvl="1"/>
            <a:r>
              <a:rPr lang="bg-BG" smtClean="0"/>
              <a:t>така даден неврон никога няма да се активира</a:t>
            </a:r>
          </a:p>
          <a:p>
            <a:pPr lvl="1"/>
            <a:r>
              <a:rPr lang="bg-BG"/>
              <a:t>той става „</a:t>
            </a:r>
            <a:r>
              <a:rPr lang="bg-BG"/>
              <a:t>мъртъв</a:t>
            </a:r>
            <a:r>
              <a:rPr lang="bg-BG" smtClean="0"/>
              <a:t>“</a:t>
            </a:r>
          </a:p>
          <a:p>
            <a:pPr lvl="1"/>
            <a:r>
              <a:rPr lang="bg-BG" smtClean="0"/>
              <a:t>и през остатъка от обучението (с градиентно-базиран алгоритъм) теглата му няма да се обновят, така че проблемът няма да се оправи</a:t>
            </a:r>
          </a:p>
          <a:p>
            <a:r>
              <a:rPr lang="bg-BG" smtClean="0"/>
              <a:t>при висок </a:t>
            </a:r>
            <a:r>
              <a:rPr lang="en-US" i="1" smtClean="0"/>
              <a:t>learning rate</a:t>
            </a:r>
            <a:r>
              <a:rPr lang="bg-BG" i="1" smtClean="0"/>
              <a:t> </a:t>
            </a:r>
            <a:r>
              <a:rPr lang="bg-BG" smtClean="0"/>
              <a:t>може голяма част от невронтие в мрежата да „умрат“</a:t>
            </a:r>
          </a:p>
          <a:p>
            <a:r>
              <a:rPr lang="bg-BG" smtClean="0"/>
              <a:t>затова има вариации и разширения на </a:t>
            </a:r>
            <a:r>
              <a:rPr lang="en-US" smtClean="0"/>
              <a:t>ReLU</a:t>
            </a:r>
            <a:r>
              <a:rPr lang="bg-BG" smtClean="0"/>
              <a:t>, които целят да избегнат този проблем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8915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Вариации на </a:t>
            </a:r>
            <a:r>
              <a:rPr lang="en-US" smtClean="0"/>
              <a:t>ReLU</a:t>
            </a:r>
            <a:r>
              <a:rPr lang="bg-BG" smtClean="0"/>
              <a:t> - </a:t>
            </a:r>
            <a:r>
              <a:rPr lang="en-US" smtClean="0"/>
              <a:t>Leaky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92066" cy="5141168"/>
          </a:xfrm>
        </p:spPr>
        <p:txBody>
          <a:bodyPr>
            <a:normAutofit lnSpcReduction="10000"/>
          </a:bodyPr>
          <a:lstStyle/>
          <a:p>
            <a:r>
              <a:rPr lang="en-US" i="1"/>
              <a:t>Leaky </a:t>
            </a:r>
            <a:r>
              <a:rPr lang="en-US" i="1" smtClean="0"/>
              <a:t>ReLU</a:t>
            </a:r>
            <a:endParaRPr lang="en-US" i="1"/>
          </a:p>
          <a:p>
            <a:pPr lvl="1"/>
            <a:r>
              <a:rPr lang="bg-BG" smtClean="0"/>
              <a:t>графиката има съвсем лек </a:t>
            </a:r>
            <a:r>
              <a:rPr lang="en-US" smtClean="0"/>
              <a:t/>
            </a:r>
            <a:br>
              <a:rPr lang="en-US" smtClean="0"/>
            </a:br>
            <a:r>
              <a:rPr lang="bg-BG" smtClean="0"/>
              <a:t>положителен наклон вляво от 0</a:t>
            </a:r>
          </a:p>
          <a:p>
            <a:pPr lvl="2"/>
            <a:r>
              <a:rPr lang="bg-BG" smtClean="0"/>
              <a:t>определен от някакъв предварително избран коефициент (например 0.1 или 0.01)</a:t>
            </a:r>
          </a:p>
          <a:p>
            <a:r>
              <a:rPr lang="ru-RU"/>
              <a:t>отрицателните стойности вече имат ненулев изход</a:t>
            </a:r>
          </a:p>
          <a:p>
            <a:pPr lvl="1"/>
            <a:r>
              <a:rPr lang="ru-RU"/>
              <a:t>избягваме </a:t>
            </a:r>
            <a:r>
              <a:rPr lang="en-US" i="1"/>
              <a:t>dying ReLU</a:t>
            </a:r>
            <a:r>
              <a:rPr lang="bg-BG" i="1"/>
              <a:t> </a:t>
            </a:r>
            <a:r>
              <a:rPr lang="bg-BG"/>
              <a:t>проблема</a:t>
            </a:r>
          </a:p>
          <a:p>
            <a:pPr lvl="1"/>
            <a:r>
              <a:rPr lang="bg-BG"/>
              <a:t>без да повишаваме изчислителната сложност особено</a:t>
            </a:r>
            <a:endParaRPr lang="en-US"/>
          </a:p>
          <a:p>
            <a:pPr lvl="1"/>
            <a:r>
              <a:rPr lang="bg-BG"/>
              <a:t>може вече да предсказваме и за отрицателен вход, но</a:t>
            </a:r>
          </a:p>
          <a:p>
            <a:pPr lvl="2"/>
            <a:r>
              <a:rPr lang="bg-BG"/>
              <a:t>резултатите може да са неконсистентни</a:t>
            </a:r>
          </a:p>
          <a:p>
            <a:pPr lvl="2"/>
            <a:r>
              <a:rPr lang="ru-RU"/>
              <a:t>тренирането е по-бавно поради </a:t>
            </a:r>
            <a:r>
              <a:rPr lang="ru-RU"/>
              <a:t>по-малкия </a:t>
            </a:r>
            <a:r>
              <a:rPr lang="ru-RU" smtClean="0"/>
              <a:t>градиент</a:t>
            </a:r>
          </a:p>
          <a:p>
            <a:r>
              <a:rPr lang="ru-RU" smtClean="0"/>
              <a:t>ако и това не е достатъчно - </a:t>
            </a:r>
            <a:r>
              <a:rPr lang="en-US" i="1"/>
              <a:t>Parametric </a:t>
            </a:r>
            <a:r>
              <a:rPr lang="en-US" i="1" smtClean="0"/>
              <a:t>ReLU</a:t>
            </a:r>
            <a:endParaRPr lang="bg-BG" i="1" smtClean="0"/>
          </a:p>
          <a:p>
            <a:pPr lvl="1"/>
            <a:r>
              <a:rPr lang="bg-BG" smtClean="0"/>
              <a:t>коефициентът вече е параметър, който научаваме чрез</a:t>
            </a:r>
            <a:r>
              <a:rPr lang="en-US" smtClean="0"/>
              <a:t> </a:t>
            </a:r>
            <a:r>
              <a:rPr lang="en-US" i="1" smtClean="0"/>
              <a:t>backpropagation</a:t>
            </a:r>
            <a:endParaRPr lang="ru-RU" i="1"/>
          </a:p>
          <a:p>
            <a:endParaRPr lang="bg-BG"/>
          </a:p>
          <a:p>
            <a:pPr marL="0" indent="0">
              <a:buNone/>
            </a:pPr>
            <a:endParaRPr lang="bg-BG" smtClean="0"/>
          </a:p>
          <a:p>
            <a:endParaRPr lang="bg-BG" smtClean="0"/>
          </a:p>
          <a:p>
            <a:pPr marL="0" indent="0">
              <a:buNone/>
            </a:pPr>
            <a:endParaRPr lang="bg-BG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091" y="2143061"/>
            <a:ext cx="2376263" cy="478442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02355"/>
            <a:ext cx="2884190" cy="204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17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816" y="84115"/>
            <a:ext cx="2749168" cy="2088232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Вариации на </a:t>
            </a:r>
            <a:r>
              <a:rPr lang="en-US"/>
              <a:t>ReLU</a:t>
            </a:r>
            <a:r>
              <a:rPr lang="bg-BG"/>
              <a:t> - </a:t>
            </a:r>
            <a:r>
              <a:rPr lang="en-US" smtClean="0"/>
              <a:t>ELU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108720"/>
          </a:xfrm>
        </p:spPr>
        <p:txBody>
          <a:bodyPr>
            <a:normAutofit fontScale="92500"/>
          </a:bodyPr>
          <a:lstStyle/>
          <a:p>
            <a:r>
              <a:rPr lang="en-US" i="1"/>
              <a:t>Exponential </a:t>
            </a:r>
            <a:r>
              <a:rPr lang="en-US" i="1"/>
              <a:t>Linear </a:t>
            </a:r>
            <a:r>
              <a:rPr lang="en-US" i="1" smtClean="0"/>
              <a:t>Unit</a:t>
            </a:r>
            <a:endParaRPr lang="bg-BG" i="1" smtClean="0"/>
          </a:p>
          <a:p>
            <a:r>
              <a:rPr lang="bg-BG" smtClean="0"/>
              <a:t>отрицателният сегмент вече е крива вместо права</a:t>
            </a:r>
            <a:endParaRPr lang="bg-BG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513288"/>
            <a:ext cx="2718142" cy="699688"/>
          </a:xfrm>
          <a:prstGeom prst="rect">
            <a:avLst/>
          </a:prstGeom>
        </p:spPr>
      </p:pic>
      <p:sp>
        <p:nvSpPr>
          <p:cNvPr id="6" name="Контейнер за съдържание 2"/>
          <p:cNvSpPr txBox="1">
            <a:spLocks/>
          </p:cNvSpPr>
          <p:nvPr/>
        </p:nvSpPr>
        <p:spPr>
          <a:xfrm>
            <a:off x="467544" y="3221051"/>
            <a:ext cx="7467600" cy="28848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mtClean="0"/>
              <a:t>по-гладък преход от отрицателните стойности на входа към положителните</a:t>
            </a:r>
          </a:p>
          <a:p>
            <a:r>
              <a:rPr lang="bg-BG" smtClean="0"/>
              <a:t>също избягва </a:t>
            </a:r>
            <a:r>
              <a:rPr lang="en-US" i="1" smtClean="0"/>
              <a:t>dying ReLU</a:t>
            </a:r>
            <a:r>
              <a:rPr lang="bg-BG" i="1" smtClean="0"/>
              <a:t> </a:t>
            </a:r>
            <a:r>
              <a:rPr lang="bg-BG" smtClean="0"/>
              <a:t>проблема</a:t>
            </a:r>
          </a:p>
          <a:p>
            <a:pPr lvl="1"/>
            <a:r>
              <a:rPr lang="bg-BG" smtClean="0"/>
              <a:t>по-точно от </a:t>
            </a:r>
            <a:r>
              <a:rPr lang="en-US" i="1" smtClean="0"/>
              <a:t>Leaky ReLU</a:t>
            </a:r>
            <a:r>
              <a:rPr lang="bg-BG" smtClean="0"/>
              <a:t>, но и изчислително по-сложно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9591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1143"/>
            <a:ext cx="2992439" cy="2136221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Вариации на </a:t>
            </a:r>
            <a:r>
              <a:rPr lang="en-US"/>
              <a:t>ReLU</a:t>
            </a:r>
            <a:r>
              <a:rPr lang="bg-BG"/>
              <a:t> </a:t>
            </a:r>
            <a:r>
              <a:rPr lang="bg-BG"/>
              <a:t>- </a:t>
            </a:r>
            <a:r>
              <a:rPr lang="en-US"/>
              <a:t>S</a:t>
            </a:r>
            <a:r>
              <a:rPr lang="en-US" smtClean="0"/>
              <a:t>ELU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/>
              <a:t>Scaled Exponential </a:t>
            </a:r>
            <a:r>
              <a:rPr lang="en-US" i="1"/>
              <a:t>Linear </a:t>
            </a:r>
            <a:r>
              <a:rPr lang="en-US" i="1" smtClean="0"/>
              <a:t>Unit</a:t>
            </a:r>
          </a:p>
          <a:p>
            <a:r>
              <a:rPr lang="bg-BG" smtClean="0"/>
              <a:t>използвана в т. нар. </a:t>
            </a:r>
            <a:r>
              <a:rPr lang="en-US" i="1"/>
              <a:t>Self-Normalizing </a:t>
            </a:r>
            <a:r>
              <a:rPr lang="en-US" i="1"/>
              <a:t>Neural </a:t>
            </a:r>
            <a:r>
              <a:rPr lang="en-US" i="1" smtClean="0"/>
              <a:t>Networks</a:t>
            </a:r>
            <a:endParaRPr lang="bg-BG" i="1" smtClean="0"/>
          </a:p>
          <a:p>
            <a:endParaRPr lang="bg-BG" smtClean="0"/>
          </a:p>
          <a:p>
            <a:endParaRPr lang="bg-BG"/>
          </a:p>
          <a:p>
            <a:r>
              <a:rPr lang="bg-BG" smtClean="0"/>
              <a:t>извършва вътрешна нормализация чрез регулиране на средно и дисперсия</a:t>
            </a:r>
          </a:p>
          <a:p>
            <a:r>
              <a:rPr lang="bg-BG" smtClean="0"/>
              <a:t>сравнително нов тип</a:t>
            </a:r>
          </a:p>
          <a:p>
            <a:pPr lvl="1"/>
            <a:r>
              <a:rPr lang="bg-BG" smtClean="0"/>
              <a:t>не са дълбоко изучени за различни типове мрежи</a:t>
            </a:r>
            <a:endParaRPr lang="bg-BG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2996952"/>
            <a:ext cx="3266783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30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626" y="31142"/>
            <a:ext cx="3105368" cy="2389745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Вариации </a:t>
            </a:r>
            <a:r>
              <a:rPr lang="bg-BG"/>
              <a:t>на </a:t>
            </a:r>
            <a:r>
              <a:rPr lang="en-US" smtClean="0"/>
              <a:t>ReLU</a:t>
            </a:r>
            <a:r>
              <a:rPr lang="bg-BG" smtClean="0"/>
              <a:t> - </a:t>
            </a:r>
            <a:r>
              <a:rPr lang="en-US" smtClean="0"/>
              <a:t>GELU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/>
              <a:t>Gaussian Error </a:t>
            </a:r>
            <a:r>
              <a:rPr lang="en-US" i="1"/>
              <a:t>Linear </a:t>
            </a:r>
            <a:r>
              <a:rPr lang="en-US" i="1" smtClean="0"/>
              <a:t>Unit</a:t>
            </a:r>
          </a:p>
          <a:p>
            <a:r>
              <a:rPr lang="bg-BG" smtClean="0"/>
              <a:t>комбинира свойства от </a:t>
            </a:r>
            <a:r>
              <a:rPr lang="en-US" i="1"/>
              <a:t>dropout</a:t>
            </a:r>
            <a:r>
              <a:rPr lang="en-US"/>
              <a:t>, </a:t>
            </a:r>
            <a:r>
              <a:rPr lang="en-US" i="1"/>
              <a:t>zoneout</a:t>
            </a:r>
            <a:r>
              <a:rPr lang="en-US"/>
              <a:t>, </a:t>
            </a:r>
            <a:r>
              <a:rPr lang="bg-BG" smtClean="0"/>
              <a:t>и </a:t>
            </a:r>
            <a:r>
              <a:rPr lang="en-US" i="1" smtClean="0"/>
              <a:t>ReLU</a:t>
            </a:r>
            <a:endParaRPr lang="bg-BG" i="1" smtClean="0"/>
          </a:p>
          <a:p>
            <a:endParaRPr lang="bg-BG" smtClean="0"/>
          </a:p>
          <a:p>
            <a:endParaRPr lang="bg-BG"/>
          </a:p>
          <a:p>
            <a:endParaRPr lang="bg-BG" smtClean="0"/>
          </a:p>
          <a:p>
            <a:r>
              <a:rPr lang="bg-BG" smtClean="0"/>
              <a:t>по-мощна (но и по-сложна) от </a:t>
            </a:r>
            <a:r>
              <a:rPr lang="en-US" i="1" smtClean="0"/>
              <a:t>ReLU</a:t>
            </a:r>
            <a:r>
              <a:rPr lang="bg-BG" smtClean="0"/>
              <a:t> и </a:t>
            </a:r>
            <a:r>
              <a:rPr lang="en-US" i="1" smtClean="0"/>
              <a:t>ELU</a:t>
            </a:r>
            <a:endParaRPr lang="bg-BG" i="1" smtClean="0"/>
          </a:p>
          <a:p>
            <a:r>
              <a:rPr lang="bg-BG" smtClean="0"/>
              <a:t>ползва се в области с по-тежки проблеми </a:t>
            </a:r>
            <a:endParaRPr lang="en-US" smtClean="0"/>
          </a:p>
          <a:p>
            <a:pPr lvl="1"/>
            <a:r>
              <a:rPr lang="en-US" smtClean="0"/>
              <a:t>Computer Vision</a:t>
            </a:r>
            <a:endParaRPr lang="bg-BG" smtClean="0"/>
          </a:p>
          <a:p>
            <a:pPr lvl="1"/>
            <a:r>
              <a:rPr lang="en-US" smtClean="0"/>
              <a:t>NLP</a:t>
            </a:r>
            <a:endParaRPr lang="bg-BG" smtClean="0"/>
          </a:p>
          <a:p>
            <a:pPr lvl="1"/>
            <a:r>
              <a:rPr lang="en-US" smtClean="0"/>
              <a:t>Speech Recognition</a:t>
            </a:r>
            <a:endParaRPr lang="bg-BG" smtClean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708920"/>
            <a:ext cx="4716016" cy="100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80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242" y="44624"/>
            <a:ext cx="3101214" cy="2114054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Вариации </a:t>
            </a:r>
            <a:r>
              <a:rPr lang="bg-BG"/>
              <a:t>на </a:t>
            </a:r>
            <a:r>
              <a:rPr lang="en-US" smtClean="0"/>
              <a:t>ReLU</a:t>
            </a:r>
            <a:r>
              <a:rPr lang="bg-BG" smtClean="0"/>
              <a:t> - </a:t>
            </a:r>
            <a:r>
              <a:rPr lang="en-US" smtClean="0"/>
              <a:t>SiLU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smtClean="0"/>
              <a:t>Sigmoid </a:t>
            </a:r>
            <a:r>
              <a:rPr lang="en-US" i="1"/>
              <a:t>Linear </a:t>
            </a:r>
            <a:r>
              <a:rPr lang="en-US" i="1" smtClean="0"/>
              <a:t>Unit</a:t>
            </a:r>
          </a:p>
          <a:p>
            <a:r>
              <a:rPr lang="bg-BG" smtClean="0"/>
              <a:t>също известна като</a:t>
            </a:r>
            <a:r>
              <a:rPr lang="en-US" smtClean="0"/>
              <a:t> </a:t>
            </a:r>
            <a:r>
              <a:rPr lang="en-US" i="1" smtClean="0"/>
              <a:t>swish</a:t>
            </a:r>
            <a:r>
              <a:rPr lang="en-US" smtClean="0"/>
              <a:t> </a:t>
            </a:r>
            <a:r>
              <a:rPr lang="bg-BG" smtClean="0"/>
              <a:t>функция</a:t>
            </a:r>
          </a:p>
          <a:p>
            <a:r>
              <a:rPr lang="bg-BG"/>
              <a:t>разработена от изследователи от</a:t>
            </a:r>
            <a:r>
              <a:rPr lang="en-US"/>
              <a:t> </a:t>
            </a:r>
            <a:r>
              <a:rPr lang="en-US" i="1"/>
              <a:t>Google</a:t>
            </a:r>
            <a:endParaRPr lang="bg-BG" i="1"/>
          </a:p>
          <a:p>
            <a:endParaRPr lang="en-US"/>
          </a:p>
          <a:p>
            <a:pPr marL="0" indent="0">
              <a:buNone/>
            </a:pPr>
            <a:endParaRPr lang="bg-BG" smtClean="0"/>
          </a:p>
          <a:p>
            <a:r>
              <a:rPr lang="bg-BG" smtClean="0"/>
              <a:t>по-гладка, както</a:t>
            </a:r>
            <a:r>
              <a:rPr lang="en-US" smtClean="0"/>
              <a:t> </a:t>
            </a:r>
            <a:r>
              <a:rPr lang="en-US" i="1" smtClean="0"/>
              <a:t>(S)ELU</a:t>
            </a:r>
            <a:r>
              <a:rPr lang="bg-BG" i="1" smtClean="0"/>
              <a:t> </a:t>
            </a:r>
            <a:r>
              <a:rPr lang="bg-BG" smtClean="0"/>
              <a:t>и</a:t>
            </a:r>
            <a:r>
              <a:rPr lang="en-US" smtClean="0"/>
              <a:t> </a:t>
            </a:r>
            <a:r>
              <a:rPr lang="en-US" i="1" smtClean="0"/>
              <a:t>GELU</a:t>
            </a:r>
          </a:p>
          <a:p>
            <a:r>
              <a:rPr lang="bg-BG" smtClean="0"/>
              <a:t>отчита малки отрицателни стойности, но все пак занулява много отрицателните за по-голяма ефективност</a:t>
            </a:r>
          </a:p>
          <a:p>
            <a:r>
              <a:rPr lang="bg-BG" smtClean="0"/>
              <a:t>немонотонна, което подобрява изразителността</a:t>
            </a:r>
            <a:endParaRPr lang="bg-BG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068960"/>
            <a:ext cx="2875032" cy="60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36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lang="bg-BG"/>
              <a:t>Вариации </a:t>
            </a:r>
            <a:r>
              <a:rPr lang="bg-BG"/>
              <a:t>на </a:t>
            </a:r>
            <a:r>
              <a:rPr lang="en-US" smtClean="0"/>
              <a:t>ReLU</a:t>
            </a:r>
            <a:r>
              <a:rPr lang="bg-BG" smtClean="0"/>
              <a:t> - други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smtClean="0"/>
              <a:t>Softplus</a:t>
            </a:r>
          </a:p>
          <a:p>
            <a:endParaRPr lang="en-US" i="1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i="1" smtClean="0"/>
          </a:p>
          <a:p>
            <a:r>
              <a:rPr lang="en-US" i="1" smtClean="0"/>
              <a:t>Mish</a:t>
            </a:r>
            <a:endParaRPr lang="bg-BG" i="1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738" y="836711"/>
            <a:ext cx="3225614" cy="2455589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2230131"/>
            <a:ext cx="3324689" cy="438211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46" y="4913588"/>
            <a:ext cx="2660325" cy="476476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361" y="3423071"/>
            <a:ext cx="3312368" cy="323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96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Активиращи функции за изходен слой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bg-BG" smtClean="0"/>
              <a:t>сигмоидната функция връща стойности в интервала </a:t>
            </a:r>
            <a:r>
              <a:rPr lang="en-US" smtClean="0"/>
              <a:t>[0, 1]</a:t>
            </a:r>
            <a:r>
              <a:rPr lang="bg-BG" smtClean="0"/>
              <a:t>, на които може да дадем вероятностна интерпретация</a:t>
            </a:r>
          </a:p>
          <a:p>
            <a:pPr lvl="1"/>
            <a:r>
              <a:rPr lang="bg-BG" smtClean="0"/>
              <a:t>подходящо за двоична класификация</a:t>
            </a:r>
          </a:p>
          <a:p>
            <a:pPr lvl="2"/>
            <a:r>
              <a:rPr lang="bg-BG" smtClean="0"/>
              <a:t>вероятност дали принадлежи на единия клас</a:t>
            </a:r>
          </a:p>
          <a:p>
            <a:pPr lvl="2"/>
            <a:r>
              <a:rPr lang="bg-BG" smtClean="0"/>
              <a:t>(1 – стойността) ще ни даде вероятността за другия</a:t>
            </a:r>
          </a:p>
          <a:p>
            <a:pPr lvl="1"/>
            <a:r>
              <a:rPr lang="bg-BG" smtClean="0"/>
              <a:t>но ако имаме повече класове?</a:t>
            </a:r>
          </a:p>
          <a:p>
            <a:pPr lvl="2"/>
            <a:r>
              <a:rPr lang="bg-BG" smtClean="0"/>
              <a:t>в изходния слой имаме по един възел за всеки клас</a:t>
            </a:r>
          </a:p>
          <a:p>
            <a:pPr lvl="2"/>
            <a:r>
              <a:rPr lang="bg-BG" smtClean="0"/>
              <a:t>трябва отделните вероятности за принадлежност към всеки клас да имат сума 1</a:t>
            </a:r>
          </a:p>
          <a:p>
            <a:pPr lvl="3"/>
            <a:r>
              <a:rPr lang="bg-BG" smtClean="0"/>
              <a:t>но за </a:t>
            </a:r>
            <a:r>
              <a:rPr lang="en-US" i="1" smtClean="0"/>
              <a:t>x</a:t>
            </a:r>
            <a:r>
              <a:rPr lang="en-US" i="1" baseline="-25000" smtClean="0"/>
              <a:t>i</a:t>
            </a:r>
            <a:r>
              <a:rPr lang="en-US" i="1" smtClean="0"/>
              <a:t> ∈ [0, 1] </a:t>
            </a:r>
            <a:r>
              <a:rPr lang="bg-BG" smtClean="0"/>
              <a:t>при</a:t>
            </a:r>
            <a:r>
              <a:rPr lang="en-US" smtClean="0"/>
              <a:t> </a:t>
            </a:r>
            <a:r>
              <a:rPr lang="en-US" i="1" smtClean="0"/>
              <a:t>i = 1…n</a:t>
            </a:r>
            <a:r>
              <a:rPr lang="en-US" smtClean="0"/>
              <a:t>,</a:t>
            </a:r>
            <a:r>
              <a:rPr lang="bg-BG" smtClean="0"/>
              <a:t> </a:t>
            </a:r>
            <a:r>
              <a:rPr lang="el-GR" i="1" smtClean="0"/>
              <a:t>Σ</a:t>
            </a:r>
            <a:r>
              <a:rPr lang="en-US" i="1" smtClean="0"/>
              <a:t>x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i="1"/>
              <a:t>∈ </a:t>
            </a:r>
            <a:r>
              <a:rPr lang="en-US" i="1" smtClean="0"/>
              <a:t>[0, n]</a:t>
            </a:r>
            <a:endParaRPr lang="bg-BG" i="1" smtClean="0"/>
          </a:p>
          <a:p>
            <a:pPr lvl="1"/>
            <a:r>
              <a:rPr lang="bg-BG" smtClean="0"/>
              <a:t>трябва да комбинираме резултатите на няколко сигмоидни функции по начин, който връща стойности от 0 до 1</a:t>
            </a:r>
          </a:p>
        </p:txBody>
      </p:sp>
    </p:spTree>
    <p:extLst>
      <p:ext uri="{BB962C8B-B14F-4D97-AF65-F5344CB8AC3E}">
        <p14:creationId xmlns:p14="http://schemas.microsoft.com/office/powerpoint/2010/main" val="65141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Активираща функция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mtClean="0"/>
              <a:t>ключова </a:t>
            </a:r>
            <a:r>
              <a:rPr lang="ru-RU"/>
              <a:t>част на всяка </a:t>
            </a:r>
            <a:r>
              <a:rPr lang="ru-RU"/>
              <a:t>невронна </a:t>
            </a:r>
            <a:r>
              <a:rPr lang="ru-RU" smtClean="0"/>
              <a:t>мрежа</a:t>
            </a:r>
          </a:p>
          <a:p>
            <a:r>
              <a:rPr lang="ru-RU" smtClean="0"/>
              <a:t>определя </a:t>
            </a:r>
            <a:r>
              <a:rPr lang="ru-RU"/>
              <a:t>как от входа към даден неврон се </a:t>
            </a:r>
            <a:r>
              <a:rPr lang="ru-RU"/>
              <a:t>получава </a:t>
            </a:r>
            <a:r>
              <a:rPr lang="ru-RU" smtClean="0"/>
              <a:t>изхода</a:t>
            </a:r>
          </a:p>
          <a:p>
            <a:pPr lvl="1"/>
            <a:r>
              <a:rPr lang="ru-RU"/>
              <a:t>вход: </a:t>
            </a:r>
            <a:r>
              <a:rPr lang="en-US" i="1"/>
              <a:t>x</a:t>
            </a:r>
            <a:r>
              <a:rPr lang="en-US" i="1" baseline="-25000"/>
              <a:t>1</a:t>
            </a:r>
            <a:r>
              <a:rPr lang="en-US" i="1"/>
              <a:t>, x</a:t>
            </a:r>
            <a:r>
              <a:rPr lang="en-US" i="1" baseline="-25000"/>
              <a:t>2</a:t>
            </a:r>
            <a:r>
              <a:rPr lang="en-US" i="1"/>
              <a:t>, …, x</a:t>
            </a:r>
            <a:r>
              <a:rPr lang="en-US" i="1" baseline="-25000"/>
              <a:t>n</a:t>
            </a:r>
          </a:p>
          <a:p>
            <a:pPr lvl="1"/>
            <a:r>
              <a:rPr lang="ru-RU"/>
              <a:t>тегла: </a:t>
            </a:r>
            <a:r>
              <a:rPr lang="en-US" i="1"/>
              <a:t>w</a:t>
            </a:r>
            <a:r>
              <a:rPr lang="en-US" i="1" baseline="-25000"/>
              <a:t>1</a:t>
            </a:r>
            <a:r>
              <a:rPr lang="en-US" i="1"/>
              <a:t>, w</a:t>
            </a:r>
            <a:r>
              <a:rPr lang="en-US" i="1" baseline="-25000"/>
              <a:t>2</a:t>
            </a:r>
            <a:r>
              <a:rPr lang="en-US" i="1"/>
              <a:t>, …, w</a:t>
            </a:r>
            <a:r>
              <a:rPr lang="en-US" i="1" baseline="-25000"/>
              <a:t>n</a:t>
            </a:r>
          </a:p>
          <a:p>
            <a:pPr lvl="1"/>
            <a:r>
              <a:rPr lang="en-US"/>
              <a:t>bias: </a:t>
            </a:r>
            <a:r>
              <a:rPr lang="en-US" i="1"/>
              <a:t>b</a:t>
            </a:r>
          </a:p>
          <a:p>
            <a:pPr lvl="1"/>
            <a:r>
              <a:rPr lang="ru-RU"/>
              <a:t>активираща функция: </a:t>
            </a:r>
            <a:r>
              <a:rPr lang="en-US" i="1"/>
              <a:t>g</a:t>
            </a:r>
          </a:p>
          <a:p>
            <a:pPr lvl="1"/>
            <a:r>
              <a:rPr lang="ru-RU"/>
              <a:t>изход: </a:t>
            </a:r>
            <a:r>
              <a:rPr lang="en-US" i="1"/>
              <a:t>g(w</a:t>
            </a:r>
            <a:r>
              <a:rPr lang="en-US" i="1" baseline="-25000"/>
              <a:t>1</a:t>
            </a:r>
            <a:r>
              <a:rPr lang="en-US" i="1"/>
              <a:t>x</a:t>
            </a:r>
            <a:r>
              <a:rPr lang="en-US" i="1" baseline="-25000"/>
              <a:t>1</a:t>
            </a:r>
            <a:r>
              <a:rPr lang="en-US" i="1"/>
              <a:t> + w</a:t>
            </a:r>
            <a:r>
              <a:rPr lang="en-US" i="1" baseline="-25000"/>
              <a:t>2</a:t>
            </a:r>
            <a:r>
              <a:rPr lang="en-US" i="1"/>
              <a:t>x</a:t>
            </a:r>
            <a:r>
              <a:rPr lang="en-US" i="1" baseline="-25000"/>
              <a:t>2</a:t>
            </a:r>
            <a:r>
              <a:rPr lang="en-US" i="1"/>
              <a:t> + … w</a:t>
            </a:r>
            <a:r>
              <a:rPr lang="en-US" i="1" baseline="-25000"/>
              <a:t>n</a:t>
            </a:r>
            <a:r>
              <a:rPr lang="en-US" i="1"/>
              <a:t>x</a:t>
            </a:r>
            <a:r>
              <a:rPr lang="en-US" i="1" baseline="-25000"/>
              <a:t>n</a:t>
            </a:r>
            <a:r>
              <a:rPr lang="en-US" i="1"/>
              <a:t> + </a:t>
            </a:r>
            <a:r>
              <a:rPr lang="en-US" i="1"/>
              <a:t>b</a:t>
            </a:r>
            <a:r>
              <a:rPr lang="en-US" i="1" smtClean="0"/>
              <a:t>)</a:t>
            </a:r>
            <a:endParaRPr lang="ru-RU" i="1" smtClean="0"/>
          </a:p>
          <a:p>
            <a:r>
              <a:rPr lang="ru-RU" smtClean="0"/>
              <a:t>изборът </a:t>
            </a:r>
            <a:r>
              <a:rPr lang="ru-RU"/>
              <a:t>на активираща функция има голям ефект </a:t>
            </a:r>
            <a:r>
              <a:rPr lang="ru-RU"/>
              <a:t>върху </a:t>
            </a:r>
            <a:r>
              <a:rPr lang="ru-RU" smtClean="0"/>
              <a:t>мрежата</a:t>
            </a:r>
          </a:p>
          <a:p>
            <a:r>
              <a:rPr lang="ru-RU" smtClean="0"/>
              <a:t>възможно </a:t>
            </a:r>
            <a:r>
              <a:rPr lang="ru-RU"/>
              <a:t>е в различни части на модела да се ползват </a:t>
            </a:r>
            <a:r>
              <a:rPr lang="ru-RU"/>
              <a:t>различни </a:t>
            </a:r>
            <a:r>
              <a:rPr lang="ru-RU" smtClean="0"/>
              <a:t>функции</a:t>
            </a:r>
          </a:p>
          <a:p>
            <a:pPr lvl="1"/>
            <a:r>
              <a:rPr lang="ru-RU" smtClean="0"/>
              <a:t>обикновено </a:t>
            </a:r>
            <a:r>
              <a:rPr lang="ru-RU"/>
              <a:t>във всички скритите слоеве се ползва една и съща, докато в изходния слой се ползва различна, според типа предсказване който целим</a:t>
            </a:r>
          </a:p>
          <a:p>
            <a:pPr lvl="1"/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07340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Активиращи функции за </a:t>
            </a:r>
            <a:r>
              <a:rPr lang="bg-BG"/>
              <a:t>изходен </a:t>
            </a:r>
            <a:r>
              <a:rPr lang="bg-BG" smtClean="0"/>
              <a:t>слой - </a:t>
            </a:r>
            <a:r>
              <a:rPr lang="en-US"/>
              <a:t>Softmax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mtClean="0"/>
              <a:t>това може да стане чрез </a:t>
            </a:r>
            <a:r>
              <a:rPr lang="en-US" i="1" smtClean="0"/>
              <a:t>Softmax</a:t>
            </a:r>
            <a:r>
              <a:rPr lang="bg-BG" smtClean="0"/>
              <a:t> </a:t>
            </a:r>
            <a:r>
              <a:rPr lang="bg-BG"/>
              <a:t>функцията</a:t>
            </a:r>
          </a:p>
          <a:p>
            <a:pPr lvl="1"/>
            <a:r>
              <a:rPr lang="bg-BG"/>
              <a:t>„мека“ версия </a:t>
            </a:r>
            <a:r>
              <a:rPr lang="bg-BG"/>
              <a:t>на</a:t>
            </a:r>
            <a:r>
              <a:rPr lang="en-US"/>
              <a:t> </a:t>
            </a:r>
            <a:r>
              <a:rPr lang="en-US" i="1" smtClean="0"/>
              <a:t>argmax</a:t>
            </a:r>
            <a:endParaRPr lang="bg-BG" i="1" smtClean="0"/>
          </a:p>
          <a:p>
            <a:pPr lvl="1"/>
            <a:endParaRPr lang="bg-BG" smtClean="0"/>
          </a:p>
          <a:p>
            <a:pPr lvl="1"/>
            <a:endParaRPr lang="bg-BG"/>
          </a:p>
          <a:p>
            <a:pPr lvl="1"/>
            <a:endParaRPr lang="bg-BG" smtClean="0"/>
          </a:p>
          <a:p>
            <a:pPr lvl="1"/>
            <a:r>
              <a:rPr lang="bg-BG" smtClean="0"/>
              <a:t>докато </a:t>
            </a:r>
            <a:r>
              <a:rPr lang="en-US" i="1" smtClean="0"/>
              <a:t>argmax</a:t>
            </a:r>
            <a:r>
              <a:rPr lang="bg-BG" smtClean="0"/>
              <a:t> ще върне точно индексът с максимална стойност, </a:t>
            </a:r>
            <a:r>
              <a:rPr lang="en-US" i="1" smtClean="0"/>
              <a:t>softmax</a:t>
            </a:r>
            <a:r>
              <a:rPr lang="en-US" smtClean="0"/>
              <a:t> </a:t>
            </a:r>
            <a:r>
              <a:rPr lang="bg-BG" smtClean="0"/>
              <a:t>ще даде вероятности за всеки индекс да бъде този с максимална стойност</a:t>
            </a:r>
          </a:p>
          <a:p>
            <a:pPr lvl="1"/>
            <a:r>
              <a:rPr lang="bg-BG" smtClean="0"/>
              <a:t>така ще имаме вероятност за принадлежност към всеки един от класовете</a:t>
            </a:r>
          </a:p>
          <a:p>
            <a:pPr lvl="1"/>
            <a:r>
              <a:rPr lang="bg-BG" smtClean="0"/>
              <a:t>към този резултат може да приложим стандартния </a:t>
            </a:r>
            <a:r>
              <a:rPr lang="en-US" i="1" smtClean="0"/>
              <a:t>argmax</a:t>
            </a:r>
            <a:r>
              <a:rPr lang="bg-BG" smtClean="0"/>
              <a:t> за да получим най-вероятния клас</a:t>
            </a:r>
          </a:p>
          <a:p>
            <a:r>
              <a:rPr lang="bg-BG" smtClean="0"/>
              <a:t>възможно е и да се ползва и в скритите слоеве, но това е по-рядко</a:t>
            </a:r>
          </a:p>
          <a:p>
            <a:pPr lvl="1"/>
            <a:r>
              <a:rPr lang="bg-BG" smtClean="0"/>
              <a:t>подходящо за някои специфични ситуации</a:t>
            </a:r>
            <a:endParaRPr lang="bg-BG"/>
          </a:p>
          <a:p>
            <a:endParaRPr lang="bg-BG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348880"/>
            <a:ext cx="30194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90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Избор на функция – скрити слоеве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smtClean="0"/>
              <a:t>дълго време сигмоидни и</a:t>
            </a:r>
            <a:r>
              <a:rPr lang="en-US" smtClean="0"/>
              <a:t> </a:t>
            </a:r>
            <a:r>
              <a:rPr lang="en-US" i="1" smtClean="0"/>
              <a:t>tanh</a:t>
            </a:r>
            <a:r>
              <a:rPr lang="bg-BG" smtClean="0"/>
              <a:t> функции са били стандарта</a:t>
            </a:r>
          </a:p>
          <a:p>
            <a:r>
              <a:rPr lang="bg-BG" smtClean="0"/>
              <a:t>но вече се предпочитат </a:t>
            </a:r>
            <a:r>
              <a:rPr lang="en-US" i="1" smtClean="0"/>
              <a:t>ReLU</a:t>
            </a:r>
            <a:r>
              <a:rPr lang="bg-BG"/>
              <a:t> </a:t>
            </a:r>
            <a:r>
              <a:rPr lang="bg-BG" smtClean="0"/>
              <a:t>(особено в дълбоки мрежи)</a:t>
            </a:r>
          </a:p>
          <a:p>
            <a:r>
              <a:rPr lang="bg-BG"/>
              <a:t>като общ подход – може да започнем </a:t>
            </a:r>
            <a:r>
              <a:rPr lang="bg-BG"/>
              <a:t>с </a:t>
            </a:r>
            <a:r>
              <a:rPr lang="en-US" i="1" smtClean="0"/>
              <a:t>ReLU</a:t>
            </a:r>
            <a:r>
              <a:rPr lang="en-US" smtClean="0"/>
              <a:t>, </a:t>
            </a:r>
            <a:r>
              <a:rPr lang="bg-BG" smtClean="0"/>
              <a:t>и при незадоволителни резултати да преминем към по-сложните </a:t>
            </a:r>
            <a:r>
              <a:rPr lang="en-US" i="1" smtClean="0"/>
              <a:t>rectifier</a:t>
            </a:r>
            <a:r>
              <a:rPr lang="bg-BG" smtClean="0"/>
              <a:t> варианти</a:t>
            </a:r>
          </a:p>
          <a:p>
            <a:pPr lvl="1"/>
            <a:r>
              <a:rPr lang="en-US" i="1" smtClean="0"/>
              <a:t>Leaky ReLU</a:t>
            </a:r>
            <a:r>
              <a:rPr lang="en-US" smtClean="0"/>
              <a:t>, </a:t>
            </a:r>
            <a:r>
              <a:rPr lang="en-US" i="1" smtClean="0"/>
              <a:t>ELU</a:t>
            </a:r>
            <a:r>
              <a:rPr lang="en-US" smtClean="0"/>
              <a:t>, …</a:t>
            </a:r>
            <a:endParaRPr lang="bg-BG" smtClean="0"/>
          </a:p>
          <a:p>
            <a:r>
              <a:rPr lang="en-US" i="1" smtClean="0"/>
              <a:t>ReLU</a:t>
            </a:r>
            <a:r>
              <a:rPr lang="bg-BG" smtClean="0"/>
              <a:t> не се счита за подходяща при рекурентни невронни мрежи</a:t>
            </a:r>
          </a:p>
          <a:p>
            <a:pPr lvl="1"/>
            <a:r>
              <a:rPr lang="bg-BG" smtClean="0"/>
              <a:t>там все още се предпочитат сигмоидни и </a:t>
            </a:r>
            <a:r>
              <a:rPr lang="en-US" i="1" smtClean="0"/>
              <a:t>tanh</a:t>
            </a:r>
            <a:endParaRPr lang="bg-BG" i="1" smtClean="0"/>
          </a:p>
        </p:txBody>
      </p:sp>
    </p:spTree>
    <p:extLst>
      <p:ext uri="{BB962C8B-B14F-4D97-AF65-F5344CB8AC3E}">
        <p14:creationId xmlns:p14="http://schemas.microsoft.com/office/powerpoint/2010/main" val="2655422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Избор </a:t>
            </a:r>
            <a:r>
              <a:rPr lang="bg-BG"/>
              <a:t>на </a:t>
            </a:r>
            <a:r>
              <a:rPr lang="bg-BG" smtClean="0"/>
              <a:t>функция – изходен слой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smtClean="0"/>
              <a:t>според типа задача</a:t>
            </a:r>
          </a:p>
          <a:p>
            <a:endParaRPr lang="bg-BG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04864"/>
            <a:ext cx="5442942" cy="322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12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Благодаря за вниманието!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012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Източници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“Fundamentals </a:t>
            </a:r>
            <a:r>
              <a:rPr lang="en-US"/>
              <a:t>of Deep Learning – Activation Functions and When to Use </a:t>
            </a:r>
            <a:r>
              <a:rPr lang="en-US"/>
              <a:t>Them</a:t>
            </a:r>
            <a:r>
              <a:rPr lang="en-US" smtClean="0"/>
              <a:t>?”</a:t>
            </a:r>
            <a:r>
              <a:rPr lang="bg-BG" smtClean="0"/>
              <a:t>, </a:t>
            </a:r>
            <a:r>
              <a:rPr lang="en-US" i="1"/>
              <a:t>A</a:t>
            </a:r>
            <a:r>
              <a:rPr lang="en-US" i="1" smtClean="0"/>
              <a:t>nalytics Vidhya</a:t>
            </a:r>
            <a:r>
              <a:rPr lang="en-US" smtClean="0"/>
              <a:t>, 30 January </a:t>
            </a:r>
            <a:r>
              <a:rPr lang="bg-BG" smtClean="0"/>
              <a:t>2020</a:t>
            </a:r>
            <a:endParaRPr lang="en-US" smtClean="0"/>
          </a:p>
          <a:p>
            <a:pPr marL="0" indent="0">
              <a:buNone/>
            </a:pPr>
            <a:r>
              <a:rPr lang="en-US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www.analyticsvidhya.com/blog/2020/01/fundamentals-deep-learning-activation-functions-when-to-use-them/</a:t>
            </a:r>
            <a:endParaRPr lang="en-US"/>
          </a:p>
          <a:p>
            <a:r>
              <a:rPr lang="en-US" smtClean="0"/>
              <a:t>“Activation Functions and their Derivatives – A Quick &amp; Complete Guide”, </a:t>
            </a:r>
            <a:r>
              <a:rPr lang="en-US" i="1" smtClean="0"/>
              <a:t>Analytics Vidhya</a:t>
            </a:r>
            <a:r>
              <a:rPr lang="en-US" smtClean="0"/>
              <a:t>, 14 April </a:t>
            </a:r>
            <a:r>
              <a:rPr lang="bg-BG" smtClean="0"/>
              <a:t>202</a:t>
            </a:r>
            <a:r>
              <a:rPr lang="en-US" smtClean="0"/>
              <a:t>1</a:t>
            </a:r>
          </a:p>
          <a:p>
            <a:pPr marL="0" indent="0">
              <a:buNone/>
            </a:pPr>
            <a:r>
              <a:rPr lang="en-US">
                <a:hlinkClick r:id="rId3"/>
              </a:rPr>
              <a:t>https://</a:t>
            </a:r>
            <a:r>
              <a:rPr lang="en-US">
                <a:hlinkClick r:id="rId3"/>
              </a:rPr>
              <a:t>www.analyticsvidhya.com/blog/2021/04/activation-functions-and-their-derivatives-a-quick-complete-guide</a:t>
            </a:r>
            <a:r>
              <a:rPr lang="en-US" smtClean="0">
                <a:hlinkClick r:id="rId3"/>
              </a:rPr>
              <a:t>/</a:t>
            </a:r>
            <a:endParaRPr lang="en-US" smtClean="0"/>
          </a:p>
          <a:p>
            <a:r>
              <a:rPr lang="en-US"/>
              <a:t>Pragati </a:t>
            </a:r>
            <a:r>
              <a:rPr lang="en-US" smtClean="0"/>
              <a:t>Baheti, “</a:t>
            </a:r>
            <a:r>
              <a:rPr lang="en-US"/>
              <a:t>12 Types of Neural Network Activation Functions: How to </a:t>
            </a:r>
            <a:r>
              <a:rPr lang="en-US"/>
              <a:t>Choose</a:t>
            </a:r>
            <a:r>
              <a:rPr lang="en-US" smtClean="0"/>
              <a:t>?”, </a:t>
            </a:r>
            <a:r>
              <a:rPr lang="en-US" i="1" smtClean="0"/>
              <a:t>V7 Labs</a:t>
            </a:r>
            <a:r>
              <a:rPr lang="en-US" smtClean="0"/>
              <a:t>, 13 May 2022</a:t>
            </a:r>
            <a:endParaRPr lang="en-US"/>
          </a:p>
          <a:p>
            <a:pPr marL="0" indent="0">
              <a:buNone/>
            </a:pPr>
            <a:r>
              <a:rPr lang="en-US">
                <a:hlinkClick r:id="rId4"/>
              </a:rPr>
              <a:t>https</a:t>
            </a:r>
            <a:r>
              <a:rPr lang="en-US">
                <a:hlinkClick r:id="rId4"/>
              </a:rPr>
              <a:t>://</a:t>
            </a:r>
            <a:r>
              <a:rPr lang="en-US" smtClean="0">
                <a:hlinkClick r:id="rId4"/>
              </a:rPr>
              <a:t>www.v7labs.com/blog/neural-networks-activation-functions</a:t>
            </a:r>
            <a:endParaRPr lang="en-US"/>
          </a:p>
          <a:p>
            <a:r>
              <a:rPr lang="en-US"/>
              <a:t>Avinash </a:t>
            </a:r>
            <a:r>
              <a:rPr lang="en-US"/>
              <a:t>Sharma </a:t>
            </a:r>
            <a:r>
              <a:rPr lang="en-US" smtClean="0"/>
              <a:t>V, “</a:t>
            </a:r>
            <a:r>
              <a:rPr lang="en-US"/>
              <a:t>Understanding Activation Functions in Neural </a:t>
            </a:r>
            <a:r>
              <a:rPr lang="en-US"/>
              <a:t>Networks</a:t>
            </a:r>
            <a:r>
              <a:rPr lang="en-US"/>
              <a:t>”, </a:t>
            </a:r>
            <a:r>
              <a:rPr lang="en-US" i="1"/>
              <a:t>The Theory of Everything</a:t>
            </a:r>
            <a:r>
              <a:rPr lang="en-US"/>
              <a:t>, </a:t>
            </a:r>
            <a:r>
              <a:rPr lang="en-US" smtClean="0"/>
              <a:t>30 March 2017</a:t>
            </a:r>
            <a:endParaRPr lang="en-US"/>
          </a:p>
          <a:p>
            <a:pPr marL="0" indent="0">
              <a:buNone/>
            </a:pPr>
            <a:r>
              <a:rPr lang="en-US">
                <a:hlinkClick r:id="rId5"/>
              </a:rPr>
              <a:t>https</a:t>
            </a:r>
            <a:r>
              <a:rPr lang="en-US">
                <a:hlinkClick r:id="rId5"/>
              </a:rPr>
              <a:t>://</a:t>
            </a:r>
            <a:r>
              <a:rPr lang="en-US" smtClean="0">
                <a:hlinkClick r:id="rId5"/>
              </a:rPr>
              <a:t>medium.com/the-theory-of-everything/understanding-activation-functions-in-neural-networks-9491262884e0</a:t>
            </a:r>
            <a:endParaRPr lang="en-US" smtClean="0"/>
          </a:p>
          <a:p>
            <a:endParaRPr lang="en-US"/>
          </a:p>
          <a:p>
            <a:pPr marL="0" indent="0">
              <a:buNone/>
            </a:pPr>
            <a:endParaRPr lang="en-US" smtClean="0"/>
          </a:p>
          <a:p>
            <a:endParaRPr lang="bg-BG" smtClean="0"/>
          </a:p>
          <a:p>
            <a:endParaRPr lang="bg-BG" smtClean="0"/>
          </a:p>
          <a:p>
            <a:endParaRPr lang="en-US" smtClean="0"/>
          </a:p>
          <a:p>
            <a:endParaRPr lang="bg-BG" smtClean="0"/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620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Източници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41168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Dinesh </a:t>
            </a:r>
            <a:r>
              <a:rPr lang="en-US" smtClean="0"/>
              <a:t>Kumawat, ” </a:t>
            </a:r>
            <a:r>
              <a:rPr lang="en-US"/>
              <a:t>7 Types of Activation Functions in Neural </a:t>
            </a:r>
            <a:r>
              <a:rPr lang="en-US"/>
              <a:t>Network</a:t>
            </a:r>
            <a:r>
              <a:rPr lang="en-US" smtClean="0"/>
              <a:t>”, </a:t>
            </a:r>
            <a:r>
              <a:rPr lang="en-US" i="1" smtClean="0"/>
              <a:t>Analytic Steps</a:t>
            </a:r>
            <a:r>
              <a:rPr lang="en-US" smtClean="0"/>
              <a:t>, 22 Aug 2019</a:t>
            </a:r>
            <a:endParaRPr lang="en-US"/>
          </a:p>
          <a:p>
            <a:pPr marL="0" indent="0">
              <a:buNone/>
            </a:pPr>
            <a:r>
              <a:rPr lang="en-US" smtClean="0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www.analyticssteps.com/blogs/7-types-activation-functions-neural-network</a:t>
            </a:r>
            <a:endParaRPr lang="en-US"/>
          </a:p>
          <a:p>
            <a:r>
              <a:rPr lang="en-US"/>
              <a:t>Jason </a:t>
            </a:r>
            <a:r>
              <a:rPr lang="en-US" smtClean="0"/>
              <a:t>Brownlee, ”</a:t>
            </a:r>
            <a:r>
              <a:rPr lang="en-US"/>
              <a:t>How to Choose an Activation Function for Deep </a:t>
            </a:r>
            <a:r>
              <a:rPr lang="en-US"/>
              <a:t>Learning</a:t>
            </a:r>
            <a:r>
              <a:rPr lang="en-US" smtClean="0"/>
              <a:t>”, </a:t>
            </a:r>
            <a:r>
              <a:rPr lang="en-US" i="1" smtClean="0"/>
              <a:t>Machine Learning Mastery</a:t>
            </a:r>
            <a:r>
              <a:rPr lang="en-US" smtClean="0"/>
              <a:t>, 22 January 2021</a:t>
            </a:r>
            <a:endParaRPr lang="en-US"/>
          </a:p>
          <a:p>
            <a:pPr marL="0" indent="0">
              <a:buNone/>
            </a:pPr>
            <a:r>
              <a:rPr lang="en-US">
                <a:hlinkClick r:id="rId3"/>
              </a:rPr>
              <a:t>https://</a:t>
            </a:r>
            <a:r>
              <a:rPr lang="en-US">
                <a:hlinkClick r:id="rId3"/>
              </a:rPr>
              <a:t>machinelearningmastery.com/choose-an-activation-function-for-deep-learning</a:t>
            </a:r>
            <a:r>
              <a:rPr lang="en-US" smtClean="0">
                <a:hlinkClick r:id="rId3"/>
              </a:rPr>
              <a:t>/</a:t>
            </a:r>
            <a:endParaRPr lang="en-US"/>
          </a:p>
          <a:p>
            <a:r>
              <a:rPr lang="en-US"/>
              <a:t>Sreekanth Tadakaluru, “Activation Functions in Neural Networks Explained”, </a:t>
            </a:r>
            <a:r>
              <a:rPr lang="en-US" i="1"/>
              <a:t>Great Learning</a:t>
            </a:r>
            <a:r>
              <a:rPr lang="en-US"/>
              <a:t>, 26 Aug 2020</a:t>
            </a:r>
          </a:p>
          <a:p>
            <a:pPr marL="0" indent="0">
              <a:buNone/>
            </a:pPr>
            <a:r>
              <a:rPr lang="en-US">
                <a:hlinkClick r:id="rId4"/>
              </a:rPr>
              <a:t>https://</a:t>
            </a:r>
            <a:r>
              <a:rPr lang="en-US">
                <a:hlinkClick r:id="rId4"/>
              </a:rPr>
              <a:t>www.mygreatlearning.com/blog/activation-functions</a:t>
            </a:r>
            <a:r>
              <a:rPr lang="en-US" smtClean="0">
                <a:hlinkClick r:id="rId4"/>
              </a:rPr>
              <a:t>/</a:t>
            </a:r>
            <a:endParaRPr lang="en-US" smtClean="0"/>
          </a:p>
          <a:p>
            <a:r>
              <a:rPr lang="en-US" smtClean="0"/>
              <a:t>Rectifier </a:t>
            </a:r>
            <a:r>
              <a:rPr lang="en-US"/>
              <a:t>(neural </a:t>
            </a:r>
            <a:r>
              <a:rPr lang="en-US"/>
              <a:t>networks</a:t>
            </a:r>
            <a:r>
              <a:rPr lang="en-US" smtClean="0"/>
              <a:t>), </a:t>
            </a:r>
            <a:r>
              <a:rPr lang="en-US" i="1" smtClean="0"/>
              <a:t>Wikipedia</a:t>
            </a:r>
          </a:p>
          <a:p>
            <a:pPr marL="0" indent="0">
              <a:buNone/>
            </a:pPr>
            <a:r>
              <a:rPr lang="en-US">
                <a:hlinkClick r:id="rId5"/>
              </a:rPr>
              <a:t>https://en.wikipedia.org/wiki/Rectifier_(</a:t>
            </a:r>
            <a:r>
              <a:rPr lang="en-US">
                <a:hlinkClick r:id="rId5"/>
              </a:rPr>
              <a:t>neural_networks</a:t>
            </a:r>
            <a:r>
              <a:rPr lang="en-US" smtClean="0">
                <a:hlinkClick r:id="rId5"/>
              </a:rPr>
              <a:t>)</a:t>
            </a:r>
            <a:endParaRPr lang="en-US"/>
          </a:p>
          <a:p>
            <a:pPr marL="0" indent="0"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64818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Източници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Jason </a:t>
            </a:r>
            <a:r>
              <a:rPr lang="en-US"/>
              <a:t>Brownlee</a:t>
            </a:r>
            <a:r>
              <a:rPr lang="en-US"/>
              <a:t>, </a:t>
            </a:r>
            <a:r>
              <a:rPr lang="en-US" smtClean="0"/>
              <a:t>”A </a:t>
            </a:r>
            <a:r>
              <a:rPr lang="en-US"/>
              <a:t>Gentle Introduction to the Rectified Linear Unit (ReLU)”, </a:t>
            </a:r>
            <a:r>
              <a:rPr lang="en-US" i="1"/>
              <a:t>Machine Learning Mastery</a:t>
            </a:r>
            <a:r>
              <a:rPr lang="en-US"/>
              <a:t>, </a:t>
            </a:r>
            <a:r>
              <a:rPr lang="bg-BG" smtClean="0"/>
              <a:t>20 </a:t>
            </a:r>
            <a:r>
              <a:rPr lang="en-US" smtClean="0"/>
              <a:t>August 2020</a:t>
            </a:r>
            <a:endParaRPr lang="bg-BG" smtClean="0"/>
          </a:p>
          <a:p>
            <a:pPr marL="0" indent="0">
              <a:buNone/>
            </a:pPr>
            <a:r>
              <a:rPr lang="en-US" smtClean="0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>
                <a:hlinkClick r:id="rId2"/>
              </a:rPr>
              <a:t>machinelearningmastery.com/rectified-linear-activation-function-for-deep-learning-neural-networks</a:t>
            </a:r>
            <a:r>
              <a:rPr lang="en-US" smtClean="0">
                <a:hlinkClick r:id="rId2"/>
              </a:rPr>
              <a:t>/</a:t>
            </a:r>
            <a:endParaRPr lang="bg-BG" smtClean="0"/>
          </a:p>
          <a:p>
            <a:r>
              <a:rPr lang="en-US" smtClean="0"/>
              <a:t>Tina </a:t>
            </a:r>
            <a:r>
              <a:rPr lang="en-US"/>
              <a:t>Jacob, “Vanishing Gradient Problem, </a:t>
            </a:r>
            <a:r>
              <a:rPr lang="en-US"/>
              <a:t>Explained</a:t>
            </a:r>
            <a:r>
              <a:rPr lang="en-US" smtClean="0"/>
              <a:t>”, </a:t>
            </a:r>
            <a:r>
              <a:rPr lang="en-US" i="1" smtClean="0"/>
              <a:t>KD Nuggets</a:t>
            </a:r>
            <a:r>
              <a:rPr lang="en-US" smtClean="0"/>
              <a:t>, 25 February 2022</a:t>
            </a:r>
            <a:endParaRPr lang="en-US"/>
          </a:p>
          <a:p>
            <a:pPr marL="0" indent="0">
              <a:buNone/>
            </a:pPr>
            <a:r>
              <a:rPr lang="en-US">
                <a:hlinkClick r:id="rId3"/>
              </a:rPr>
              <a:t>https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www.kdnuggets.com/2022/02/vanishing-gradient-problem.html</a:t>
            </a:r>
            <a:endParaRPr lang="en-US"/>
          </a:p>
          <a:p>
            <a:r>
              <a:rPr lang="en-US" smtClean="0"/>
              <a:t>Chi-Feng Wang, “The Vanishing Gradient Problem”, </a:t>
            </a:r>
            <a:r>
              <a:rPr lang="en-US" i="1" smtClean="0"/>
              <a:t>Towards Data Science</a:t>
            </a:r>
            <a:r>
              <a:rPr lang="en-US" smtClean="0"/>
              <a:t>, 8 Jan 2019</a:t>
            </a:r>
            <a:endParaRPr lang="bg-BG" smtClean="0"/>
          </a:p>
          <a:p>
            <a:pPr marL="0" indent="0">
              <a:buNone/>
            </a:pPr>
            <a:r>
              <a:rPr lang="en-US" smtClean="0">
                <a:hlinkClick r:id="rId4"/>
              </a:rPr>
              <a:t>https://towardsdatascience.com/the-vanishing-gradient-problem-69bf08b15484</a:t>
            </a:r>
            <a:endParaRPr lang="en-US" smtClean="0"/>
          </a:p>
          <a:p>
            <a:pPr marL="0" indent="0">
              <a:buNone/>
            </a:pPr>
            <a:endParaRPr lang="bg-BG" smtClean="0"/>
          </a:p>
          <a:p>
            <a:pPr marL="0" indent="0">
              <a:buNone/>
            </a:pP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4211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Видове – </a:t>
            </a:r>
            <a:r>
              <a:rPr lang="en-US" smtClean="0"/>
              <a:t>Binary Step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396752"/>
          </a:xfrm>
        </p:spPr>
        <p:txBody>
          <a:bodyPr/>
          <a:lstStyle/>
          <a:p>
            <a:r>
              <a:rPr lang="bg-BG" smtClean="0"/>
              <a:t>една от най-простите</a:t>
            </a:r>
          </a:p>
          <a:p>
            <a:r>
              <a:rPr lang="bg-BG" smtClean="0"/>
              <a:t>просто проверява дали входа е по-голям от зададена </a:t>
            </a:r>
            <a:r>
              <a:rPr lang="en-US" smtClean="0"/>
              <a:t>threshold</a:t>
            </a:r>
            <a:r>
              <a:rPr lang="bg-BG" smtClean="0"/>
              <a:t> стойност</a:t>
            </a:r>
          </a:p>
          <a:p>
            <a:endParaRPr lang="bg-BG"/>
          </a:p>
          <a:p>
            <a:endParaRPr lang="bg-BG" smtClean="0"/>
          </a:p>
          <a:p>
            <a:endParaRPr lang="bg-BG"/>
          </a:p>
          <a:p>
            <a:endParaRPr lang="en-US" smtClean="0"/>
          </a:p>
          <a:p>
            <a:endParaRPr lang="bg-BG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58" y="2780928"/>
            <a:ext cx="3475085" cy="1395070"/>
          </a:xfrm>
          <a:prstGeom prst="rect">
            <a:avLst/>
          </a:prstGeom>
        </p:spPr>
      </p:pic>
      <p:sp>
        <p:nvSpPr>
          <p:cNvPr id="6" name="Контейнер за съдържание 2"/>
          <p:cNvSpPr txBox="1">
            <a:spLocks/>
          </p:cNvSpPr>
          <p:nvPr/>
        </p:nvSpPr>
        <p:spPr>
          <a:xfrm>
            <a:off x="467543" y="4175998"/>
            <a:ext cx="7435525" cy="22322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mtClean="0"/>
              <a:t>само двоична класификация</a:t>
            </a:r>
          </a:p>
          <a:p>
            <a:r>
              <a:rPr lang="bg-BG" smtClean="0"/>
              <a:t>производната ѝ е 0</a:t>
            </a:r>
          </a:p>
          <a:p>
            <a:pPr lvl="1"/>
            <a:r>
              <a:rPr lang="bg-BG" smtClean="0"/>
              <a:t>не позволява трениране чрез</a:t>
            </a:r>
            <a:r>
              <a:rPr lang="en-US" smtClean="0"/>
              <a:t> </a:t>
            </a:r>
            <a:r>
              <a:rPr lang="en-US" i="1" smtClean="0"/>
              <a:t>backpropagation</a:t>
            </a:r>
          </a:p>
          <a:p>
            <a:r>
              <a:rPr lang="bg-BG" smtClean="0"/>
              <a:t>подходяща само за много прости задачи</a:t>
            </a:r>
          </a:p>
          <a:p>
            <a:endParaRPr lang="bg-BG" smtClean="0"/>
          </a:p>
          <a:p>
            <a:endParaRPr lang="bg-BG" smtClean="0"/>
          </a:p>
          <a:p>
            <a:endParaRPr lang="bg-BG" smtClean="0"/>
          </a:p>
          <a:p>
            <a:endParaRPr lang="bg-BG" smtClean="0"/>
          </a:p>
          <a:p>
            <a:endParaRPr lang="en-US" smtClean="0"/>
          </a:p>
          <a:p>
            <a:endParaRPr lang="bg-BG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0"/>
            <a:ext cx="2952328" cy="202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79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4624"/>
            <a:ext cx="2520280" cy="1817474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Видове – линейна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mtClean="0"/>
              <a:t>също е много проста функция – лесна за трениране</a:t>
            </a:r>
          </a:p>
          <a:p>
            <a:r>
              <a:rPr lang="bg-BG" smtClean="0"/>
              <a:t>изходът е директно пропорционален на входа</a:t>
            </a:r>
          </a:p>
          <a:p>
            <a:r>
              <a:rPr lang="bg-BG" smtClean="0"/>
              <a:t>така всеки неврон прави линейна трансформация на входа си</a:t>
            </a:r>
          </a:p>
          <a:p>
            <a:pPr lvl="1"/>
            <a:r>
              <a:rPr lang="bg-BG" smtClean="0"/>
              <a:t>но композиция на линейни функции също е линейна функция</a:t>
            </a:r>
          </a:p>
          <a:p>
            <a:pPr lvl="2"/>
            <a:r>
              <a:rPr lang="bg-BG" smtClean="0"/>
              <a:t>тоест няма полза от повече от един слой</a:t>
            </a:r>
          </a:p>
          <a:p>
            <a:pPr lvl="1"/>
            <a:r>
              <a:rPr lang="bg-BG" smtClean="0"/>
              <a:t>следователно мрежата ще бъде силно ограничена във видовете функции които може да научи</a:t>
            </a:r>
          </a:p>
          <a:p>
            <a:r>
              <a:rPr lang="bg-BG" smtClean="0"/>
              <a:t>освен това, също както </a:t>
            </a:r>
            <a:r>
              <a:rPr lang="en-US" i="1" smtClean="0"/>
              <a:t>binary step </a:t>
            </a:r>
            <a:r>
              <a:rPr lang="bg-BG" smtClean="0"/>
              <a:t>е неподходяща за обучение чрез</a:t>
            </a:r>
            <a:r>
              <a:rPr lang="en-US" smtClean="0"/>
              <a:t> </a:t>
            </a:r>
            <a:r>
              <a:rPr lang="en-US" i="1" smtClean="0"/>
              <a:t>backpropagation</a:t>
            </a:r>
          </a:p>
          <a:p>
            <a:r>
              <a:rPr lang="bg-BG" smtClean="0"/>
              <a:t>все пак може да се ползва – като активираща функция за </a:t>
            </a:r>
            <a:r>
              <a:rPr lang="bg-BG" i="1" smtClean="0"/>
              <a:t>изходния</a:t>
            </a:r>
            <a:r>
              <a:rPr lang="bg-BG" smtClean="0"/>
              <a:t> слой при задачи за </a:t>
            </a:r>
            <a:r>
              <a:rPr lang="bg-BG" i="1" smtClean="0"/>
              <a:t>линейна регресия</a:t>
            </a:r>
          </a:p>
          <a:p>
            <a:endParaRPr lang="bg-BG" smtClean="0"/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5195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Нелинейност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smtClean="0"/>
              <a:t>искаме активиращата функция да добавя елемент на </a:t>
            </a:r>
            <a:r>
              <a:rPr lang="bg-BG" i="1" smtClean="0"/>
              <a:t>нелинейност</a:t>
            </a:r>
            <a:r>
              <a:rPr lang="bg-BG" smtClean="0"/>
              <a:t> към невронната мрежа</a:t>
            </a:r>
          </a:p>
          <a:p>
            <a:pPr lvl="1"/>
            <a:r>
              <a:rPr lang="bg-BG" smtClean="0"/>
              <a:t>така мрежата ще може да представя възможно най-широк кръг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223309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05" y="96272"/>
            <a:ext cx="2934990" cy="2108592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Видове - Сигмоидна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396752"/>
          </a:xfrm>
        </p:spPr>
        <p:txBody>
          <a:bodyPr/>
          <a:lstStyle/>
          <a:p>
            <a:r>
              <a:rPr lang="bg-BG" smtClean="0"/>
              <a:t>също известна като „логистична“</a:t>
            </a:r>
          </a:p>
          <a:p>
            <a:r>
              <a:rPr lang="bg-BG" smtClean="0"/>
              <a:t>една от най-широко използваните нелинейни функции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1" y="2924944"/>
            <a:ext cx="2392214" cy="1209193"/>
          </a:xfrm>
          <a:prstGeom prst="rect">
            <a:avLst/>
          </a:prstGeom>
        </p:spPr>
      </p:pic>
      <p:sp>
        <p:nvSpPr>
          <p:cNvPr id="6" name="Контейнер за съдържание 2"/>
          <p:cNvSpPr txBox="1">
            <a:spLocks/>
          </p:cNvSpPr>
          <p:nvPr/>
        </p:nvSpPr>
        <p:spPr>
          <a:xfrm>
            <a:off x="467544" y="4134136"/>
            <a:ext cx="7467600" cy="246321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mtClean="0"/>
              <a:t>проблеми:</a:t>
            </a:r>
          </a:p>
          <a:p>
            <a:pPr lvl="1"/>
            <a:r>
              <a:rPr lang="bg-BG" smtClean="0"/>
              <a:t>не е центрирана около нулата, което може да предизвика проблеми при обновяване на теглата по време на обучение</a:t>
            </a:r>
          </a:p>
          <a:p>
            <a:pPr lvl="1"/>
            <a:r>
              <a:rPr lang="en-US" i="1"/>
              <a:t>vanishing </a:t>
            </a:r>
            <a:r>
              <a:rPr lang="en-US" i="1" smtClean="0"/>
              <a:t>gradient</a:t>
            </a:r>
            <a:r>
              <a:rPr lang="bg-BG" i="1" smtClean="0"/>
              <a:t> </a:t>
            </a:r>
            <a:r>
              <a:rPr lang="en-US" i="1" smtClean="0"/>
              <a:t>problem </a:t>
            </a:r>
            <a:r>
              <a:rPr lang="bg-BG" smtClean="0"/>
              <a:t>при дълбоки мрежи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08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Видове - </a:t>
            </a:r>
            <a:r>
              <a:rPr lang="en-US" smtClean="0"/>
              <a:t>TanH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smtClean="0"/>
              <a:t>Hyperbolic Tangent activation</a:t>
            </a:r>
            <a:r>
              <a:rPr lang="bg-BG" i="1" smtClean="0"/>
              <a:t/>
            </a:r>
            <a:br>
              <a:rPr lang="bg-BG" i="1" smtClean="0"/>
            </a:br>
            <a:r>
              <a:rPr lang="en-US" i="1" smtClean="0"/>
              <a:t>function</a:t>
            </a:r>
            <a:r>
              <a:rPr lang="bg-BG" i="1" smtClean="0"/>
              <a:t> </a:t>
            </a:r>
            <a:r>
              <a:rPr lang="bg-BG" smtClean="0"/>
              <a:t>или просто </a:t>
            </a:r>
            <a:r>
              <a:rPr lang="en-US" i="1" smtClean="0"/>
              <a:t>tanh</a:t>
            </a:r>
          </a:p>
          <a:p>
            <a:r>
              <a:rPr lang="bg-BG" smtClean="0"/>
              <a:t>много близка до сигмоидната</a:t>
            </a:r>
          </a:p>
          <a:p>
            <a:endParaRPr lang="bg-BG" smtClean="0"/>
          </a:p>
          <a:p>
            <a:endParaRPr lang="bg-BG" smtClean="0"/>
          </a:p>
          <a:p>
            <a:endParaRPr lang="en-US" smtClean="0"/>
          </a:p>
          <a:p>
            <a:r>
              <a:rPr lang="bg-BG" smtClean="0"/>
              <a:t>решава проблема с центрирането около нулата</a:t>
            </a:r>
            <a:endParaRPr lang="en-US" smtClean="0"/>
          </a:p>
          <a:p>
            <a:r>
              <a:rPr lang="bg-BG" smtClean="0"/>
              <a:t>по-силни градиенти</a:t>
            </a:r>
          </a:p>
          <a:p>
            <a:r>
              <a:rPr lang="bg-BG" smtClean="0"/>
              <a:t>обикновено работи по-добре от сигмоидната</a:t>
            </a:r>
          </a:p>
          <a:p>
            <a:endParaRPr lang="bg-BG" smtClean="0"/>
          </a:p>
          <a:p>
            <a:r>
              <a:rPr lang="bg-BG" smtClean="0"/>
              <a:t>но все още има </a:t>
            </a:r>
            <a:r>
              <a:rPr lang="en-US" i="1"/>
              <a:t>vanishing </a:t>
            </a:r>
            <a:r>
              <a:rPr lang="en-US" i="1" smtClean="0"/>
              <a:t>gradient</a:t>
            </a:r>
            <a:r>
              <a:rPr lang="en-US" i="1" smtClean="0"/>
              <a:t>s</a:t>
            </a:r>
            <a:endParaRPr lang="bg-BG" smtClean="0"/>
          </a:p>
          <a:p>
            <a:endParaRPr lang="bg-BG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16632"/>
            <a:ext cx="2754771" cy="2711198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924944"/>
            <a:ext cx="2329857" cy="121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9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</a:t>
            </a:r>
            <a:r>
              <a:rPr lang="en-US" smtClean="0"/>
              <a:t>ensitivity </a:t>
            </a:r>
            <a:r>
              <a:rPr lang="en-US"/>
              <a:t>and </a:t>
            </a:r>
            <a:r>
              <a:rPr lang="en-US" smtClean="0"/>
              <a:t>Saturation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smtClean="0"/>
              <a:t>тези функции </a:t>
            </a:r>
            <a:r>
              <a:rPr lang="bg-BG"/>
              <a:t>имат ограничена чувствителност</a:t>
            </a:r>
          </a:p>
          <a:p>
            <a:pPr lvl="1"/>
            <a:r>
              <a:rPr lang="ru-RU" smtClean="0"/>
              <a:t>„смачкват“ </a:t>
            </a:r>
            <a:r>
              <a:rPr lang="ru-RU"/>
              <a:t>голямо пространво на </a:t>
            </a:r>
            <a:r>
              <a:rPr lang="ru-RU"/>
              <a:t>възможните </a:t>
            </a:r>
            <a:r>
              <a:rPr lang="ru-RU" smtClean="0"/>
              <a:t>входове във много по-малкото пространство на интервала </a:t>
            </a:r>
            <a:r>
              <a:rPr lang="bg-BG" smtClean="0"/>
              <a:t>между 0 (-1</a:t>
            </a:r>
            <a:r>
              <a:rPr lang="en-US" smtClean="0"/>
              <a:t>)</a:t>
            </a:r>
            <a:r>
              <a:rPr lang="bg-BG" smtClean="0"/>
              <a:t> и 1</a:t>
            </a:r>
          </a:p>
          <a:p>
            <a:pPr lvl="2"/>
            <a:r>
              <a:rPr lang="bg-BG" smtClean="0"/>
              <a:t>така голяма промяна във входа ще се отрази като много по-малка промяна в изхода</a:t>
            </a:r>
          </a:p>
          <a:p>
            <a:pPr lvl="2"/>
            <a:r>
              <a:rPr lang="bg-BG" smtClean="0"/>
              <a:t>големи стойности на входа отиват към 1, малки стойности към 0 (-1)</a:t>
            </a:r>
          </a:p>
          <a:p>
            <a:pPr lvl="2"/>
            <a:r>
              <a:rPr lang="bg-BG" smtClean="0"/>
              <a:t>в двата края на интервала се получават зони на насищане на стойностите на входа, където производната става прекалено малка</a:t>
            </a:r>
            <a:endParaRPr lang="bg-BG"/>
          </a:p>
          <a:p>
            <a:r>
              <a:rPr lang="ru-RU"/>
              <a:t>това предизвика проблеми </a:t>
            </a:r>
            <a:r>
              <a:rPr lang="ru-RU"/>
              <a:t>при </a:t>
            </a:r>
            <a:r>
              <a:rPr lang="ru-RU" smtClean="0"/>
              <a:t>обучение</a:t>
            </a:r>
          </a:p>
          <a:p>
            <a:pPr lvl="1"/>
            <a:r>
              <a:rPr lang="ru-RU" smtClean="0"/>
              <a:t>при прекалено малък градиент липсва </a:t>
            </a:r>
            <a:r>
              <a:rPr lang="ru-RU"/>
              <a:t>достатъчна информация за това в коя посока трябва да се обновят теглата за да се подобри точността</a:t>
            </a:r>
          </a:p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423853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Vanishing Gradient Problem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/>
              <a:t>с добавянето на повече слоеве към мрежата, градиентите на</a:t>
            </a:r>
            <a:r>
              <a:rPr lang="en-US"/>
              <a:t> </a:t>
            </a:r>
            <a:r>
              <a:rPr lang="en-US" i="1"/>
              <a:t>loss</a:t>
            </a:r>
            <a:r>
              <a:rPr lang="bg-BG"/>
              <a:t> функцията се приближават до нулата</a:t>
            </a:r>
          </a:p>
          <a:p>
            <a:r>
              <a:rPr lang="bg-BG"/>
              <a:t>при обратното разпространение на грешката, със всеки следващ слой грешката </a:t>
            </a:r>
            <a:r>
              <a:rPr lang="bg-BG"/>
              <a:t>намалява </a:t>
            </a:r>
            <a:r>
              <a:rPr lang="bg-BG" smtClean="0"/>
              <a:t>драматично</a:t>
            </a:r>
          </a:p>
          <a:p>
            <a:r>
              <a:rPr lang="bg-BG" smtClean="0"/>
              <a:t>съответно обновяването на теглата става неефективно, и процеса на обучение се забавя</a:t>
            </a:r>
          </a:p>
          <a:p>
            <a:endParaRPr lang="bg-BG"/>
          </a:p>
          <a:p>
            <a:r>
              <a:rPr lang="bg-BG" smtClean="0"/>
              <a:t>възможно е чрез по-сцецифични методи за инициализация на теглата и за нормализация на входа проблемът да се облекчи</a:t>
            </a:r>
          </a:p>
          <a:p>
            <a:r>
              <a:rPr lang="bg-BG" smtClean="0"/>
              <a:t>но най-добре е да се ползват други активиращи функции, които го избягват</a:t>
            </a:r>
            <a:endParaRPr lang="bg-BG"/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3285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искани">
  <a:themeElements>
    <a:clrScheme name="Изискани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Изискани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зискани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573</TotalTime>
  <Words>1417</Words>
  <Application>Microsoft Office PowerPoint</Application>
  <PresentationFormat>Презентация на цял екран (4:3)</PresentationFormat>
  <Paragraphs>216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26</vt:i4>
      </vt:variant>
    </vt:vector>
  </HeadingPairs>
  <TitlesOfParts>
    <vt:vector size="27" baseType="lpstr">
      <vt:lpstr>Изискани</vt:lpstr>
      <vt:lpstr>Видове активиращи функции в невронните мрежи</vt:lpstr>
      <vt:lpstr>Активираща функция</vt:lpstr>
      <vt:lpstr>Видове – Binary Step</vt:lpstr>
      <vt:lpstr>Видове – линейна</vt:lpstr>
      <vt:lpstr>Нелинейност</vt:lpstr>
      <vt:lpstr>Видове - Сигмоидна</vt:lpstr>
      <vt:lpstr>Видове - TanH</vt:lpstr>
      <vt:lpstr>Sensitivity and Saturation</vt:lpstr>
      <vt:lpstr>Vanishing Gradient Problem</vt:lpstr>
      <vt:lpstr>Piecewise Linear Function </vt:lpstr>
      <vt:lpstr>Видове - ReLU</vt:lpstr>
      <vt:lpstr>Dying ReLU problem</vt:lpstr>
      <vt:lpstr>Вариации на ReLU - Leaky</vt:lpstr>
      <vt:lpstr>Вариации на ReLU - ELU</vt:lpstr>
      <vt:lpstr>Вариации на ReLU - SELU</vt:lpstr>
      <vt:lpstr>Вариации на ReLU - GELU</vt:lpstr>
      <vt:lpstr>Вариации на ReLU - SiLU</vt:lpstr>
      <vt:lpstr>Вариации на ReLU - други</vt:lpstr>
      <vt:lpstr>Активиращи функции за изходен слой</vt:lpstr>
      <vt:lpstr>Активиращи функции за изходен слой - Softmax</vt:lpstr>
      <vt:lpstr>Избор на функция – скрити слоеве</vt:lpstr>
      <vt:lpstr>Избор на функция – изходен слой</vt:lpstr>
      <vt:lpstr>Благодаря за вниманието!</vt:lpstr>
      <vt:lpstr>Източници</vt:lpstr>
      <vt:lpstr>Източници</vt:lpstr>
      <vt:lpstr>Източници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Видове активиращи функции в невронните мрежи</dc:title>
  <dc:creator>Tervel</dc:creator>
  <cp:lastModifiedBy>Потребител на Windows</cp:lastModifiedBy>
  <cp:revision>592</cp:revision>
  <dcterms:created xsi:type="dcterms:W3CDTF">2022-05-11T20:40:40Z</dcterms:created>
  <dcterms:modified xsi:type="dcterms:W3CDTF">2022-05-14T21:31:46Z</dcterms:modified>
</cp:coreProperties>
</file>