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6BA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D8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g_light.png" descr="bg_l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4415"/>
            <a:ext cx="24384003" cy="5346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sber_university_logo.png" descr="sber_university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1016000"/>
            <a:ext cx="7378700" cy="1498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392000" y="3458497"/>
            <a:ext cx="21600000" cy="4320001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4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392000" y="8056491"/>
            <a:ext cx="21600000" cy="3600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</a:lvl1pPr>
            <a:lvl2pPr marL="0" indent="0">
              <a:spcBef>
                <a:spcPts val="0"/>
              </a:spcBef>
              <a:buSzTx/>
              <a:buNone/>
            </a:lvl2pPr>
            <a:lvl3pPr marL="0" indent="0">
              <a:spcBef>
                <a:spcPts val="0"/>
              </a:spcBef>
              <a:buSzTx/>
              <a:buNone/>
            </a:lvl3pPr>
            <a:lvl4pPr marL="0" indent="0">
              <a:spcBef>
                <a:spcPts val="0"/>
              </a:spcBef>
              <a:buSzTx/>
              <a:buNone/>
            </a:lvl4pPr>
            <a:lvl5pPr marL="0" indent="0">
              <a:spcBef>
                <a:spcPts val="0"/>
              </a:spcBef>
              <a:buSzTx/>
              <a:buNone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1269999" y="2709549"/>
            <a:ext cx="7847736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>
              <a:defRPr>
                <a:solidFill>
                  <a:srgbClr val="70AD47"/>
                </a:solidFill>
              </a:defRPr>
            </a:lvl1pPr>
          </a:lstStyle>
          <a:p>
            <a:r>
              <a:t>Перезапуск DS</a:t>
            </a:r>
          </a:p>
        </p:txBody>
      </p:sp>
      <p:sp>
        <p:nvSpPr>
          <p:cNvPr id="1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953500"/>
            <a:ext cx="21844002" cy="7747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i="1"/>
            </a:lvl1pPr>
            <a:lvl2pPr algn="ctr">
              <a:spcBef>
                <a:spcPts val="0"/>
              </a:spcBef>
              <a:defRPr i="1"/>
            </a:lvl2pPr>
            <a:lvl3pPr algn="ctr">
              <a:spcBef>
                <a:spcPts val="0"/>
              </a:spcBef>
              <a:defRPr i="1"/>
            </a:lvl3pPr>
            <a:lvl4pPr algn="ctr">
              <a:spcBef>
                <a:spcPts val="0"/>
              </a:spcBef>
              <a:defRPr i="1"/>
            </a:lvl4pPr>
            <a:lvl5pPr algn="ctr">
              <a:spcBef>
                <a:spcPts val="0"/>
              </a:spcBef>
              <a:defRPr i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9" name="«Место ввода цитаты»."/>
          <p:cNvSpPr txBox="1">
            <a:spLocks noGrp="1"/>
          </p:cNvSpPr>
          <p:nvPr>
            <p:ph type="body" sz="quarter" idx="13"/>
          </p:nvPr>
        </p:nvSpPr>
        <p:spPr>
          <a:xfrm>
            <a:off x="1270000" y="5765798"/>
            <a:ext cx="21844000" cy="144780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8800"/>
            </a:pPr>
            <a:endParaRPr/>
          </a:p>
        </p:txBody>
      </p:sp>
      <p:sp>
        <p:nvSpPr>
          <p:cNvPr id="10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Изображение"/>
          <p:cNvSpPr>
            <a:spLocks noGrp="1"/>
          </p:cNvSpPr>
          <p:nvPr>
            <p:ph type="pic" idx="13"/>
          </p:nvPr>
        </p:nvSpPr>
        <p:spPr>
          <a:xfrm>
            <a:off x="0" y="1"/>
            <a:ext cx="24384000" cy="13716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Текст заголовка</a:t>
            </a:r>
          </a:p>
        </p:txBody>
      </p:sp>
      <p:sp>
        <p:nvSpPr>
          <p:cNvPr id="12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bg object 16"/>
          <p:cNvSpPr/>
          <p:nvPr/>
        </p:nvSpPr>
        <p:spPr>
          <a:xfrm>
            <a:off x="-1" y="0"/>
            <a:ext cx="24377906" cy="1371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371600" y="5334000"/>
            <a:ext cx="14986656" cy="3867150"/>
          </a:xfrm>
          <a:prstGeom prst="rect">
            <a:avLst/>
          </a:prstGeom>
        </p:spPr>
        <p:txBody>
          <a:bodyPr lIns="0" tIns="0" rIns="0" bIns="0" anchor="ctr"/>
          <a:lstStyle>
            <a:lvl1pPr defTabSz="1828800">
              <a:defRPr sz="13200">
                <a:latin typeface="SBSansDisplay-Light"/>
                <a:ea typeface="SBSansDisplay-Light"/>
                <a:cs typeface="SBSansDisplay-Light"/>
                <a:sym typeface="SBSansDisplay-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3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аздел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392000" y="3454400"/>
            <a:ext cx="21600000" cy="43200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4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392000" y="8056799"/>
            <a:ext cx="21600000" cy="3600001"/>
          </a:xfrm>
          <a:prstGeom prst="rect">
            <a:avLst/>
          </a:prstGeom>
        </p:spPr>
        <p:txBody>
          <a:bodyPr/>
          <a:lstStyle>
            <a:lvl1pPr marL="0" indent="0" defTabSz="914400">
              <a:spcBef>
                <a:spcPts val="0"/>
              </a:spcBef>
              <a:buSzTx/>
              <a:buNone/>
            </a:lvl1pPr>
            <a:lvl2pPr marL="0" indent="0" defTabSz="914400">
              <a:spcBef>
                <a:spcPts val="0"/>
              </a:spcBef>
              <a:buSzTx/>
              <a:buNone/>
            </a:lvl2pPr>
            <a:lvl3pPr marL="0" indent="0" defTabSz="914400">
              <a:spcBef>
                <a:spcPts val="0"/>
              </a:spcBef>
              <a:buSzTx/>
              <a:buNone/>
            </a:lvl3pPr>
            <a:lvl4pPr marL="0" indent="0" defTabSz="914400">
              <a:spcBef>
                <a:spcPts val="0"/>
              </a:spcBef>
              <a:buSzTx/>
              <a:buNone/>
            </a:lvl4pPr>
            <a:lvl5pPr marL="0" indent="0" defTabSz="914400">
              <a:spcBef>
                <a:spcPts val="0"/>
              </a:spcBef>
              <a:buSzTx/>
              <a:buNone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3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12412268" y="3512125"/>
            <a:ext cx="10821804" cy="893387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69999" y="1016000"/>
            <a:ext cx="21964074" cy="2286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270000" y="3512125"/>
            <a:ext cx="10701733" cy="8933875"/>
          </a:xfrm>
          <a:prstGeom prst="rect">
            <a:avLst/>
          </a:prstGeom>
        </p:spPr>
        <p:txBody>
          <a:bodyPr/>
          <a:lstStyle>
            <a:lvl1pPr marL="558800" indent="-558800"/>
            <a:lvl2pPr marL="1117600" indent="-558800"/>
            <a:lvl3pPr marL="1676400" indent="-558800"/>
            <a:lvl4pPr marL="2235200" indent="-558800"/>
            <a:lvl5pPr marL="2794000" indent="-558800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Изображение"/>
          <p:cNvSpPr>
            <a:spLocks noGrp="1"/>
          </p:cNvSpPr>
          <p:nvPr>
            <p:ph type="pic" idx="13"/>
          </p:nvPr>
        </p:nvSpPr>
        <p:spPr>
          <a:xfrm>
            <a:off x="3124200" y="997526"/>
            <a:ext cx="18135600" cy="77931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9138228"/>
            <a:ext cx="21844000" cy="1587501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r>
              <a:t>Текст заголовка</a:t>
            </a:r>
          </a:p>
        </p:txBody>
      </p:sp>
      <p:sp>
        <p:nvSpPr>
          <p:cNvPr id="5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11073247"/>
            <a:ext cx="21844000" cy="195695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12412268" y="952500"/>
            <a:ext cx="10669614" cy="11303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365173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Текст заголовка</a:t>
            </a:r>
          </a:p>
        </p:txBody>
      </p:sp>
      <p:sp>
        <p:nvSpPr>
          <p:cNvPr id="6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t>Текст заголовка</a:t>
            </a:r>
          </a:p>
        </p:txBody>
      </p:sp>
      <p:sp>
        <p:nvSpPr>
          <p:cNvPr id="7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bg_light.png" descr="bg_l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24384000" cy="5346942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270000" y="1778000"/>
            <a:ext cx="21844000" cy="10160000"/>
          </a:xfrm>
          <a:prstGeom prst="rect">
            <a:avLst/>
          </a:prstGeom>
        </p:spPr>
        <p:txBody>
          <a:bodyPr/>
          <a:lstStyle>
            <a:lvl1pPr marL="555623" indent="-555623">
              <a:buSzPct val="100000"/>
            </a:lvl1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15290800" y="7035800"/>
            <a:ext cx="8331200" cy="56007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9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0" name="Изображение"/>
          <p:cNvSpPr>
            <a:spLocks noGrp="1"/>
          </p:cNvSpPr>
          <p:nvPr>
            <p:ph type="pic" idx="15"/>
          </p:nvPr>
        </p:nvSpPr>
        <p:spPr>
          <a:xfrm>
            <a:off x="1371600" y="1130300"/>
            <a:ext cx="13445837" cy="114681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6538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270000" y="3149600"/>
            <a:ext cx="218440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4998" marR="0" indent="-634998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17082" marR="0" indent="-582082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852083" marR="0" indent="-582082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487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22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757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392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27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662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Школа Android…"/>
          <p:cNvSpPr txBox="1">
            <a:spLocks noGrp="1"/>
          </p:cNvSpPr>
          <p:nvPr>
            <p:ph type="ctrTitle"/>
          </p:nvPr>
        </p:nvSpPr>
        <p:spPr>
          <a:xfrm>
            <a:off x="1391999" y="3458497"/>
            <a:ext cx="21600002" cy="43200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Нейронные</a:t>
            </a:r>
            <a:r>
              <a:rPr dirty="0"/>
              <a:t> </a:t>
            </a:r>
            <a:r>
              <a:rPr dirty="0" err="1"/>
              <a:t>сети</a:t>
            </a:r>
            <a:endParaRPr dirty="0"/>
          </a:p>
        </p:txBody>
      </p:sp>
      <p:sp>
        <p:nvSpPr>
          <p:cNvPr id="142" name="Текст 1"/>
          <p:cNvSpPr txBox="1">
            <a:spLocks noGrp="1"/>
          </p:cNvSpPr>
          <p:nvPr>
            <p:ph type="subTitle" sz="half" idx="1"/>
          </p:nvPr>
        </p:nvSpPr>
        <p:spPr>
          <a:xfrm>
            <a:off x="1391999" y="8056491"/>
            <a:ext cx="21600002" cy="3600001"/>
          </a:xfrm>
          <a:prstGeom prst="rect">
            <a:avLst/>
          </a:prstGeom>
        </p:spPr>
        <p:txBody>
          <a:bodyPr/>
          <a:lstStyle/>
          <a:p>
            <a:r>
              <a:rPr lang="ru-RU" dirty="0" err="1"/>
              <a:t>Автокодировщики</a:t>
            </a:r>
            <a:endParaRPr lang="ru-RU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Автокодировщики. Денойзинг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t>Автокодировщики. Денойзинг</a:t>
            </a:r>
          </a:p>
        </p:txBody>
      </p:sp>
      <p:sp>
        <p:nvSpPr>
          <p:cNvPr id="172" name="x - входные данные…"/>
          <p:cNvSpPr txBox="1">
            <a:spLocks noGrp="1"/>
          </p:cNvSpPr>
          <p:nvPr>
            <p:ph type="body" sz="half" idx="1"/>
          </p:nvPr>
        </p:nvSpPr>
        <p:spPr>
          <a:xfrm>
            <a:off x="8169142" y="3127472"/>
            <a:ext cx="8045716" cy="9296401"/>
          </a:xfrm>
          <a:prstGeom prst="rect">
            <a:avLst/>
          </a:prstGeom>
        </p:spPr>
        <p:txBody>
          <a:bodyPr/>
          <a:lstStyle/>
          <a:p>
            <a:pPr lvl="1" indent="228600" defTabSz="825500">
              <a:lnSpc>
                <a:spcPct val="90000"/>
              </a:lnSpc>
              <a:spcBef>
                <a:spcPts val="1600"/>
              </a:spcBef>
              <a:defRPr sz="4000"/>
            </a:pPr>
            <a:r>
              <a:t>x - входные данные</a:t>
            </a:r>
          </a:p>
          <a:p>
            <a:pPr lvl="1" indent="228600" defTabSz="825500">
              <a:lnSpc>
                <a:spcPct val="90000"/>
              </a:lnSpc>
              <a:spcBef>
                <a:spcPts val="1600"/>
              </a:spcBef>
              <a:defRPr sz="4000"/>
            </a:pPr>
            <a:r>
              <a:t>h = g(x) - энкодер</a:t>
            </a:r>
          </a:p>
          <a:p>
            <a:pPr lvl="1" indent="228600" defTabSz="825500">
              <a:lnSpc>
                <a:spcPct val="90000"/>
              </a:lnSpc>
              <a:spcBef>
                <a:spcPts val="1600"/>
              </a:spcBef>
              <a:defRPr sz="4000"/>
            </a:pPr>
            <a:r>
              <a:t>x’ = f(h) - декодер</a:t>
            </a:r>
          </a:p>
          <a:p>
            <a:pPr lvl="1" indent="228600" defTabSz="825500">
              <a:lnSpc>
                <a:spcPct val="90000"/>
              </a:lnSpc>
              <a:spcBef>
                <a:spcPts val="1600"/>
              </a:spcBef>
              <a:defRPr sz="4000"/>
            </a:pPr>
            <a:r>
              <a:t>L(x, f(g(x))) - функционал потерь</a:t>
            </a:r>
          </a:p>
          <a:p>
            <a:pPr lvl="1" indent="228600" defTabSz="825500">
              <a:lnSpc>
                <a:spcPct val="90000"/>
              </a:lnSpc>
              <a:spcBef>
                <a:spcPts val="1600"/>
              </a:spcBef>
              <a:defRPr sz="4000"/>
            </a:pPr>
            <a:endParaRPr/>
          </a:p>
          <a:p>
            <a:pPr lvl="1" indent="228600" defTabSz="825500">
              <a:lnSpc>
                <a:spcPct val="90000"/>
              </a:lnSpc>
              <a:spcBef>
                <a:spcPts val="1600"/>
              </a:spcBef>
              <a:defRPr sz="4000"/>
            </a:pPr>
            <a:r>
              <a:t>Удаление шума</a:t>
            </a:r>
          </a:p>
          <a:p>
            <a:pPr lvl="1" indent="228600" defTabSz="825500">
              <a:lnSpc>
                <a:spcPct val="90000"/>
              </a:lnSpc>
              <a:spcBef>
                <a:spcPts val="1600"/>
              </a:spcBef>
              <a:defRPr sz="4000"/>
            </a:pPr>
            <a:r>
              <a:t>x_noise = x + noise</a:t>
            </a:r>
          </a:p>
          <a:p>
            <a:pPr lvl="1" indent="228600" defTabSz="825500">
              <a:lnSpc>
                <a:spcPct val="90000"/>
              </a:lnSpc>
              <a:spcBef>
                <a:spcPts val="1600"/>
              </a:spcBef>
              <a:defRPr sz="4000"/>
            </a:pPr>
            <a:r>
              <a:t>h = g(x_noise)</a:t>
            </a:r>
          </a:p>
          <a:p>
            <a:pPr lvl="1" indent="228600" defTabSz="825500">
              <a:lnSpc>
                <a:spcPct val="90000"/>
              </a:lnSpc>
              <a:spcBef>
                <a:spcPts val="1600"/>
              </a:spcBef>
              <a:defRPr sz="4000"/>
            </a:pPr>
            <a:r>
              <a:t>x’ = f(h) </a:t>
            </a:r>
          </a:p>
          <a:p>
            <a:pPr lvl="1" indent="228600" defTabSz="825500">
              <a:lnSpc>
                <a:spcPct val="90000"/>
              </a:lnSpc>
              <a:spcBef>
                <a:spcPts val="1600"/>
              </a:spcBef>
              <a:defRPr sz="4000"/>
            </a:pPr>
            <a:r>
              <a:t>L(x, f(g(x_noise)))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object 2"/>
          <p:cNvSpPr txBox="1"/>
          <p:nvPr/>
        </p:nvSpPr>
        <p:spPr>
          <a:xfrm>
            <a:off x="23569313" y="12818870"/>
            <a:ext cx="17907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 algn="l" defTabSz="1828800">
              <a:spcBef>
                <a:spcPts val="200"/>
              </a:spcBef>
              <a:defRPr sz="2400" b="0">
                <a:solidFill>
                  <a:srgbClr val="FFFFFF"/>
                </a:solidFill>
                <a:latin typeface="SBSansDisplay-Light"/>
                <a:ea typeface="SBSansDisplay-Light"/>
                <a:cs typeface="SBSansDisplay-Light"/>
                <a:sym typeface="SBSansDisplay-Light"/>
              </a:defRPr>
            </a:lvl1pPr>
          </a:lstStyle>
          <a:p>
            <a:r>
              <a:t>1</a:t>
            </a:r>
          </a:p>
        </p:txBody>
      </p:sp>
      <p:sp>
        <p:nvSpPr>
          <p:cNvPr id="175" name="Заголовок 4"/>
          <p:cNvSpPr txBox="1"/>
          <p:nvPr/>
        </p:nvSpPr>
        <p:spPr>
          <a:xfrm>
            <a:off x="1371600" y="5334000"/>
            <a:ext cx="166116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0800">
                <a:solidFill>
                  <a:srgbClr val="333F48"/>
                </a:solidFill>
                <a:latin typeface="SB Sans Display Semibold"/>
                <a:ea typeface="SB Sans Display Semibold"/>
                <a:cs typeface="SB Sans Display Semibold"/>
                <a:sym typeface="SB Sans Display Semibold"/>
              </a:defRPr>
            </a:lvl1pPr>
          </a:lstStyle>
          <a:p>
            <a:r>
              <a:t>VAE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VAE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t>VAE</a:t>
            </a:r>
          </a:p>
        </p:txBody>
      </p:sp>
      <p:pic>
        <p:nvPicPr>
          <p:cNvPr id="178" name="vae.png" descr="va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5106281"/>
            <a:ext cx="21424900" cy="68199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https://habr.com/ru/post/331552/"/>
          <p:cNvSpPr txBox="1"/>
          <p:nvPr/>
        </p:nvSpPr>
        <p:spPr>
          <a:xfrm>
            <a:off x="17587842" y="12664919"/>
            <a:ext cx="564870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https://habr.com/ru/post/331552/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VAE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t>VAE</a:t>
            </a:r>
          </a:p>
        </p:txBody>
      </p:sp>
      <p:pic>
        <p:nvPicPr>
          <p:cNvPr id="182" name="tsne_ae.png" descr="tsne_a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749" y="3316866"/>
            <a:ext cx="9156701" cy="9969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SNE отображение скрытых представлений автоэнкодера на 2-мерную плоскость"/>
          <p:cNvSpPr txBox="1"/>
          <p:nvPr/>
        </p:nvSpPr>
        <p:spPr>
          <a:xfrm>
            <a:off x="2249246" y="6430210"/>
            <a:ext cx="6092237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TSNE отображение скрытых представлений автоэнкодера на 2-мерную плоскость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VAE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t>VAE</a:t>
            </a:r>
          </a:p>
        </p:txBody>
      </p:sp>
      <p:pic>
        <p:nvPicPr>
          <p:cNvPr id="186" name="VAE_point.png" descr="VAE_poi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659" y="4050443"/>
            <a:ext cx="15228682" cy="8530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VAE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t>VAE</a:t>
            </a:r>
          </a:p>
        </p:txBody>
      </p:sp>
      <p:pic>
        <p:nvPicPr>
          <p:cNvPr id="189" name="VAE expect vs real.png" descr="VAE expect vs r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145" y="4395203"/>
            <a:ext cx="16327711" cy="87843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VAE. Kullback-Leibler divergence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t>VAE. Kullback-Leibler divergence</a:t>
            </a:r>
          </a:p>
        </p:txBody>
      </p:sp>
      <p:sp>
        <p:nvSpPr>
          <p:cNvPr id="192" name="Мера близости двух раcпределений…"/>
          <p:cNvSpPr txBox="1">
            <a:spLocks noGrp="1"/>
          </p:cNvSpPr>
          <p:nvPr>
            <p:ph type="body" idx="1"/>
          </p:nvPr>
        </p:nvSpPr>
        <p:spPr>
          <a:xfrm>
            <a:off x="1270000" y="3149600"/>
            <a:ext cx="21844000" cy="9296400"/>
          </a:xfrm>
          <a:prstGeom prst="rect">
            <a:avLst/>
          </a:prstGeom>
        </p:spPr>
        <p:txBody>
          <a:bodyPr/>
          <a:lstStyle/>
          <a:p>
            <a:pPr marL="1217082" lvl="1" indent="-582082" defTabSz="825500">
              <a:lnSpc>
                <a:spcPct val="90000"/>
              </a:lnSpc>
              <a:spcBef>
                <a:spcPts val="1600"/>
              </a:spcBef>
              <a:buSzPct val="125000"/>
              <a:buFont typeface="Courier New"/>
              <a:buChar char="o"/>
              <a:defRPr sz="4000"/>
            </a:pPr>
            <a:r>
              <a:t>Мера близости двух раcпределений</a:t>
            </a:r>
          </a:p>
          <a:p>
            <a:pPr marL="1217082" lvl="1" indent="-582082" defTabSz="825500">
              <a:lnSpc>
                <a:spcPct val="90000"/>
              </a:lnSpc>
              <a:spcBef>
                <a:spcPts val="1600"/>
              </a:spcBef>
              <a:buSzPct val="125000"/>
              <a:buFont typeface="Courier New"/>
              <a:buChar char="o"/>
              <a:defRPr sz="4000"/>
            </a:pPr>
            <a:r>
              <a:t>KL[N(mu(x), sigma(x) || N(0, 1)]</a:t>
            </a:r>
          </a:p>
        </p:txBody>
      </p:sp>
      <p:sp>
        <p:nvSpPr>
          <p:cNvPr id="193" name="https://en.wikipedia.org/wiki/Kullback%E2%80%93Leibler_divergence"/>
          <p:cNvSpPr txBox="1"/>
          <p:nvPr/>
        </p:nvSpPr>
        <p:spPr>
          <a:xfrm>
            <a:off x="11468135" y="12469094"/>
            <a:ext cx="120129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https://en.wikipedia.org/wiki/Kullback%E2%80%93Leibler_divergence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VAE. Kullback-Leibler divergence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t>VAE. Kullback-Leibler divergence</a:t>
            </a:r>
          </a:p>
        </p:txBody>
      </p:sp>
      <p:sp>
        <p:nvSpPr>
          <p:cNvPr id="196" name="Мера близости двух рапределений…"/>
          <p:cNvSpPr txBox="1">
            <a:spLocks noGrp="1"/>
          </p:cNvSpPr>
          <p:nvPr>
            <p:ph type="body" idx="1"/>
          </p:nvPr>
        </p:nvSpPr>
        <p:spPr>
          <a:xfrm>
            <a:off x="1270000" y="3149600"/>
            <a:ext cx="21844000" cy="9296400"/>
          </a:xfrm>
          <a:prstGeom prst="rect">
            <a:avLst/>
          </a:prstGeom>
        </p:spPr>
        <p:txBody>
          <a:bodyPr/>
          <a:lstStyle/>
          <a:p>
            <a:pPr marL="1217082" lvl="1" indent="-582082" defTabSz="825500">
              <a:lnSpc>
                <a:spcPct val="90000"/>
              </a:lnSpc>
              <a:spcBef>
                <a:spcPts val="1600"/>
              </a:spcBef>
              <a:buSzPct val="125000"/>
              <a:buFont typeface="Courier New"/>
              <a:buChar char="o"/>
              <a:defRPr sz="4000"/>
            </a:pPr>
            <a:r>
              <a:t>Мера близости двух рапределений</a:t>
            </a:r>
          </a:p>
          <a:p>
            <a:pPr marL="1217082" lvl="1" indent="-582082" defTabSz="825500">
              <a:lnSpc>
                <a:spcPct val="90000"/>
              </a:lnSpc>
              <a:spcBef>
                <a:spcPts val="1600"/>
              </a:spcBef>
              <a:buSzPct val="125000"/>
              <a:buFont typeface="Courier New"/>
              <a:buChar char="o"/>
              <a:defRPr sz="4000"/>
            </a:pPr>
            <a:r>
              <a:t>KL[N(mu(x), sigma(x) || N(0, 1)]</a:t>
            </a:r>
          </a:p>
        </p:txBody>
      </p:sp>
      <p:sp>
        <p:nvSpPr>
          <p:cNvPr id="197" name="https://en.wikipedia.org/wiki/Kullback%E2%80%93Leibler_divergence"/>
          <p:cNvSpPr txBox="1"/>
          <p:nvPr/>
        </p:nvSpPr>
        <p:spPr>
          <a:xfrm>
            <a:off x="11468135" y="12469094"/>
            <a:ext cx="120129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https://en.wikipedia.org/wiki/Kullback%E2%80%93Leibler_divergence</a:t>
            </a:r>
          </a:p>
        </p:txBody>
      </p:sp>
      <p:pic>
        <p:nvPicPr>
          <p:cNvPr id="198" name="vae_kl.png" descr="vae_k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810" y="3021398"/>
            <a:ext cx="8395063" cy="90217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VAE. Train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t>VAE. Train</a:t>
            </a:r>
          </a:p>
        </p:txBody>
      </p:sp>
      <p:pic>
        <p:nvPicPr>
          <p:cNvPr id="201" name="vae_train.png" descr="vae_tra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801214"/>
            <a:ext cx="19812000" cy="1097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object 2"/>
          <p:cNvSpPr txBox="1"/>
          <p:nvPr/>
        </p:nvSpPr>
        <p:spPr>
          <a:xfrm>
            <a:off x="23569313" y="12818870"/>
            <a:ext cx="17907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 algn="l" defTabSz="1828800">
              <a:spcBef>
                <a:spcPts val="200"/>
              </a:spcBef>
              <a:defRPr sz="2400" b="0">
                <a:solidFill>
                  <a:srgbClr val="FFFFFF"/>
                </a:solidFill>
                <a:latin typeface="SBSansDisplay-Light"/>
                <a:ea typeface="SBSansDisplay-Light"/>
                <a:cs typeface="SBSansDisplay-Light"/>
                <a:sym typeface="SBSansDisplay-Light"/>
              </a:defRPr>
            </a:lvl1pPr>
          </a:lstStyle>
          <a:p>
            <a:r>
              <a:t>1</a:t>
            </a:r>
          </a:p>
        </p:txBody>
      </p:sp>
      <p:sp>
        <p:nvSpPr>
          <p:cNvPr id="204" name="Заголовок 4"/>
          <p:cNvSpPr txBox="1"/>
          <p:nvPr/>
        </p:nvSpPr>
        <p:spPr>
          <a:xfrm>
            <a:off x="1371600" y="5334000"/>
            <a:ext cx="166116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0800">
                <a:solidFill>
                  <a:srgbClr val="333F48"/>
                </a:solidFill>
                <a:latin typeface="SB Sans Display Semibold"/>
                <a:ea typeface="SB Sans Display Semibold"/>
                <a:cs typeface="SB Sans Display Semibold"/>
                <a:sym typeface="SB Sans Display Semibold"/>
              </a:defRPr>
            </a:lvl1pPr>
          </a:lstStyle>
          <a:p>
            <a:r>
              <a:t>VQVAE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Вводное заняти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Занятие 3</a:t>
            </a:r>
          </a:p>
        </p:txBody>
      </p:sp>
      <p:sp>
        <p:nvSpPr>
          <p:cNvPr id="145" name="Часть I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lnSpc>
                <a:spcPct val="90000"/>
              </a:lnSpc>
              <a:buFont typeface="Courier New"/>
              <a:buChar char="o"/>
              <a:defRPr sz="4000"/>
            </a:pPr>
            <a:r>
              <a:t>Эмбеддинги</a:t>
            </a:r>
          </a:p>
          <a:p>
            <a:pPr lvl="1">
              <a:lnSpc>
                <a:spcPct val="90000"/>
              </a:lnSpc>
              <a:buFont typeface="Courier New"/>
              <a:buChar char="o"/>
              <a:defRPr sz="4000"/>
            </a:pPr>
            <a:r>
              <a:t>Автокодировщики</a:t>
            </a:r>
          </a:p>
          <a:p>
            <a:pPr lvl="1">
              <a:lnSpc>
                <a:spcPct val="90000"/>
              </a:lnSpc>
              <a:buFont typeface="Courier New"/>
              <a:buChar char="o"/>
              <a:defRPr sz="4000"/>
            </a:pPr>
            <a:r>
              <a:t>VAE</a:t>
            </a:r>
          </a:p>
          <a:p>
            <a:pPr lvl="1">
              <a:lnSpc>
                <a:spcPct val="90000"/>
              </a:lnSpc>
              <a:buFont typeface="Courier New"/>
              <a:buChar char="o"/>
              <a:defRPr sz="4000"/>
            </a:pPr>
            <a:r>
              <a:t>VQVAE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VQVAE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t>VQVAE</a:t>
            </a:r>
          </a:p>
        </p:txBody>
      </p:sp>
      <p:pic>
        <p:nvPicPr>
          <p:cNvPr id="207" name="vqvae_cond.png" descr="vqvae_co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248" y="2361865"/>
            <a:ext cx="7772401" cy="10756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Как пробросить градиенты от декодера в энкодер?"/>
          <p:cNvSpPr txBox="1">
            <a:spLocks noGrp="1"/>
          </p:cNvSpPr>
          <p:nvPr>
            <p:ph type="body" idx="1"/>
          </p:nvPr>
        </p:nvSpPr>
        <p:spPr>
          <a:xfrm>
            <a:off x="1270000" y="3326616"/>
            <a:ext cx="21844000" cy="9296401"/>
          </a:xfrm>
          <a:prstGeom prst="rect">
            <a:avLst/>
          </a:prstGeom>
        </p:spPr>
        <p:txBody>
          <a:bodyPr/>
          <a:lstStyle/>
          <a:p>
            <a:pPr marL="1217082" lvl="1" indent="-582082" defTabSz="825500">
              <a:lnSpc>
                <a:spcPct val="90000"/>
              </a:lnSpc>
              <a:spcBef>
                <a:spcPts val="1600"/>
              </a:spcBef>
              <a:buSzPct val="125000"/>
              <a:buFont typeface="Courier New"/>
              <a:buChar char="o"/>
              <a:defRPr sz="4000"/>
            </a:pPr>
            <a:r>
              <a:t>Как пробросить градиенты от декодера в энкодер?</a:t>
            </a:r>
          </a:p>
        </p:txBody>
      </p:sp>
      <p:sp>
        <p:nvSpPr>
          <p:cNvPr id="210" name="VQVAE. Train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t>VQVAE. Train</a:t>
            </a:r>
          </a:p>
        </p:txBody>
      </p:sp>
      <p:sp>
        <p:nvSpPr>
          <p:cNvPr id="211" name="quantized = inputs + (quantized - inputs).detach()"/>
          <p:cNvSpPr txBox="1"/>
          <p:nvPr/>
        </p:nvSpPr>
        <p:spPr>
          <a:xfrm>
            <a:off x="6208265" y="6197600"/>
            <a:ext cx="11967469" cy="1320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quantized = inputs + (quantized - inputs).detach()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Домашнее задани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Домашнее задание</a:t>
            </a:r>
          </a:p>
        </p:txBody>
      </p:sp>
      <p:sp>
        <p:nvSpPr>
          <p:cNvPr id="214" name="Настроить IDE для работы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buFont typeface="Courier New"/>
              <a:buChar char="o"/>
            </a:pPr>
            <a:r>
              <a:t>Обучить AE собственной архитектуры на MNIST</a:t>
            </a:r>
          </a:p>
          <a:p>
            <a:pPr>
              <a:buFont typeface="Courier New"/>
              <a:buChar char="o"/>
            </a:pPr>
            <a:r>
              <a:t>Обучить VAE собственной архитектуры на MNIST</a:t>
            </a:r>
          </a:p>
          <a:p>
            <a:pPr>
              <a:buFont typeface="Courier New"/>
              <a:buChar char="o"/>
            </a:pPr>
            <a:r>
              <a:t>*Обучить VAE c переносом стиля на MNIST (на вход декодеру подавать hidden с таргетным значением, чтобы можно было нарисовать заданную цифру в заданном стиле)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Спасибо за внимание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Спасибо за внимание!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object 2"/>
          <p:cNvSpPr txBox="1"/>
          <p:nvPr/>
        </p:nvSpPr>
        <p:spPr>
          <a:xfrm>
            <a:off x="23569313" y="12818870"/>
            <a:ext cx="17907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 algn="l" defTabSz="1828800">
              <a:spcBef>
                <a:spcPts val="200"/>
              </a:spcBef>
              <a:defRPr sz="2400" b="0">
                <a:solidFill>
                  <a:srgbClr val="FFFFFF"/>
                </a:solidFill>
                <a:latin typeface="SBSansDisplay-Light"/>
                <a:ea typeface="SBSansDisplay-Light"/>
                <a:cs typeface="SBSansDisplay-Light"/>
                <a:sym typeface="SBSansDisplay-Light"/>
              </a:defRPr>
            </a:lvl1pPr>
          </a:lstStyle>
          <a:p>
            <a:r>
              <a:t>1</a:t>
            </a:r>
          </a:p>
        </p:txBody>
      </p:sp>
      <p:sp>
        <p:nvSpPr>
          <p:cNvPr id="148" name="Заголовок 4"/>
          <p:cNvSpPr txBox="1"/>
          <p:nvPr/>
        </p:nvSpPr>
        <p:spPr>
          <a:xfrm>
            <a:off x="1371600" y="5334000"/>
            <a:ext cx="166116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0800">
                <a:solidFill>
                  <a:srgbClr val="333F48"/>
                </a:solidFill>
                <a:latin typeface="SB Sans Display Semibold"/>
                <a:ea typeface="SB Sans Display Semibold"/>
                <a:cs typeface="SB Sans Display Semibold"/>
                <a:sym typeface="SB Sans Display Semibold"/>
              </a:defRPr>
            </a:lvl1pPr>
          </a:lstStyle>
          <a:p>
            <a:r>
              <a:t>Эмбеддинги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Способ кодирования дискретной информации…"/>
          <p:cNvSpPr txBox="1">
            <a:spLocks noGrp="1"/>
          </p:cNvSpPr>
          <p:nvPr>
            <p:ph type="body" idx="1"/>
          </p:nvPr>
        </p:nvSpPr>
        <p:spPr>
          <a:xfrm>
            <a:off x="1270000" y="3149600"/>
            <a:ext cx="21844000" cy="9296400"/>
          </a:xfrm>
          <a:prstGeom prst="rect">
            <a:avLst/>
          </a:prstGeom>
        </p:spPr>
        <p:txBody>
          <a:bodyPr/>
          <a:lstStyle/>
          <a:p>
            <a:pPr marL="1217082" lvl="1" indent="-582082" defTabSz="825500">
              <a:lnSpc>
                <a:spcPct val="90000"/>
              </a:lnSpc>
              <a:spcBef>
                <a:spcPts val="1600"/>
              </a:spcBef>
              <a:buSzPct val="125000"/>
              <a:buFont typeface="Courier New"/>
              <a:buChar char="o"/>
              <a:defRPr sz="4000"/>
            </a:pPr>
            <a:r>
              <a:t>Способ кодирования дискретной информации</a:t>
            </a:r>
          </a:p>
          <a:p>
            <a:pPr marL="1217082" lvl="1" indent="-582082" defTabSz="825500">
              <a:lnSpc>
                <a:spcPct val="90000"/>
              </a:lnSpc>
              <a:spcBef>
                <a:spcPts val="1600"/>
              </a:spcBef>
              <a:buSzPct val="125000"/>
              <a:buFont typeface="Courier New"/>
              <a:buChar char="o"/>
              <a:defRPr sz="4000"/>
            </a:pPr>
            <a:r>
              <a:t>Обучаемое векторное представления объекта</a:t>
            </a:r>
          </a:p>
          <a:p>
            <a:pPr marL="1217082" lvl="1" indent="-582082" defTabSz="825500">
              <a:lnSpc>
                <a:spcPct val="90000"/>
              </a:lnSpc>
              <a:spcBef>
                <a:spcPts val="1600"/>
              </a:spcBef>
              <a:buSzPct val="125000"/>
              <a:buFont typeface="Courier New"/>
              <a:buChar char="o"/>
              <a:defRPr sz="4000"/>
            </a:pPr>
            <a:r>
              <a:t>В соответствие каждому значению ставится многомерный вектор</a:t>
            </a:r>
          </a:p>
        </p:txBody>
      </p:sp>
      <p:sp>
        <p:nvSpPr>
          <p:cNvPr id="151" name="Эбеддинги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t> Эбеддинги</a:t>
            </a:r>
          </a:p>
        </p:txBody>
      </p:sp>
      <p:pic>
        <p:nvPicPr>
          <p:cNvPr id="152" name="embedding.png" descr="embedd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0" y="5257442"/>
            <a:ext cx="14592300" cy="734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остой ембеддинг (ex. torch.nn.Embedding)…"/>
          <p:cNvSpPr txBox="1">
            <a:spLocks noGrp="1"/>
          </p:cNvSpPr>
          <p:nvPr>
            <p:ph type="body" idx="1"/>
          </p:nvPr>
        </p:nvSpPr>
        <p:spPr>
          <a:xfrm>
            <a:off x="1270000" y="4587857"/>
            <a:ext cx="21844000" cy="9296401"/>
          </a:xfrm>
          <a:prstGeom prst="rect">
            <a:avLst/>
          </a:prstGeom>
        </p:spPr>
        <p:txBody>
          <a:bodyPr/>
          <a:lstStyle/>
          <a:p>
            <a:pPr marL="1217082" lvl="1" indent="-582082" defTabSz="825500">
              <a:lnSpc>
                <a:spcPct val="90000"/>
              </a:lnSpc>
              <a:spcBef>
                <a:spcPts val="1600"/>
              </a:spcBef>
              <a:buSzPct val="125000"/>
              <a:buFont typeface="Courier New"/>
              <a:buChar char="o"/>
              <a:defRPr sz="4000"/>
            </a:pPr>
            <a:r>
              <a:t>Простой ембеддинг (ex. torch.nn.Embedding)</a:t>
            </a:r>
          </a:p>
          <a:p>
            <a:pPr marL="1217082" lvl="1" indent="-582082" defTabSz="825500">
              <a:lnSpc>
                <a:spcPct val="90000"/>
              </a:lnSpc>
              <a:spcBef>
                <a:spcPts val="1600"/>
              </a:spcBef>
              <a:buSzPct val="125000"/>
              <a:buFont typeface="Courier New"/>
              <a:buChar char="o"/>
              <a:defRPr sz="4000"/>
            </a:pPr>
            <a:r>
              <a:t>Предобученные модели-эмбеддеры (word2vec, BERT-emb, etc)</a:t>
            </a:r>
          </a:p>
        </p:txBody>
      </p:sp>
      <p:sp>
        <p:nvSpPr>
          <p:cNvPr id="155" name="Эбеддинги. Виды эмбеддингов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t> Эбеддинги. Виды эмбеддингов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bject 2"/>
          <p:cNvSpPr txBox="1"/>
          <p:nvPr/>
        </p:nvSpPr>
        <p:spPr>
          <a:xfrm>
            <a:off x="23569313" y="12818870"/>
            <a:ext cx="17907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 algn="l" defTabSz="1828800">
              <a:spcBef>
                <a:spcPts val="200"/>
              </a:spcBef>
              <a:defRPr sz="2400" b="0">
                <a:solidFill>
                  <a:srgbClr val="FFFFFF"/>
                </a:solidFill>
                <a:latin typeface="SBSansDisplay-Light"/>
                <a:ea typeface="SBSansDisplay-Light"/>
                <a:cs typeface="SBSansDisplay-Light"/>
                <a:sym typeface="SBSansDisplay-Light"/>
              </a:defRPr>
            </a:lvl1pPr>
          </a:lstStyle>
          <a:p>
            <a:r>
              <a:t>1</a:t>
            </a:r>
          </a:p>
        </p:txBody>
      </p:sp>
      <p:sp>
        <p:nvSpPr>
          <p:cNvPr id="158" name="Заголовок 4"/>
          <p:cNvSpPr txBox="1"/>
          <p:nvPr/>
        </p:nvSpPr>
        <p:spPr>
          <a:xfrm>
            <a:off x="1371600" y="5334000"/>
            <a:ext cx="166116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0800">
                <a:solidFill>
                  <a:srgbClr val="333F48"/>
                </a:solidFill>
                <a:latin typeface="SB Sans Display Semibold"/>
                <a:ea typeface="SB Sans Display Semibold"/>
                <a:cs typeface="SB Sans Display Semibold"/>
                <a:sym typeface="SB Sans Display Semibold"/>
              </a:defRPr>
            </a:lvl1pPr>
          </a:lstStyle>
          <a:p>
            <a:r>
              <a:t>Автокодировщики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Автокодировщики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t>Автокодировщики</a:t>
            </a:r>
          </a:p>
        </p:txBody>
      </p:sp>
      <p:sp>
        <p:nvSpPr>
          <p:cNvPr id="161" name="Это сети прямого распространения, которые восстанавливают входной сигнал на выходе"/>
          <p:cNvSpPr txBox="1">
            <a:spLocks noGrp="1"/>
          </p:cNvSpPr>
          <p:nvPr>
            <p:ph type="body" idx="1"/>
          </p:nvPr>
        </p:nvSpPr>
        <p:spPr>
          <a:xfrm>
            <a:off x="1270000" y="3149600"/>
            <a:ext cx="21844000" cy="9296400"/>
          </a:xfrm>
          <a:prstGeom prst="rect">
            <a:avLst/>
          </a:prstGeom>
        </p:spPr>
        <p:txBody>
          <a:bodyPr/>
          <a:lstStyle/>
          <a:p>
            <a:pPr lvl="1" indent="228600" defTabSz="825500">
              <a:lnSpc>
                <a:spcPct val="90000"/>
              </a:lnSpc>
              <a:spcBef>
                <a:spcPts val="1600"/>
              </a:spcBef>
              <a:defRPr sz="4000"/>
            </a:pPr>
            <a:r>
              <a:t>Это сети прямого распространения, которые восстанавливают входной сигнал на выходе</a:t>
            </a:r>
          </a:p>
        </p:txBody>
      </p:sp>
      <p:pic>
        <p:nvPicPr>
          <p:cNvPr id="162" name="autoencoder1.png" descr="autoencoder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961" y="4068256"/>
            <a:ext cx="9692078" cy="9128099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https://habr.com/ru/post/331382/"/>
          <p:cNvSpPr txBox="1"/>
          <p:nvPr/>
        </p:nvSpPr>
        <p:spPr>
          <a:xfrm>
            <a:off x="17897620" y="12709173"/>
            <a:ext cx="564870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https://habr.com/ru/post/331382/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Автокодировщики. Применение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t>Автокодировщики. Применение</a:t>
            </a:r>
          </a:p>
        </p:txBody>
      </p:sp>
      <p:sp>
        <p:nvSpPr>
          <p:cNvPr id="166" name="Снижение размерности…"/>
          <p:cNvSpPr txBox="1">
            <a:spLocks noGrp="1"/>
          </p:cNvSpPr>
          <p:nvPr>
            <p:ph type="body" idx="1"/>
          </p:nvPr>
        </p:nvSpPr>
        <p:spPr>
          <a:xfrm>
            <a:off x="1270000" y="4587857"/>
            <a:ext cx="21844000" cy="9296401"/>
          </a:xfrm>
          <a:prstGeom prst="rect">
            <a:avLst/>
          </a:prstGeom>
        </p:spPr>
        <p:txBody>
          <a:bodyPr/>
          <a:lstStyle/>
          <a:p>
            <a:pPr marL="1217082" lvl="1" indent="-582082" defTabSz="825500">
              <a:lnSpc>
                <a:spcPct val="90000"/>
              </a:lnSpc>
              <a:spcBef>
                <a:spcPts val="1600"/>
              </a:spcBef>
              <a:buSzPct val="125000"/>
              <a:buFont typeface="Courier New"/>
              <a:buChar char="o"/>
              <a:defRPr sz="4000"/>
            </a:pPr>
            <a:r>
              <a:t>Снижение размерности</a:t>
            </a:r>
          </a:p>
          <a:p>
            <a:pPr marL="1217082" lvl="1" indent="-582082" defTabSz="825500">
              <a:lnSpc>
                <a:spcPct val="90000"/>
              </a:lnSpc>
              <a:spcBef>
                <a:spcPts val="1600"/>
              </a:spcBef>
              <a:buSzPct val="125000"/>
              <a:buFont typeface="Courier New"/>
              <a:buChar char="o"/>
              <a:defRPr sz="4000"/>
            </a:pPr>
            <a:r>
              <a:t>Денойзинг (удаление шумов)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Автокодировщики. Денойзинг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t>Автокодировщики. Денойзинг</a:t>
            </a:r>
          </a:p>
        </p:txBody>
      </p:sp>
      <p:sp>
        <p:nvSpPr>
          <p:cNvPr id="169" name="x - входные данные…"/>
          <p:cNvSpPr txBox="1">
            <a:spLocks noGrp="1"/>
          </p:cNvSpPr>
          <p:nvPr>
            <p:ph type="body" sz="half" idx="1"/>
          </p:nvPr>
        </p:nvSpPr>
        <p:spPr>
          <a:xfrm>
            <a:off x="8169142" y="3127472"/>
            <a:ext cx="8045716" cy="9296401"/>
          </a:xfrm>
          <a:prstGeom prst="rect">
            <a:avLst/>
          </a:prstGeom>
        </p:spPr>
        <p:txBody>
          <a:bodyPr/>
          <a:lstStyle/>
          <a:p>
            <a:pPr lvl="1" indent="228600" defTabSz="825500">
              <a:lnSpc>
                <a:spcPct val="90000"/>
              </a:lnSpc>
              <a:spcBef>
                <a:spcPts val="1600"/>
              </a:spcBef>
              <a:defRPr sz="4000"/>
            </a:pPr>
            <a:r>
              <a:t>x - входные данные</a:t>
            </a:r>
          </a:p>
          <a:p>
            <a:pPr lvl="1" indent="228600" defTabSz="825500">
              <a:lnSpc>
                <a:spcPct val="90000"/>
              </a:lnSpc>
              <a:spcBef>
                <a:spcPts val="1600"/>
              </a:spcBef>
              <a:defRPr sz="4000"/>
            </a:pPr>
            <a:r>
              <a:t>h = g(x) - энкодер</a:t>
            </a:r>
          </a:p>
          <a:p>
            <a:pPr lvl="1" indent="228600" defTabSz="825500">
              <a:lnSpc>
                <a:spcPct val="90000"/>
              </a:lnSpc>
              <a:spcBef>
                <a:spcPts val="1600"/>
              </a:spcBef>
              <a:defRPr sz="4000"/>
            </a:pPr>
            <a:r>
              <a:t>x’ = f(h) - декодер</a:t>
            </a:r>
          </a:p>
          <a:p>
            <a:pPr lvl="1" indent="228600" defTabSz="825500">
              <a:lnSpc>
                <a:spcPct val="90000"/>
              </a:lnSpc>
              <a:spcBef>
                <a:spcPts val="1600"/>
              </a:spcBef>
              <a:defRPr sz="4000"/>
            </a:pPr>
            <a:r>
              <a:t>L(x, f(g(x))) - функционал потерь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berSchool_light">
  <a:themeElements>
    <a:clrScheme name="SberSchool_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SberSchool_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berSchool_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berSchool_light">
  <a:themeElements>
    <a:clrScheme name="SberSchool_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SberSchool_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berSchool_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Произвольный</PresentationFormat>
  <Paragraphs>68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Calibri</vt:lpstr>
      <vt:lpstr>Courier New</vt:lpstr>
      <vt:lpstr>Helvetica</vt:lpstr>
      <vt:lpstr>Helvetica Light</vt:lpstr>
      <vt:lpstr>Helvetica Neue</vt:lpstr>
      <vt:lpstr>Helvetica Neue Light</vt:lpstr>
      <vt:lpstr>SB Sans Display Semibold</vt:lpstr>
      <vt:lpstr>SBSansDisplay-Light</vt:lpstr>
      <vt:lpstr>SberSchool_light</vt:lpstr>
      <vt:lpstr>Нейронные сети</vt:lpstr>
      <vt:lpstr>Занятие 3</vt:lpstr>
      <vt:lpstr>Презентация PowerPoint</vt:lpstr>
      <vt:lpstr> Эбеддинги</vt:lpstr>
      <vt:lpstr> Эбеддинги. Виды эмбеддингов</vt:lpstr>
      <vt:lpstr>Презентация PowerPoint</vt:lpstr>
      <vt:lpstr>Автокодировщики</vt:lpstr>
      <vt:lpstr>Автокодировщики. Применение</vt:lpstr>
      <vt:lpstr>Автокодировщики. Денойзинг</vt:lpstr>
      <vt:lpstr>Автокодировщики. Денойзинг</vt:lpstr>
      <vt:lpstr>Презентация PowerPoint</vt:lpstr>
      <vt:lpstr>VAE</vt:lpstr>
      <vt:lpstr>VAE</vt:lpstr>
      <vt:lpstr>VAE</vt:lpstr>
      <vt:lpstr>VAE</vt:lpstr>
      <vt:lpstr>VAE. Kullback-Leibler divergence</vt:lpstr>
      <vt:lpstr>VAE. Kullback-Leibler divergence</vt:lpstr>
      <vt:lpstr>VAE. Train</vt:lpstr>
      <vt:lpstr>Презентация PowerPoint</vt:lpstr>
      <vt:lpstr>VQVAE</vt:lpstr>
      <vt:lpstr>VQVAE. Train</vt:lpstr>
      <vt:lpstr>Домашнее задание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Нейронные сети</dc:title>
  <cp:lastModifiedBy>work</cp:lastModifiedBy>
  <cp:revision>1</cp:revision>
  <dcterms:modified xsi:type="dcterms:W3CDTF">2022-11-11T12:10:31Z</dcterms:modified>
</cp:coreProperties>
</file>