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7" r:id="rId1"/>
  </p:sldMasterIdLst>
  <p:notesMasterIdLst>
    <p:notesMasterId r:id="rId26"/>
  </p:notesMasterIdLst>
  <p:sldIdLst>
    <p:sldId id="420" r:id="rId2"/>
    <p:sldId id="421" r:id="rId3"/>
    <p:sldId id="422" r:id="rId4"/>
    <p:sldId id="423" r:id="rId5"/>
    <p:sldId id="424" r:id="rId6"/>
    <p:sldId id="425" r:id="rId7"/>
    <p:sldId id="426" r:id="rId8"/>
    <p:sldId id="427" r:id="rId9"/>
    <p:sldId id="428" r:id="rId10"/>
    <p:sldId id="429" r:id="rId11"/>
    <p:sldId id="430" r:id="rId12"/>
    <p:sldId id="431" r:id="rId13"/>
    <p:sldId id="432" r:id="rId14"/>
    <p:sldId id="433" r:id="rId15"/>
    <p:sldId id="434" r:id="rId16"/>
    <p:sldId id="435" r:id="rId17"/>
    <p:sldId id="436" r:id="rId18"/>
    <p:sldId id="437" r:id="rId19"/>
    <p:sldId id="438" r:id="rId20"/>
    <p:sldId id="439" r:id="rId21"/>
    <p:sldId id="440" r:id="rId22"/>
    <p:sldId id="441" r:id="rId23"/>
    <p:sldId id="442" r:id="rId24"/>
    <p:sldId id="443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88C"/>
    <a:srgbClr val="FF00FF"/>
    <a:srgbClr val="FFCCFF"/>
    <a:srgbClr val="000066"/>
    <a:srgbClr val="A1BD63"/>
    <a:srgbClr val="006600"/>
    <a:srgbClr val="336600"/>
    <a:srgbClr val="BBD979"/>
    <a:srgbClr val="003300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9" autoAdjust="0"/>
    <p:restoredTop sz="88482" autoAdjust="0"/>
  </p:normalViewPr>
  <p:slideViewPr>
    <p:cSldViewPr>
      <p:cViewPr varScale="1">
        <p:scale>
          <a:sx n="84" d="100"/>
          <a:sy n="84" d="100"/>
        </p:scale>
        <p:origin x="1363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6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50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9ED2C-851F-4193-8C04-09F342F60FD1}" type="datetimeFigureOut">
              <a:rPr lang="bg-BG" smtClean="0"/>
              <a:pPr/>
              <a:t>8.3.2021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F07EE-69FA-4824-B30A-1662B7D73DD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627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F07EE-69FA-4824-B30A-1662B7D73DD1}" type="slidenum">
              <a:rPr lang="bg-BG" smtClean="0"/>
              <a:pPr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50122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-76200" y="3319552"/>
            <a:ext cx="9296400" cy="338048"/>
            <a:chOff x="0" y="3200400"/>
            <a:chExt cx="9144000" cy="140495"/>
          </a:xfrm>
        </p:grpSpPr>
        <p:sp>
          <p:nvSpPr>
            <p:cNvPr id="5" name="Rectangle 4"/>
            <p:cNvSpPr/>
            <p:nvPr userDrawn="1"/>
          </p:nvSpPr>
          <p:spPr>
            <a:xfrm>
              <a:off x="0" y="3200400"/>
              <a:ext cx="9144000" cy="45719"/>
            </a:xfrm>
            <a:prstGeom prst="rect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3247556"/>
              <a:ext cx="9144000" cy="45719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295176"/>
              <a:ext cx="9144000" cy="45719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263221"/>
            <a:ext cx="9143999" cy="594779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marL="457200" indent="-457200">
              <a:buFontTx/>
              <a:buNone/>
              <a:defRPr lang="en-US" sz="2000" b="0" cap="none" spc="0" baseline="0" dirty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marL="0" lvl="0" inden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</a:pPr>
            <a:r>
              <a:rPr lang="en-US" dirty="0"/>
              <a:t>Click to edit</a:t>
            </a:r>
            <a:r>
              <a:rPr lang="bg-BG" dirty="0"/>
              <a:t> </a:t>
            </a:r>
            <a:r>
              <a:rPr lang="en-US" dirty="0"/>
              <a:t>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648200"/>
            <a:ext cx="9143999" cy="762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lang="bg-BG" sz="5400" b="1" kern="1200" spc="0" dirty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bg-BG" dirty="0"/>
              <a:t>Заглавие на темата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0" y="1795552"/>
            <a:ext cx="9144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chemeClr val="accent1"/>
                </a:solidFill>
                <a:latin typeface="Arial Black" panose="020B0A04020102020204" pitchFamily="34" charset="0"/>
              </a:rPr>
              <a:t>VR</a:t>
            </a:r>
            <a:r>
              <a:rPr lang="en-US" sz="2000" baseline="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11500" dirty="0" err="1">
                <a:solidFill>
                  <a:srgbClr val="FF388C"/>
                </a:solidFill>
                <a:latin typeface="Arial Black" panose="020B0A04020102020204" pitchFamily="34" charset="0"/>
              </a:rPr>
              <a:t>AR</a:t>
            </a:r>
            <a:r>
              <a:rPr lang="en-US" sz="11500" dirty="0" err="1">
                <a:solidFill>
                  <a:schemeClr val="tx1"/>
                </a:solidFill>
                <a:latin typeface="Arial Black" panose="020B0A04020102020204" pitchFamily="34" charset="0"/>
              </a:rPr>
              <a:t>XR</a:t>
            </a:r>
            <a:endParaRPr lang="bg-BG" sz="115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962400"/>
            <a:ext cx="9143999" cy="685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lang="bg-BG" sz="3600" b="0" kern="1200" spc="0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bg-BG" dirty="0"/>
              <a:t>НОМЕР НА ТЕМАТА</a:t>
            </a:r>
          </a:p>
        </p:txBody>
      </p:sp>
    </p:spTree>
    <p:extLst>
      <p:ext uri="{BB962C8B-B14F-4D97-AF65-F5344CB8AC3E}">
        <p14:creationId xmlns:p14="http://schemas.microsoft.com/office/powerpoint/2010/main" val="204491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802296" y="2743200"/>
            <a:ext cx="7036904" cy="685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bg-BG" sz="4800" b="1" kern="1200" dirty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err="1"/>
              <a:t>Abc</a:t>
            </a:r>
            <a:endParaRPr lang="bg-BG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2231047"/>
            <a:ext cx="23622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TextBox 9"/>
          <p:cNvSpPr txBox="1"/>
          <p:nvPr userDrawn="1"/>
        </p:nvSpPr>
        <p:spPr>
          <a:xfrm>
            <a:off x="1712844" y="1676400"/>
            <a:ext cx="3773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accent1"/>
                </a:solidFill>
                <a:latin typeface="Arial Black" panose="020B0A04020102020204" pitchFamily="34" charset="0"/>
              </a:rPr>
              <a:t>VR</a:t>
            </a:r>
            <a:r>
              <a:rPr lang="en-US" sz="9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rgbClr val="FF388C"/>
                </a:solidFill>
                <a:latin typeface="Arial Black" panose="020B0A04020102020204" pitchFamily="34" charset="0"/>
              </a:rPr>
              <a:t>AR</a:t>
            </a:r>
            <a:r>
              <a:rPr lang="en-US" sz="4800" dirty="0" err="1">
                <a:solidFill>
                  <a:schemeClr val="tx1"/>
                </a:solidFill>
                <a:latin typeface="Arial Black" panose="020B0A04020102020204" pitchFamily="34" charset="0"/>
              </a:rPr>
              <a:t>XR</a:t>
            </a:r>
            <a:endParaRPr lang="bg-BG" sz="48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828800" y="3429000"/>
            <a:ext cx="7036904" cy="320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457200" indent="-457200" algn="l" defTabSz="914400" rtl="0" eaLnBrk="1" latinLnBrk="0" hangingPunct="1">
              <a:spcBef>
                <a:spcPct val="0"/>
              </a:spcBef>
              <a:buFont typeface="Arial" panose="020B0604020202020204" pitchFamily="34" charset="0"/>
              <a:buChar char="•"/>
              <a:defRPr lang="bg-BG" sz="3200" b="0" kern="1200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err="1"/>
              <a:t>Abc</a:t>
            </a:r>
            <a:endParaRPr lang="bg-BG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76200" y="2431253"/>
            <a:ext cx="9296400" cy="90464"/>
            <a:chOff x="0" y="3189594"/>
            <a:chExt cx="9144000" cy="136848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3189594"/>
              <a:ext cx="9144000" cy="27665"/>
            </a:xfrm>
            <a:prstGeom prst="rect">
              <a:avLst/>
            </a:prstGeom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244186"/>
              <a:ext cx="9144000" cy="27665"/>
            </a:xfrm>
            <a:prstGeom prst="rect">
              <a:avLst/>
            </a:prstGeom>
            <a:solidFill>
              <a:srgbClr val="FF388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0" y="3298777"/>
              <a:ext cx="9144000" cy="27665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3702284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8600"/>
            <a:ext cx="9144000" cy="645195"/>
          </a:xfrm>
        </p:spPr>
        <p:txBody>
          <a:bodyPr>
            <a:noAutofit/>
          </a:bodyPr>
          <a:lstStyle>
            <a:lvl1pPr marL="914400" indent="0" algn="l">
              <a:defRPr sz="4800" b="1" spc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bg-BG" dirty="0"/>
              <a:t>Заглавие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14400" y="1219200"/>
            <a:ext cx="8153400" cy="5562600"/>
          </a:xfr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lang="en-US" sz="3600" b="1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§"/>
              <a:defRPr lang="en-US" sz="2800" b="0" dirty="0" smtClean="0">
                <a:ln w="3175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</a:defRPr>
            </a:lvl2pPr>
            <a:lvl3pPr marL="914400" indent="0">
              <a:buNone/>
              <a:defRPr lang="en-US" sz="24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3pPr>
            <a:lvl4pPr marL="1371600" indent="0">
              <a:buNone/>
              <a:defRPr lang="en-US" sz="2000" dirty="0" smtClean="0">
                <a:ln>
                  <a:noFill/>
                </a:ln>
                <a:effectLst/>
                <a:latin typeface="Candara" panose="020E0502030303020204" pitchFamily="34" charset="0"/>
              </a:defRPr>
            </a:lvl4pPr>
            <a:lvl5pPr marL="1828800" indent="0">
              <a:buNone/>
              <a:defRPr lang="bg-BG" sz="1800" dirty="0">
                <a:ln>
                  <a:noFill/>
                </a:ln>
                <a:effectLst/>
                <a:latin typeface="Candara" panose="020E05020303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>
              <a:buClrTx/>
            </a:pPr>
            <a:r>
              <a:rPr lang="en-US" dirty="0"/>
              <a:t>Second level</a:t>
            </a:r>
          </a:p>
          <a:p>
            <a:pPr marL="738188" lvl="2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518689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341245"/>
            <a:ext cx="914400" cy="457200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Arial Black" panose="020B0A04020102020204" pitchFamily="34" charset="0"/>
              </a:rPr>
              <a:t>V</a:t>
            </a:r>
            <a:r>
              <a:rPr lang="en-US" sz="2400" dirty="0">
                <a:solidFill>
                  <a:srgbClr val="FF388C"/>
                </a:solidFill>
                <a:latin typeface="Arial Black" panose="020B0A04020102020204" pitchFamily="34" charset="0"/>
              </a:rPr>
              <a:t>A</a:t>
            </a:r>
            <a:r>
              <a:rPr lang="en-US" sz="2400" dirty="0">
                <a:solidFill>
                  <a:schemeClr val="tx1"/>
                </a:solidFill>
                <a:latin typeface="Arial Black" panose="020B0A04020102020204" pitchFamily="34" charset="0"/>
              </a:rPr>
              <a:t>X</a:t>
            </a:r>
            <a:endParaRPr lang="bg-BG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76200" y="838200"/>
            <a:ext cx="9296400" cy="90464"/>
            <a:chOff x="0" y="3189594"/>
            <a:chExt cx="9144000" cy="136848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3189594"/>
              <a:ext cx="9144000" cy="27665"/>
            </a:xfrm>
            <a:prstGeom prst="rect">
              <a:avLst/>
            </a:prstGeom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0" y="3244186"/>
              <a:ext cx="9144000" cy="27665"/>
            </a:xfrm>
            <a:prstGeom prst="rect">
              <a:avLst/>
            </a:prstGeom>
            <a:solidFill>
              <a:srgbClr val="FF388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0" y="3298777"/>
              <a:ext cx="9144000" cy="27665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2736664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in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14400" y="228600"/>
            <a:ext cx="8153400" cy="65532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3600" b="1" kern="1200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§"/>
              <a:defRPr lang="en-US" sz="2800" kern="1200" dirty="0" smtClean="0">
                <a:ln w="3175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2pPr>
            <a:lvl3pPr marL="738188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sz="24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sz="20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bg-BG" sz="2000" kern="120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>
              <a:buClrTx/>
            </a:pPr>
            <a:r>
              <a:rPr lang="en-US" dirty="0"/>
              <a:t>Second level</a:t>
            </a:r>
          </a:p>
          <a:p>
            <a:pPr marL="738188" lvl="2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518689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147534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1396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647B6-4DF4-4BA6-B689-C87DB92DA6DB}" type="datetimeFigureOut">
              <a:rPr lang="bg-BG" smtClean="0"/>
              <a:t>8.3.2021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287EB-2210-4948-9944-027BD576363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473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3" r:id="rId2"/>
    <p:sldLayoutId id="2147483825" r:id="rId3"/>
    <p:sldLayoutId id="2147483824" r:id="rId4"/>
    <p:sldLayoutId id="2147483802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Solutions/S0305-vantablack-edging-10.html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Solutions/S0305-vantablack-edging-5.html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Solutions/S0305-vantablack-edging-2.html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Solutions/S0306-sun.html" TargetMode="Externa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Solutions/S0307-light-cube.html" TargetMode="Externa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Solutions/S0308-soft-shadows.html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Solutions/S0309-urban-planet.html" TargetMode="Externa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Solutions/S0310-firebugs-over-torus.html" TargetMode="Externa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Solutions/S0301-switzerland-flag.html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Solutions/S0302-rainbow-circles.html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Solutions/S0303-pie-chart.html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Solutions/S0304-towers-of-cubes.html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err="1"/>
              <a:t>прод</a:t>
            </a:r>
            <a:r>
              <a:rPr lang="bg-BG" dirty="0"/>
              <a:t>. д-р Павел Бойчев</a:t>
            </a:r>
            <a:r>
              <a:rPr lang="en-US" dirty="0"/>
              <a:t> </a:t>
            </a:r>
            <a:r>
              <a:rPr lang="bg-BG" dirty="0"/>
              <a:t>  </a:t>
            </a:r>
            <a:r>
              <a:rPr lang="en-US" dirty="0"/>
              <a:t> </a:t>
            </a:r>
            <a:r>
              <a:rPr lang="bg-BG" dirty="0"/>
              <a:t>КИТ-ФМИ-СУ</a:t>
            </a:r>
            <a:r>
              <a:rPr lang="en-US" dirty="0"/>
              <a:t> </a:t>
            </a:r>
            <a:r>
              <a:rPr lang="bg-BG" dirty="0"/>
              <a:t>  </a:t>
            </a:r>
            <a:r>
              <a:rPr lang="en-US" dirty="0"/>
              <a:t> </a:t>
            </a:r>
            <a:r>
              <a:rPr lang="bg-BG" dirty="0"/>
              <a:t>2021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bg-BG"/>
              <a:t>Задачи за упражнения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bg-BG" dirty="0"/>
              <a:t>Тема №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endParaRPr lang="bg-B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515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err="1"/>
              <a:t>Вантаблек</a:t>
            </a:r>
            <a:r>
              <a:rPr lang="bg-BG" dirty="0"/>
              <a:t> куб</a:t>
            </a:r>
          </a:p>
          <a:p>
            <a:pPr lvl="1"/>
            <a:r>
              <a:rPr lang="bg-BG" dirty="0"/>
              <a:t>Заоблени ръбове</a:t>
            </a:r>
          </a:p>
          <a:p>
            <a:pPr lvl="1"/>
            <a:r>
              <a:rPr lang="bg-BG" dirty="0"/>
              <a:t>Кант по заоблената част</a:t>
            </a:r>
          </a:p>
          <a:p>
            <a:pPr lvl="1"/>
            <a:r>
              <a:rPr lang="bg-BG" dirty="0"/>
              <a:t>Кантът е направен от </a:t>
            </a:r>
            <a:r>
              <a:rPr lang="bg-BG" dirty="0" err="1"/>
              <a:t>вантаблек</a:t>
            </a:r>
            <a:endParaRPr lang="bg-BG" dirty="0"/>
          </a:p>
          <a:p>
            <a:r>
              <a:rPr lang="bg-BG" dirty="0"/>
              <a:t>Допълнение</a:t>
            </a:r>
          </a:p>
          <a:p>
            <a:pPr lvl="1"/>
            <a:r>
              <a:rPr lang="bg-BG" dirty="0"/>
              <a:t>В кода да има параметър, определящ големината на заоблеността и на канта</a:t>
            </a:r>
          </a:p>
        </p:txBody>
      </p:sp>
    </p:spTree>
    <p:extLst>
      <p:ext uri="{BB962C8B-B14F-4D97-AF65-F5344CB8AC3E}">
        <p14:creationId xmlns:p14="http://schemas.microsoft.com/office/powerpoint/2010/main" val="1534923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Тънък кант</a:t>
            </a:r>
          </a:p>
        </p:txBody>
      </p:sp>
      <p:pic>
        <p:nvPicPr>
          <p:cNvPr id="3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9B85B3A4-A094-434C-B76B-2AC520C871C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87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86626804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Среден кант</a:t>
            </a:r>
          </a:p>
        </p:txBody>
      </p:sp>
      <p:pic>
        <p:nvPicPr>
          <p:cNvPr id="3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638A686D-CAE9-4A30-96F1-DB6AEAA4869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87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58905845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Дебел кант</a:t>
            </a:r>
          </a:p>
        </p:txBody>
      </p:sp>
      <p:pic>
        <p:nvPicPr>
          <p:cNvPr id="3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B7705655-EB22-4B9A-A27D-EB7F27D582E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6592" y="1443987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94774849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6</a:t>
            </a:r>
            <a:endParaRPr lang="bg-B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Слънце</a:t>
            </a:r>
          </a:p>
          <a:p>
            <a:pPr lvl="1"/>
            <a:r>
              <a:rPr lang="bg-BG" dirty="0"/>
              <a:t>Жълто-оранжево</a:t>
            </a:r>
          </a:p>
          <a:p>
            <a:pPr lvl="1"/>
            <a:r>
              <a:rPr lang="bg-BG" dirty="0"/>
              <a:t>Повърхността му да „бълбука“</a:t>
            </a:r>
          </a:p>
          <a:p>
            <a:pPr lvl="1"/>
            <a:r>
              <a:rPr lang="bg-BG" dirty="0"/>
              <a:t>Без използване на текстури</a:t>
            </a:r>
          </a:p>
        </p:txBody>
      </p:sp>
    </p:spTree>
    <p:extLst>
      <p:ext uri="{BB962C8B-B14F-4D97-AF65-F5344CB8AC3E}">
        <p14:creationId xmlns:p14="http://schemas.microsoft.com/office/powerpoint/2010/main" val="4271715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2" action="ppaction://hlinkfile"/>
            <a:extLst>
              <a:ext uri="{FF2B5EF4-FFF2-40B4-BE49-F238E27FC236}">
                <a16:creationId xmlns:a16="http://schemas.microsoft.com/office/drawing/2014/main" id="{8E78337A-6A1B-4162-8F35-8BF8BE0AABE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87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17239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7</a:t>
            </a:r>
            <a:r>
              <a:rPr lang="bg-BG" dirty="0">
                <a:solidFill>
                  <a:srgbClr val="FF388C"/>
                </a:solidFill>
              </a:rPr>
              <a:t>*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Светлинен куб</a:t>
            </a:r>
          </a:p>
          <a:p>
            <a:pPr lvl="1"/>
            <a:r>
              <a:rPr lang="bg-BG" dirty="0"/>
              <a:t>Въртящ се куб</a:t>
            </a:r>
          </a:p>
          <a:p>
            <a:pPr lvl="1"/>
            <a:r>
              <a:rPr lang="bg-BG" dirty="0"/>
              <a:t>Върховете му светят</a:t>
            </a:r>
          </a:p>
          <a:p>
            <a:pPr lvl="1"/>
            <a:r>
              <a:rPr lang="bg-BG" dirty="0"/>
              <a:t>Осветяват земята</a:t>
            </a:r>
          </a:p>
        </p:txBody>
      </p:sp>
    </p:spTree>
    <p:extLst>
      <p:ext uri="{BB962C8B-B14F-4D97-AF65-F5344CB8AC3E}">
        <p14:creationId xmlns:p14="http://schemas.microsoft.com/office/powerpoint/2010/main" val="1319687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2" action="ppaction://hlinkfile"/>
            <a:extLst>
              <a:ext uri="{FF2B5EF4-FFF2-40B4-BE49-F238E27FC236}">
                <a16:creationId xmlns:a16="http://schemas.microsoft.com/office/drawing/2014/main" id="{D319B48B-6B3E-46F8-8001-31EC146B7CD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87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80585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8</a:t>
            </a:r>
            <a:r>
              <a:rPr lang="bg-BG" dirty="0">
                <a:solidFill>
                  <a:srgbClr val="FF388C"/>
                </a:solidFill>
              </a:rPr>
              <a:t>*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Меки сенки</a:t>
            </a:r>
          </a:p>
          <a:p>
            <a:pPr lvl="1"/>
            <a:r>
              <a:rPr lang="bg-BG" dirty="0"/>
              <a:t>Въртящ се куб</a:t>
            </a:r>
          </a:p>
          <a:p>
            <a:pPr lvl="1"/>
            <a:r>
              <a:rPr lang="bg-BG" dirty="0"/>
              <a:t>По повърхността му се движат топчета</a:t>
            </a:r>
          </a:p>
          <a:p>
            <a:pPr lvl="1"/>
            <a:r>
              <a:rPr lang="bg-BG" dirty="0"/>
              <a:t>Те имат меки сенки, без резки контури</a:t>
            </a:r>
          </a:p>
        </p:txBody>
      </p:sp>
    </p:spTree>
    <p:extLst>
      <p:ext uri="{BB962C8B-B14F-4D97-AF65-F5344CB8AC3E}">
        <p14:creationId xmlns:p14="http://schemas.microsoft.com/office/powerpoint/2010/main" val="945291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AF294A63-4471-4996-9094-C7544B2134C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87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9232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Швейцарско знаме</a:t>
                </a:r>
                <a:endParaRPr lang="en-US" dirty="0"/>
              </a:p>
              <a:p>
                <a:pPr lvl="1"/>
                <a:r>
                  <a:rPr lang="bg-BG" dirty="0"/>
                  <a:t>От паралелепипеди</a:t>
                </a:r>
              </a:p>
              <a:p>
                <a:pPr lvl="1"/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Пропорция </a:t>
                </a:r>
                <a14:m>
                  <m:oMath xmlns:m="http://schemas.openxmlformats.org/officeDocument/2006/math">
                    <m:r>
                      <a:rPr lang="bg-BG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3х2</m:t>
                    </m:r>
                  </m:oMath>
                </a14:m>
                <a:endParaRPr lang="bg-BG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200400" y="3358587"/>
            <a:ext cx="2743200" cy="1823013"/>
          </a:xfrm>
          <a:custGeom>
            <a:avLst/>
            <a:gdLst/>
            <a:ahLst/>
            <a:cxnLst/>
            <a:rect l="l" t="t" r="r" b="b"/>
            <a:pathLst>
              <a:path w="2743200" h="1823013">
                <a:moveTo>
                  <a:pt x="1196898" y="338044"/>
                </a:moveTo>
                <a:lnTo>
                  <a:pt x="1196898" y="735773"/>
                </a:lnTo>
                <a:lnTo>
                  <a:pt x="802889" y="735773"/>
                </a:lnTo>
                <a:lnTo>
                  <a:pt x="802889" y="1092612"/>
                </a:lnTo>
                <a:lnTo>
                  <a:pt x="1196898" y="1092612"/>
                </a:lnTo>
                <a:lnTo>
                  <a:pt x="1196898" y="1475468"/>
                </a:lnTo>
                <a:lnTo>
                  <a:pt x="1553737" y="1475468"/>
                </a:lnTo>
                <a:lnTo>
                  <a:pt x="1553737" y="1092612"/>
                </a:lnTo>
                <a:lnTo>
                  <a:pt x="1940313" y="1092612"/>
                </a:lnTo>
                <a:lnTo>
                  <a:pt x="1940313" y="735773"/>
                </a:lnTo>
                <a:lnTo>
                  <a:pt x="1553737" y="735773"/>
                </a:lnTo>
                <a:lnTo>
                  <a:pt x="1553737" y="338044"/>
                </a:lnTo>
                <a:close/>
                <a:moveTo>
                  <a:pt x="0" y="0"/>
                </a:moveTo>
                <a:lnTo>
                  <a:pt x="2743200" y="0"/>
                </a:lnTo>
                <a:lnTo>
                  <a:pt x="2743200" y="1823013"/>
                </a:lnTo>
                <a:lnTo>
                  <a:pt x="0" y="1823013"/>
                </a:lnTo>
                <a:close/>
              </a:path>
            </a:pathLst>
          </a:cu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71195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9</a:t>
            </a:r>
            <a:r>
              <a:rPr lang="bg-BG" dirty="0">
                <a:solidFill>
                  <a:srgbClr val="FF388C"/>
                </a:solidFill>
              </a:rPr>
              <a:t>**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Урбанистична планета</a:t>
            </a:r>
          </a:p>
          <a:p>
            <a:pPr lvl="1"/>
            <a:r>
              <a:rPr lang="bg-BG" dirty="0"/>
              <a:t>Планета и </a:t>
            </a:r>
            <a:r>
              <a:rPr lang="bg-BG" dirty="0" err="1"/>
              <a:t>микрослънце</a:t>
            </a:r>
            <a:r>
              <a:rPr lang="bg-BG" dirty="0"/>
              <a:t> около нея</a:t>
            </a:r>
          </a:p>
          <a:p>
            <a:pPr lvl="1"/>
            <a:r>
              <a:rPr lang="bg-BG" dirty="0"/>
              <a:t>Сгради, пръснати по повърхността</a:t>
            </a:r>
          </a:p>
          <a:p>
            <a:pPr lvl="1"/>
            <a:r>
              <a:rPr lang="bg-BG" dirty="0"/>
              <a:t>Хвърлят сянка по земята и по другите сгради</a:t>
            </a:r>
          </a:p>
          <a:p>
            <a:pPr lvl="1"/>
            <a:r>
              <a:rPr lang="bg-BG" dirty="0"/>
              <a:t>Трепкащи звезди</a:t>
            </a:r>
          </a:p>
          <a:p>
            <a:r>
              <a:rPr lang="bg-BG" dirty="0"/>
              <a:t>Да има изгрев и залез</a:t>
            </a:r>
          </a:p>
          <a:p>
            <a:pPr lvl="1"/>
            <a:r>
              <a:rPr lang="bg-BG" dirty="0"/>
              <a:t>Например при изгрев се осветяват първо горните етажи, а после и долните</a:t>
            </a:r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69225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2" action="ppaction://hlinkfile"/>
            <a:extLst>
              <a:ext uri="{FF2B5EF4-FFF2-40B4-BE49-F238E27FC236}">
                <a16:creationId xmlns:a16="http://schemas.microsoft.com/office/drawing/2014/main" id="{EE32443E-AF73-4C5D-9A1E-30374F1727D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87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6538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10</a:t>
            </a:r>
            <a:r>
              <a:rPr lang="bg-BG" dirty="0">
                <a:solidFill>
                  <a:srgbClr val="FF388C"/>
                </a:solidFill>
              </a:rPr>
              <a:t>**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Светулки около тор</a:t>
            </a:r>
          </a:p>
          <a:p>
            <a:pPr lvl="1"/>
            <a:r>
              <a:rPr lang="bg-BG" dirty="0"/>
              <a:t>Черен тор се върти наляво-надясно</a:t>
            </a:r>
          </a:p>
          <a:p>
            <a:pPr lvl="1"/>
            <a:r>
              <a:rPr lang="bg-BG" dirty="0"/>
              <a:t>Светулки кръжат около него и мигат</a:t>
            </a:r>
          </a:p>
          <a:p>
            <a:pPr lvl="1"/>
            <a:r>
              <a:rPr lang="bg-BG" dirty="0"/>
              <a:t>Осветяват повърхността му</a:t>
            </a:r>
          </a:p>
          <a:p>
            <a:r>
              <a:rPr lang="bg-BG" dirty="0"/>
              <a:t>И още</a:t>
            </a:r>
          </a:p>
          <a:p>
            <a:pPr lvl="1"/>
            <a:r>
              <a:rPr lang="bg-BG" dirty="0"/>
              <a:t>Това става през нощта и не виждаме тора, освен от взаимодействието му със светулките</a:t>
            </a:r>
          </a:p>
        </p:txBody>
      </p:sp>
    </p:spTree>
    <p:extLst>
      <p:ext uri="{BB962C8B-B14F-4D97-AF65-F5344CB8AC3E}">
        <p14:creationId xmlns:p14="http://schemas.microsoft.com/office/powerpoint/2010/main" val="18378957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2" action="ppaction://hlinkfile"/>
            <a:extLst>
              <a:ext uri="{FF2B5EF4-FFF2-40B4-BE49-F238E27FC236}">
                <a16:creationId xmlns:a16="http://schemas.microsoft.com/office/drawing/2014/main" id="{172A3336-2C0E-459D-B561-A930F56B672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87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009469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/>
              <a:t>Край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38828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35EEA7FB-2ACB-482C-A49D-B0FDD252D20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87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66967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6+1</a:t>
            </a:r>
            <a:r>
              <a:rPr lang="bg-BG" dirty="0"/>
              <a:t> допиращи се окръжности</a:t>
            </a:r>
          </a:p>
          <a:p>
            <a:pPr lvl="1"/>
            <a:r>
              <a:rPr lang="bg-BG" dirty="0"/>
              <a:t>Цветове от седемте цвята на дъгата, както ги е определил Исак Нютон</a:t>
            </a:r>
          </a:p>
          <a:p>
            <a:pPr lvl="1"/>
            <a:r>
              <a:rPr lang="bg-BG" dirty="0"/>
              <a:t>Централната окръжност да е с цвета, който според Айзък Азимов е излишен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339353" y="4112713"/>
            <a:ext cx="2490140" cy="2490140"/>
            <a:chOff x="3198737" y="3930929"/>
            <a:chExt cx="2744863" cy="2744863"/>
          </a:xfrm>
        </p:grpSpPr>
        <p:sp>
          <p:nvSpPr>
            <p:cNvPr id="4" name="Oval 3"/>
            <p:cNvSpPr/>
            <p:nvPr/>
          </p:nvSpPr>
          <p:spPr>
            <a:xfrm>
              <a:off x="4113137" y="4846161"/>
              <a:ext cx="914400" cy="914400"/>
            </a:xfrm>
            <a:prstGeom prst="ellipse">
              <a:avLst/>
            </a:prstGeom>
            <a:solidFill>
              <a:srgbClr val="4F81BD">
                <a:alpha val="50196"/>
              </a:srgb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198737" y="4846161"/>
              <a:ext cx="2744863" cy="914400"/>
              <a:chOff x="2743200" y="4343400"/>
              <a:chExt cx="2744863" cy="9144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4573663" y="4343400"/>
                <a:ext cx="914400" cy="914400"/>
              </a:xfrm>
              <a:prstGeom prst="ellipse">
                <a:avLst/>
              </a:prstGeom>
              <a:solidFill>
                <a:srgbClr val="4F81BD">
                  <a:alpha val="50196"/>
                </a:srgbClr>
              </a:solidFill>
              <a:ln w="31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2743200" y="4343400"/>
                <a:ext cx="914400" cy="914400"/>
              </a:xfrm>
              <a:prstGeom prst="ellipse">
                <a:avLst/>
              </a:prstGeom>
              <a:solidFill>
                <a:srgbClr val="4F81BD">
                  <a:alpha val="50196"/>
                </a:srgbClr>
              </a:solidFill>
              <a:ln w="31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 rot="18000000">
              <a:off x="3198737" y="4846161"/>
              <a:ext cx="2744863" cy="914400"/>
              <a:chOff x="2743200" y="4343400"/>
              <a:chExt cx="2744863" cy="914400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4573663" y="4343400"/>
                <a:ext cx="914400" cy="914400"/>
              </a:xfrm>
              <a:prstGeom prst="ellipse">
                <a:avLst/>
              </a:prstGeom>
              <a:solidFill>
                <a:srgbClr val="4F81BD">
                  <a:alpha val="50196"/>
                </a:srgbClr>
              </a:solidFill>
              <a:ln w="31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2743200" y="4343400"/>
                <a:ext cx="914400" cy="914400"/>
              </a:xfrm>
              <a:prstGeom prst="ellipse">
                <a:avLst/>
              </a:prstGeom>
              <a:solidFill>
                <a:srgbClr val="4F81BD">
                  <a:alpha val="50196"/>
                </a:srgbClr>
              </a:solidFill>
              <a:ln w="31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 rot="3600000">
              <a:off x="3198737" y="4846161"/>
              <a:ext cx="2744863" cy="914400"/>
              <a:chOff x="2743200" y="4343400"/>
              <a:chExt cx="2744863" cy="9144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4573663" y="4343400"/>
                <a:ext cx="914400" cy="914400"/>
              </a:xfrm>
              <a:prstGeom prst="ellipse">
                <a:avLst/>
              </a:prstGeom>
              <a:solidFill>
                <a:srgbClr val="4F81BD">
                  <a:alpha val="50196"/>
                </a:srgbClr>
              </a:solidFill>
              <a:ln w="31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2743200" y="4343400"/>
                <a:ext cx="914400" cy="914400"/>
              </a:xfrm>
              <a:prstGeom prst="ellipse">
                <a:avLst/>
              </a:prstGeom>
              <a:solidFill>
                <a:srgbClr val="4F81BD">
                  <a:alpha val="50196"/>
                </a:srgbClr>
              </a:solidFill>
              <a:ln w="31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91350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2378129E-EAFA-41BB-8642-FF7232C9B22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600200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906B83-B440-4032-AE98-3689951F05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Примерни цветове</a:t>
            </a:r>
          </a:p>
          <a:p>
            <a:pPr lvl="1"/>
            <a:r>
              <a:rPr lang="bg-BG" dirty="0"/>
              <a:t>За оригиналните цветове се </a:t>
            </a:r>
            <a:r>
              <a:rPr lang="bg-BG" dirty="0" err="1"/>
              <a:t>поровѐте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9035583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Тримерна кръгова диаграма</a:t>
            </a:r>
          </a:p>
          <a:p>
            <a:pPr lvl="1"/>
            <a:r>
              <a:rPr lang="bg-BG" dirty="0"/>
              <a:t>Подаден масив от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bg-BG" dirty="0"/>
              <a:t>числа</a:t>
            </a:r>
          </a:p>
          <a:p>
            <a:pPr lvl="1"/>
            <a:r>
              <a:rPr lang="bg-BG" dirty="0"/>
              <a:t>Да се направи 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en-US" dirty="0"/>
              <a:t>D</a:t>
            </a:r>
            <a:r>
              <a:rPr lang="bg-BG" dirty="0"/>
              <a:t> кръгова диаграма с дялове, пропорционални на числата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200400" y="3733800"/>
            <a:ext cx="2743200" cy="2743200"/>
            <a:chOff x="2743200" y="3429000"/>
            <a:chExt cx="2743200" cy="2743200"/>
          </a:xfrm>
        </p:grpSpPr>
        <p:sp>
          <p:nvSpPr>
            <p:cNvPr id="5" name="Pie 4"/>
            <p:cNvSpPr/>
            <p:nvPr/>
          </p:nvSpPr>
          <p:spPr>
            <a:xfrm>
              <a:off x="2743200" y="3429000"/>
              <a:ext cx="2743200" cy="2743200"/>
            </a:xfrm>
            <a:prstGeom prst="pie">
              <a:avLst>
                <a:gd name="adj1" fmla="val 7648464"/>
                <a:gd name="adj2" fmla="val 14100481"/>
              </a:avLst>
            </a:prstGeom>
            <a:solidFill>
              <a:srgbClr val="C00000">
                <a:alpha val="50196"/>
              </a:srgbClr>
            </a:solidFill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6" name="Pie 15"/>
            <p:cNvSpPr/>
            <p:nvPr/>
          </p:nvSpPr>
          <p:spPr>
            <a:xfrm>
              <a:off x="2743200" y="3429000"/>
              <a:ext cx="2743200" cy="2743200"/>
            </a:xfrm>
            <a:prstGeom prst="pie">
              <a:avLst>
                <a:gd name="adj1" fmla="val 14101587"/>
                <a:gd name="adj2" fmla="val 17671713"/>
              </a:avLst>
            </a:prstGeom>
            <a:solidFill>
              <a:srgbClr val="FF388C">
                <a:alpha val="50196"/>
              </a:srgbClr>
            </a:solidFill>
            <a:ln w="3175">
              <a:solidFill>
                <a:srgbClr val="FF38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7" name="Pie 16"/>
            <p:cNvSpPr/>
            <p:nvPr/>
          </p:nvSpPr>
          <p:spPr>
            <a:xfrm>
              <a:off x="2743200" y="3429000"/>
              <a:ext cx="2743200" cy="2743200"/>
            </a:xfrm>
            <a:prstGeom prst="pie">
              <a:avLst>
                <a:gd name="adj1" fmla="val 17684582"/>
                <a:gd name="adj2" fmla="val 20117251"/>
              </a:avLst>
            </a:prstGeom>
            <a:solidFill>
              <a:srgbClr val="00B050">
                <a:alpha val="50196"/>
              </a:srgbClr>
            </a:solidFill>
            <a:ln w="31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8" name="Pie 17"/>
            <p:cNvSpPr/>
            <p:nvPr/>
          </p:nvSpPr>
          <p:spPr>
            <a:xfrm>
              <a:off x="2743200" y="3429000"/>
              <a:ext cx="2743200" cy="2743200"/>
            </a:xfrm>
            <a:prstGeom prst="pie">
              <a:avLst>
                <a:gd name="adj1" fmla="val 20125142"/>
                <a:gd name="adj2" fmla="val 3723860"/>
              </a:avLst>
            </a:prstGeom>
            <a:solidFill>
              <a:srgbClr val="FFC000">
                <a:alpha val="50196"/>
              </a:srgbClr>
            </a:solidFill>
            <a:ln w="31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9" name="Pie 18"/>
            <p:cNvSpPr/>
            <p:nvPr/>
          </p:nvSpPr>
          <p:spPr>
            <a:xfrm>
              <a:off x="2743200" y="3429000"/>
              <a:ext cx="2743200" cy="2743200"/>
            </a:xfrm>
            <a:prstGeom prst="pie">
              <a:avLst>
                <a:gd name="adj1" fmla="val 3725962"/>
                <a:gd name="adj2" fmla="val 7636459"/>
              </a:avLst>
            </a:prstGeom>
            <a:solidFill>
              <a:srgbClr val="0070C0">
                <a:alpha val="50196"/>
              </a:srgbClr>
            </a:solidFill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510391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2" action="ppaction://hlinkfile"/>
            <a:extLst>
              <a:ext uri="{FF2B5EF4-FFF2-40B4-BE49-F238E27FC236}">
                <a16:creationId xmlns:a16="http://schemas.microsoft.com/office/drawing/2014/main" id="{F6176D4A-04F2-446C-8DF3-589AFC63000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87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99744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Кули от кубчета</a:t>
            </a:r>
          </a:p>
          <a:p>
            <a:pPr lvl="1"/>
            <a:r>
              <a:rPr lang="bg-BG" dirty="0"/>
              <a:t>Няколко случайни кули</a:t>
            </a:r>
          </a:p>
          <a:p>
            <a:pPr lvl="1"/>
            <a:r>
              <a:rPr lang="bg-BG" dirty="0"/>
              <a:t>С разбъркани кубчета</a:t>
            </a:r>
          </a:p>
          <a:p>
            <a:r>
              <a:rPr lang="bg-BG" dirty="0"/>
              <a:t>В допълнение</a:t>
            </a:r>
          </a:p>
          <a:p>
            <a:pPr lvl="1"/>
            <a:r>
              <a:rPr lang="bg-BG" dirty="0"/>
              <a:t>Гледа се през розови очила </a:t>
            </a:r>
          </a:p>
          <a:p>
            <a:pPr lvl="1"/>
            <a:r>
              <a:rPr lang="bg-BG" dirty="0"/>
              <a:t>Цялата сцена се върти, а не кулите</a:t>
            </a:r>
          </a:p>
          <a:p>
            <a:pPr lvl="1"/>
            <a:r>
              <a:rPr lang="bg-BG" dirty="0"/>
              <a:t>Гърбовете на кубчетата розовеят, заради розовите очила</a:t>
            </a:r>
          </a:p>
        </p:txBody>
      </p:sp>
    </p:spTree>
    <p:extLst>
      <p:ext uri="{BB962C8B-B14F-4D97-AF65-F5344CB8AC3E}">
        <p14:creationId xmlns:p14="http://schemas.microsoft.com/office/powerpoint/2010/main" val="4094451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6A69E480-D374-4060-9A26-85D2BB69915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87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1439376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ARV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81BD"/>
      </a:hlink>
      <a:folHlink>
        <a:srgbClr val="4F81B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6946</TotalTime>
  <Words>293</Words>
  <Application>Microsoft Office PowerPoint</Application>
  <PresentationFormat>On-screen Show (4:3)</PresentationFormat>
  <Paragraphs>67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Arial</vt:lpstr>
      <vt:lpstr>Arial Black</vt:lpstr>
      <vt:lpstr>Calibri</vt:lpstr>
      <vt:lpstr>Calibri Light</vt:lpstr>
      <vt:lpstr>Cambria</vt:lpstr>
      <vt:lpstr>Cambria Math</vt:lpstr>
      <vt:lpstr>Candara</vt:lpstr>
      <vt:lpstr>Verdana</vt:lpstr>
      <vt:lpstr>Wingdings</vt:lpstr>
      <vt:lpstr>Wingdings 2</vt:lpstr>
      <vt:lpstr>Custom Design</vt:lpstr>
      <vt:lpstr>прод. д-р Павел Бойчев    КИТ-ФМИ-СУ    2021</vt:lpstr>
      <vt:lpstr>Задача №1</vt:lpstr>
      <vt:lpstr>PowerPoint Presentation</vt:lpstr>
      <vt:lpstr>Задача №2</vt:lpstr>
      <vt:lpstr>PowerPoint Presentation</vt:lpstr>
      <vt:lpstr>Задача №3</vt:lpstr>
      <vt:lpstr>PowerPoint Presentation</vt:lpstr>
      <vt:lpstr>Задача №4</vt:lpstr>
      <vt:lpstr>PowerPoint Presentation</vt:lpstr>
      <vt:lpstr>Задача №5</vt:lpstr>
      <vt:lpstr>PowerPoint Presentation</vt:lpstr>
      <vt:lpstr>PowerPoint Presentation</vt:lpstr>
      <vt:lpstr>PowerPoint Presentation</vt:lpstr>
      <vt:lpstr>Задача №6</vt:lpstr>
      <vt:lpstr>PowerPoint Presentation</vt:lpstr>
      <vt:lpstr>Задача №7*</vt:lpstr>
      <vt:lpstr>PowerPoint Presentation</vt:lpstr>
      <vt:lpstr>Задача №8*</vt:lpstr>
      <vt:lpstr>PowerPoint Presentation</vt:lpstr>
      <vt:lpstr>Задача №9**</vt:lpstr>
      <vt:lpstr>PowerPoint Presentation</vt:lpstr>
      <vt:lpstr>Задача №10**</vt:lpstr>
      <vt:lpstr>PowerPoint Presentation</vt:lpstr>
      <vt:lpstr>PowerPoint Presentation</vt:lpstr>
    </vt:vector>
  </TitlesOfParts>
  <Company>FMI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WebGL-01. Introduction and history</dc:title>
  <dc:creator>Pavel Boytchev</dc:creator>
  <cp:lastModifiedBy>Pavel Boytchev</cp:lastModifiedBy>
  <cp:revision>510</cp:revision>
  <dcterms:created xsi:type="dcterms:W3CDTF">2013-12-13T09:03:57Z</dcterms:created>
  <dcterms:modified xsi:type="dcterms:W3CDTF">2021-03-08T13:42:00Z</dcterms:modified>
</cp:coreProperties>
</file>