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7" r:id="rId1"/>
  </p:sldMasterIdLst>
  <p:notesMasterIdLst>
    <p:notesMasterId r:id="rId25"/>
  </p:notesMasterIdLst>
  <p:sldIdLst>
    <p:sldId id="444" r:id="rId2"/>
    <p:sldId id="445" r:id="rId3"/>
    <p:sldId id="446" r:id="rId4"/>
    <p:sldId id="447" r:id="rId5"/>
    <p:sldId id="458" r:id="rId6"/>
    <p:sldId id="449" r:id="rId7"/>
    <p:sldId id="459" r:id="rId8"/>
    <p:sldId id="450" r:id="rId9"/>
    <p:sldId id="460" r:id="rId10"/>
    <p:sldId id="451" r:id="rId11"/>
    <p:sldId id="467" r:id="rId12"/>
    <p:sldId id="461" r:id="rId13"/>
    <p:sldId id="452" r:id="rId14"/>
    <p:sldId id="464" r:id="rId15"/>
    <p:sldId id="453" r:id="rId16"/>
    <p:sldId id="465" r:id="rId17"/>
    <p:sldId id="454" r:id="rId18"/>
    <p:sldId id="466" r:id="rId19"/>
    <p:sldId id="455" r:id="rId20"/>
    <p:sldId id="462" r:id="rId21"/>
    <p:sldId id="456" r:id="rId22"/>
    <p:sldId id="463" r:id="rId23"/>
    <p:sldId id="45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88C"/>
    <a:srgbClr val="FFCCFF"/>
    <a:srgbClr val="FF00FF"/>
    <a:srgbClr val="000066"/>
    <a:srgbClr val="A1BD63"/>
    <a:srgbClr val="006600"/>
    <a:srgbClr val="336600"/>
    <a:srgbClr val="BBD97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9" autoAdjust="0"/>
    <p:restoredTop sz="88482" autoAdjust="0"/>
  </p:normalViewPr>
  <p:slideViewPr>
    <p:cSldViewPr>
      <p:cViewPr varScale="1">
        <p:scale>
          <a:sx n="84" d="100"/>
          <a:sy n="84" d="100"/>
        </p:scale>
        <p:origin x="1363" y="82"/>
      </p:cViewPr>
      <p:guideLst>
        <p:guide orient="horz" pos="4319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25.3.2021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F07EE-69FA-4824-B30A-1662B7D73DD1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5012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76200" y="3319552"/>
            <a:ext cx="9296400" cy="338048"/>
            <a:chOff x="0" y="3200400"/>
            <a:chExt cx="9144000" cy="140495"/>
          </a:xfrm>
        </p:grpSpPr>
        <p:sp>
          <p:nvSpPr>
            <p:cNvPr id="5" name="Rectangle 4"/>
            <p:cNvSpPr/>
            <p:nvPr userDrawn="1"/>
          </p:nvSpPr>
          <p:spPr>
            <a:xfrm>
              <a:off x="0" y="3200400"/>
              <a:ext cx="9144000" cy="45719"/>
            </a:xfrm>
            <a:prstGeom prst="rect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3247556"/>
              <a:ext cx="9144000" cy="45719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95176"/>
              <a:ext cx="9144000" cy="4571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263221"/>
            <a:ext cx="9143999" cy="594779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Tx/>
              <a:buNone/>
              <a:defRPr lang="en-US" sz="2000" b="0" cap="none" spc="0" baseline="0" dirty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648200"/>
            <a:ext cx="9143999" cy="762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5400" b="1" kern="1200" spc="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Заглавие на темата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1795552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2000" baseline="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115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115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115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24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lang="bg-BG" sz="3600" b="0" kern="1200" spc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bg-BG" dirty="0"/>
              <a:t>НОМЕР НА ТЕМАТА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02296" y="2743200"/>
            <a:ext cx="703690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bg-BG" sz="4800" b="1" kern="1200" dirty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2231047"/>
            <a:ext cx="2362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 userDrawn="1"/>
        </p:nvSpPr>
        <p:spPr>
          <a:xfrm>
            <a:off x="1712844" y="1676400"/>
            <a:ext cx="377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rial Black" panose="020B0A04020102020204" pitchFamily="34" charset="0"/>
              </a:rPr>
              <a:t>VR</a:t>
            </a:r>
            <a:r>
              <a:rPr lang="en-US" sz="900" dirty="0">
                <a:solidFill>
                  <a:schemeClr val="accent1"/>
                </a:solidFill>
                <a:latin typeface="Arial Black" panose="020B0A04020102020204" pitchFamily="34" charset="0"/>
              </a:rPr>
              <a:t> </a:t>
            </a:r>
            <a:r>
              <a:rPr lang="en-US" sz="4800" dirty="0" err="1">
                <a:solidFill>
                  <a:srgbClr val="FF388C"/>
                </a:solidFill>
                <a:latin typeface="Arial Black" panose="020B0A04020102020204" pitchFamily="34" charset="0"/>
              </a:rPr>
              <a:t>AR</a:t>
            </a:r>
            <a:r>
              <a:rPr lang="en-US" sz="4800" dirty="0" err="1">
                <a:solidFill>
                  <a:schemeClr val="tx1"/>
                </a:solidFill>
                <a:latin typeface="Arial Black" panose="020B0A04020102020204" pitchFamily="34" charset="0"/>
              </a:rPr>
              <a:t>XR</a:t>
            </a:r>
            <a:endParaRPr lang="bg-BG" sz="4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828800" y="3429000"/>
            <a:ext cx="7036904" cy="320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457200" indent="-45720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Char char="•"/>
              <a:defRPr lang="bg-BG" sz="3200" b="0" kern="120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err="1"/>
              <a:t>Abc</a:t>
            </a:r>
            <a:endParaRPr lang="bg-BG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76200" y="2431253"/>
            <a:ext cx="9296400" cy="90464"/>
            <a:chOff x="0" y="3189594"/>
            <a:chExt cx="9144000" cy="136848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70228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9144000" cy="645195"/>
          </a:xfrm>
        </p:spPr>
        <p:txBody>
          <a:bodyPr>
            <a:noAutofit/>
          </a:bodyPr>
          <a:lstStyle>
            <a:lvl1pPr marL="914400" indent="0" algn="l">
              <a:defRPr sz="4800" b="1" spc="0">
                <a:ln w="3175"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bg-BG" dirty="0"/>
              <a:t>Заглавие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219200"/>
            <a:ext cx="8153400" cy="5562600"/>
          </a:xfr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lang="en-US" sz="3600" b="1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b="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</a:defRPr>
            </a:lvl2pPr>
            <a:lvl3pPr marL="914400" indent="0"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>
              <a:buNone/>
              <a:defRPr lang="en-US" sz="2000" dirty="0" smtClean="0">
                <a:ln>
                  <a:noFill/>
                </a:ln>
                <a:effectLst/>
                <a:latin typeface="Candara" panose="020E0502030303020204" pitchFamily="34" charset="0"/>
              </a:defRPr>
            </a:lvl4pPr>
            <a:lvl5pPr marL="1828800" indent="0">
              <a:buNone/>
              <a:defRPr lang="bg-BG" sz="1800" dirty="0">
                <a:ln>
                  <a:noFill/>
                </a:ln>
                <a:effectLst/>
                <a:latin typeface="Candara" panose="020E05020303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341245"/>
            <a:ext cx="914400" cy="4572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V</a:t>
            </a:r>
            <a:r>
              <a:rPr lang="en-US" sz="2400" dirty="0">
                <a:solidFill>
                  <a:srgbClr val="FF388C"/>
                </a:solidFill>
                <a:latin typeface="Arial Black" panose="020B0A0402010202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Arial Black" panose="020B0A04020102020204" pitchFamily="34" charset="0"/>
              </a:rPr>
              <a:t>X</a:t>
            </a:r>
            <a:endParaRPr lang="bg-BG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76200" y="838200"/>
            <a:ext cx="9296400" cy="90464"/>
            <a:chOff x="0" y="3189594"/>
            <a:chExt cx="9144000" cy="13684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189594"/>
              <a:ext cx="9144000" cy="27665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3244186"/>
              <a:ext cx="9144000" cy="27665"/>
            </a:xfrm>
            <a:prstGeom prst="rect">
              <a:avLst/>
            </a:prstGeom>
            <a:solidFill>
              <a:srgbClr val="FF388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3298777"/>
              <a:ext cx="9144000" cy="27665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273666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228600"/>
            <a:ext cx="8153400" cy="6553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3600" b="1" kern="1200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1">
                  <a:lumMod val="75000"/>
                  <a:lumOff val="25000"/>
                </a:schemeClr>
              </a:buClr>
              <a:buSzPct val="70000"/>
              <a:buFont typeface="Wingdings" panose="05000000000000000000" pitchFamily="2" charset="2"/>
              <a:buChar char="§"/>
              <a:defRPr lang="en-US" sz="2800" kern="1200" dirty="0" smtClean="0">
                <a:ln w="31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2pPr>
            <a:lvl3pPr marL="738188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4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2000" kern="12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bg-BG" sz="2000" kern="120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>
              <a:buClrTx/>
            </a:pPr>
            <a:r>
              <a:rPr lang="en-US" dirty="0"/>
              <a:t>Second level</a:t>
            </a:r>
          </a:p>
          <a:p>
            <a:pPr marL="738188" lvl="2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518689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47534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47B6-4DF4-4BA6-B689-C87DB92DA6DB}" type="datetimeFigureOut">
              <a:rPr lang="bg-BG" smtClean="0"/>
              <a:t>25.3.2021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87EB-2210-4948-9944-027BD576363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7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3" r:id="rId2"/>
    <p:sldLayoutId id="2147483825" r:id="rId3"/>
    <p:sldLayoutId id="2147483824" r:id="rId4"/>
    <p:sldLayoutId id="2147483802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Solutions/S0605-Washing-machine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/Solutions/S0605-Washing-machine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uble_pendulum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Solutions/S0606-Pendulum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/Solutions/S0607-Friction.html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/Solutions/S0608-Normal-distribution.htm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/Solutions/S0609-Labyrinth.html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/Solutions/S0610-Shooting-teapots.html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/Solutions/S0601-Tower-of-cubes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Solutions/S0602-Windy-day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/Solutions/S0603-Swinging-platform.ht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Solutions/S0604-Obsessed-cubes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проф. д-р Павел Бойчев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КИТ-ФМИ-СУ</a:t>
            </a:r>
            <a:r>
              <a:rPr lang="en-US" dirty="0"/>
              <a:t> </a:t>
            </a:r>
            <a:r>
              <a:rPr lang="bg-BG" dirty="0"/>
              <a:t>  </a:t>
            </a:r>
            <a:r>
              <a:rPr lang="en-US" dirty="0"/>
              <a:t> </a:t>
            </a:r>
            <a:r>
              <a:rPr lang="bg-BG" dirty="0"/>
              <a:t>2021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bg-BG" dirty="0"/>
              <a:t>Задачи за упражнения</a:t>
            </a:r>
            <a:endParaRPr lang="bg-BG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latin typeface="Calibri Light" panose="020F0302020204030204" pitchFamily="34" charset="0"/>
              </a:rPr>
              <a:t>Тема №6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533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Пералня</a:t>
            </a:r>
          </a:p>
          <a:p>
            <a:pPr lvl="1"/>
            <a:r>
              <a:rPr lang="bg-BG" dirty="0"/>
              <a:t>Пералня с вертикален барабан с преграда в основата се завърта напред-назад</a:t>
            </a:r>
          </a:p>
          <a:p>
            <a:pPr lvl="1"/>
            <a:r>
              <a:rPr lang="bg-BG" dirty="0"/>
              <a:t>В пералнята има обекти, първоначално сортирани, които се очаква да се разбъркат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0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Пералня в покой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21B99663-89B2-4D44-8A85-A9FE5F4CF19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713341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Пералня в движение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0658A442-853F-450D-A02E-B598B6C19D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143000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04766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endParaRPr lang="bg-B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Двойно махало</a:t>
            </a:r>
          </a:p>
          <a:p>
            <a:pPr lvl="1"/>
            <a:r>
              <a:rPr lang="bg-BG" dirty="0"/>
              <a:t>Люлеещо се рамо и към него закачено друго люлеещо се рамо</a:t>
            </a:r>
          </a:p>
          <a:p>
            <a:pPr lvl="1"/>
            <a:r>
              <a:rPr lang="bg-BG" dirty="0"/>
              <a:t>Очакван ефект – движението на върха на второто рамо да е „хаотично“</a:t>
            </a:r>
          </a:p>
          <a:p>
            <a:pPr lvl="1"/>
            <a:r>
              <a:rPr lang="bg-BG" dirty="0"/>
              <a:t>Вижте анимациите тук: </a:t>
            </a:r>
            <a:r>
              <a:rPr lang="en-GB" dirty="0">
                <a:hlinkClick r:id="rId2"/>
              </a:rPr>
              <a:t>en.wikipedia.org/wiki/</a:t>
            </a:r>
            <a:r>
              <a:rPr lang="en-GB" dirty="0" err="1">
                <a:hlinkClick r:id="rId2"/>
              </a:rPr>
              <a:t>Double_pendulum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896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CB1ECE2F-14EE-40AE-B39F-97FE41C36E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37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Триене</a:t>
            </a:r>
          </a:p>
          <a:p>
            <a:pPr lvl="1"/>
            <a:r>
              <a:rPr lang="bg-BG" dirty="0"/>
              <a:t>Направете интерактивно накланяща се платформа с няколко кубчета върху нея</a:t>
            </a:r>
          </a:p>
          <a:p>
            <a:pPr lvl="1"/>
            <a:r>
              <a:rPr lang="bg-BG" dirty="0"/>
              <a:t>При наклон те да почват да се плъзгат</a:t>
            </a:r>
          </a:p>
          <a:p>
            <a:pPr lvl="1"/>
            <a:r>
              <a:rPr lang="bg-BG" dirty="0"/>
              <a:t>Да са с различни коефициенти на триене, което да си проличават в плъзгането им</a:t>
            </a:r>
          </a:p>
        </p:txBody>
      </p:sp>
    </p:spTree>
    <p:extLst>
      <p:ext uri="{BB962C8B-B14F-4D97-AF65-F5344CB8AC3E}">
        <p14:creationId xmlns:p14="http://schemas.microsoft.com/office/powerpoint/2010/main" val="145856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3723D875-9AD9-46DF-80C7-D50A2EE42D0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64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bg-BG" dirty="0">
                <a:solidFill>
                  <a:srgbClr val="FF388C"/>
                </a:solidFill>
              </a:rPr>
              <a:t>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Нормално разпределение</a:t>
            </a:r>
          </a:p>
          <a:p>
            <a:pPr lvl="1"/>
            <a:r>
              <a:rPr lang="bg-BG" dirty="0"/>
              <a:t>Направете модел на дъска на </a:t>
            </a:r>
            <a:r>
              <a:rPr lang="bg-BG" dirty="0" err="1"/>
              <a:t>Галтън</a:t>
            </a:r>
            <a:endParaRPr lang="bg-BG" dirty="0"/>
          </a:p>
          <a:p>
            <a:pPr lvl="1"/>
            <a:r>
              <a:rPr lang="bg-BG" dirty="0"/>
              <a:t>Падащите топчета да формират (приближено) нормалното разпределение</a:t>
            </a:r>
          </a:p>
        </p:txBody>
      </p:sp>
      <p:sp>
        <p:nvSpPr>
          <p:cNvPr id="6" name="Oval 5"/>
          <p:cNvSpPr/>
          <p:nvPr/>
        </p:nvSpPr>
        <p:spPr>
          <a:xfrm>
            <a:off x="4421979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Oval 6"/>
          <p:cNvSpPr/>
          <p:nvPr/>
        </p:nvSpPr>
        <p:spPr>
          <a:xfrm>
            <a:off x="4417218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Oval 7"/>
          <p:cNvSpPr/>
          <p:nvPr/>
        </p:nvSpPr>
        <p:spPr>
          <a:xfrm>
            <a:off x="4417217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Oval 15"/>
          <p:cNvSpPr/>
          <p:nvPr/>
        </p:nvSpPr>
        <p:spPr>
          <a:xfrm>
            <a:off x="4726481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/>
          <p:cNvSpPr/>
          <p:nvPr/>
        </p:nvSpPr>
        <p:spPr>
          <a:xfrm>
            <a:off x="4721621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4722612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Oval 24"/>
          <p:cNvSpPr/>
          <p:nvPr/>
        </p:nvSpPr>
        <p:spPr>
          <a:xfrm>
            <a:off x="4117477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Oval 25"/>
          <p:cNvSpPr/>
          <p:nvPr/>
        </p:nvSpPr>
        <p:spPr>
          <a:xfrm>
            <a:off x="4112815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Oval 26"/>
          <p:cNvSpPr/>
          <p:nvPr/>
        </p:nvSpPr>
        <p:spPr>
          <a:xfrm>
            <a:off x="4111822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Oval 33"/>
          <p:cNvSpPr/>
          <p:nvPr/>
        </p:nvSpPr>
        <p:spPr>
          <a:xfrm>
            <a:off x="5030983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Oval 34"/>
          <p:cNvSpPr/>
          <p:nvPr/>
        </p:nvSpPr>
        <p:spPr>
          <a:xfrm>
            <a:off x="5026024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Oval 35"/>
          <p:cNvSpPr/>
          <p:nvPr/>
        </p:nvSpPr>
        <p:spPr>
          <a:xfrm>
            <a:off x="5028007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Oval 40"/>
          <p:cNvSpPr/>
          <p:nvPr/>
        </p:nvSpPr>
        <p:spPr>
          <a:xfrm>
            <a:off x="3812975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Oval 41"/>
          <p:cNvSpPr/>
          <p:nvPr/>
        </p:nvSpPr>
        <p:spPr>
          <a:xfrm>
            <a:off x="3808412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Oval 42"/>
          <p:cNvSpPr/>
          <p:nvPr/>
        </p:nvSpPr>
        <p:spPr>
          <a:xfrm>
            <a:off x="3806427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Oval 47"/>
          <p:cNvSpPr/>
          <p:nvPr/>
        </p:nvSpPr>
        <p:spPr>
          <a:xfrm>
            <a:off x="5335485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Oval 48"/>
          <p:cNvSpPr/>
          <p:nvPr/>
        </p:nvSpPr>
        <p:spPr>
          <a:xfrm>
            <a:off x="5330427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Oval 49"/>
          <p:cNvSpPr/>
          <p:nvPr/>
        </p:nvSpPr>
        <p:spPr>
          <a:xfrm>
            <a:off x="5333402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Oval 52"/>
          <p:cNvSpPr/>
          <p:nvPr/>
        </p:nvSpPr>
        <p:spPr>
          <a:xfrm>
            <a:off x="3508473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Oval 53"/>
          <p:cNvSpPr/>
          <p:nvPr/>
        </p:nvSpPr>
        <p:spPr>
          <a:xfrm>
            <a:off x="3504009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Oval 54"/>
          <p:cNvSpPr/>
          <p:nvPr/>
        </p:nvSpPr>
        <p:spPr>
          <a:xfrm>
            <a:off x="3501032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Oval 57"/>
          <p:cNvSpPr/>
          <p:nvPr/>
        </p:nvSpPr>
        <p:spPr>
          <a:xfrm>
            <a:off x="5639987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Oval 58"/>
          <p:cNvSpPr/>
          <p:nvPr/>
        </p:nvSpPr>
        <p:spPr>
          <a:xfrm>
            <a:off x="5634830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Oval 59"/>
          <p:cNvSpPr/>
          <p:nvPr/>
        </p:nvSpPr>
        <p:spPr>
          <a:xfrm>
            <a:off x="5638800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Oval 60"/>
          <p:cNvSpPr/>
          <p:nvPr/>
        </p:nvSpPr>
        <p:spPr>
          <a:xfrm>
            <a:off x="3203971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Oval 61"/>
          <p:cNvSpPr/>
          <p:nvPr/>
        </p:nvSpPr>
        <p:spPr>
          <a:xfrm>
            <a:off x="3199606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Oval 62"/>
          <p:cNvSpPr/>
          <p:nvPr/>
        </p:nvSpPr>
        <p:spPr>
          <a:xfrm>
            <a:off x="3195637" y="529589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Oval 63"/>
          <p:cNvSpPr/>
          <p:nvPr/>
        </p:nvSpPr>
        <p:spPr>
          <a:xfrm>
            <a:off x="5944489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Oval 64"/>
          <p:cNvSpPr/>
          <p:nvPr/>
        </p:nvSpPr>
        <p:spPr>
          <a:xfrm>
            <a:off x="5939233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Oval 65"/>
          <p:cNvSpPr/>
          <p:nvPr/>
        </p:nvSpPr>
        <p:spPr>
          <a:xfrm>
            <a:off x="2899469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Oval 66"/>
          <p:cNvSpPr/>
          <p:nvPr/>
        </p:nvSpPr>
        <p:spPr>
          <a:xfrm>
            <a:off x="2895203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Oval 67"/>
          <p:cNvSpPr/>
          <p:nvPr/>
        </p:nvSpPr>
        <p:spPr>
          <a:xfrm>
            <a:off x="6248991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Oval 68"/>
          <p:cNvSpPr/>
          <p:nvPr/>
        </p:nvSpPr>
        <p:spPr>
          <a:xfrm>
            <a:off x="6243637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Oval 69"/>
          <p:cNvSpPr/>
          <p:nvPr/>
        </p:nvSpPr>
        <p:spPr>
          <a:xfrm>
            <a:off x="6553493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Oval 70"/>
          <p:cNvSpPr/>
          <p:nvPr/>
        </p:nvSpPr>
        <p:spPr>
          <a:xfrm>
            <a:off x="6858000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Oval 71"/>
          <p:cNvSpPr/>
          <p:nvPr/>
        </p:nvSpPr>
        <p:spPr>
          <a:xfrm>
            <a:off x="2594967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Oval 72"/>
          <p:cNvSpPr/>
          <p:nvPr/>
        </p:nvSpPr>
        <p:spPr>
          <a:xfrm>
            <a:off x="2590800" y="551735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Oval 73"/>
          <p:cNvSpPr/>
          <p:nvPr/>
        </p:nvSpPr>
        <p:spPr>
          <a:xfrm>
            <a:off x="2290465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Oval 74"/>
          <p:cNvSpPr/>
          <p:nvPr/>
        </p:nvSpPr>
        <p:spPr>
          <a:xfrm>
            <a:off x="1985963" y="5729286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Oval 75"/>
          <p:cNvSpPr/>
          <p:nvPr/>
        </p:nvSpPr>
        <p:spPr>
          <a:xfrm>
            <a:off x="4422276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Oval 76"/>
          <p:cNvSpPr/>
          <p:nvPr/>
        </p:nvSpPr>
        <p:spPr>
          <a:xfrm>
            <a:off x="4422275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Oval 77"/>
          <p:cNvSpPr/>
          <p:nvPr/>
        </p:nvSpPr>
        <p:spPr>
          <a:xfrm>
            <a:off x="4726679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Oval 78"/>
          <p:cNvSpPr/>
          <p:nvPr/>
        </p:nvSpPr>
        <p:spPr>
          <a:xfrm>
            <a:off x="4727670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Oval 79"/>
          <p:cNvSpPr/>
          <p:nvPr/>
        </p:nvSpPr>
        <p:spPr>
          <a:xfrm>
            <a:off x="4117873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Oval 80"/>
          <p:cNvSpPr/>
          <p:nvPr/>
        </p:nvSpPr>
        <p:spPr>
          <a:xfrm>
            <a:off x="4116880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Oval 81"/>
          <p:cNvSpPr/>
          <p:nvPr/>
        </p:nvSpPr>
        <p:spPr>
          <a:xfrm>
            <a:off x="5031082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Oval 82"/>
          <p:cNvSpPr/>
          <p:nvPr/>
        </p:nvSpPr>
        <p:spPr>
          <a:xfrm>
            <a:off x="5033065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Oval 83"/>
          <p:cNvSpPr/>
          <p:nvPr/>
        </p:nvSpPr>
        <p:spPr>
          <a:xfrm>
            <a:off x="3813470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Oval 84"/>
          <p:cNvSpPr/>
          <p:nvPr/>
        </p:nvSpPr>
        <p:spPr>
          <a:xfrm>
            <a:off x="3811485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Oval 85"/>
          <p:cNvSpPr/>
          <p:nvPr/>
        </p:nvSpPr>
        <p:spPr>
          <a:xfrm>
            <a:off x="5335485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Oval 86"/>
          <p:cNvSpPr/>
          <p:nvPr/>
        </p:nvSpPr>
        <p:spPr>
          <a:xfrm>
            <a:off x="5338460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Oval 87"/>
          <p:cNvSpPr/>
          <p:nvPr/>
        </p:nvSpPr>
        <p:spPr>
          <a:xfrm>
            <a:off x="3509067" y="50673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Oval 88"/>
          <p:cNvSpPr/>
          <p:nvPr/>
        </p:nvSpPr>
        <p:spPr>
          <a:xfrm>
            <a:off x="3506090" y="4845844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Oval 89"/>
          <p:cNvSpPr/>
          <p:nvPr/>
        </p:nvSpPr>
        <p:spPr>
          <a:xfrm>
            <a:off x="4417218" y="4626771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Oval 90"/>
          <p:cNvSpPr/>
          <p:nvPr/>
        </p:nvSpPr>
        <p:spPr>
          <a:xfrm>
            <a:off x="4417217" y="440531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Oval 91"/>
          <p:cNvSpPr/>
          <p:nvPr/>
        </p:nvSpPr>
        <p:spPr>
          <a:xfrm>
            <a:off x="4721621" y="4626771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Oval 92"/>
          <p:cNvSpPr/>
          <p:nvPr/>
        </p:nvSpPr>
        <p:spPr>
          <a:xfrm>
            <a:off x="4722612" y="440531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Oval 93"/>
          <p:cNvSpPr/>
          <p:nvPr/>
        </p:nvSpPr>
        <p:spPr>
          <a:xfrm>
            <a:off x="4112815" y="4626771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Oval 94"/>
          <p:cNvSpPr/>
          <p:nvPr/>
        </p:nvSpPr>
        <p:spPr>
          <a:xfrm>
            <a:off x="4111822" y="440531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Oval 95"/>
          <p:cNvSpPr/>
          <p:nvPr/>
        </p:nvSpPr>
        <p:spPr>
          <a:xfrm>
            <a:off x="5026024" y="4626771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Oval 96"/>
          <p:cNvSpPr/>
          <p:nvPr/>
        </p:nvSpPr>
        <p:spPr>
          <a:xfrm>
            <a:off x="5028007" y="440531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Oval 97"/>
          <p:cNvSpPr/>
          <p:nvPr/>
        </p:nvSpPr>
        <p:spPr>
          <a:xfrm>
            <a:off x="3808412" y="4626771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Oval 98"/>
          <p:cNvSpPr/>
          <p:nvPr/>
        </p:nvSpPr>
        <p:spPr>
          <a:xfrm>
            <a:off x="3806427" y="4405315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Oval 99"/>
          <p:cNvSpPr/>
          <p:nvPr/>
        </p:nvSpPr>
        <p:spPr>
          <a:xfrm>
            <a:off x="4417217" y="41910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Oval 100"/>
          <p:cNvSpPr/>
          <p:nvPr/>
        </p:nvSpPr>
        <p:spPr>
          <a:xfrm>
            <a:off x="4722612" y="41910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Oval 101"/>
          <p:cNvSpPr/>
          <p:nvPr/>
        </p:nvSpPr>
        <p:spPr>
          <a:xfrm>
            <a:off x="4111822" y="41910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Oval 102"/>
          <p:cNvSpPr/>
          <p:nvPr/>
        </p:nvSpPr>
        <p:spPr>
          <a:xfrm>
            <a:off x="4426742" y="39624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/>
          <p:cNvSpPr/>
          <p:nvPr/>
        </p:nvSpPr>
        <p:spPr>
          <a:xfrm flipV="1">
            <a:off x="1828799" y="4105273"/>
            <a:ext cx="5410200" cy="2024061"/>
          </a:xfrm>
          <a:custGeom>
            <a:avLst/>
            <a:gdLst/>
            <a:ahLst/>
            <a:cxnLst/>
            <a:rect l="l" t="t" r="r" b="b"/>
            <a:pathLst>
              <a:path w="5410200" h="2024061">
                <a:moveTo>
                  <a:pt x="105728" y="2024061"/>
                </a:moveTo>
                <a:lnTo>
                  <a:pt x="151447" y="2024061"/>
                </a:lnTo>
                <a:lnTo>
                  <a:pt x="151447" y="157162"/>
                </a:lnTo>
                <a:lnTo>
                  <a:pt x="408791" y="157162"/>
                </a:lnTo>
                <a:lnTo>
                  <a:pt x="408791" y="2024061"/>
                </a:lnTo>
                <a:lnTo>
                  <a:pt x="454510" y="2024061"/>
                </a:lnTo>
                <a:lnTo>
                  <a:pt x="454510" y="157162"/>
                </a:lnTo>
                <a:lnTo>
                  <a:pt x="711854" y="157162"/>
                </a:lnTo>
                <a:lnTo>
                  <a:pt x="711854" y="2024061"/>
                </a:lnTo>
                <a:lnTo>
                  <a:pt x="757573" y="2024061"/>
                </a:lnTo>
                <a:lnTo>
                  <a:pt x="757573" y="157162"/>
                </a:lnTo>
                <a:lnTo>
                  <a:pt x="1014917" y="157162"/>
                </a:lnTo>
                <a:lnTo>
                  <a:pt x="1014917" y="2024061"/>
                </a:lnTo>
                <a:lnTo>
                  <a:pt x="1060636" y="2024061"/>
                </a:lnTo>
                <a:lnTo>
                  <a:pt x="1060636" y="157162"/>
                </a:lnTo>
                <a:lnTo>
                  <a:pt x="1317980" y="157162"/>
                </a:lnTo>
                <a:lnTo>
                  <a:pt x="1317980" y="2024061"/>
                </a:lnTo>
                <a:lnTo>
                  <a:pt x="1363699" y="2024061"/>
                </a:lnTo>
                <a:lnTo>
                  <a:pt x="1363699" y="157162"/>
                </a:lnTo>
                <a:lnTo>
                  <a:pt x="1621043" y="157162"/>
                </a:lnTo>
                <a:lnTo>
                  <a:pt x="1621043" y="2024061"/>
                </a:lnTo>
                <a:lnTo>
                  <a:pt x="1666762" y="2024061"/>
                </a:lnTo>
                <a:lnTo>
                  <a:pt x="1666762" y="157162"/>
                </a:lnTo>
                <a:lnTo>
                  <a:pt x="1924106" y="157162"/>
                </a:lnTo>
                <a:lnTo>
                  <a:pt x="1924106" y="2024061"/>
                </a:lnTo>
                <a:lnTo>
                  <a:pt x="1969825" y="2024061"/>
                </a:lnTo>
                <a:lnTo>
                  <a:pt x="1969825" y="157162"/>
                </a:lnTo>
                <a:lnTo>
                  <a:pt x="2227169" y="157162"/>
                </a:lnTo>
                <a:lnTo>
                  <a:pt x="2227169" y="2024061"/>
                </a:lnTo>
                <a:lnTo>
                  <a:pt x="2272888" y="2024061"/>
                </a:lnTo>
                <a:lnTo>
                  <a:pt x="2272888" y="157162"/>
                </a:lnTo>
                <a:lnTo>
                  <a:pt x="2530232" y="157162"/>
                </a:lnTo>
                <a:lnTo>
                  <a:pt x="2530232" y="2024061"/>
                </a:lnTo>
                <a:lnTo>
                  <a:pt x="2575951" y="2024061"/>
                </a:lnTo>
                <a:lnTo>
                  <a:pt x="2575951" y="157162"/>
                </a:lnTo>
                <a:lnTo>
                  <a:pt x="2833295" y="157162"/>
                </a:lnTo>
                <a:lnTo>
                  <a:pt x="2833295" y="2024061"/>
                </a:lnTo>
                <a:lnTo>
                  <a:pt x="2879014" y="2024061"/>
                </a:lnTo>
                <a:lnTo>
                  <a:pt x="2879014" y="157162"/>
                </a:lnTo>
                <a:lnTo>
                  <a:pt x="3136358" y="157162"/>
                </a:lnTo>
                <a:lnTo>
                  <a:pt x="3136358" y="2024061"/>
                </a:lnTo>
                <a:lnTo>
                  <a:pt x="3182077" y="2024061"/>
                </a:lnTo>
                <a:lnTo>
                  <a:pt x="3182077" y="157162"/>
                </a:lnTo>
                <a:lnTo>
                  <a:pt x="3439421" y="157162"/>
                </a:lnTo>
                <a:lnTo>
                  <a:pt x="3439421" y="2024061"/>
                </a:lnTo>
                <a:lnTo>
                  <a:pt x="3485140" y="2024061"/>
                </a:lnTo>
                <a:lnTo>
                  <a:pt x="3485140" y="157162"/>
                </a:lnTo>
                <a:lnTo>
                  <a:pt x="3742484" y="157162"/>
                </a:lnTo>
                <a:lnTo>
                  <a:pt x="3742484" y="2024061"/>
                </a:lnTo>
                <a:lnTo>
                  <a:pt x="3788203" y="2024061"/>
                </a:lnTo>
                <a:lnTo>
                  <a:pt x="3788203" y="157162"/>
                </a:lnTo>
                <a:lnTo>
                  <a:pt x="4045547" y="157162"/>
                </a:lnTo>
                <a:lnTo>
                  <a:pt x="4045547" y="2024061"/>
                </a:lnTo>
                <a:lnTo>
                  <a:pt x="4091266" y="2024061"/>
                </a:lnTo>
                <a:lnTo>
                  <a:pt x="4091266" y="157162"/>
                </a:lnTo>
                <a:lnTo>
                  <a:pt x="4348610" y="157162"/>
                </a:lnTo>
                <a:lnTo>
                  <a:pt x="4348610" y="2024061"/>
                </a:lnTo>
                <a:lnTo>
                  <a:pt x="4394329" y="2024061"/>
                </a:lnTo>
                <a:lnTo>
                  <a:pt x="4394329" y="157162"/>
                </a:lnTo>
                <a:lnTo>
                  <a:pt x="4651673" y="157162"/>
                </a:lnTo>
                <a:lnTo>
                  <a:pt x="4651673" y="2024061"/>
                </a:lnTo>
                <a:lnTo>
                  <a:pt x="4697392" y="2024061"/>
                </a:lnTo>
                <a:lnTo>
                  <a:pt x="4697392" y="157162"/>
                </a:lnTo>
                <a:lnTo>
                  <a:pt x="4954736" y="157162"/>
                </a:lnTo>
                <a:lnTo>
                  <a:pt x="4954736" y="2024061"/>
                </a:lnTo>
                <a:lnTo>
                  <a:pt x="5000455" y="2024061"/>
                </a:lnTo>
                <a:lnTo>
                  <a:pt x="5000455" y="157162"/>
                </a:lnTo>
                <a:lnTo>
                  <a:pt x="5257800" y="157162"/>
                </a:lnTo>
                <a:lnTo>
                  <a:pt x="5257800" y="2024061"/>
                </a:lnTo>
                <a:lnTo>
                  <a:pt x="5303519" y="2024061"/>
                </a:lnTo>
                <a:lnTo>
                  <a:pt x="5303519" y="157162"/>
                </a:lnTo>
                <a:lnTo>
                  <a:pt x="5410200" y="157162"/>
                </a:lnTo>
                <a:lnTo>
                  <a:pt x="5410200" y="0"/>
                </a:lnTo>
                <a:lnTo>
                  <a:pt x="0" y="0"/>
                </a:lnTo>
                <a:lnTo>
                  <a:pt x="0" y="157162"/>
                </a:lnTo>
                <a:lnTo>
                  <a:pt x="105728" y="157162"/>
                </a:lnTo>
                <a:close/>
              </a:path>
            </a:pathLst>
          </a:cu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33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E71B6A97-025E-4E9A-8175-EB70B38E6C8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90"/>
            <a:ext cx="7315200" cy="3970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93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Лабиринт</a:t>
            </a:r>
          </a:p>
          <a:p>
            <a:pPr lvl="1"/>
            <a:r>
              <a:rPr lang="bg-BG" dirty="0"/>
              <a:t>Направете тримерен лабиринт</a:t>
            </a:r>
          </a:p>
          <a:p>
            <a:pPr lvl="1"/>
            <a:r>
              <a:rPr lang="bg-BG" dirty="0"/>
              <a:t>Той се накланя интерактивно (с мишката) във всички посоки</a:t>
            </a:r>
          </a:p>
          <a:p>
            <a:pPr lvl="1"/>
            <a:r>
              <a:rPr lang="bg-BG" dirty="0"/>
              <a:t>Топче се търкаля в него според наклона и според вътрешните прегради</a:t>
            </a:r>
          </a:p>
        </p:txBody>
      </p:sp>
    </p:spTree>
    <p:extLst>
      <p:ext uri="{BB962C8B-B14F-4D97-AF65-F5344CB8AC3E}">
        <p14:creationId xmlns:p14="http://schemas.microsoft.com/office/powerpoint/2010/main" val="74350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Кула от 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/>
              <a:t> кубчета</a:t>
            </a:r>
          </a:p>
          <a:p>
            <a:pPr lvl="1"/>
            <a:r>
              <a:rPr lang="bg-BG" dirty="0"/>
              <a:t>Моделирайте кубчета, падащи едно върху друго с леко отместване</a:t>
            </a:r>
          </a:p>
          <a:p>
            <a:pPr lvl="1"/>
            <a:r>
              <a:rPr lang="bg-BG" dirty="0"/>
              <a:t>Да се наблюдава кога кулата ще падне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3571" y="5562600"/>
            <a:ext cx="616857" cy="60462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 dirty="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4800" y="4957978"/>
            <a:ext cx="616857" cy="60462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 dirty="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56035" y="4353356"/>
            <a:ext cx="616857" cy="60462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 dirty="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8836" y="3748734"/>
            <a:ext cx="616857" cy="604622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 dirty="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861889" y="4019173"/>
            <a:ext cx="2300911" cy="636494"/>
            <a:chOff x="5229441" y="4259241"/>
            <a:chExt cx="2300911" cy="636494"/>
          </a:xfrm>
        </p:grpSpPr>
        <p:sp>
          <p:nvSpPr>
            <p:cNvPr id="10" name="Text Placeholder 2"/>
            <p:cNvSpPr txBox="1">
              <a:spLocks/>
            </p:cNvSpPr>
            <p:nvPr/>
          </p:nvSpPr>
          <p:spPr>
            <a:xfrm>
              <a:off x="6231645" y="4259241"/>
              <a:ext cx="1298707" cy="63649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Отместени кубчета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229441" y="4895735"/>
              <a:ext cx="2300911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138518" y="4353356"/>
            <a:ext cx="2971800" cy="914400"/>
            <a:chOff x="5534241" y="4259241"/>
            <a:chExt cx="2971800" cy="914400"/>
          </a:xfrm>
        </p:grpSpPr>
        <p:sp>
          <p:nvSpPr>
            <p:cNvPr id="15" name="Text Placeholder 2"/>
            <p:cNvSpPr txBox="1">
              <a:spLocks/>
            </p:cNvSpPr>
            <p:nvPr/>
          </p:nvSpPr>
          <p:spPr>
            <a:xfrm>
              <a:off x="5534241" y="4259241"/>
              <a:ext cx="1996111" cy="91440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bg-BG" sz="1800" b="0" dirty="0">
                  <a:solidFill>
                    <a:schemeClr val="bg1"/>
                  </a:solidFill>
                </a:rPr>
                <a:t>Заради това кубче може да не стане пълна кула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534241" y="5173641"/>
              <a:ext cx="2971800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6589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8FFC9AF9-4ED2-426A-9CB2-A02B0A214C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100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bg-BG" dirty="0">
                <a:solidFill>
                  <a:srgbClr val="FF388C"/>
                </a:solidFill>
              </a:rPr>
              <a:t>**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Стрелба с чайници</a:t>
            </a:r>
          </a:p>
          <a:p>
            <a:pPr lvl="1"/>
            <a:r>
              <a:rPr lang="bg-BG" dirty="0"/>
              <a:t>Направете стена от кубчета, като има малко разстояние между тях</a:t>
            </a:r>
          </a:p>
          <a:p>
            <a:pPr lvl="1"/>
            <a:r>
              <a:rPr lang="bg-BG" dirty="0"/>
              <a:t>С кликване с мишката да се изстрелват чайници към стената</a:t>
            </a:r>
          </a:p>
          <a:p>
            <a:pPr lvl="1"/>
            <a:r>
              <a:rPr lang="bg-BG" dirty="0"/>
              <a:t>С колко най-малко изстрела ще се избутат всички кубчета извън платформата?</a:t>
            </a:r>
          </a:p>
        </p:txBody>
      </p:sp>
    </p:spTree>
    <p:extLst>
      <p:ext uri="{BB962C8B-B14F-4D97-AF65-F5344CB8AC3E}">
        <p14:creationId xmlns:p14="http://schemas.microsoft.com/office/powerpoint/2010/main" val="87458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C6C4AE43-14D9-4EF4-853F-4B9934CF795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2430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268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dirty="0"/>
              <a:t>По възможност ново кубче да се появява след като предходното е паднало</a:t>
            </a:r>
          </a:p>
        </p:txBody>
      </p:sp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CA06F324-E69C-4A34-857C-57EE3F6065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9954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Ветровит ден</a:t>
            </a:r>
          </a:p>
          <a:p>
            <a:pPr lvl="1"/>
            <a:r>
              <a:rPr lang="bg-BG" dirty="0"/>
              <a:t>Моделирайте простор с няколко дрехи</a:t>
            </a:r>
          </a:p>
          <a:p>
            <a:pPr lvl="1"/>
            <a:r>
              <a:rPr lang="bg-BG" dirty="0"/>
              <a:t>Дрехите периодично се полюшват от порив на вятъра</a:t>
            </a:r>
          </a:p>
          <a:p>
            <a:pPr lvl="1"/>
            <a:r>
              <a:rPr lang="bg-BG" dirty="0"/>
              <a:t>Когато няма вятър люлеенето затихва</a:t>
            </a:r>
          </a:p>
        </p:txBody>
      </p:sp>
    </p:spTree>
    <p:extLst>
      <p:ext uri="{BB962C8B-B14F-4D97-AF65-F5344CB8AC3E}">
        <p14:creationId xmlns:p14="http://schemas.microsoft.com/office/powerpoint/2010/main" val="224541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F9A99177-F5ED-4CF5-8518-86F56E2C3C8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16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Накланяща се платформа</a:t>
            </a:r>
          </a:p>
          <a:p>
            <a:pPr lvl="1"/>
            <a:r>
              <a:rPr lang="bg-BG" dirty="0"/>
              <a:t>Платформа с топка върху нея</a:t>
            </a:r>
          </a:p>
          <a:p>
            <a:pPr lvl="1"/>
            <a:r>
              <a:rPr lang="bg-BG" dirty="0"/>
              <a:t>Хоризонталното положение на мишката определя наклона на платформата</a:t>
            </a:r>
          </a:p>
          <a:p>
            <a:pPr lvl="1"/>
            <a:r>
              <a:rPr lang="bg-BG" dirty="0"/>
              <a:t>Така чрез накланяне, може да се играе с топката – да се удря силно, да се мести отляво вдясно и т.н.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5468471"/>
            <a:ext cx="6400800" cy="3048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867400" y="4621306"/>
            <a:ext cx="838200" cy="838200"/>
          </a:xfrm>
          <a:prstGeom prst="ellipse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Arc 6"/>
          <p:cNvSpPr/>
          <p:nvPr/>
        </p:nvSpPr>
        <p:spPr>
          <a:xfrm>
            <a:off x="1546412" y="5081868"/>
            <a:ext cx="914400" cy="1066800"/>
          </a:xfrm>
          <a:prstGeom prst="arc">
            <a:avLst>
              <a:gd name="adj1" fmla="val 7161466"/>
              <a:gd name="adj2" fmla="val 14510956"/>
            </a:avLst>
          </a:prstGeom>
          <a:ln w="3175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Arc 7"/>
          <p:cNvSpPr/>
          <p:nvPr/>
        </p:nvSpPr>
        <p:spPr>
          <a:xfrm rot="10800000">
            <a:off x="7579659" y="5081868"/>
            <a:ext cx="914400" cy="1066800"/>
          </a:xfrm>
          <a:prstGeom prst="arc">
            <a:avLst>
              <a:gd name="adj1" fmla="val 7161466"/>
              <a:gd name="adj2" fmla="val 14510956"/>
            </a:avLst>
          </a:prstGeom>
          <a:ln w="3175"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6705600" y="5017994"/>
            <a:ext cx="685800" cy="0"/>
          </a:xfrm>
          <a:prstGeom prst="line">
            <a:avLst/>
          </a:prstGeom>
          <a:ln w="3175">
            <a:solidFill>
              <a:srgbClr val="FF388C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81600" y="5040406"/>
            <a:ext cx="685800" cy="0"/>
          </a:xfrm>
          <a:prstGeom prst="line">
            <a:avLst/>
          </a:prstGeom>
          <a:ln w="3175">
            <a:solidFill>
              <a:srgbClr val="FF388C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9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FBB096B0-F530-44D7-9953-5B9BA1E4E2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7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№</a:t>
            </a:r>
            <a:r>
              <a:rPr lang="bg-BG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Обсебени кубчета</a:t>
            </a:r>
          </a:p>
          <a:p>
            <a:pPr lvl="1"/>
            <a:r>
              <a:rPr lang="bg-BG" dirty="0"/>
              <a:t>Десетина кубчета са в стая с прозрачни стени</a:t>
            </a:r>
          </a:p>
          <a:p>
            <a:pPr lvl="1"/>
            <a:r>
              <a:rPr lang="bg-BG" dirty="0"/>
              <a:t>Движението им да е като че ли са обсебени: периодично гравитацията се сменя в посока на произволно избран връх на стаята</a:t>
            </a:r>
          </a:p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600200" y="4622943"/>
            <a:ext cx="1524000" cy="15240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5727843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09900" y="6032643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 rot="985855">
            <a:off x="2648526" y="5276991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5727843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81400" y="4622943"/>
            <a:ext cx="1524000" cy="15240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20990255">
            <a:off x="4031456" y="5080144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67100" y="4508643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4125996" y="4623820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248175">
            <a:off x="3646870" y="4687264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2600" y="4622943"/>
            <a:ext cx="1524000" cy="1524000"/>
          </a:xfrm>
          <a:prstGeom prst="rect">
            <a:avLst/>
          </a:prstGeom>
          <a:solidFill>
            <a:srgbClr val="4F81BD">
              <a:alpha val="50196"/>
            </a:srgb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95963" y="4627705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972300" y="44958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/>
          <p:cNvSpPr/>
          <p:nvPr/>
        </p:nvSpPr>
        <p:spPr>
          <a:xfrm rot="20767760">
            <a:off x="6620451" y="5007910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222207" y="4625325"/>
            <a:ext cx="419100" cy="419100"/>
          </a:xfrm>
          <a:prstGeom prst="rect">
            <a:avLst/>
          </a:prstGeom>
          <a:solidFill>
            <a:srgbClr val="FF388C">
              <a:alpha val="50196"/>
            </a:srgbClr>
          </a:solidFill>
          <a:ln w="3175">
            <a:solidFill>
              <a:srgbClr val="FF38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000">
              <a:ln w="3175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02632" y="5486400"/>
            <a:ext cx="1684168" cy="636494"/>
            <a:chOff x="5884284" y="4259241"/>
            <a:chExt cx="1684168" cy="636494"/>
          </a:xfrm>
        </p:grpSpPr>
        <p:sp>
          <p:nvSpPr>
            <p:cNvPr id="21" name="Text Placeholder 2"/>
            <p:cNvSpPr txBox="1">
              <a:spLocks/>
            </p:cNvSpPr>
            <p:nvPr/>
          </p:nvSpPr>
          <p:spPr>
            <a:xfrm>
              <a:off x="6231645" y="4259241"/>
              <a:ext cx="1336807" cy="636494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Посока на гравитация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884284" y="4259241"/>
              <a:ext cx="1684168" cy="0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2700000">
            <a:off x="6056069" y="4968452"/>
            <a:ext cx="1095375" cy="270312"/>
            <a:chOff x="57150" y="4880534"/>
            <a:chExt cx="1095375" cy="270312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762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8382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9906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115252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715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190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714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334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rot="18900000">
            <a:off x="3514565" y="4969270"/>
            <a:ext cx="1095375" cy="270312"/>
            <a:chOff x="57150" y="4880534"/>
            <a:chExt cx="1095375" cy="270312"/>
          </a:xfrm>
        </p:grpSpPr>
        <p:cxnSp>
          <p:nvCxnSpPr>
            <p:cNvPr id="42" name="Straight Arrow Connector 41"/>
            <p:cNvCxnSpPr/>
            <p:nvPr/>
          </p:nvCxnSpPr>
          <p:spPr>
            <a:xfrm flipV="1">
              <a:off x="6762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8382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9906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115252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715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2190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3714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5334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rot="8100000">
            <a:off x="2095947" y="5530526"/>
            <a:ext cx="1095375" cy="270312"/>
            <a:chOff x="57150" y="4880534"/>
            <a:chExt cx="1095375" cy="270312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6762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8382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9906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15252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5715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2190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71475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533400" y="4880534"/>
              <a:ext cx="0" cy="270312"/>
            </a:xfrm>
            <a:prstGeom prst="straightConnector1">
              <a:avLst/>
            </a:prstGeom>
            <a:ln w="3175">
              <a:solidFill>
                <a:srgbClr val="000000">
                  <a:alpha val="50196"/>
                </a:srgb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8E8D44-3E49-4BC5-863B-F09A82D5D85E}"/>
              </a:ext>
            </a:extLst>
          </p:cNvPr>
          <p:cNvGrpSpPr/>
          <p:nvPr/>
        </p:nvGrpSpPr>
        <p:grpSpPr>
          <a:xfrm>
            <a:off x="7191979" y="4606950"/>
            <a:ext cx="1494822" cy="661670"/>
            <a:chOff x="7136106" y="4259242"/>
            <a:chExt cx="1494822" cy="661670"/>
          </a:xfrm>
        </p:grpSpPr>
        <p:sp>
          <p:nvSpPr>
            <p:cNvPr id="60" name="Text Placeholder 2">
              <a:extLst>
                <a:ext uri="{FF2B5EF4-FFF2-40B4-BE49-F238E27FC236}">
                  <a16:creationId xmlns:a16="http://schemas.microsoft.com/office/drawing/2014/main" id="{A399CE65-56D8-4CFE-B586-B9BE8C015BE8}"/>
                </a:ext>
              </a:extLst>
            </p:cNvPr>
            <p:cNvSpPr txBox="1">
              <a:spLocks/>
            </p:cNvSpPr>
            <p:nvPr/>
          </p:nvSpPr>
          <p:spPr>
            <a:xfrm>
              <a:off x="7688051" y="4259242"/>
              <a:ext cx="942877" cy="661670"/>
            </a:xfrm>
            <a:prstGeom prst="rect">
              <a:avLst/>
            </a:prstGeom>
            <a:solidFill>
              <a:srgbClr val="FF388C"/>
            </a:solidFill>
            <a:ln w="3175">
              <a:solidFill>
                <a:srgbClr val="FF388C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3600" b="1" kern="1200" spc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Arial" panose="020B0604020202020204" pitchFamily="34" charset="0"/>
                <a:buChar char="•"/>
                <a:defRPr lang="en-US" sz="3200" kern="1200" dirty="0" smtClean="0">
                  <a:ln w="3175">
                    <a:noFill/>
                    <a:prstDash val="solid"/>
                  </a:ln>
                  <a:solidFill>
                    <a:schemeClr val="accent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en-US" sz="2400" kern="12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lang="bg-BG" sz="2400" kern="1200" dirty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sz="1800" b="0" dirty="0">
                  <a:solidFill>
                    <a:schemeClr val="bg1"/>
                  </a:solidFill>
                </a:rPr>
                <a:t>Избран връх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E81402D-102A-4599-98E4-312D892C749D}"/>
                </a:ext>
              </a:extLst>
            </p:cNvPr>
            <p:cNvCxnSpPr>
              <a:cxnSpLocks/>
            </p:cNvCxnSpPr>
            <p:nvPr/>
          </p:nvCxnSpPr>
          <p:spPr>
            <a:xfrm>
              <a:off x="7136106" y="4259243"/>
              <a:ext cx="1494821" cy="13813"/>
            </a:xfrm>
            <a:prstGeom prst="line">
              <a:avLst/>
            </a:prstGeom>
            <a:noFill/>
            <a:ln w="3175">
              <a:solidFill>
                <a:srgbClr val="FF388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9789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0E92B329-3FE3-4852-A827-9B15E9C074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443987"/>
            <a:ext cx="7315200" cy="397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67508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ARV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9808</TotalTime>
  <Words>379</Words>
  <Application>Microsoft Office PowerPoint</Application>
  <PresentationFormat>On-screen Show (4:3)</PresentationFormat>
  <Paragraphs>58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Cambria</vt:lpstr>
      <vt:lpstr>Candara</vt:lpstr>
      <vt:lpstr>Verdana</vt:lpstr>
      <vt:lpstr>Wingdings</vt:lpstr>
      <vt:lpstr>Wingdings 2</vt:lpstr>
      <vt:lpstr>Custom Design</vt:lpstr>
      <vt:lpstr>проф. д-р Павел Бойчев    КИТ-ФМИ-СУ    2021</vt:lpstr>
      <vt:lpstr>Задача №1</vt:lpstr>
      <vt:lpstr>PowerPoint Presentation</vt:lpstr>
      <vt:lpstr>Задача №2</vt:lpstr>
      <vt:lpstr>PowerPoint Presentation</vt:lpstr>
      <vt:lpstr>Задача №3</vt:lpstr>
      <vt:lpstr>PowerPoint Presentation</vt:lpstr>
      <vt:lpstr>Задача №4</vt:lpstr>
      <vt:lpstr>PowerPoint Presentation</vt:lpstr>
      <vt:lpstr>Задача №5</vt:lpstr>
      <vt:lpstr>PowerPoint Presentation</vt:lpstr>
      <vt:lpstr>PowerPoint Presentation</vt:lpstr>
      <vt:lpstr>Задача №6</vt:lpstr>
      <vt:lpstr>PowerPoint Presentation</vt:lpstr>
      <vt:lpstr>Задача №7*</vt:lpstr>
      <vt:lpstr>PowerPoint Presentation</vt:lpstr>
      <vt:lpstr>Задача №8*</vt:lpstr>
      <vt:lpstr>PowerPoint Presentation</vt:lpstr>
      <vt:lpstr>Задача №9**</vt:lpstr>
      <vt:lpstr>PowerPoint Presentation</vt:lpstr>
      <vt:lpstr>Задача №10**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WebGL-01. Introduction and history</dc:title>
  <dc:creator>Pavel Boytchev</dc:creator>
  <cp:lastModifiedBy>Pavel Boytchev</cp:lastModifiedBy>
  <cp:revision>565</cp:revision>
  <dcterms:created xsi:type="dcterms:W3CDTF">2013-12-13T09:03:57Z</dcterms:created>
  <dcterms:modified xsi:type="dcterms:W3CDTF">2021-03-25T08:44:47Z</dcterms:modified>
</cp:coreProperties>
</file>