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19"/>
  </p:notesMasterIdLst>
  <p:sldIdLst>
    <p:sldId id="444" r:id="rId2"/>
    <p:sldId id="445" r:id="rId3"/>
    <p:sldId id="447" r:id="rId4"/>
    <p:sldId id="449" r:id="rId5"/>
    <p:sldId id="459" r:id="rId6"/>
    <p:sldId id="450" r:id="rId7"/>
    <p:sldId id="451" r:id="rId8"/>
    <p:sldId id="452" r:id="rId9"/>
    <p:sldId id="453" r:id="rId10"/>
    <p:sldId id="465" r:id="rId11"/>
    <p:sldId id="454" r:id="rId12"/>
    <p:sldId id="466" r:id="rId13"/>
    <p:sldId id="455" r:id="rId14"/>
    <p:sldId id="462" r:id="rId15"/>
    <p:sldId id="456" r:id="rId16"/>
    <p:sldId id="463" r:id="rId17"/>
    <p:sldId id="4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00"/>
    <a:srgbClr val="FFCCFF"/>
    <a:srgbClr val="FF00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19.4.2021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19.4.2021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file:///D:\Pavel\Courses\Materials\Course.VR.AR.XR%202021\Exercises\VRARXR-09.%20Positioning\Videos\S0907-Rolling-ball.mp4" TargetMode="External"/><Relationship Id="rId1" Type="http://schemas.microsoft.com/office/2007/relationships/media" Target="file:///D:\Pavel\Courses\Materials\Course.VR.AR.XR%202021\Exercises\VRARXR-09.%20Positioning\Videos\S0907-Rolling-ball.mp4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908-Simulated-smartphone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909-Embedded-map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903-My-locaiton-map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№09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0907-Rolling-ball">
            <a:hlinkClick r:id="" action="ppaction://media"/>
            <a:extLst>
              <a:ext uri="{FF2B5EF4-FFF2-40B4-BE49-F238E27FC236}">
                <a16:creationId xmlns:a16="http://schemas.microsoft.com/office/drawing/2014/main" id="{E71B8470-C427-43CA-9749-9B6C856DAD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Симулиран смартфон</a:t>
                </a:r>
                <a:endParaRPr lang="en-US" dirty="0"/>
              </a:p>
              <a:p>
                <a:pPr lvl="1"/>
                <a:r>
                  <a:rPr lang="bg-BG" dirty="0"/>
                  <a:t>Направете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модел на смартфон</a:t>
                </a:r>
              </a:p>
              <a:p>
                <a:pPr lvl="1"/>
                <a:r>
                  <a:rPr lang="bg-BG" dirty="0"/>
                  <a:t>Чрез симулиране в браузър го въртете в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Визуалната ориентация на смартфона да е същата като ориентацията на смартфона от панела </a:t>
                </a:r>
                <a:r>
                  <a:rPr lang="en-US" dirty="0">
                    <a:solidFill>
                      <a:srgbClr val="FF388C"/>
                    </a:solidFill>
                  </a:rPr>
                  <a:t>Sensors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38753BE3-6F58-4751-81C3-1BE8BDCD80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179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461CAD2-AED5-4704-99B2-406EFD10E71A}"/>
              </a:ext>
            </a:extLst>
          </p:cNvPr>
          <p:cNvGrpSpPr/>
          <p:nvPr/>
        </p:nvGrpSpPr>
        <p:grpSpPr>
          <a:xfrm>
            <a:off x="685800" y="3733800"/>
            <a:ext cx="2529840" cy="2438400"/>
            <a:chOff x="-2269040" y="1860059"/>
            <a:chExt cx="2529840" cy="4308403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023A7B64-4379-468D-A2E9-5E035F4AC636}"/>
                </a:ext>
              </a:extLst>
            </p:cNvPr>
            <p:cNvSpPr txBox="1">
              <a:spLocks/>
            </p:cNvSpPr>
            <p:nvPr/>
          </p:nvSpPr>
          <p:spPr>
            <a:xfrm>
              <a:off x="-2269040" y="5011388"/>
              <a:ext cx="2529840" cy="115707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Този смартфон дублира ориентацията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299804-0049-4007-9D8C-67C11049C4D6}"/>
                </a:ext>
              </a:extLst>
            </p:cNvPr>
            <p:cNvCxnSpPr>
              <a:cxnSpLocks/>
            </p:cNvCxnSpPr>
            <p:nvPr/>
          </p:nvCxnSpPr>
          <p:spPr>
            <a:xfrm>
              <a:off x="260800" y="1860059"/>
              <a:ext cx="0" cy="430840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6FE523C-9760-4567-BB55-727743BFAB2C}"/>
              </a:ext>
            </a:extLst>
          </p:cNvPr>
          <p:cNvGrpSpPr/>
          <p:nvPr/>
        </p:nvGrpSpPr>
        <p:grpSpPr>
          <a:xfrm>
            <a:off x="6934199" y="3733800"/>
            <a:ext cx="1143001" cy="2438400"/>
            <a:chOff x="260798" y="1774378"/>
            <a:chExt cx="1143001" cy="4308404"/>
          </a:xfrm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C5386FF5-712A-4456-81AF-B2FB551CB653}"/>
                </a:ext>
              </a:extLst>
            </p:cNvPr>
            <p:cNvSpPr txBox="1">
              <a:spLocks/>
            </p:cNvSpPr>
            <p:nvPr/>
          </p:nvSpPr>
          <p:spPr>
            <a:xfrm>
              <a:off x="260799" y="5464256"/>
              <a:ext cx="1143000" cy="61852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…на този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1614A6-D2D8-40D6-AFDF-C8977E389F31}"/>
                </a:ext>
              </a:extLst>
            </p:cNvPr>
            <p:cNvCxnSpPr>
              <a:cxnSpLocks/>
            </p:cNvCxnSpPr>
            <p:nvPr/>
          </p:nvCxnSpPr>
          <p:spPr>
            <a:xfrm>
              <a:off x="260798" y="1774378"/>
              <a:ext cx="2" cy="430840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Вградена карта</a:t>
            </a:r>
          </a:p>
          <a:p>
            <a:pPr lvl="1"/>
            <a:r>
              <a:rPr lang="bg-BG" dirty="0"/>
              <a:t>Демонстрирайте с програма показването на заведения, магазини, банки и т.н. </a:t>
            </a:r>
          </a:p>
          <a:p>
            <a:pPr lvl="1"/>
            <a:r>
              <a:rPr lang="bg-BG" dirty="0"/>
              <a:t>Да има </a:t>
            </a:r>
            <a:r>
              <a:rPr lang="bg-BG" dirty="0" err="1"/>
              <a:t>геомаркер</a:t>
            </a:r>
            <a:r>
              <a:rPr lang="bg-BG" dirty="0"/>
              <a:t> на положението ни</a:t>
            </a:r>
          </a:p>
          <a:p>
            <a:pPr lvl="1"/>
            <a:r>
              <a:rPr lang="bg-BG" dirty="0"/>
              <a:t>Картата да не се показва в нов екран, а в рамките на текущата страница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9AE4C96-08ED-4A3B-BBE2-4FD93472F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Крачкомер</a:t>
            </a:r>
            <a:endParaRPr lang="bg-BG" dirty="0"/>
          </a:p>
          <a:p>
            <a:pPr lvl="1"/>
            <a:r>
              <a:rPr lang="bg-BG" dirty="0"/>
              <a:t>Чрез </a:t>
            </a:r>
            <a:r>
              <a:rPr lang="bg-BG" dirty="0" err="1"/>
              <a:t>акселометъра</a:t>
            </a:r>
            <a:r>
              <a:rPr lang="bg-BG" dirty="0"/>
              <a:t> направете </a:t>
            </a:r>
            <a:r>
              <a:rPr lang="bg-BG" dirty="0" err="1"/>
              <a:t>крачкомер</a:t>
            </a:r>
            <a:endParaRPr lang="bg-BG" dirty="0"/>
          </a:p>
          <a:p>
            <a:r>
              <a:rPr lang="bg-BG" dirty="0"/>
              <a:t>Ограничения</a:t>
            </a:r>
          </a:p>
          <a:p>
            <a:pPr lvl="1"/>
            <a:r>
              <a:rPr lang="bg-BG" dirty="0"/>
              <a:t>Може да не е идеално точен</a:t>
            </a:r>
          </a:p>
          <a:p>
            <a:pPr lvl="1"/>
            <a:r>
              <a:rPr lang="bg-BG" dirty="0"/>
              <a:t>Може да е само за конкретна ориентация на мобилното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3EB3B-8B03-4717-A4B8-E870ACF7D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742"/>
          <a:stretch/>
        </p:blipFill>
        <p:spPr>
          <a:xfrm>
            <a:off x="3124200" y="1016000"/>
            <a:ext cx="2904144" cy="515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Позициониране в </a:t>
                </a:r>
                <a14:m>
                  <m:oMath xmlns:m="http://schemas.openxmlformats.org/officeDocument/2006/math">
                    <m:r>
                      <a:rPr lang="bg-BG" b="1" i="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За позициониране чрез </a:t>
                </a:r>
                <a:r>
                  <a:rPr lang="en-US" dirty="0"/>
                  <a:t>GPS</a:t>
                </a:r>
                <a:r>
                  <a:rPr lang="bg-BG" dirty="0"/>
                  <a:t> са нужни сигнали от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поне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спътника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Защо долната граница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а не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Каква е ползата от връзка с повече спътници</a:t>
                </a:r>
                <a:r>
                  <a:rPr lang="bg-BG" dirty="0"/>
                  <a:t>?</a:t>
                </a:r>
              </a:p>
              <a:p>
                <a:pPr lvl="1"/>
                <a:r>
                  <a:rPr lang="bg-BG" dirty="0"/>
                  <a:t>Защо не може да се направи връзка с всички спътници?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9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Посока на движение</a:t>
                </a:r>
              </a:p>
              <a:p>
                <a:pPr lvl="1"/>
                <a:r>
                  <a:rPr lang="bg-BG" dirty="0"/>
                  <a:t>Ако са налични пълни </a:t>
                </a:r>
                <a:r>
                  <a:rPr lang="bg-BG" dirty="0" err="1"/>
                  <a:t>геолокационни</a:t>
                </a:r>
                <a:r>
                  <a:rPr lang="bg-BG" dirty="0"/>
                  <a:t> данни, полето </a:t>
                </a:r>
                <a:r>
                  <a:rPr lang="en-US" dirty="0">
                    <a:solidFill>
                      <a:srgbClr val="FF388C"/>
                    </a:solidFill>
                  </a:rPr>
                  <a:t>heading</a:t>
                </a:r>
                <a:r>
                  <a:rPr lang="bg-BG" dirty="0"/>
                  <a:t> в резултата на функцията </a:t>
                </a:r>
                <a:r>
                  <a:rPr lang="en-US" dirty="0" err="1">
                    <a:solidFill>
                      <a:srgbClr val="FF388C"/>
                    </a:solidFill>
                  </a:rPr>
                  <a:t>getCurrentPosition</a:t>
                </a:r>
                <a:r>
                  <a:rPr lang="en-US" dirty="0"/>
                  <a:t> </a:t>
                </a:r>
                <a:r>
                  <a:rPr lang="bg-BG" dirty="0"/>
                  <a:t> определя посоката</a:t>
                </a:r>
              </a:p>
              <a:p>
                <a:pPr lvl="1"/>
                <a:r>
                  <a:rPr lang="bg-BG" dirty="0"/>
                  <a:t>Освен число-градус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360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bg-BG" dirty="0"/>
                  <a:t>, какво друго може да бъде и при какви обстоятелства?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01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Къде сме ние</a:t>
            </a:r>
          </a:p>
          <a:p>
            <a:pPr lvl="1"/>
            <a:r>
              <a:rPr lang="bg-BG" dirty="0"/>
              <a:t>Покажете карта с текущото ви положение</a:t>
            </a:r>
          </a:p>
          <a:p>
            <a:pPr lvl="1"/>
            <a:r>
              <a:rPr lang="bg-BG" dirty="0"/>
              <a:t>Поради грешки в </a:t>
            </a:r>
            <a:r>
              <a:rPr lang="bg-BG" dirty="0" err="1"/>
              <a:t>геолокацията</a:t>
            </a:r>
            <a:r>
              <a:rPr lang="bg-BG" dirty="0"/>
              <a:t> може да не е точно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3D891417-10C4-4700-9DEC-545CDB976D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Ориентация и ъгли</a:t>
                </a:r>
              </a:p>
              <a:p>
                <a:pPr lvl="1"/>
                <a:r>
                  <a:rPr lang="bg-BG" dirty="0"/>
                  <a:t>Как е разположено устройство с ъгли на ориентацията си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=270°, 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=0°, 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=180°</m:t>
                        </m:r>
                      </m:e>
                    </m:d>
                  </m:oMath>
                </a14:m>
                <a:r>
                  <a:rPr lang="bg-BG" dirty="0"/>
                  <a:t>?</a:t>
                </a:r>
              </a:p>
              <a:p>
                <a:pPr lvl="1"/>
                <a:r>
                  <a:rPr lang="bg-BG" dirty="0"/>
                  <a:t>Ако устройство се държи в ръка нормално изправено (т.е. вертикално), какви ще са му ъглите на ориентацията?</a:t>
                </a:r>
                <a:endParaRPr lang="en-US" dirty="0"/>
              </a:p>
              <a:p>
                <a:pPr lvl="1"/>
                <a:r>
                  <a:rPr lang="bg-BG" dirty="0"/>
                  <a:t>Устройство е хвърлено вертикално нагоре. Какви ще са му ъглите в най-високата точка от траекторията му?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44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Диапазони на ъгли</a:t>
                </a:r>
              </a:p>
              <a:p>
                <a:pPr lvl="1"/>
                <a:r>
                  <a:rPr lang="bg-BG" dirty="0"/>
                  <a:t>Измерете диапазоните на </a:t>
                </a:r>
                <a:r>
                  <a:rPr lang="bg-BG" dirty="0" err="1"/>
                  <a:t>ориентационните</a:t>
                </a:r>
                <a:r>
                  <a:rPr lang="bg-BG" dirty="0"/>
                  <a:t> ъгли на вашето устройство</a:t>
                </a:r>
              </a:p>
              <a:p>
                <a:pPr lvl="1"/>
                <a:r>
                  <a:rPr lang="bg-BG" dirty="0"/>
                  <a:t>Съвпадат ли със спецификацията:</a:t>
                </a:r>
                <a:br>
                  <a:rPr lang="bg-BG" dirty="0"/>
                </a:br>
                <a:br>
                  <a:rPr lang="bg-BG" i="1" dirty="0">
                    <a:solidFill>
                      <a:srgbClr val="FF388C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0°, 360°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rgbClr val="FF388C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−180°,180°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rgbClr val="FF388C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−90°,90°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Симулиране</a:t>
            </a:r>
          </a:p>
          <a:p>
            <a:pPr lvl="1"/>
            <a:r>
              <a:rPr lang="bg-BG" dirty="0"/>
              <a:t>Намерете начин да се симулира наличието на мобилно устройство, което да се върти</a:t>
            </a:r>
          </a:p>
          <a:p>
            <a:pPr lvl="1"/>
            <a:r>
              <a:rPr lang="bg-BG" dirty="0"/>
              <a:t>Чрез това симулиране да се получават събития </a:t>
            </a:r>
            <a:r>
              <a:rPr lang="en-US" dirty="0" err="1">
                <a:solidFill>
                  <a:srgbClr val="FF388C"/>
                </a:solidFill>
              </a:rPr>
              <a:t>DeviceOrientation</a:t>
            </a:r>
            <a:r>
              <a:rPr lang="bg-BG" dirty="0"/>
              <a:t>, като че ли има реално устройство</a:t>
            </a:r>
          </a:p>
          <a:p>
            <a:pPr lvl="1"/>
            <a:r>
              <a:rPr lang="bg-BG" dirty="0"/>
              <a:t>По възможност търсете решение без ползването на приставки или допълнителни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7DFFA5-57B7-4BFC-9769-2289DED4E326}"/>
              </a:ext>
            </a:extLst>
          </p:cNvPr>
          <p:cNvSpPr/>
          <p:nvPr/>
        </p:nvSpPr>
        <p:spPr>
          <a:xfrm>
            <a:off x="4114800" y="4291271"/>
            <a:ext cx="6867064" cy="2178061"/>
          </a:xfrm>
          <a:custGeom>
            <a:avLst/>
            <a:gdLst>
              <a:gd name="connsiteX0" fmla="*/ 0 w 1551709"/>
              <a:gd name="connsiteY0" fmla="*/ 83127 h 757382"/>
              <a:gd name="connsiteX1" fmla="*/ 46181 w 1551709"/>
              <a:gd name="connsiteY1" fmla="*/ 757382 h 757382"/>
              <a:gd name="connsiteX2" fmla="*/ 1487054 w 1551709"/>
              <a:gd name="connsiteY2" fmla="*/ 720436 h 757382"/>
              <a:gd name="connsiteX3" fmla="*/ 1551709 w 1551709"/>
              <a:gd name="connsiteY3" fmla="*/ 0 h 757382"/>
              <a:gd name="connsiteX4" fmla="*/ 0 w 1551709"/>
              <a:gd name="connsiteY4" fmla="*/ 83127 h 757382"/>
              <a:gd name="connsiteX0" fmla="*/ 0 w 1721759"/>
              <a:gd name="connsiteY0" fmla="*/ 0 h 892993"/>
              <a:gd name="connsiteX1" fmla="*/ 216231 w 1721759"/>
              <a:gd name="connsiteY1" fmla="*/ 892993 h 892993"/>
              <a:gd name="connsiteX2" fmla="*/ 1657104 w 1721759"/>
              <a:gd name="connsiteY2" fmla="*/ 856047 h 892993"/>
              <a:gd name="connsiteX3" fmla="*/ 1721759 w 1721759"/>
              <a:gd name="connsiteY3" fmla="*/ 135611 h 892993"/>
              <a:gd name="connsiteX4" fmla="*/ 0 w 1721759"/>
              <a:gd name="connsiteY4" fmla="*/ 0 h 892993"/>
              <a:gd name="connsiteX0" fmla="*/ 0 w 1785528"/>
              <a:gd name="connsiteY0" fmla="*/ 68545 h 757382"/>
              <a:gd name="connsiteX1" fmla="*/ 280000 w 1785528"/>
              <a:gd name="connsiteY1" fmla="*/ 757382 h 757382"/>
              <a:gd name="connsiteX2" fmla="*/ 1720873 w 1785528"/>
              <a:gd name="connsiteY2" fmla="*/ 720436 h 757382"/>
              <a:gd name="connsiteX3" fmla="*/ 1785528 w 1785528"/>
              <a:gd name="connsiteY3" fmla="*/ 0 h 757382"/>
              <a:gd name="connsiteX4" fmla="*/ 0 w 1785528"/>
              <a:gd name="connsiteY4" fmla="*/ 68545 h 757382"/>
              <a:gd name="connsiteX0" fmla="*/ 0 w 2134131"/>
              <a:gd name="connsiteY0" fmla="*/ 228953 h 917790"/>
              <a:gd name="connsiteX1" fmla="*/ 280000 w 2134131"/>
              <a:gd name="connsiteY1" fmla="*/ 917790 h 917790"/>
              <a:gd name="connsiteX2" fmla="*/ 1720873 w 2134131"/>
              <a:gd name="connsiteY2" fmla="*/ 880844 h 917790"/>
              <a:gd name="connsiteX3" fmla="*/ 2134131 w 2134131"/>
              <a:gd name="connsiteY3" fmla="*/ 0 h 917790"/>
              <a:gd name="connsiteX4" fmla="*/ 0 w 2134131"/>
              <a:gd name="connsiteY4" fmla="*/ 228953 h 917790"/>
              <a:gd name="connsiteX0" fmla="*/ 0 w 2145999"/>
              <a:gd name="connsiteY0" fmla="*/ 228953 h 1132393"/>
              <a:gd name="connsiteX1" fmla="*/ 280000 w 2145999"/>
              <a:gd name="connsiteY1" fmla="*/ 917790 h 1132393"/>
              <a:gd name="connsiteX2" fmla="*/ 2145999 w 2145999"/>
              <a:gd name="connsiteY2" fmla="*/ 1132393 h 1132393"/>
              <a:gd name="connsiteX3" fmla="*/ 2134131 w 2145999"/>
              <a:gd name="connsiteY3" fmla="*/ 0 h 1132393"/>
              <a:gd name="connsiteX4" fmla="*/ 0 w 2145999"/>
              <a:gd name="connsiteY4" fmla="*/ 228953 h 1132393"/>
              <a:gd name="connsiteX0" fmla="*/ 0 w 2180009"/>
              <a:gd name="connsiteY0" fmla="*/ 228953 h 946465"/>
              <a:gd name="connsiteX1" fmla="*/ 280000 w 2180009"/>
              <a:gd name="connsiteY1" fmla="*/ 917790 h 946465"/>
              <a:gd name="connsiteX2" fmla="*/ 2180009 w 2180009"/>
              <a:gd name="connsiteY2" fmla="*/ 946465 h 946465"/>
              <a:gd name="connsiteX3" fmla="*/ 2134131 w 2180009"/>
              <a:gd name="connsiteY3" fmla="*/ 0 h 946465"/>
              <a:gd name="connsiteX4" fmla="*/ 0 w 2180009"/>
              <a:gd name="connsiteY4" fmla="*/ 228953 h 946465"/>
              <a:gd name="connsiteX0" fmla="*/ 0 w 2367064"/>
              <a:gd name="connsiteY0" fmla="*/ 228953 h 1033960"/>
              <a:gd name="connsiteX1" fmla="*/ 280000 w 2367064"/>
              <a:gd name="connsiteY1" fmla="*/ 917790 h 1033960"/>
              <a:gd name="connsiteX2" fmla="*/ 2367064 w 2367064"/>
              <a:gd name="connsiteY2" fmla="*/ 1033960 h 1033960"/>
              <a:gd name="connsiteX3" fmla="*/ 2134131 w 2367064"/>
              <a:gd name="connsiteY3" fmla="*/ 0 h 1033960"/>
              <a:gd name="connsiteX4" fmla="*/ 0 w 2367064"/>
              <a:gd name="connsiteY4" fmla="*/ 228953 h 1033960"/>
              <a:gd name="connsiteX0" fmla="*/ 0 w 2430833"/>
              <a:gd name="connsiteY0" fmla="*/ 228953 h 1128747"/>
              <a:gd name="connsiteX1" fmla="*/ 280000 w 2430833"/>
              <a:gd name="connsiteY1" fmla="*/ 917790 h 1128747"/>
              <a:gd name="connsiteX2" fmla="*/ 2430833 w 2430833"/>
              <a:gd name="connsiteY2" fmla="*/ 1128747 h 1128747"/>
              <a:gd name="connsiteX3" fmla="*/ 2134131 w 2430833"/>
              <a:gd name="connsiteY3" fmla="*/ 0 h 1128747"/>
              <a:gd name="connsiteX4" fmla="*/ 0 w 2430833"/>
              <a:gd name="connsiteY4" fmla="*/ 228953 h 1128747"/>
              <a:gd name="connsiteX0" fmla="*/ 0 w 2464843"/>
              <a:gd name="connsiteY0" fmla="*/ 228953 h 1088645"/>
              <a:gd name="connsiteX1" fmla="*/ 280000 w 2464843"/>
              <a:gd name="connsiteY1" fmla="*/ 917790 h 1088645"/>
              <a:gd name="connsiteX2" fmla="*/ 2464843 w 2464843"/>
              <a:gd name="connsiteY2" fmla="*/ 1088645 h 1088645"/>
              <a:gd name="connsiteX3" fmla="*/ 2134131 w 2464843"/>
              <a:gd name="connsiteY3" fmla="*/ 0 h 1088645"/>
              <a:gd name="connsiteX4" fmla="*/ 0 w 2464843"/>
              <a:gd name="connsiteY4" fmla="*/ 228953 h 1088645"/>
              <a:gd name="connsiteX0" fmla="*/ 0 w 2464843"/>
              <a:gd name="connsiteY0" fmla="*/ 228953 h 1088645"/>
              <a:gd name="connsiteX1" fmla="*/ 362882 w 2464843"/>
              <a:gd name="connsiteY1" fmla="*/ 903208 h 1088645"/>
              <a:gd name="connsiteX2" fmla="*/ 2464843 w 2464843"/>
              <a:gd name="connsiteY2" fmla="*/ 1088645 h 1088645"/>
              <a:gd name="connsiteX3" fmla="*/ 2134131 w 2464843"/>
              <a:gd name="connsiteY3" fmla="*/ 0 h 1088645"/>
              <a:gd name="connsiteX4" fmla="*/ 0 w 2464843"/>
              <a:gd name="connsiteY4" fmla="*/ 228953 h 1088645"/>
              <a:gd name="connsiteX0" fmla="*/ 0 w 2464843"/>
              <a:gd name="connsiteY0" fmla="*/ 228953 h 1088645"/>
              <a:gd name="connsiteX1" fmla="*/ 376143 w 2464843"/>
              <a:gd name="connsiteY1" fmla="*/ 870397 h 1088645"/>
              <a:gd name="connsiteX2" fmla="*/ 2464843 w 2464843"/>
              <a:gd name="connsiteY2" fmla="*/ 1088645 h 1088645"/>
              <a:gd name="connsiteX3" fmla="*/ 2134131 w 2464843"/>
              <a:gd name="connsiteY3" fmla="*/ 0 h 1088645"/>
              <a:gd name="connsiteX4" fmla="*/ 0 w 2464843"/>
              <a:gd name="connsiteY4" fmla="*/ 228953 h 1088645"/>
              <a:gd name="connsiteX0" fmla="*/ 0 w 2464843"/>
              <a:gd name="connsiteY0" fmla="*/ 46671 h 906363"/>
              <a:gd name="connsiteX1" fmla="*/ 376143 w 2464843"/>
              <a:gd name="connsiteY1" fmla="*/ 688115 h 906363"/>
              <a:gd name="connsiteX2" fmla="*/ 2464843 w 2464843"/>
              <a:gd name="connsiteY2" fmla="*/ 906363 h 906363"/>
              <a:gd name="connsiteX3" fmla="*/ 2117555 w 2464843"/>
              <a:gd name="connsiteY3" fmla="*/ 0 h 906363"/>
              <a:gd name="connsiteX4" fmla="*/ 0 w 2464843"/>
              <a:gd name="connsiteY4" fmla="*/ 46671 h 906363"/>
              <a:gd name="connsiteX0" fmla="*/ 0 w 2464843"/>
              <a:gd name="connsiteY0" fmla="*/ 0 h 859692"/>
              <a:gd name="connsiteX1" fmla="*/ 376143 w 2464843"/>
              <a:gd name="connsiteY1" fmla="*/ 641444 h 859692"/>
              <a:gd name="connsiteX2" fmla="*/ 2464843 w 2464843"/>
              <a:gd name="connsiteY2" fmla="*/ 859692 h 859692"/>
              <a:gd name="connsiteX3" fmla="*/ 2104294 w 2464843"/>
              <a:gd name="connsiteY3" fmla="*/ 48115 h 859692"/>
              <a:gd name="connsiteX4" fmla="*/ 0 w 2464843"/>
              <a:gd name="connsiteY4" fmla="*/ 0 h 859692"/>
              <a:gd name="connsiteX0" fmla="*/ 0 w 2464843"/>
              <a:gd name="connsiteY0" fmla="*/ 0 h 859692"/>
              <a:gd name="connsiteX1" fmla="*/ 376143 w 2464843"/>
              <a:gd name="connsiteY1" fmla="*/ 641444 h 859692"/>
              <a:gd name="connsiteX2" fmla="*/ 2464843 w 2464843"/>
              <a:gd name="connsiteY2" fmla="*/ 859692 h 859692"/>
              <a:gd name="connsiteX3" fmla="*/ 2114240 w 2464843"/>
              <a:gd name="connsiteY3" fmla="*/ 722 h 859692"/>
              <a:gd name="connsiteX4" fmla="*/ 0 w 2464843"/>
              <a:gd name="connsiteY4" fmla="*/ 0 h 85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843" h="859692">
                <a:moveTo>
                  <a:pt x="0" y="0"/>
                </a:moveTo>
                <a:lnTo>
                  <a:pt x="376143" y="641444"/>
                </a:lnTo>
                <a:lnTo>
                  <a:pt x="2464843" y="859692"/>
                </a:lnTo>
                <a:lnTo>
                  <a:pt x="2114240" y="72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0"/>
          </a:effectLst>
          <a:scene3d>
            <a:camera prst="orthographicFront">
              <a:rot lat="20468528" lon="1965874" rev="2094236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B96555-C674-4C0B-AE9B-95ADD2D27800}"/>
              </a:ext>
            </a:extLst>
          </p:cNvPr>
          <p:cNvGrpSpPr/>
          <p:nvPr/>
        </p:nvGrpSpPr>
        <p:grpSpPr>
          <a:xfrm>
            <a:off x="5176842" y="3597734"/>
            <a:ext cx="2971800" cy="1456129"/>
            <a:chOff x="1772060" y="4130625"/>
            <a:chExt cx="2971800" cy="1456129"/>
          </a:xfrm>
          <a:scene3d>
            <a:camera prst="perspectiveRelaxedModerately" fov="6600000">
              <a:rot lat="18682890" lon="19866903" rev="3409668"/>
            </a:camera>
            <a:lightRig rig="threePt" dir="t"/>
          </a:scene3d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8D15F2-AC86-4CDA-B458-BAB9C3FC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8000" contras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72060" y="4130625"/>
              <a:ext cx="2971800" cy="1456129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3B4153-99E1-4B22-ACE7-82D4C3EC7EBD}"/>
                </a:ext>
              </a:extLst>
            </p:cNvPr>
            <p:cNvSpPr/>
            <p:nvPr/>
          </p:nvSpPr>
          <p:spPr>
            <a:xfrm>
              <a:off x="2132080" y="4219546"/>
              <a:ext cx="2257714" cy="1277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A28257-BE38-49A2-8DA0-AD86A14EC217}"/>
                </a:ext>
              </a:extLst>
            </p:cNvPr>
            <p:cNvSpPr/>
            <p:nvPr/>
          </p:nvSpPr>
          <p:spPr>
            <a:xfrm>
              <a:off x="2285240" y="4359356"/>
              <a:ext cx="1969768" cy="10099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86D3D5-7ADE-4B0A-B927-86373CB8F572}"/>
                </a:ext>
              </a:extLst>
            </p:cNvPr>
            <p:cNvSpPr/>
            <p:nvPr/>
          </p:nvSpPr>
          <p:spPr>
            <a:xfrm>
              <a:off x="3124200" y="4648200"/>
              <a:ext cx="344528" cy="344528"/>
            </a:xfrm>
            <a:prstGeom prst="ellipse">
              <a:avLst/>
            </a:prstGeom>
            <a:gradFill flip="none" rotWithShape="1">
              <a:gsLst>
                <a:gs pos="0">
                  <a:srgbClr val="FF388C"/>
                </a:gs>
                <a:gs pos="99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F894AB-E7C3-46E1-8E27-A009DE92CF7A}"/>
              </a:ext>
            </a:extLst>
          </p:cNvPr>
          <p:cNvSpPr/>
          <p:nvPr/>
        </p:nvSpPr>
        <p:spPr>
          <a:xfrm>
            <a:off x="1772060" y="4130625"/>
            <a:ext cx="3148833" cy="16045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Търкаляща се топка</a:t>
            </a:r>
          </a:p>
          <a:p>
            <a:pPr lvl="1"/>
            <a:r>
              <a:rPr lang="bg-BG" dirty="0"/>
              <a:t>Направете топка, която да се търкаля в рамките на правоъгълник чрез накланянето на смартфона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3B8376-83F3-469F-9445-0A127D79AEB4}"/>
              </a:ext>
            </a:extLst>
          </p:cNvPr>
          <p:cNvGrpSpPr/>
          <p:nvPr/>
        </p:nvGrpSpPr>
        <p:grpSpPr>
          <a:xfrm>
            <a:off x="1772060" y="4130625"/>
            <a:ext cx="2971800" cy="1456129"/>
            <a:chOff x="1772060" y="4130625"/>
            <a:chExt cx="2971800" cy="14561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89E550-4DE0-4D2F-BF08-5D7867DA9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72060" y="4130625"/>
              <a:ext cx="2971800" cy="14561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406A8A-41EB-48ED-8A93-9C15DFBA894F}"/>
                </a:ext>
              </a:extLst>
            </p:cNvPr>
            <p:cNvSpPr/>
            <p:nvPr/>
          </p:nvSpPr>
          <p:spPr>
            <a:xfrm>
              <a:off x="2132080" y="4219546"/>
              <a:ext cx="2257714" cy="1277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6FE5C0-2EB1-4E81-B1D2-B236D058EF5C}"/>
                </a:ext>
              </a:extLst>
            </p:cNvPr>
            <p:cNvSpPr/>
            <p:nvPr/>
          </p:nvSpPr>
          <p:spPr>
            <a:xfrm>
              <a:off x="2285240" y="4359356"/>
              <a:ext cx="1969768" cy="10099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7D00A-713B-48DC-8865-C7E45BF46B8B}"/>
                </a:ext>
              </a:extLst>
            </p:cNvPr>
            <p:cNvSpPr/>
            <p:nvPr/>
          </p:nvSpPr>
          <p:spPr>
            <a:xfrm>
              <a:off x="3124200" y="4648200"/>
              <a:ext cx="344528" cy="344528"/>
            </a:xfrm>
            <a:prstGeom prst="ellipse">
              <a:avLst/>
            </a:prstGeom>
            <a:gradFill flip="none" rotWithShape="1">
              <a:gsLst>
                <a:gs pos="0">
                  <a:srgbClr val="FF388C"/>
                </a:gs>
                <a:gs pos="99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A55DF9D-52CF-43FA-8373-783FD3D3A0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3119" y="3524918"/>
            <a:ext cx="2971800" cy="1456129"/>
          </a:xfrm>
          <a:prstGeom prst="rect">
            <a:avLst/>
          </a:prstGeom>
          <a:scene3d>
            <a:camera prst="perspectiveRelaxedModerately" fov="6600000">
              <a:rot lat="18682890" lon="19866903" rev="3409668"/>
            </a:camera>
            <a:lightRig rig="threePt" dir="t"/>
          </a:scene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E4522E-0B62-48BF-A467-D16E7B152029}"/>
              </a:ext>
            </a:extLst>
          </p:cNvPr>
          <p:cNvSpPr/>
          <p:nvPr/>
        </p:nvSpPr>
        <p:spPr>
          <a:xfrm>
            <a:off x="5533139" y="3613839"/>
            <a:ext cx="2257714" cy="127742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RelaxedModerately" fov="6600000">
              <a:rot lat="18682890" lon="19866903" rev="340966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8579-48EB-4AC9-9485-B339B0C45485}"/>
              </a:ext>
            </a:extLst>
          </p:cNvPr>
          <p:cNvSpPr/>
          <p:nvPr/>
        </p:nvSpPr>
        <p:spPr>
          <a:xfrm>
            <a:off x="5686299" y="3753649"/>
            <a:ext cx="1969768" cy="1009991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perspectiveRelaxedModerately" fov="6600000">
              <a:rot lat="18682890" lon="19866903" rev="340966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27D4D-FF55-456F-8139-1F2973B9CBAD}"/>
              </a:ext>
            </a:extLst>
          </p:cNvPr>
          <p:cNvSpPr/>
          <p:nvPr/>
        </p:nvSpPr>
        <p:spPr>
          <a:xfrm>
            <a:off x="5967505" y="4759722"/>
            <a:ext cx="344528" cy="344528"/>
          </a:xfrm>
          <a:prstGeom prst="ellipse">
            <a:avLst/>
          </a:prstGeom>
          <a:gradFill flip="none" rotWithShape="1">
            <a:gsLst>
              <a:gs pos="0">
                <a:srgbClr val="FF388C"/>
              </a:gs>
              <a:gs pos="99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</a:ln>
          <a:scene3d>
            <a:camera prst="perspectiveRelaxedModerately" fov="6600000">
              <a:rot lat="18682890" lon="19866903" rev="340966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391</Words>
  <Application>Microsoft Office PowerPoint</Application>
  <PresentationFormat>On-screen Show (4:3)</PresentationFormat>
  <Paragraphs>54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2021</vt:lpstr>
      <vt:lpstr>Задача №1</vt:lpstr>
      <vt:lpstr>Задача №2</vt:lpstr>
      <vt:lpstr>Задача №3</vt:lpstr>
      <vt:lpstr>PowerPoint Presentation</vt:lpstr>
      <vt:lpstr>Задача №4</vt:lpstr>
      <vt:lpstr>Задача №5</vt:lpstr>
      <vt:lpstr>Задача №6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571</cp:revision>
  <dcterms:created xsi:type="dcterms:W3CDTF">2013-12-13T09:03:57Z</dcterms:created>
  <dcterms:modified xsi:type="dcterms:W3CDTF">2021-04-19T10:38:56Z</dcterms:modified>
</cp:coreProperties>
</file>