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59" r:id="rId3"/>
    <p:sldId id="260" r:id="rId4"/>
    <p:sldId id="266" r:id="rId5"/>
    <p:sldId id="267" r:id="rId6"/>
    <p:sldId id="261" r:id="rId7"/>
    <p:sldId id="268" r:id="rId8"/>
    <p:sldId id="269" r:id="rId9"/>
    <p:sldId id="270" r:id="rId10"/>
    <p:sldId id="271" r:id="rId11"/>
    <p:sldId id="272" r:id="rId12"/>
    <p:sldId id="262" r:id="rId13"/>
    <p:sldId id="273" r:id="rId14"/>
    <p:sldId id="274" r:id="rId15"/>
    <p:sldId id="275" r:id="rId16"/>
    <p:sldId id="276" r:id="rId17"/>
    <p:sldId id="277" r:id="rId18"/>
    <p:sldId id="263" r:id="rId19"/>
    <p:sldId id="278" r:id="rId20"/>
    <p:sldId id="287" r:id="rId21"/>
    <p:sldId id="288" r:id="rId22"/>
    <p:sldId id="290" r:id="rId23"/>
    <p:sldId id="289" r:id="rId24"/>
    <p:sldId id="264" r:id="rId25"/>
    <p:sldId id="279" r:id="rId26"/>
    <p:sldId id="280" r:id="rId27"/>
    <p:sldId id="281" r:id="rId28"/>
    <p:sldId id="282" r:id="rId29"/>
    <p:sldId id="265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0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6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0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54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8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8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2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2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590966" y="65192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Pravna</a:t>
            </a:r>
            <a:r>
              <a:rPr lang="en-US" sz="4000" b="1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informatika</a:t>
            </a:r>
            <a:endParaRPr lang="en-US" sz="4000" b="1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ady Justi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8" y="1697277"/>
            <a:ext cx="2492444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C466BD-9A5E-EAD8-303B-4052ECC68689}"/>
              </a:ext>
            </a:extLst>
          </p:cNvPr>
          <p:cNvSpPr txBox="1">
            <a:spLocks/>
          </p:cNvSpPr>
          <p:nvPr/>
        </p:nvSpPr>
        <p:spPr>
          <a:xfrm>
            <a:off x="6590662" y="3298420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Borislav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Gaji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-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142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/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2021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5A4546-9EDE-B522-C702-D849C6030519}"/>
              </a:ext>
            </a:extLst>
          </p:cNvPr>
          <p:cNvSpPr txBox="1">
            <a:spLocks/>
          </p:cNvSpPr>
          <p:nvPr/>
        </p:nvSpPr>
        <p:spPr>
          <a:xfrm>
            <a:off x="6590662" y="4109486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Cvijetin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Mla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đ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enovi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D86758-B01B-5830-0814-CCCC252C3D8D}"/>
              </a:ext>
            </a:extLst>
          </p:cNvPr>
          <p:cNvSpPr txBox="1">
            <a:spLocks/>
          </p:cNvSpPr>
          <p:nvPr/>
        </p:nvSpPr>
        <p:spPr>
          <a:xfrm>
            <a:off x="6590662" y="4888275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Du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š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an Mad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ž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arevi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</a:p>
          <a:p>
            <a:pPr>
              <a:lnSpc>
                <a:spcPct val="150000"/>
              </a:lnSpc>
            </a:pP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R2-32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/2021</a:t>
            </a:r>
            <a:endParaRPr lang="sr-Latn-RS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B0B3B0-70AB-E19F-AC7F-9F9D38F77087}"/>
              </a:ext>
            </a:extLst>
          </p:cNvPr>
          <p:cNvSpPr txBox="1">
            <a:spLocks/>
          </p:cNvSpPr>
          <p:nvPr/>
        </p:nvSpPr>
        <p:spPr>
          <a:xfrm>
            <a:off x="6519090" y="188261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Glava</a:t>
            </a:r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sr-Latn-R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četrnaest</a:t>
            </a:r>
          </a:p>
          <a:p>
            <a:pPr algn="l"/>
            <a:r>
              <a:rPr lang="sr-Latn-R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Krivična dela protiv života i </a:t>
            </a:r>
            <a:r>
              <a:rPr lang="sr-Latn-RS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tijela</a:t>
            </a:r>
            <a:endParaRPr lang="en-US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6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FC9F2-CF58-028A-640B-2BFBC8B5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16" y="802216"/>
            <a:ext cx="9802483" cy="60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0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A99F8-6A57-DD56-A4A6-860729FE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86" y="748323"/>
            <a:ext cx="9681713" cy="60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zadataka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realizacija</a:t>
            </a:r>
            <a:r>
              <a:rPr lang="en-US" dirty="0"/>
              <a:t> </a:t>
            </a:r>
            <a:r>
              <a:rPr lang="en-US" dirty="0" err="1"/>
              <a:t>predloga</a:t>
            </a:r>
            <a:r>
              <a:rPr lang="en-US" dirty="0"/>
              <a:t> </a:t>
            </a:r>
            <a:r>
              <a:rPr lang="en-US" dirty="0" err="1"/>
              <a:t>presude</a:t>
            </a:r>
            <a:r>
              <a:rPr lang="en-US" dirty="0"/>
              <a:t> po </a:t>
            </a:r>
            <a:r>
              <a:rPr lang="en-US" dirty="0" err="1"/>
              <a:t>pravilu</a:t>
            </a:r>
            <a:r>
              <a:rPr lang="en-US" dirty="0"/>
              <a:t>.</a:t>
            </a:r>
          </a:p>
          <a:p>
            <a:r>
              <a:rPr lang="en-US" dirty="0" err="1"/>
              <a:t>Pogodnost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 err="1"/>
              <a:t>šćenja</a:t>
            </a:r>
            <a:r>
              <a:rPr lang="sr-Latn-RS" dirty="0"/>
              <a:t> ovakve vrste asistencije u pravosudnom sistemu je ta što na </a:t>
            </a:r>
            <a:r>
              <a:rPr lang="sr-Latn-RS" dirty="0" err="1"/>
              <a:t>usnovu</a:t>
            </a:r>
            <a:r>
              <a:rPr lang="sr-Latn-RS" dirty="0"/>
              <a:t> par upita o tome šta se desilo u sklopu krivičnog dela možemo da dobijemo predlog kazne pogodne za to delo.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4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21C45-12B9-0FC3-C43A-1E1C1152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07" y="748128"/>
            <a:ext cx="8522637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05CB9-2773-A7B0-FDFB-EFCDEEC8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47" y="934030"/>
            <a:ext cx="7339724" cy="59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7AD28-DBD1-3CAF-EB7B-CE16C1B6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75" y="748124"/>
            <a:ext cx="6036454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2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C48E7-A798-2539-D033-5AB4CB89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49" y="748128"/>
            <a:ext cx="5607764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623C6-A6F5-0A47-8A3D-100C9DD5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37" y="1974256"/>
            <a:ext cx="433448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Predlog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presude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slučaju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značajnu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fazu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sudskog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odlučivanja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osnovu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njega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konačna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presuda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datom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slučaju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sr-Latn-RS" dirty="0">
                <a:solidFill>
                  <a:srgbClr val="374151"/>
                </a:solidFill>
                <a:latin typeface="Söhne"/>
              </a:rPr>
              <a:t>Osnovni princip rada ovakvog sistema jeste poređenje trenutnih činjeničnih situacija trenutne presude sa sličnim presudama i predlog izrečene kazne za učinjeno delo po ugledu na kazne iz sličnih presuda.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4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9E2D4-4E84-6846-BEF7-1DE6182E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244" y="1475643"/>
            <a:ext cx="4648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Sadržaj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/>
              <a:t>Uvod i motivacija</a:t>
            </a:r>
            <a:endParaRPr lang="en-US" dirty="0"/>
          </a:p>
          <a:p>
            <a:r>
              <a:rPr lang="sr-Latn-RS" dirty="0" err="1"/>
              <a:t>Akoma</a:t>
            </a:r>
            <a:r>
              <a:rPr lang="sr-Latn-RS" dirty="0"/>
              <a:t> </a:t>
            </a:r>
            <a:r>
              <a:rPr lang="sr-Latn-RS" dirty="0" err="1"/>
              <a:t>Ntoso</a:t>
            </a:r>
            <a:endParaRPr lang="en-US" dirty="0"/>
          </a:p>
          <a:p>
            <a:r>
              <a:rPr lang="sr-Latn-RS" dirty="0"/>
              <a:t>Predlog kazne po pravilu</a:t>
            </a:r>
          </a:p>
          <a:p>
            <a:r>
              <a:rPr lang="sr-Latn-RS" dirty="0"/>
              <a:t>Predlog kazne po slučaju</a:t>
            </a:r>
          </a:p>
          <a:p>
            <a:r>
              <a:rPr lang="sr-Latn-RS" dirty="0"/>
              <a:t>Meta podaci i hiper-</a:t>
            </a:r>
            <a:r>
              <a:rPr lang="sr-Latn-RS" dirty="0" err="1"/>
              <a:t>linkovanje</a:t>
            </a:r>
            <a:endParaRPr lang="en-US" dirty="0"/>
          </a:p>
          <a:p>
            <a:r>
              <a:rPr lang="sr-Latn-RS" dirty="0"/>
              <a:t>Zaključak</a:t>
            </a:r>
            <a:endParaRPr lang="en-US" dirty="0"/>
          </a:p>
          <a:p>
            <a:r>
              <a:rPr lang="sr-Latn-RS" dirty="0"/>
              <a:t>Dalja unapređenja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088C7-8CA4-1A89-8A48-3354AA23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39" y="1622028"/>
            <a:ext cx="45148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1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7D42D-D768-0192-DD6D-DEC86058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32" y="974799"/>
            <a:ext cx="51149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3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97541-9BB4-466E-C5CF-6D7EB234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62" y="813732"/>
            <a:ext cx="8804040" cy="60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C8CCE-75C9-5FAA-39FD-87377CDC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50" y="1097010"/>
            <a:ext cx="9166667" cy="57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8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Meta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drugim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opisuju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njihov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sadržaj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hiper-linkovanje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tehniku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povezivanje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različitih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resursa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putem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hiperlinkova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izuzetne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oblasti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pretraživanje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povezivanje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različitih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izvora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4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6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814-5E0B-A6B2-7CFB-52339217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34" y="860288"/>
            <a:ext cx="8282161" cy="59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7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8D01A-B35E-1D1A-CDBC-9067EE7F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61" y="1856767"/>
            <a:ext cx="7606738" cy="24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45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0BC2F-520F-855F-D64D-0BB39A23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52" y="1844379"/>
            <a:ext cx="846244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5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Zaključak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O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neizostavni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savremenog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Korišćenje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teoriji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mnoge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donošenje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olakšavanje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organizacija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prezentacija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pojedinih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80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multidisciplinarnu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primenom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Ova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cilj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unapredi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olakša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podigne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nivo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84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Zaključak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V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ažno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istaći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postoje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izazovi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nedostaci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primeni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najvećih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izazova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bezbednost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podataka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takođe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razmotriti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problematiku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autorskog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zaštite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privatnosti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okruženju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sr-Latn-R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savremenom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koji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pomoći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rešavanju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pitanja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donošenju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kvalitetnih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22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Dalja unapređenja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Kao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razvijaju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napreduju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tehnološke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neprestano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unapređuje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20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Dalja unapređenja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03374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Nekoliko primera za dalja unapređenja rada:</a:t>
            </a:r>
          </a:p>
          <a:p>
            <a:endParaRPr lang="sr-Latn-R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Korišćenje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veštačke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inteligencije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analizi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razvoj VI na srpskom će u budućnosti dosta olakšati proces prikupljanja podataka</a:t>
            </a: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Upotreba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blockchain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dokumentaciji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dalje 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unapredjenje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blockchain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tehnologija dovešće do veće sigurnosti, transparentnosti i efikasnosti u razmeni pravne dokumentacije</a:t>
            </a:r>
            <a:endParaRPr lang="sr-Latn-R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novi algoritmi za automatizaciju procesa i nove tehnologije za praćenje pravnih procesa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119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0337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		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153578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nformacione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nude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mnoge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značajno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poveća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smanji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troškove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dirty="0" err="1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omoću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digitalizuje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pretražuje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čime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brži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9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razvojem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upravljanje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zaštite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intelektualne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svojine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upravljanja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kršenjima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zakona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drugim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sličnim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pitanjima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ključna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održavanje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8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 </a:t>
            </a: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Akoma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Ntoso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standard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Akoma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Ntoso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temelji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XML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precizno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definisanje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automatske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obrade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Ovaj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standard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više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širom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sveta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čime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pristupačnost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61F59A-E71F-71FC-EA09-2E7A868F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57" y="5173238"/>
            <a:ext cx="1531255" cy="16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1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zakona: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F6DFA-6FAB-0B20-73EC-0C9AB612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59" y="644317"/>
            <a:ext cx="9282899" cy="6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2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zakona: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78FDB-38AB-1704-0478-A06314D9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4" y="702712"/>
            <a:ext cx="8238223" cy="61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5A2B2-135C-0707-73FD-6B66376A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71" y="748322"/>
            <a:ext cx="8767791" cy="61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Web8F6F</Template>
  <TotalTime>128</TotalTime>
  <Words>1023</Words>
  <Application>Microsoft Office PowerPoint</Application>
  <PresentationFormat>Widescreen</PresentationFormat>
  <Paragraphs>203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Segoe UI Light</vt:lpstr>
      <vt:lpstr>Segoe UI Semilight</vt:lpstr>
      <vt:lpstr>Söhne</vt:lpstr>
      <vt:lpstr>Office Theme</vt:lpstr>
      <vt:lpstr>PowerPoint Presentation</vt:lpstr>
      <vt:lpstr>Sadržaj</vt:lpstr>
      <vt:lpstr>Uvod i motivacija</vt:lpstr>
      <vt:lpstr>Uvod i motivacija</vt:lpstr>
      <vt:lpstr>Uvod i motivacija</vt:lpstr>
      <vt:lpstr>Akoma Ntoso</vt:lpstr>
      <vt:lpstr>Akoma Ntoso</vt:lpstr>
      <vt:lpstr>Akoma Ntoso</vt:lpstr>
      <vt:lpstr>Akoma Ntoso</vt:lpstr>
      <vt:lpstr>Akoma Ntoso</vt:lpstr>
      <vt:lpstr>Akoma Ntoso</vt:lpstr>
      <vt:lpstr>Predlog kazne po pravilu</vt:lpstr>
      <vt:lpstr>Predlog kazne po pravilu</vt:lpstr>
      <vt:lpstr>Predlog kazne po pravilu</vt:lpstr>
      <vt:lpstr>Predlog kazne po pravilu</vt:lpstr>
      <vt:lpstr>Predlog kazne po pravilu</vt:lpstr>
      <vt:lpstr>Predlog kazne po pravilu</vt:lpstr>
      <vt:lpstr>Predlog kazne po slučaju</vt:lpstr>
      <vt:lpstr>Predlog kazne po slučaju</vt:lpstr>
      <vt:lpstr>Predlog kazne po slučaju</vt:lpstr>
      <vt:lpstr>Predlog kazne po slučaju</vt:lpstr>
      <vt:lpstr>Predlog kazne po slučaju</vt:lpstr>
      <vt:lpstr>Predlog kazne po slučaju</vt:lpstr>
      <vt:lpstr>Meta podaci i hiper-linkovanje</vt:lpstr>
      <vt:lpstr>Meta podaci i hiper-linkovanje</vt:lpstr>
      <vt:lpstr>Meta podaci i hiper-linkovanje</vt:lpstr>
      <vt:lpstr>Meta podaci i hiper-linkovanje</vt:lpstr>
      <vt:lpstr>Meta podaci i hiper-linkovanje</vt:lpstr>
      <vt:lpstr>Zaključak</vt:lpstr>
      <vt:lpstr>Zaključak</vt:lpstr>
      <vt:lpstr>Dalja unapređenja</vt:lpstr>
      <vt:lpstr>Dalja unapređenja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Borislav Gajić</dc:creator>
  <cp:lastModifiedBy>Borislav Gajić</cp:lastModifiedBy>
  <cp:revision>5</cp:revision>
  <dcterms:created xsi:type="dcterms:W3CDTF">2023-04-19T21:31:44Z</dcterms:created>
  <dcterms:modified xsi:type="dcterms:W3CDTF">2023-04-20T20:09:11Z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2023-04-19T21:31:51Z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20bc765b-7523-4f2a-b1d2-7e92675d3bca</vt:lpwstr>
  </property>
  <property fmtid="{D5CDD505-2E9C-101B-9397-08002B2CF9AE}" pid="7" name="MSIP_Label_defa4170-0d19-0005-0004-bc88714345d2_ActionId">
    <vt:lpwstr>79f2961c-367a-434c-9dc0-ab41f8b00d3c</vt:lpwstr>
  </property>
  <property fmtid="{D5CDD505-2E9C-101B-9397-08002B2CF9AE}" pid="8" name="MSIP_Label_defa4170-0d19-0005-0004-bc88714345d2_ContentBits">
    <vt:lpwstr>0</vt:lpwstr>
  </property>
</Properties>
</file>